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520" r:id="rId3"/>
    <p:sldId id="521" r:id="rId4"/>
    <p:sldId id="522" r:id="rId5"/>
    <p:sldId id="52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F81BD"/>
    <a:srgbClr val="32A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87" autoAdjust="0"/>
    <p:restoredTop sz="95712" autoAdjust="0"/>
  </p:normalViewPr>
  <p:slideViewPr>
    <p:cSldViewPr>
      <p:cViewPr>
        <p:scale>
          <a:sx n="100" d="100"/>
          <a:sy n="100" d="100"/>
        </p:scale>
        <p:origin x="476" y="18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4066"/>
    </p:cViewPr>
  </p:sorterViewPr>
  <p:notesViewPr>
    <p:cSldViewPr>
      <p:cViewPr varScale="1">
        <p:scale>
          <a:sx n="96" d="100"/>
          <a:sy n="96" d="100"/>
        </p:scale>
        <p:origin x="3688"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r>
              <a:rPr lang="en-US"/>
              <a:t>Fondamenti di Elettronica Digitale</a:t>
            </a:r>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887049E8-B95F-B049-91B3-74E8ED24C124}" type="datetime6">
              <a:rPr lang="en-US" smtClean="0"/>
              <a:t>October 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Harris &amp; Harris, Digital Design and Computer Architecture, ARM Ed., Morgan Kaufmann</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EB4F19-52D0-CA4D-A6ED-ADA89533F699}" type="slidenum">
              <a:rPr lang="en-US" smtClean="0"/>
              <a:t>‹#›</a:t>
            </a:fld>
            <a:endParaRPr lang="en-US"/>
          </a:p>
        </p:txBody>
      </p:sp>
    </p:spTree>
    <p:extLst>
      <p:ext uri="{BB962C8B-B14F-4D97-AF65-F5344CB8AC3E}">
        <p14:creationId xmlns:p14="http://schemas.microsoft.com/office/powerpoint/2010/main" val="213643640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Fondamenti di Elettronica Digitale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9B10FD-5A73-6041-BAC0-E2D4E2B548BD}" type="datetime6">
              <a:rPr lang="en-US" smtClean="0"/>
              <a:t>October 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Harris &amp; Harris, Digital Design and Computer Architecture, ARM Ed., Morgan Kaufmann</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EC52C-64D1-4EF5-AC14-14AF6A3FC30C}" type="slidenum">
              <a:rPr lang="en-US" smtClean="0"/>
              <a:t>‹#›</a:t>
            </a:fld>
            <a:endParaRPr lang="en-US"/>
          </a:p>
        </p:txBody>
      </p:sp>
    </p:spTree>
    <p:extLst>
      <p:ext uri="{BB962C8B-B14F-4D97-AF65-F5344CB8AC3E}">
        <p14:creationId xmlns:p14="http://schemas.microsoft.com/office/powerpoint/2010/main" val="373481021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72802" y="5943600"/>
            <a:ext cx="1031425" cy="864310"/>
          </a:xfrm>
          <a:prstGeom prst="rect">
            <a:avLst/>
          </a:prstGeom>
        </p:spPr>
      </p:pic>
      <p:sp>
        <p:nvSpPr>
          <p:cNvPr id="11" name="TextBox 10"/>
          <p:cNvSpPr txBox="1"/>
          <p:nvPr userDrawn="1"/>
        </p:nvSpPr>
        <p:spPr>
          <a:xfrm>
            <a:off x="8636000" y="6248403"/>
            <a:ext cx="2641600" cy="307777"/>
          </a:xfrm>
          <a:prstGeom prst="rect">
            <a:avLst/>
          </a:prstGeom>
          <a:noFill/>
        </p:spPr>
        <p:txBody>
          <a:bodyPr wrap="square" rtlCol="0">
            <a:spAutoFit/>
          </a:bodyPr>
          <a:lstStyle/>
          <a:p>
            <a:r>
              <a:rPr lang="en-US" sz="1400" baseline="0" dirty="0">
                <a:solidFill>
                  <a:schemeClr val="bg1"/>
                </a:solidFill>
              </a:rPr>
              <a:t>Chapter 1 &lt;</a:t>
            </a:r>
            <a:fld id="{D1B2EFE9-D440-4A3B-858C-5FEDF5DD0E10}" type="slidenum">
              <a:rPr lang="en-US" sz="1400" smtClean="0">
                <a:solidFill>
                  <a:schemeClr val="bg1"/>
                </a:solidFill>
              </a:rPr>
              <a:pPr/>
              <a:t>‹#›</a:t>
            </a:fld>
            <a:r>
              <a:rPr lang="en-US" sz="1400" dirty="0">
                <a:solidFill>
                  <a:schemeClr val="bg1"/>
                </a:solidFill>
              </a:rPr>
              <a:t>&gt; </a:t>
            </a:r>
          </a:p>
        </p:txBody>
      </p:sp>
      <p:sp>
        <p:nvSpPr>
          <p:cNvPr id="12" name="TextBox 11"/>
          <p:cNvSpPr txBox="1"/>
          <p:nvPr userDrawn="1"/>
        </p:nvSpPr>
        <p:spPr>
          <a:xfrm>
            <a:off x="1727200" y="6248403"/>
            <a:ext cx="7010400" cy="307777"/>
          </a:xfrm>
          <a:prstGeom prst="rect">
            <a:avLst/>
          </a:prstGeom>
          <a:noFill/>
        </p:spPr>
        <p:txBody>
          <a:bodyPr wrap="square" rtlCol="0">
            <a:spAutoFit/>
          </a:bodyPr>
          <a:lstStyle/>
          <a:p>
            <a:r>
              <a:rPr lang="en-US" sz="1400" dirty="0">
                <a:solidFill>
                  <a:schemeClr val="bg1"/>
                </a:solidFill>
              </a:rPr>
              <a:t>Digital Design and Computer Architecture:</a:t>
            </a:r>
            <a:r>
              <a:rPr lang="en-US" sz="1400" baseline="0" dirty="0">
                <a:solidFill>
                  <a:schemeClr val="bg1"/>
                </a:solidFill>
              </a:rPr>
              <a:t> ARM® Edition © 2015</a:t>
            </a:r>
            <a:endParaRPr lang="en-US" sz="1400" dirty="0">
              <a:solidFill>
                <a:schemeClr val="bg1"/>
              </a:solidFill>
            </a:endParaRPr>
          </a:p>
        </p:txBody>
      </p:sp>
    </p:spTree>
    <p:extLst>
      <p:ext uri="{BB962C8B-B14F-4D97-AF65-F5344CB8AC3E}">
        <p14:creationId xmlns:p14="http://schemas.microsoft.com/office/powerpoint/2010/main" val="375813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72802" y="5943600"/>
            <a:ext cx="1031425" cy="864310"/>
          </a:xfrm>
          <a:prstGeom prst="rect">
            <a:avLst/>
          </a:prstGeom>
        </p:spPr>
      </p:pic>
      <p:sp>
        <p:nvSpPr>
          <p:cNvPr id="12" name="TextBox 11"/>
          <p:cNvSpPr txBox="1"/>
          <p:nvPr userDrawn="1"/>
        </p:nvSpPr>
        <p:spPr>
          <a:xfrm>
            <a:off x="8636000" y="6248403"/>
            <a:ext cx="2641600" cy="307777"/>
          </a:xfrm>
          <a:prstGeom prst="rect">
            <a:avLst/>
          </a:prstGeom>
          <a:noFill/>
        </p:spPr>
        <p:txBody>
          <a:bodyPr wrap="square" rtlCol="0">
            <a:spAutoFit/>
          </a:bodyPr>
          <a:lstStyle/>
          <a:p>
            <a:r>
              <a:rPr lang="en-US" sz="1400" baseline="0" dirty="0">
                <a:solidFill>
                  <a:schemeClr val="bg1"/>
                </a:solidFill>
              </a:rPr>
              <a:t>Chapter 1 &lt;</a:t>
            </a:r>
            <a:fld id="{D1B2EFE9-D440-4A3B-858C-5FEDF5DD0E10}" type="slidenum">
              <a:rPr lang="en-US" sz="1400" smtClean="0">
                <a:solidFill>
                  <a:schemeClr val="bg1"/>
                </a:solidFill>
              </a:rPr>
              <a:pPr/>
              <a:t>‹#›</a:t>
            </a:fld>
            <a:r>
              <a:rPr lang="en-US" sz="1400" dirty="0">
                <a:solidFill>
                  <a:schemeClr val="bg1"/>
                </a:solidFill>
              </a:rPr>
              <a:t>&gt; </a:t>
            </a:r>
          </a:p>
        </p:txBody>
      </p:sp>
      <p:sp>
        <p:nvSpPr>
          <p:cNvPr id="13" name="TextBox 12"/>
          <p:cNvSpPr txBox="1"/>
          <p:nvPr userDrawn="1"/>
        </p:nvSpPr>
        <p:spPr>
          <a:xfrm>
            <a:off x="1727200" y="6248403"/>
            <a:ext cx="7010400" cy="307777"/>
          </a:xfrm>
          <a:prstGeom prst="rect">
            <a:avLst/>
          </a:prstGeom>
          <a:noFill/>
        </p:spPr>
        <p:txBody>
          <a:bodyPr wrap="square" rtlCol="0">
            <a:spAutoFit/>
          </a:bodyPr>
          <a:lstStyle/>
          <a:p>
            <a:r>
              <a:rPr lang="en-US" sz="1400" dirty="0">
                <a:solidFill>
                  <a:schemeClr val="bg1"/>
                </a:solidFill>
              </a:rPr>
              <a:t>Digital Design and Computer Architecture:</a:t>
            </a:r>
            <a:r>
              <a:rPr lang="en-US" sz="1400" baseline="0" dirty="0">
                <a:solidFill>
                  <a:schemeClr val="bg1"/>
                </a:solidFill>
              </a:rPr>
              <a:t> ARM® Edition © 2015</a:t>
            </a:r>
            <a:endParaRPr lang="en-US" sz="1400" dirty="0">
              <a:solidFill>
                <a:schemeClr val="bg1"/>
              </a:solidFill>
            </a:endParaRPr>
          </a:p>
        </p:txBody>
      </p:sp>
    </p:spTree>
    <p:extLst>
      <p:ext uri="{BB962C8B-B14F-4D97-AF65-F5344CB8AC3E}">
        <p14:creationId xmlns:p14="http://schemas.microsoft.com/office/powerpoint/2010/main" val="204430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35467" y="101600"/>
            <a:ext cx="10363200" cy="889000"/>
          </a:xfrm>
        </p:spPr>
        <p:txBody>
          <a:bodyPr/>
          <a:lstStyle/>
          <a:p>
            <a:r>
              <a:rPr lang="en-US"/>
              <a:t>Click to edit Master title style</a:t>
            </a:r>
          </a:p>
        </p:txBody>
      </p:sp>
      <p:sp>
        <p:nvSpPr>
          <p:cNvPr id="3" name="Content Placeholder 2"/>
          <p:cNvSpPr>
            <a:spLocks noGrp="1"/>
          </p:cNvSpPr>
          <p:nvPr>
            <p:ph sz="half" idx="1"/>
          </p:nvPr>
        </p:nvSpPr>
        <p:spPr>
          <a:xfrm>
            <a:off x="914400" y="1219200"/>
            <a:ext cx="508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219200"/>
            <a:ext cx="508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771900"/>
            <a:ext cx="508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dirty="0" smtClean="0"/>
            </a:lvl1pPr>
          </a:lstStyle>
          <a:p>
            <a:pPr>
              <a:defRPr/>
            </a:pPr>
            <a:r>
              <a:rPr lang="en-US"/>
              <a:t>Copyright © 2012  Elsevier</a:t>
            </a:r>
            <a:endParaRPr lang="en-GB"/>
          </a:p>
        </p:txBody>
      </p:sp>
      <p:sp>
        <p:nvSpPr>
          <p:cNvPr id="7" name="Slide Number Placeholder 6"/>
          <p:cNvSpPr>
            <a:spLocks noGrp="1"/>
          </p:cNvSpPr>
          <p:nvPr>
            <p:ph type="sldNum" sz="quarter" idx="11"/>
          </p:nvPr>
        </p:nvSpPr>
        <p:spPr/>
        <p:txBody>
          <a:bodyPr/>
          <a:lstStyle>
            <a:lvl1pPr>
              <a:defRPr smtClean="0"/>
            </a:lvl1pPr>
          </a:lstStyle>
          <a:p>
            <a:pPr>
              <a:defRPr/>
            </a:pPr>
            <a:r>
              <a:rPr lang="en-US"/>
              <a:t>1-&lt;</a:t>
            </a:r>
            <a:fld id="{E7ED6BBA-2425-4A43-B586-383F2BB07C4C}" type="slidenum">
              <a:rPr lang="en-US"/>
              <a:pPr>
                <a:defRPr/>
              </a:pPr>
              <a:t>‹#›</a:t>
            </a:fld>
            <a:r>
              <a:rPr lang="en-US"/>
              <a:t>&gt;</a:t>
            </a:r>
          </a:p>
          <a:p>
            <a:pPr>
              <a:defRPr/>
            </a:pPr>
            <a:endParaRPr lang="en-GB"/>
          </a:p>
        </p:txBody>
      </p:sp>
    </p:spTree>
    <p:extLst>
      <p:ext uri="{BB962C8B-B14F-4D97-AF65-F5344CB8AC3E}">
        <p14:creationId xmlns:p14="http://schemas.microsoft.com/office/powerpoint/2010/main" val="11013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5467" y="101600"/>
            <a:ext cx="10363200" cy="889000"/>
          </a:xfrm>
        </p:spPr>
        <p:txBody>
          <a:bodyPr/>
          <a:lstStyle/>
          <a:p>
            <a:r>
              <a:rPr lang="en-US"/>
              <a:t>Click to edit Master title style</a:t>
            </a:r>
          </a:p>
        </p:txBody>
      </p:sp>
      <p:sp>
        <p:nvSpPr>
          <p:cNvPr id="3" name="Table Placeholder 2"/>
          <p:cNvSpPr>
            <a:spLocks noGrp="1"/>
          </p:cNvSpPr>
          <p:nvPr>
            <p:ph type="tbl" idx="1"/>
          </p:nvPr>
        </p:nvSpPr>
        <p:spPr>
          <a:xfrm>
            <a:off x="914400" y="1219200"/>
            <a:ext cx="10363200" cy="4953000"/>
          </a:xfrm>
        </p:spPr>
        <p:txBody>
          <a:bodyPr/>
          <a:lstStyle/>
          <a:p>
            <a:pPr lvl="0"/>
            <a:endParaRPr lang="en-US" noProof="0"/>
          </a:p>
        </p:txBody>
      </p:sp>
      <p:sp>
        <p:nvSpPr>
          <p:cNvPr id="4" name="Footer Placeholder 3"/>
          <p:cNvSpPr>
            <a:spLocks noGrp="1"/>
          </p:cNvSpPr>
          <p:nvPr>
            <p:ph type="ftr" sz="quarter" idx="10"/>
          </p:nvPr>
        </p:nvSpPr>
        <p:spPr/>
        <p:txBody>
          <a:bodyPr/>
          <a:lstStyle>
            <a:lvl1pPr>
              <a:defRPr smtClean="0"/>
            </a:lvl1pPr>
          </a:lstStyle>
          <a:p>
            <a:pPr>
              <a:defRPr/>
            </a:pPr>
            <a:r>
              <a:rPr lang="en-US"/>
              <a:t>Copyright © 2012  Elsevier</a:t>
            </a:r>
            <a:endParaRPr lang="en-GB"/>
          </a:p>
        </p:txBody>
      </p:sp>
      <p:sp>
        <p:nvSpPr>
          <p:cNvPr id="5" name="Slide Number Placeholder 4"/>
          <p:cNvSpPr>
            <a:spLocks noGrp="1"/>
          </p:cNvSpPr>
          <p:nvPr>
            <p:ph type="sldNum" sz="quarter" idx="11"/>
          </p:nvPr>
        </p:nvSpPr>
        <p:spPr/>
        <p:txBody>
          <a:bodyPr/>
          <a:lstStyle>
            <a:lvl1pPr>
              <a:defRPr smtClean="0"/>
            </a:lvl1pPr>
          </a:lstStyle>
          <a:p>
            <a:pPr>
              <a:defRPr/>
            </a:pPr>
            <a:r>
              <a:rPr lang="en-US"/>
              <a:t>1-&lt;</a:t>
            </a:r>
            <a:fld id="{68946159-E475-47D9-8550-A9F0B445C791}" type="slidenum">
              <a:rPr lang="en-US"/>
              <a:pPr>
                <a:defRPr/>
              </a:pPr>
              <a:t>‹#›</a:t>
            </a:fld>
            <a:r>
              <a:rPr lang="en-US"/>
              <a:t>&gt;</a:t>
            </a:r>
          </a:p>
          <a:p>
            <a:pPr>
              <a:defRPr/>
            </a:pPr>
            <a:endParaRPr lang="en-GB"/>
          </a:p>
        </p:txBody>
      </p:sp>
    </p:spTree>
    <p:extLst>
      <p:ext uri="{BB962C8B-B14F-4D97-AF65-F5344CB8AC3E}">
        <p14:creationId xmlns:p14="http://schemas.microsoft.com/office/powerpoint/2010/main" val="15133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35467" y="101600"/>
            <a:ext cx="10363200" cy="889000"/>
          </a:xfrm>
        </p:spPr>
        <p:txBody>
          <a:bodyPr/>
          <a:lstStyle/>
          <a:p>
            <a:r>
              <a:rPr lang="en-US"/>
              <a:t>Click to edit Master title style</a:t>
            </a:r>
          </a:p>
        </p:txBody>
      </p:sp>
      <p:sp>
        <p:nvSpPr>
          <p:cNvPr id="3" name="Content Placeholder 2"/>
          <p:cNvSpPr>
            <a:spLocks noGrp="1"/>
          </p:cNvSpPr>
          <p:nvPr>
            <p:ph sz="quarter" idx="1"/>
          </p:nvPr>
        </p:nvSpPr>
        <p:spPr>
          <a:xfrm>
            <a:off x="914400" y="1219200"/>
            <a:ext cx="508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219200"/>
            <a:ext cx="508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914400" y="3771900"/>
            <a:ext cx="508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771900"/>
            <a:ext cx="508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smtClean="0"/>
            </a:lvl1pPr>
          </a:lstStyle>
          <a:p>
            <a:pPr>
              <a:defRPr/>
            </a:pPr>
            <a:r>
              <a:rPr lang="en-US"/>
              <a:t>Copyright © 2012  Elsevier</a:t>
            </a:r>
            <a:endParaRPr lang="en-GB"/>
          </a:p>
        </p:txBody>
      </p:sp>
      <p:sp>
        <p:nvSpPr>
          <p:cNvPr id="8" name="Slide Number Placeholder 7"/>
          <p:cNvSpPr>
            <a:spLocks noGrp="1"/>
          </p:cNvSpPr>
          <p:nvPr>
            <p:ph type="sldNum" sz="quarter" idx="11"/>
          </p:nvPr>
        </p:nvSpPr>
        <p:spPr/>
        <p:txBody>
          <a:bodyPr/>
          <a:lstStyle>
            <a:lvl1pPr>
              <a:defRPr smtClean="0"/>
            </a:lvl1pPr>
          </a:lstStyle>
          <a:p>
            <a:pPr>
              <a:defRPr/>
            </a:pPr>
            <a:r>
              <a:rPr lang="en-US"/>
              <a:t>1-&lt;</a:t>
            </a:r>
            <a:fld id="{CCDCC2DC-EBCD-44EE-92DB-9C06DDE632FD}" type="slidenum">
              <a:rPr lang="en-US"/>
              <a:pPr>
                <a:defRPr/>
              </a:pPr>
              <a:t>‹#›</a:t>
            </a:fld>
            <a:r>
              <a:rPr lang="en-US"/>
              <a:t>&gt;</a:t>
            </a:r>
          </a:p>
          <a:p>
            <a:pPr>
              <a:defRPr/>
            </a:pPr>
            <a:endParaRPr lang="en-GB"/>
          </a:p>
        </p:txBody>
      </p:sp>
    </p:spTree>
    <p:extLst>
      <p:ext uri="{BB962C8B-B14F-4D97-AF65-F5344CB8AC3E}">
        <p14:creationId xmlns:p14="http://schemas.microsoft.com/office/powerpoint/2010/main" val="2293468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219200"/>
            <a:ext cx="508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19200"/>
            <a:ext cx="508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ftr" sz="quarter" idx="10"/>
          </p:nvPr>
        </p:nvSpPr>
        <p:spPr>
          <a:ln/>
        </p:spPr>
        <p:txBody>
          <a:bodyPr/>
          <a:lstStyle>
            <a:lvl1pPr>
              <a:defRPr/>
            </a:lvl1pPr>
          </a:lstStyle>
          <a:p>
            <a:pPr>
              <a:defRPr/>
            </a:pPr>
            <a:r>
              <a:rPr lang="en-US"/>
              <a:t>Copyright © 2012  Elsevier</a:t>
            </a:r>
            <a:endParaRPr lang="en-GB"/>
          </a:p>
        </p:txBody>
      </p:sp>
      <p:sp>
        <p:nvSpPr>
          <p:cNvPr id="6" name="Rectangle 11"/>
          <p:cNvSpPr>
            <a:spLocks noGrp="1" noChangeArrowheads="1"/>
          </p:cNvSpPr>
          <p:nvPr>
            <p:ph type="sldNum" sz="quarter" idx="11"/>
          </p:nvPr>
        </p:nvSpPr>
        <p:spPr>
          <a:ln/>
        </p:spPr>
        <p:txBody>
          <a:bodyPr/>
          <a:lstStyle>
            <a:lvl1pPr>
              <a:defRPr/>
            </a:lvl1pPr>
          </a:lstStyle>
          <a:p>
            <a:pPr>
              <a:defRPr/>
            </a:pPr>
            <a:r>
              <a:rPr lang="en-US"/>
              <a:t>1-&lt;</a:t>
            </a:r>
            <a:fld id="{B4FEF99E-A19F-4A0B-A62E-3729EECDD901}" type="slidenum">
              <a:rPr lang="en-US"/>
              <a:pPr>
                <a:defRPr/>
              </a:pPr>
              <a:t>‹#›</a:t>
            </a:fld>
            <a:r>
              <a:rPr lang="en-US"/>
              <a:t>&gt;</a:t>
            </a:r>
          </a:p>
          <a:p>
            <a:pPr>
              <a:defRPr/>
            </a:pPr>
            <a:endParaRPr lang="en-GB"/>
          </a:p>
        </p:txBody>
      </p:sp>
    </p:spTree>
    <p:extLst>
      <p:ext uri="{BB962C8B-B14F-4D97-AF65-F5344CB8AC3E}">
        <p14:creationId xmlns:p14="http://schemas.microsoft.com/office/powerpoint/2010/main" val="3629501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5467" y="101600"/>
            <a:ext cx="10363200" cy="889000"/>
          </a:xfrm>
        </p:spPr>
        <p:txBody>
          <a:bodyPr/>
          <a:lstStyle/>
          <a:p>
            <a:r>
              <a:rPr lang="en-US"/>
              <a:t>Click to edit Master title style</a:t>
            </a:r>
          </a:p>
        </p:txBody>
      </p:sp>
      <p:sp>
        <p:nvSpPr>
          <p:cNvPr id="3" name="Text Placeholder 2"/>
          <p:cNvSpPr>
            <a:spLocks noGrp="1"/>
          </p:cNvSpPr>
          <p:nvPr>
            <p:ph type="body" sz="half" idx="1"/>
          </p:nvPr>
        </p:nvSpPr>
        <p:spPr>
          <a:xfrm>
            <a:off x="914400" y="1219200"/>
            <a:ext cx="508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19200"/>
            <a:ext cx="508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smtClean="0"/>
            </a:lvl1pPr>
          </a:lstStyle>
          <a:p>
            <a:pPr>
              <a:defRPr/>
            </a:pPr>
            <a:r>
              <a:rPr lang="en-US"/>
              <a:t>Copyright © 2012  Elsevier</a:t>
            </a:r>
            <a:endParaRPr lang="en-GB"/>
          </a:p>
        </p:txBody>
      </p:sp>
      <p:sp>
        <p:nvSpPr>
          <p:cNvPr id="6" name="Slide Number Placeholder 5"/>
          <p:cNvSpPr>
            <a:spLocks noGrp="1"/>
          </p:cNvSpPr>
          <p:nvPr>
            <p:ph type="sldNum" sz="quarter" idx="11"/>
          </p:nvPr>
        </p:nvSpPr>
        <p:spPr/>
        <p:txBody>
          <a:bodyPr/>
          <a:lstStyle>
            <a:lvl1pPr>
              <a:defRPr smtClean="0"/>
            </a:lvl1pPr>
          </a:lstStyle>
          <a:p>
            <a:pPr>
              <a:defRPr/>
            </a:pPr>
            <a:r>
              <a:rPr lang="en-US"/>
              <a:t>1-&lt;</a:t>
            </a:r>
            <a:fld id="{9F7ADD3E-E1D6-46D5-BCAD-B4AEBA813F75}" type="slidenum">
              <a:rPr lang="en-US"/>
              <a:pPr>
                <a:defRPr/>
              </a:pPr>
              <a:t>‹#›</a:t>
            </a:fld>
            <a:r>
              <a:rPr lang="en-US"/>
              <a:t>&gt;</a:t>
            </a:r>
          </a:p>
          <a:p>
            <a:pPr>
              <a:defRPr/>
            </a:pPr>
            <a:endParaRPr lang="en-GB"/>
          </a:p>
        </p:txBody>
      </p:sp>
    </p:spTree>
    <p:extLst>
      <p:ext uri="{BB962C8B-B14F-4D97-AF65-F5344CB8AC3E}">
        <p14:creationId xmlns:p14="http://schemas.microsoft.com/office/powerpoint/2010/main" val="82766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96" indent="0" algn="ctr">
              <a:buNone/>
              <a:defRPr>
                <a:solidFill>
                  <a:schemeClr val="tx1">
                    <a:tint val="75000"/>
                  </a:schemeClr>
                </a:solidFill>
              </a:defRPr>
            </a:lvl2pPr>
            <a:lvl3pPr marL="914391" indent="0" algn="ctr">
              <a:buNone/>
              <a:defRPr>
                <a:solidFill>
                  <a:schemeClr val="tx1">
                    <a:tint val="75000"/>
                  </a:schemeClr>
                </a:solidFill>
              </a:defRPr>
            </a:lvl3pPr>
            <a:lvl4pPr marL="1371587" indent="0" algn="ctr">
              <a:buNone/>
              <a:defRPr>
                <a:solidFill>
                  <a:schemeClr val="tx1">
                    <a:tint val="75000"/>
                  </a:schemeClr>
                </a:solidFill>
              </a:defRPr>
            </a:lvl4pPr>
            <a:lvl5pPr marL="1828782" indent="0" algn="ctr">
              <a:buNone/>
              <a:defRPr>
                <a:solidFill>
                  <a:schemeClr val="tx1">
                    <a:tint val="75000"/>
                  </a:schemeClr>
                </a:solidFill>
              </a:defRPr>
            </a:lvl5pPr>
            <a:lvl6pPr marL="2285978" indent="0" algn="ctr">
              <a:buNone/>
              <a:defRPr>
                <a:solidFill>
                  <a:schemeClr val="tx1">
                    <a:tint val="75000"/>
                  </a:schemeClr>
                </a:solidFill>
              </a:defRPr>
            </a:lvl6pPr>
            <a:lvl7pPr marL="2743173" indent="0" algn="ctr">
              <a:buNone/>
              <a:defRPr>
                <a:solidFill>
                  <a:schemeClr val="tx1">
                    <a:tint val="75000"/>
                  </a:schemeClr>
                </a:solidFill>
              </a:defRPr>
            </a:lvl7pPr>
            <a:lvl8pPr marL="3200368" indent="0" algn="ctr">
              <a:buNone/>
              <a:defRPr>
                <a:solidFill>
                  <a:schemeClr val="tx1">
                    <a:tint val="75000"/>
                  </a:schemeClr>
                </a:solidFill>
              </a:defRPr>
            </a:lvl8pPr>
            <a:lvl9pPr marL="3657563"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898914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46080-453C-4BEF-9A1F-F094B996EB79}" type="datetimeFigureOut">
              <a:rPr lang="en-US" smtClean="0"/>
              <a:t>10/18/2024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EFE9-D440-4A3B-858C-5FEDF5DD0E10}" type="slidenum">
              <a:rPr lang="en-US" smtClean="0"/>
              <a:t>‹#›</a:t>
            </a:fld>
            <a:endParaRPr lang="en-US"/>
          </a:p>
        </p:txBody>
      </p:sp>
    </p:spTree>
    <p:extLst>
      <p:ext uri="{BB962C8B-B14F-4D97-AF65-F5344CB8AC3E}">
        <p14:creationId xmlns:p14="http://schemas.microsoft.com/office/powerpoint/2010/main" val="1533500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3E4C42CC-F299-BE4F-A270-1AFCC6059313}"/>
              </a:ext>
            </a:extLst>
          </p:cNvPr>
          <p:cNvSpPr>
            <a:spLocks noGrp="1" noChangeArrowheads="1"/>
          </p:cNvSpPr>
          <p:nvPr>
            <p:ph type="ctrTitle"/>
          </p:nvPr>
        </p:nvSpPr>
        <p:spPr>
          <a:xfrm>
            <a:off x="1372791" y="2590800"/>
            <a:ext cx="9446418" cy="1264443"/>
          </a:xfrm>
        </p:spPr>
        <p:txBody>
          <a:bodyPr vert="horz" lIns="0" tIns="0" rIns="0" bIns="0" rtlCol="0" anchor="t">
            <a:normAutofit fontScale="90000"/>
          </a:bodyPr>
          <a:lstStyle/>
          <a:p>
            <a:pPr>
              <a:lnSpc>
                <a:spcPct val="95000"/>
              </a:lnSpc>
            </a:pPr>
            <a:r>
              <a:rPr lang="en-US" altLang="en-US" dirty="0" err="1">
                <a:solidFill>
                  <a:srgbClr val="333333"/>
                </a:solidFill>
                <a:latin typeface="Biancoenero Regular" panose="020B0503020000020003" pitchFamily="34" charset="0"/>
                <a:ea typeface="ＭＳ Ｐゴシック" panose="020B0600070205080204" pitchFamily="34" charset="-128"/>
              </a:rPr>
              <a:t>Programmazione</a:t>
            </a:r>
            <a:r>
              <a:rPr lang="en-US" altLang="en-US" dirty="0">
                <a:solidFill>
                  <a:srgbClr val="333333"/>
                </a:solidFill>
                <a:latin typeface="Biancoenero Regular" panose="020B0503020000020003" pitchFamily="34" charset="0"/>
                <a:ea typeface="ＭＳ Ｐゴシック" panose="020B0600070205080204" pitchFamily="34" charset="-128"/>
              </a:rPr>
              <a:t> di </a:t>
            </a:r>
            <a:br>
              <a:rPr lang="en-US" altLang="en-US" dirty="0">
                <a:solidFill>
                  <a:srgbClr val="333333"/>
                </a:solidFill>
                <a:latin typeface="Biancoenero Regular" panose="020B0503020000020003" pitchFamily="34" charset="0"/>
                <a:ea typeface="ＭＳ Ｐゴシック" panose="020B0600070205080204" pitchFamily="34" charset="-128"/>
              </a:rPr>
            </a:br>
            <a:r>
              <a:rPr lang="en-US" altLang="en-US" dirty="0" err="1">
                <a:solidFill>
                  <a:srgbClr val="333333"/>
                </a:solidFill>
                <a:latin typeface="Biancoenero Regular" panose="020B0503020000020003" pitchFamily="34" charset="0"/>
                <a:ea typeface="ＭＳ Ｐゴシック" panose="020B0600070205080204" pitchFamily="34" charset="-128"/>
              </a:rPr>
              <a:t>Sistemi</a:t>
            </a:r>
            <a:r>
              <a:rPr lang="en-US" altLang="en-US" dirty="0">
                <a:solidFill>
                  <a:srgbClr val="333333"/>
                </a:solidFill>
                <a:latin typeface="Biancoenero Regular" panose="020B0503020000020003" pitchFamily="34" charset="0"/>
                <a:ea typeface="ＭＳ Ｐゴシック" panose="020B0600070205080204" pitchFamily="34" charset="-128"/>
              </a:rPr>
              <a:t> Embedded e Multicore</a:t>
            </a:r>
          </a:p>
        </p:txBody>
      </p:sp>
      <p:sp>
        <p:nvSpPr>
          <p:cNvPr id="15362" name="Rectangle 2">
            <a:extLst>
              <a:ext uri="{FF2B5EF4-FFF2-40B4-BE49-F238E27FC236}">
                <a16:creationId xmlns:a16="http://schemas.microsoft.com/office/drawing/2014/main" id="{FE0EE68A-5ABC-2F48-A494-7D9CD4DCD6F3}"/>
              </a:ext>
            </a:extLst>
          </p:cNvPr>
          <p:cNvSpPr>
            <a:spLocks noGrp="1" noChangeArrowheads="1"/>
          </p:cNvSpPr>
          <p:nvPr>
            <p:ph type="subTitle" idx="1"/>
          </p:nvPr>
        </p:nvSpPr>
        <p:spPr>
          <a:xfrm>
            <a:off x="3118485" y="4114800"/>
            <a:ext cx="5955030" cy="822960"/>
          </a:xfrm>
        </p:spPr>
        <p:txBody>
          <a:bodyPr vert="horz" lIns="0" tIns="0" rIns="0" bIns="0" rtlCol="0">
            <a:normAutofit/>
          </a:bodyPr>
          <a:lstStyle/>
          <a:p>
            <a:pPr eaLnBrk="1" hangingPunct="1">
              <a:lnSpc>
                <a:spcPct val="95000"/>
              </a:lnSpc>
              <a:spcBef>
                <a:spcPct val="0"/>
              </a:spcBef>
            </a:pPr>
            <a:r>
              <a:rPr lang="en-US" altLang="en-US" dirty="0">
                <a:solidFill>
                  <a:srgbClr val="999999"/>
                </a:solidFill>
                <a:latin typeface="Biancoenero Regular" panose="020B0503020000020003" pitchFamily="34" charset="0"/>
                <a:ea typeface="ＭＳ Ｐゴシック" panose="020B0600070205080204" pitchFamily="34" charset="-128"/>
              </a:rPr>
              <a:t>Teacher: Daniele De Sensi</a:t>
            </a:r>
          </a:p>
        </p:txBody>
      </p:sp>
      <p:cxnSp>
        <p:nvCxnSpPr>
          <p:cNvPr id="3" name="Straight Connector 2">
            <a:extLst>
              <a:ext uri="{FF2B5EF4-FFF2-40B4-BE49-F238E27FC236}">
                <a16:creationId xmlns:a16="http://schemas.microsoft.com/office/drawing/2014/main" id="{265DD17C-F427-6D04-0E83-E63A13B32956}"/>
              </a:ext>
            </a:extLst>
          </p:cNvPr>
          <p:cNvCxnSpPr>
            <a:cxnSpLocks/>
          </p:cNvCxnSpPr>
          <p:nvPr/>
        </p:nvCxnSpPr>
        <p:spPr>
          <a:xfrm>
            <a:off x="4038600" y="3505200"/>
            <a:ext cx="3505200"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8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1F281A41-6568-2E45-184F-C1595629F7E3}"/>
              </a:ext>
            </a:extLst>
          </p:cNvPr>
          <p:cNvSpPr>
            <a:spLocks noGrp="1"/>
          </p:cNvSpPr>
          <p:nvPr>
            <p:ph type="title" idx="4294967295"/>
          </p:nvPr>
        </p:nvSpPr>
        <p:spPr>
          <a:xfrm>
            <a:off x="-1" y="1"/>
            <a:ext cx="12039600" cy="990600"/>
          </a:xfrm>
        </p:spPr>
        <p:txBody>
          <a:bodyPr>
            <a:normAutofit/>
          </a:bodyPr>
          <a:lstStyle/>
          <a:p>
            <a:r>
              <a:rPr lang="en-US" altLang="en-US" dirty="0">
                <a:latin typeface="Biancoenero Regular" panose="020B0503020000020003" pitchFamily="34" charset="0"/>
              </a:rPr>
              <a:t>Exercise 1</a:t>
            </a:r>
          </a:p>
        </p:txBody>
      </p:sp>
      <p:sp>
        <p:nvSpPr>
          <p:cNvPr id="100355" name="Content Placeholder 2">
            <a:extLst>
              <a:ext uri="{FF2B5EF4-FFF2-40B4-BE49-F238E27FC236}">
                <a16:creationId xmlns:a16="http://schemas.microsoft.com/office/drawing/2014/main" id="{0934FCE1-3B69-3976-CCF3-47BCF28659D0}"/>
              </a:ext>
            </a:extLst>
          </p:cNvPr>
          <p:cNvSpPr txBox="1">
            <a:spLocks/>
          </p:cNvSpPr>
          <p:nvPr/>
        </p:nvSpPr>
        <p:spPr bwMode="auto">
          <a:xfrm>
            <a:off x="76200" y="1219200"/>
            <a:ext cx="12039600" cy="371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indent="0">
              <a:buNone/>
            </a:pPr>
            <a:r>
              <a:rPr lang="it-IT" altLang="it-IT" sz="2000" dirty="0">
                <a:latin typeface="Biancoenero Regular" panose="020B0503020000020003" pitchFamily="34" charset="0"/>
              </a:rPr>
              <a:t>Implement matrix-matrix multiplication in MPI. Let’s assume that you run this on </a:t>
            </a:r>
            <a:r>
              <a:rPr lang="it-IT" altLang="it-IT" sz="2000" b="1" dirty="0">
                <a:latin typeface="Biancoenero Regular" panose="020B0503020000020003" pitchFamily="34" charset="0"/>
              </a:rPr>
              <a:t>p </a:t>
            </a:r>
            <a:r>
              <a:rPr lang="it-IT" altLang="it-IT" sz="2000" dirty="0">
                <a:latin typeface="Biancoenero Regular" panose="020B0503020000020003" pitchFamily="34" charset="0"/>
              </a:rPr>
              <a:t>processes (from 0 to p-1). The two input matrices are generated randomly by rank </a:t>
            </a:r>
            <a:r>
              <a:rPr lang="it-IT" altLang="it-IT" sz="2000" b="1" dirty="0">
                <a:latin typeface="Biancoenero Regular" panose="020B0503020000020003" pitchFamily="34" charset="0"/>
              </a:rPr>
              <a:t>p-1</a:t>
            </a:r>
            <a:r>
              <a:rPr lang="it-IT" altLang="it-IT" sz="2000" dirty="0">
                <a:latin typeface="Biancoenero Regular" panose="020B0503020000020003" pitchFamily="34" charset="0"/>
              </a:rPr>
              <a:t>. The order of the matrices must be read from argv (which means you can use an array but you need to allocate dynamic memory). After the resulting matrix has been computed, it must be stored into rank 0 memory.	</a:t>
            </a:r>
          </a:p>
          <a:p>
            <a:r>
              <a:rPr lang="it-IT" altLang="it-IT" sz="2000" dirty="0">
                <a:latin typeface="Biancoenero Regular" panose="020B0503020000020003" pitchFamily="34" charset="0"/>
              </a:rPr>
              <a:t>Check if the resulting matrix is correct (e.g., by doing the same computation sequentially)</a:t>
            </a:r>
          </a:p>
          <a:p>
            <a:r>
              <a:rPr lang="it-IT" altLang="it-IT" sz="2000" dirty="0">
                <a:latin typeface="Biancoenero Regular" panose="020B0503020000020003" pitchFamily="34" charset="0"/>
              </a:rPr>
              <a:t>Try to think about possible different ways of implementing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Effect transition="in" filter="fade">
                                      <p:cBhvr>
                                        <p:cTn id="7" dur="500"/>
                                        <p:tgtEl>
                                          <p:spTgt spid="100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0355">
                                            <p:txEl>
                                              <p:pRg st="1" end="1"/>
                                            </p:txEl>
                                          </p:spTgt>
                                        </p:tgtEl>
                                        <p:attrNameLst>
                                          <p:attrName>style.visibility</p:attrName>
                                        </p:attrNameLst>
                                      </p:cBhvr>
                                      <p:to>
                                        <p:strVal val="visible"/>
                                      </p:to>
                                    </p:set>
                                    <p:animEffect transition="in" filter="fade">
                                      <p:cBhvr>
                                        <p:cTn id="12" dur="500"/>
                                        <p:tgtEl>
                                          <p:spTgt spid="1003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0355">
                                            <p:txEl>
                                              <p:pRg st="2" end="2"/>
                                            </p:txEl>
                                          </p:spTgt>
                                        </p:tgtEl>
                                        <p:attrNameLst>
                                          <p:attrName>style.visibility</p:attrName>
                                        </p:attrNameLst>
                                      </p:cBhvr>
                                      <p:to>
                                        <p:strVal val="visible"/>
                                      </p:to>
                                    </p:set>
                                    <p:animEffect transition="in" filter="fade">
                                      <p:cBhvr>
                                        <p:cTn id="17" dur="500"/>
                                        <p:tgtEl>
                                          <p:spTgt spid="1003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bldLvl="5"/>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24D30-7C77-FA24-B63A-F6096F35D6DA}"/>
            </a:ext>
          </a:extLst>
        </p:cNvPr>
        <p:cNvGrpSpPr/>
        <p:nvPr/>
      </p:nvGrpSpPr>
      <p:grpSpPr>
        <a:xfrm>
          <a:off x="0" y="0"/>
          <a:ext cx="0" cy="0"/>
          <a:chOff x="0" y="0"/>
          <a:chExt cx="0" cy="0"/>
        </a:xfrm>
      </p:grpSpPr>
      <p:sp>
        <p:nvSpPr>
          <p:cNvPr id="100354" name="Title 1">
            <a:extLst>
              <a:ext uri="{FF2B5EF4-FFF2-40B4-BE49-F238E27FC236}">
                <a16:creationId xmlns:a16="http://schemas.microsoft.com/office/drawing/2014/main" id="{D03872DA-772D-3D0D-C101-AC596C8F209C}"/>
              </a:ext>
            </a:extLst>
          </p:cNvPr>
          <p:cNvSpPr>
            <a:spLocks noGrp="1"/>
          </p:cNvSpPr>
          <p:nvPr>
            <p:ph type="title" idx="4294967295"/>
          </p:nvPr>
        </p:nvSpPr>
        <p:spPr>
          <a:xfrm>
            <a:off x="-1" y="1"/>
            <a:ext cx="12039600" cy="990600"/>
          </a:xfrm>
        </p:spPr>
        <p:txBody>
          <a:bodyPr>
            <a:normAutofit/>
          </a:bodyPr>
          <a:lstStyle/>
          <a:p>
            <a:r>
              <a:rPr lang="en-US" altLang="en-US" dirty="0">
                <a:latin typeface="Biancoenero Regular" panose="020B0503020000020003" pitchFamily="34" charset="0"/>
              </a:rPr>
              <a:t>Exercise 2</a:t>
            </a:r>
          </a:p>
        </p:txBody>
      </p:sp>
      <p:sp>
        <p:nvSpPr>
          <p:cNvPr id="100355" name="Content Placeholder 2">
            <a:extLst>
              <a:ext uri="{FF2B5EF4-FFF2-40B4-BE49-F238E27FC236}">
                <a16:creationId xmlns:a16="http://schemas.microsoft.com/office/drawing/2014/main" id="{436103DE-BFA8-6DED-835E-481ECE8ED9FE}"/>
              </a:ext>
            </a:extLst>
          </p:cNvPr>
          <p:cNvSpPr txBox="1">
            <a:spLocks/>
          </p:cNvSpPr>
          <p:nvPr/>
        </p:nvSpPr>
        <p:spPr bwMode="auto">
          <a:xfrm>
            <a:off x="76200" y="1219200"/>
            <a:ext cx="12039600" cy="371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57200" indent="-457200">
              <a:buFont typeface="+mj-lt"/>
              <a:buAutoNum type="arabicPeriod"/>
            </a:pPr>
            <a:r>
              <a:rPr lang="it-IT" altLang="it-IT" sz="2000" dirty="0">
                <a:latin typeface="Biancoenero Regular" panose="020B0503020000020003" pitchFamily="34" charset="0"/>
              </a:rPr>
              <a:t>Relying only on point-to-point MPI calls, implement a function with the same signature/arguments and behaviour of MPI_Allreduce (call it «MPI_Allreduce_custom»).</a:t>
            </a:r>
          </a:p>
          <a:p>
            <a:pPr marL="457200" indent="-457200">
              <a:buFont typeface="+mj-lt"/>
              <a:buAutoNum type="arabicPeriod"/>
            </a:pPr>
            <a:r>
              <a:rPr lang="it-IT" altLang="it-IT" sz="2000" dirty="0">
                <a:latin typeface="Biancoenero Regular" panose="020B0503020000020003" pitchFamily="34" charset="0"/>
              </a:rPr>
              <a:t>Then, measure the its runtime, and compare it with the runtime of MPI_Allreduce.</a:t>
            </a:r>
          </a:p>
          <a:p>
            <a:pPr marL="457200" indent="-457200">
              <a:buFont typeface="+mj-lt"/>
              <a:buAutoNum type="arabicPeriod"/>
            </a:pPr>
            <a:r>
              <a:rPr lang="it-IT" altLang="it-IT" sz="2000" dirty="0">
                <a:latin typeface="Biancoenero Regular" panose="020B0503020000020003" pitchFamily="34" charset="0"/>
              </a:rPr>
              <a:t>Check if the runtime changes when using Send/Recv compared to Isend/Irecv/Wait</a:t>
            </a:r>
          </a:p>
          <a:p>
            <a:pPr marL="457200" indent="-457200">
              <a:buFont typeface="+mj-lt"/>
              <a:buAutoNum type="arabicPeriod"/>
            </a:pPr>
            <a:r>
              <a:rPr lang="it-IT" altLang="it-IT" sz="2000" dirty="0">
                <a:latin typeface="Biancoenero Regular" panose="020B0503020000020003" pitchFamily="34" charset="0"/>
              </a:rPr>
              <a:t>Think about how many bytes are you sending and how many send/recv are you executing (similar to what we have done in the class for the broadcast). Can you find a way to do it transmitting only 2*n bytes, and receiving only 2*n bytes (wher n is the number of bytes in the vector to reduce), and performing at most 2*log</a:t>
            </a:r>
            <a:r>
              <a:rPr lang="it-IT" altLang="it-IT" sz="2000" baseline="-25000" dirty="0">
                <a:latin typeface="Biancoenero Regular" panose="020B0503020000020003" pitchFamily="34" charset="0"/>
              </a:rPr>
              <a:t>2</a:t>
            </a:r>
            <a:r>
              <a:rPr lang="it-IT" altLang="it-IT" sz="2000" dirty="0">
                <a:latin typeface="Biancoenero Regular" panose="020B0503020000020003" pitchFamily="34" charset="0"/>
              </a:rPr>
              <a:t>(p) send and 2*log</a:t>
            </a:r>
            <a:r>
              <a:rPr lang="it-IT" altLang="it-IT" sz="2000" baseline="-25000" dirty="0">
                <a:latin typeface="Biancoenero Regular" panose="020B0503020000020003" pitchFamily="34" charset="0"/>
              </a:rPr>
              <a:t>2</a:t>
            </a:r>
            <a:r>
              <a:rPr lang="it-IT" altLang="it-IT" sz="2000" dirty="0">
                <a:latin typeface="Biancoenero Regular" panose="020B0503020000020003" pitchFamily="34" charset="0"/>
              </a:rPr>
              <a:t>(p) recvs (where p is the number of processes)?</a:t>
            </a:r>
          </a:p>
        </p:txBody>
      </p:sp>
    </p:spTree>
    <p:extLst>
      <p:ext uri="{BB962C8B-B14F-4D97-AF65-F5344CB8AC3E}">
        <p14:creationId xmlns:p14="http://schemas.microsoft.com/office/powerpoint/2010/main" val="4159924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Effect transition="in" filter="fade">
                                      <p:cBhvr>
                                        <p:cTn id="7" dur="500"/>
                                        <p:tgtEl>
                                          <p:spTgt spid="100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0355">
                                            <p:txEl>
                                              <p:pRg st="1" end="1"/>
                                            </p:txEl>
                                          </p:spTgt>
                                        </p:tgtEl>
                                        <p:attrNameLst>
                                          <p:attrName>style.visibility</p:attrName>
                                        </p:attrNameLst>
                                      </p:cBhvr>
                                      <p:to>
                                        <p:strVal val="visible"/>
                                      </p:to>
                                    </p:set>
                                    <p:animEffect transition="in" filter="fade">
                                      <p:cBhvr>
                                        <p:cTn id="12" dur="500"/>
                                        <p:tgtEl>
                                          <p:spTgt spid="1003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0355">
                                            <p:txEl>
                                              <p:pRg st="2" end="2"/>
                                            </p:txEl>
                                          </p:spTgt>
                                        </p:tgtEl>
                                        <p:attrNameLst>
                                          <p:attrName>style.visibility</p:attrName>
                                        </p:attrNameLst>
                                      </p:cBhvr>
                                      <p:to>
                                        <p:strVal val="visible"/>
                                      </p:to>
                                    </p:set>
                                    <p:animEffect transition="in" filter="fade">
                                      <p:cBhvr>
                                        <p:cTn id="17" dur="500"/>
                                        <p:tgtEl>
                                          <p:spTgt spid="1003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0355">
                                            <p:txEl>
                                              <p:pRg st="3" end="3"/>
                                            </p:txEl>
                                          </p:spTgt>
                                        </p:tgtEl>
                                        <p:attrNameLst>
                                          <p:attrName>style.visibility</p:attrName>
                                        </p:attrNameLst>
                                      </p:cBhvr>
                                      <p:to>
                                        <p:strVal val="visible"/>
                                      </p:to>
                                    </p:set>
                                    <p:animEffect transition="in" filter="fade">
                                      <p:cBhvr>
                                        <p:cTn id="22" dur="500"/>
                                        <p:tgtEl>
                                          <p:spTgt spid="1003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bldLvl="5"/>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0FBB4-B60E-C8EE-9956-CBDD8AE49DE1}"/>
            </a:ext>
          </a:extLst>
        </p:cNvPr>
        <p:cNvGrpSpPr/>
        <p:nvPr/>
      </p:nvGrpSpPr>
      <p:grpSpPr>
        <a:xfrm>
          <a:off x="0" y="0"/>
          <a:ext cx="0" cy="0"/>
          <a:chOff x="0" y="0"/>
          <a:chExt cx="0" cy="0"/>
        </a:xfrm>
      </p:grpSpPr>
      <p:sp>
        <p:nvSpPr>
          <p:cNvPr id="100354" name="Title 1">
            <a:extLst>
              <a:ext uri="{FF2B5EF4-FFF2-40B4-BE49-F238E27FC236}">
                <a16:creationId xmlns:a16="http://schemas.microsoft.com/office/drawing/2014/main" id="{06CC88F5-1794-4C1A-B7B3-115F166DF56F}"/>
              </a:ext>
            </a:extLst>
          </p:cNvPr>
          <p:cNvSpPr>
            <a:spLocks noGrp="1"/>
          </p:cNvSpPr>
          <p:nvPr>
            <p:ph type="title" idx="4294967295"/>
          </p:nvPr>
        </p:nvSpPr>
        <p:spPr>
          <a:xfrm>
            <a:off x="-1" y="1"/>
            <a:ext cx="12039600" cy="533399"/>
          </a:xfrm>
        </p:spPr>
        <p:txBody>
          <a:bodyPr>
            <a:normAutofit fontScale="90000"/>
          </a:bodyPr>
          <a:lstStyle/>
          <a:p>
            <a:r>
              <a:rPr lang="en-US" altLang="en-US" dirty="0">
                <a:latin typeface="Biancoenero Regular" panose="020B0503020000020003" pitchFamily="34" charset="0"/>
              </a:rPr>
              <a:t>Exercise 3</a:t>
            </a:r>
          </a:p>
        </p:txBody>
      </p:sp>
      <p:sp>
        <p:nvSpPr>
          <p:cNvPr id="100355" name="Content Placeholder 2">
            <a:extLst>
              <a:ext uri="{FF2B5EF4-FFF2-40B4-BE49-F238E27FC236}">
                <a16:creationId xmlns:a16="http://schemas.microsoft.com/office/drawing/2014/main" id="{2EC1C635-BC45-74A9-924C-A812F23132BA}"/>
              </a:ext>
            </a:extLst>
          </p:cNvPr>
          <p:cNvSpPr txBox="1">
            <a:spLocks/>
          </p:cNvSpPr>
          <p:nvPr/>
        </p:nvSpPr>
        <p:spPr bwMode="auto">
          <a:xfrm>
            <a:off x="76200" y="0"/>
            <a:ext cx="12039600" cy="371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indent="0">
              <a:buNone/>
            </a:pPr>
            <a:endParaRPr lang="it-IT" altLang="it-IT" sz="2000" dirty="0">
              <a:latin typeface="Biancoenero Regular" panose="020B0503020000020003" pitchFamily="34" charset="0"/>
            </a:endParaRPr>
          </a:p>
        </p:txBody>
      </p:sp>
      <p:sp>
        <p:nvSpPr>
          <p:cNvPr id="2" name="Content Placeholder 2">
            <a:extLst>
              <a:ext uri="{FF2B5EF4-FFF2-40B4-BE49-F238E27FC236}">
                <a16:creationId xmlns:a16="http://schemas.microsoft.com/office/drawing/2014/main" id="{71D31E14-97BB-86F8-64FF-2CC048DBEA1E}"/>
              </a:ext>
            </a:extLst>
          </p:cNvPr>
          <p:cNvSpPr txBox="1">
            <a:spLocks/>
          </p:cNvSpPr>
          <p:nvPr/>
        </p:nvSpPr>
        <p:spPr bwMode="auto">
          <a:xfrm>
            <a:off x="228600" y="527565"/>
            <a:ext cx="12039600" cy="371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57200" indent="-457200">
              <a:buFont typeface="+mj-lt"/>
              <a:buAutoNum type="arabicPeriod"/>
            </a:pPr>
            <a:r>
              <a:rPr lang="it-IT" altLang="it-IT" sz="1800" dirty="0">
                <a:latin typeface="Biancoenero Regular" panose="020B0503020000020003" pitchFamily="34" charset="0"/>
              </a:rPr>
              <a:t>You have a 2D matrix </a:t>
            </a:r>
            <a:r>
              <a:rPr lang="it-IT" altLang="it-IT" sz="1800" b="1" dirty="0">
                <a:latin typeface="Biancoenero Regular" panose="020B0503020000020003" pitchFamily="34" charset="0"/>
              </a:rPr>
              <a:t>A</a:t>
            </a:r>
            <a:r>
              <a:rPr lang="it-IT" altLang="it-IT" sz="1800" dirty="0">
                <a:latin typeface="Biancoenero Regular" panose="020B0503020000020003" pitchFamily="34" charset="0"/>
              </a:rPr>
              <a:t>, filled with random elements. The number of rows and columns can be different (get them from command line through argv). The matrix is randomly generated by rank 0. After the matrix is generated, you perform a number of iterations (the number of iterations is also read through argv)</a:t>
            </a:r>
          </a:p>
          <a:p>
            <a:pPr marL="457200" indent="-457200">
              <a:buFont typeface="+mj-lt"/>
              <a:buAutoNum type="arabicPeriod"/>
            </a:pPr>
            <a:r>
              <a:rPr lang="it-IT" altLang="it-IT" sz="1800" dirty="0">
                <a:latin typeface="Biancoenero Regular" panose="020B0503020000020003" pitchFamily="34" charset="0"/>
              </a:rPr>
              <a:t>At each iteration </a:t>
            </a:r>
            <a:r>
              <a:rPr lang="it-IT" altLang="it-IT" sz="1800" i="1" dirty="0">
                <a:latin typeface="Biancoenero Regular" panose="020B0503020000020003" pitchFamily="34" charset="0"/>
              </a:rPr>
              <a:t>s </a:t>
            </a:r>
            <a:r>
              <a:rPr lang="it-IT" altLang="it-IT" sz="1800" dirty="0">
                <a:latin typeface="Biancoenero Regular" panose="020B0503020000020003" pitchFamily="34" charset="0"/>
              </a:rPr>
              <a:t>we compute a new matrix A</a:t>
            </a:r>
            <a:r>
              <a:rPr lang="it-IT" altLang="it-IT" sz="1800" baseline="-25000" dirty="0">
                <a:latin typeface="Biancoenero Regular" panose="020B0503020000020003" pitchFamily="34" charset="0"/>
              </a:rPr>
              <a:t>s</a:t>
            </a:r>
            <a:r>
              <a:rPr lang="it-IT" altLang="it-IT" sz="1800" dirty="0">
                <a:latin typeface="Biancoenero Regular" panose="020B0503020000020003" pitchFamily="34" charset="0"/>
              </a:rPr>
              <a:t> such that </a:t>
            </a:r>
          </a:p>
          <a:p>
            <a:pPr marL="0" indent="0">
              <a:buNone/>
            </a:pPr>
            <a:r>
              <a:rPr lang="it-IT" altLang="it-IT" sz="1800" dirty="0">
                <a:latin typeface="Biancoenero Regular" panose="020B0503020000020003" pitchFamily="34" charset="0"/>
              </a:rPr>
              <a:t>	A</a:t>
            </a:r>
            <a:r>
              <a:rPr lang="it-IT" altLang="it-IT" sz="1800" baseline="-25000" dirty="0">
                <a:latin typeface="Biancoenero Regular" panose="020B0503020000020003" pitchFamily="34" charset="0"/>
              </a:rPr>
              <a:t>s</a:t>
            </a:r>
            <a:r>
              <a:rPr lang="it-IT" altLang="it-IT" sz="1800" dirty="0">
                <a:latin typeface="Biancoenero Regular" panose="020B0503020000020003" pitchFamily="34" charset="0"/>
              </a:rPr>
              <a:t>[i][j] = A</a:t>
            </a:r>
            <a:r>
              <a:rPr lang="it-IT" altLang="it-IT" sz="1800" baseline="-25000" dirty="0">
                <a:latin typeface="Biancoenero Regular" panose="020B0503020000020003" pitchFamily="34" charset="0"/>
              </a:rPr>
              <a:t>s-1</a:t>
            </a:r>
            <a:r>
              <a:rPr lang="it-IT" altLang="it-IT" sz="1800" dirty="0">
                <a:latin typeface="Biancoenero Regular" panose="020B0503020000020003" pitchFamily="34" charset="0"/>
              </a:rPr>
              <a:t>[i-1][j] + A</a:t>
            </a:r>
            <a:r>
              <a:rPr lang="it-IT" altLang="it-IT" sz="1800" baseline="-25000" dirty="0">
                <a:latin typeface="Biancoenero Regular" panose="020B0503020000020003" pitchFamily="34" charset="0"/>
              </a:rPr>
              <a:t>s-1</a:t>
            </a:r>
            <a:r>
              <a:rPr lang="it-IT" altLang="it-IT" sz="1800" dirty="0">
                <a:latin typeface="Biancoenero Regular" panose="020B0503020000020003" pitchFamily="34" charset="0"/>
              </a:rPr>
              <a:t>[i][j-1] + A</a:t>
            </a:r>
            <a:r>
              <a:rPr lang="it-IT" altLang="it-IT" sz="1800" baseline="-25000" dirty="0">
                <a:latin typeface="Biancoenero Regular" panose="020B0503020000020003" pitchFamily="34" charset="0"/>
              </a:rPr>
              <a:t>s-1</a:t>
            </a:r>
            <a:r>
              <a:rPr lang="it-IT" altLang="it-IT" sz="1800" dirty="0">
                <a:latin typeface="Biancoenero Regular" panose="020B0503020000020003" pitchFamily="34" charset="0"/>
              </a:rPr>
              <a:t>[i+1][j] + A</a:t>
            </a:r>
            <a:r>
              <a:rPr lang="it-IT" altLang="it-IT" sz="1800" baseline="-25000" dirty="0">
                <a:latin typeface="Biancoenero Regular" panose="020B0503020000020003" pitchFamily="34" charset="0"/>
              </a:rPr>
              <a:t>s-1</a:t>
            </a:r>
            <a:r>
              <a:rPr lang="it-IT" altLang="it-IT" sz="1800" dirty="0">
                <a:latin typeface="Biancoenero Regular" panose="020B0503020000020003" pitchFamily="34" charset="0"/>
              </a:rPr>
              <a:t>[i][j+1]</a:t>
            </a:r>
          </a:p>
          <a:p>
            <a:pPr marL="0" indent="0">
              <a:buNone/>
            </a:pPr>
            <a:r>
              <a:rPr lang="it-IT" altLang="it-IT" sz="1800" dirty="0">
                <a:latin typeface="Biancoenero Regular" panose="020B0503020000020003" pitchFamily="34" charset="0"/>
              </a:rPr>
              <a:t>    i.e., at each iteration, the value in position (i,j) is the sum of the previous values of the north, south, east, and west neighbors</a:t>
            </a:r>
          </a:p>
          <a:p>
            <a:pPr marL="0" indent="0">
              <a:buNone/>
            </a:pPr>
            <a:r>
              <a:rPr lang="it-IT" altLang="it-IT" sz="1800" dirty="0">
                <a:latin typeface="Biancoenero Regular" panose="020B0503020000020003" pitchFamily="34" charset="0"/>
              </a:rPr>
              <a:t>     e.g.,:                                     </a:t>
            </a:r>
          </a:p>
          <a:p>
            <a:pPr marL="0" indent="0">
              <a:buNone/>
            </a:pPr>
            <a:endParaRPr lang="it-IT" altLang="it-IT" sz="1800" dirty="0">
              <a:latin typeface="Biancoenero Regular" panose="020B0503020000020003" pitchFamily="34" charset="0"/>
            </a:endParaRPr>
          </a:p>
          <a:p>
            <a:pPr marL="0" indent="0">
              <a:buNone/>
            </a:pPr>
            <a:endParaRPr lang="it-IT" altLang="it-IT" sz="1800" dirty="0">
              <a:latin typeface="Biancoenero Regular" panose="020B0503020000020003" pitchFamily="34" charset="0"/>
            </a:endParaRPr>
          </a:p>
          <a:p>
            <a:pPr marL="0" indent="0">
              <a:buNone/>
            </a:pPr>
            <a:endParaRPr lang="it-IT" altLang="it-IT" sz="1800" dirty="0">
              <a:latin typeface="Biancoenero Regular" panose="020B0503020000020003" pitchFamily="34" charset="0"/>
            </a:endParaRPr>
          </a:p>
          <a:p>
            <a:pPr marL="0" indent="0">
              <a:buNone/>
            </a:pPr>
            <a:endParaRPr lang="it-IT" altLang="it-IT" sz="1800" dirty="0">
              <a:latin typeface="Biancoenero Regular" panose="020B0503020000020003" pitchFamily="34" charset="0"/>
            </a:endParaRPr>
          </a:p>
          <a:p>
            <a:pPr lvl="1"/>
            <a:r>
              <a:rPr lang="it-IT" altLang="it-IT" sz="1400" dirty="0">
                <a:latin typeface="Biancoenero Regular" panose="020B0503020000020003" pitchFamily="34" charset="0"/>
              </a:rPr>
              <a:t>the orange element in the middle of the matrix will be equal to 25 in step 1 (5+3+-5+22)</a:t>
            </a:r>
          </a:p>
          <a:p>
            <a:pPr lvl="1"/>
            <a:r>
              <a:rPr lang="it-IT" altLang="it-IT" sz="1400" dirty="0">
                <a:latin typeface="Biancoenero Regular" panose="020B0503020000020003" pitchFamily="34" charset="0"/>
              </a:rPr>
              <a:t>for elements on the border, which do not have one or more of the north/south/east/west neighbor, you can assume those neighbors to have a value of 0. For example, the green element in the bottom right, will become 17 (22 – 5 + 0 + 0)</a:t>
            </a:r>
          </a:p>
          <a:p>
            <a:pPr marL="0" indent="0">
              <a:buNone/>
            </a:pPr>
            <a:r>
              <a:rPr lang="it-IT" altLang="it-IT" sz="1800" b="1" dirty="0">
                <a:latin typeface="Biancoenero Regular" panose="020B0503020000020003" pitchFamily="34" charset="0"/>
              </a:rPr>
              <a:t>ATTENTION: </a:t>
            </a:r>
            <a:r>
              <a:rPr lang="it-IT" altLang="it-IT" sz="1800" dirty="0">
                <a:latin typeface="Biancoenero Regular" panose="020B0503020000020003" pitchFamily="34" charset="0"/>
              </a:rPr>
              <a:t>Do this by allocating no more than two matrices, regardless of the number of iterations you need to execute. Also, manage the case where the number of elements in the matrix is larger than the number of processes</a:t>
            </a:r>
            <a:endParaRPr lang="it-IT" altLang="it-IT" sz="1800" b="1" dirty="0">
              <a:latin typeface="Biancoenero Regular" panose="020B0503020000020003" pitchFamily="34" charset="0"/>
            </a:endParaRPr>
          </a:p>
        </p:txBody>
      </p:sp>
      <p:sp>
        <p:nvSpPr>
          <p:cNvPr id="4" name="TextBox 3">
            <a:extLst>
              <a:ext uri="{FF2B5EF4-FFF2-40B4-BE49-F238E27FC236}">
                <a16:creationId xmlns:a16="http://schemas.microsoft.com/office/drawing/2014/main" id="{0A214CF2-45D6-C878-D808-897B4DCF56BF}"/>
              </a:ext>
            </a:extLst>
          </p:cNvPr>
          <p:cNvSpPr txBox="1"/>
          <p:nvPr/>
        </p:nvSpPr>
        <p:spPr>
          <a:xfrm>
            <a:off x="2209800" y="2895600"/>
            <a:ext cx="914400" cy="369332"/>
          </a:xfrm>
          <a:prstGeom prst="rect">
            <a:avLst/>
          </a:prstGeom>
          <a:noFill/>
        </p:spPr>
        <p:txBody>
          <a:bodyPr wrap="square">
            <a:spAutoFit/>
          </a:bodyPr>
          <a:lstStyle/>
          <a:p>
            <a:r>
              <a:rPr lang="it-IT" altLang="it-IT" sz="1800" dirty="0">
                <a:latin typeface="Biancoenero Regular" panose="020B0503020000020003" pitchFamily="34" charset="0"/>
              </a:rPr>
              <a:t>A</a:t>
            </a:r>
            <a:r>
              <a:rPr lang="it-IT" altLang="it-IT" sz="1800" baseline="-25000" dirty="0">
                <a:latin typeface="Biancoenero Regular" panose="020B0503020000020003" pitchFamily="34" charset="0"/>
              </a:rPr>
              <a:t>0</a:t>
            </a:r>
            <a:endParaRPr lang="en-US" baseline="-25000" dirty="0"/>
          </a:p>
        </p:txBody>
      </p:sp>
      <p:sp>
        <p:nvSpPr>
          <p:cNvPr id="5" name="TextBox 4">
            <a:extLst>
              <a:ext uri="{FF2B5EF4-FFF2-40B4-BE49-F238E27FC236}">
                <a16:creationId xmlns:a16="http://schemas.microsoft.com/office/drawing/2014/main" id="{BF627D9E-D3AF-63CC-8003-256982A5757F}"/>
              </a:ext>
            </a:extLst>
          </p:cNvPr>
          <p:cNvSpPr txBox="1"/>
          <p:nvPr/>
        </p:nvSpPr>
        <p:spPr>
          <a:xfrm>
            <a:off x="4038600" y="2895600"/>
            <a:ext cx="914400" cy="369332"/>
          </a:xfrm>
          <a:prstGeom prst="rect">
            <a:avLst/>
          </a:prstGeom>
          <a:noFill/>
        </p:spPr>
        <p:txBody>
          <a:bodyPr wrap="square">
            <a:spAutoFit/>
          </a:bodyPr>
          <a:lstStyle/>
          <a:p>
            <a:r>
              <a:rPr lang="it-IT" altLang="it-IT" sz="1800" dirty="0">
                <a:latin typeface="Biancoenero Regular" panose="020B0503020000020003" pitchFamily="34" charset="0"/>
              </a:rPr>
              <a:t>A</a:t>
            </a:r>
            <a:r>
              <a:rPr lang="it-IT" altLang="it-IT" baseline="-25000" dirty="0">
                <a:latin typeface="Biancoenero Regular" panose="020B0503020000020003" pitchFamily="34" charset="0"/>
              </a:rPr>
              <a:t>1</a:t>
            </a:r>
            <a:endParaRPr lang="en-US" baseline="-25000" dirty="0"/>
          </a:p>
        </p:txBody>
      </p:sp>
      <p:graphicFrame>
        <p:nvGraphicFramePr>
          <p:cNvPr id="6" name="Table 5">
            <a:extLst>
              <a:ext uri="{FF2B5EF4-FFF2-40B4-BE49-F238E27FC236}">
                <a16:creationId xmlns:a16="http://schemas.microsoft.com/office/drawing/2014/main" id="{53039BE3-02DA-2B23-811C-029F81732C1E}"/>
              </a:ext>
            </a:extLst>
          </p:cNvPr>
          <p:cNvGraphicFramePr>
            <a:graphicFrameLocks noGrp="1"/>
          </p:cNvGraphicFramePr>
          <p:nvPr>
            <p:extLst>
              <p:ext uri="{D42A27DB-BD31-4B8C-83A1-F6EECF244321}">
                <p14:modId xmlns:p14="http://schemas.microsoft.com/office/powerpoint/2010/main" val="3900524323"/>
              </p:ext>
            </p:extLst>
          </p:nvPr>
        </p:nvGraphicFramePr>
        <p:xfrm>
          <a:off x="1816102" y="3373163"/>
          <a:ext cx="1320798" cy="1185333"/>
        </p:xfrm>
        <a:graphic>
          <a:graphicData uri="http://schemas.openxmlformats.org/drawingml/2006/table">
            <a:tbl>
              <a:tblPr>
                <a:tableStyleId>{5C22544A-7EE6-4342-B048-85BDC9FD1C3A}</a:tableStyleId>
              </a:tblPr>
              <a:tblGrid>
                <a:gridCol w="440266">
                  <a:extLst>
                    <a:ext uri="{9D8B030D-6E8A-4147-A177-3AD203B41FA5}">
                      <a16:colId xmlns:a16="http://schemas.microsoft.com/office/drawing/2014/main" val="383342548"/>
                    </a:ext>
                  </a:extLst>
                </a:gridCol>
                <a:gridCol w="440266">
                  <a:extLst>
                    <a:ext uri="{9D8B030D-6E8A-4147-A177-3AD203B41FA5}">
                      <a16:colId xmlns:a16="http://schemas.microsoft.com/office/drawing/2014/main" val="1229027419"/>
                    </a:ext>
                  </a:extLst>
                </a:gridCol>
                <a:gridCol w="440266">
                  <a:extLst>
                    <a:ext uri="{9D8B030D-6E8A-4147-A177-3AD203B41FA5}">
                      <a16:colId xmlns:a16="http://schemas.microsoft.com/office/drawing/2014/main" val="1904575778"/>
                    </a:ext>
                  </a:extLst>
                </a:gridCol>
              </a:tblGrid>
              <a:tr h="395111">
                <a:tc>
                  <a:txBody>
                    <a:bodyPr/>
                    <a:lstStyle/>
                    <a:p>
                      <a:r>
                        <a:rPr lang="it-IT"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dirty="0"/>
                        <a:t>91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7712398"/>
                  </a:ext>
                </a:extLst>
              </a:tr>
              <a:tr h="395111">
                <a:tc>
                  <a:txBody>
                    <a:bodyPr/>
                    <a:lstStyle/>
                    <a:p>
                      <a:r>
                        <a:rPr lang="it-IT"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dirty="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it-IT"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5367231"/>
                  </a:ext>
                </a:extLst>
              </a:tr>
              <a:tr h="395111">
                <a:tc>
                  <a:txBody>
                    <a:bodyPr/>
                    <a:lstStyle/>
                    <a:p>
                      <a:r>
                        <a:rPr lang="it-IT"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dirty="0"/>
                        <a:t>22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329757868"/>
                  </a:ext>
                </a:extLst>
              </a:tr>
            </a:tbl>
          </a:graphicData>
        </a:graphic>
      </p:graphicFrame>
      <p:graphicFrame>
        <p:nvGraphicFramePr>
          <p:cNvPr id="7" name="Table 6">
            <a:extLst>
              <a:ext uri="{FF2B5EF4-FFF2-40B4-BE49-F238E27FC236}">
                <a16:creationId xmlns:a16="http://schemas.microsoft.com/office/drawing/2014/main" id="{F6D645EF-0CD6-F365-1A2A-6F9C68A57880}"/>
              </a:ext>
            </a:extLst>
          </p:cNvPr>
          <p:cNvGraphicFramePr>
            <a:graphicFrameLocks noGrp="1"/>
          </p:cNvGraphicFramePr>
          <p:nvPr>
            <p:extLst>
              <p:ext uri="{D42A27DB-BD31-4B8C-83A1-F6EECF244321}">
                <p14:modId xmlns:p14="http://schemas.microsoft.com/office/powerpoint/2010/main" val="1908213242"/>
              </p:ext>
            </p:extLst>
          </p:nvPr>
        </p:nvGraphicFramePr>
        <p:xfrm>
          <a:off x="3505200" y="3398563"/>
          <a:ext cx="1320798" cy="1185333"/>
        </p:xfrm>
        <a:graphic>
          <a:graphicData uri="http://schemas.openxmlformats.org/drawingml/2006/table">
            <a:tbl>
              <a:tblPr>
                <a:tableStyleId>{5C22544A-7EE6-4342-B048-85BDC9FD1C3A}</a:tableStyleId>
              </a:tblPr>
              <a:tblGrid>
                <a:gridCol w="440266">
                  <a:extLst>
                    <a:ext uri="{9D8B030D-6E8A-4147-A177-3AD203B41FA5}">
                      <a16:colId xmlns:a16="http://schemas.microsoft.com/office/drawing/2014/main" val="383342548"/>
                    </a:ext>
                  </a:extLst>
                </a:gridCol>
                <a:gridCol w="440266">
                  <a:extLst>
                    <a:ext uri="{9D8B030D-6E8A-4147-A177-3AD203B41FA5}">
                      <a16:colId xmlns:a16="http://schemas.microsoft.com/office/drawing/2014/main" val="1229027419"/>
                    </a:ext>
                  </a:extLst>
                </a:gridCol>
                <a:gridCol w="440266">
                  <a:extLst>
                    <a:ext uri="{9D8B030D-6E8A-4147-A177-3AD203B41FA5}">
                      <a16:colId xmlns:a16="http://schemas.microsoft.com/office/drawing/2014/main" val="1904575778"/>
                    </a:ext>
                  </a:extLst>
                </a:gridCol>
              </a:tblGrid>
              <a:tr h="39511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7712398"/>
                  </a:ext>
                </a:extLst>
              </a:tr>
              <a:tr h="39511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dirty="0"/>
                        <a:t>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5367231"/>
                  </a:ext>
                </a:extLst>
              </a:tr>
              <a:tr h="39511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dirty="0"/>
                        <a:t>17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329757868"/>
                  </a:ext>
                </a:extLst>
              </a:tr>
            </a:tbl>
          </a:graphicData>
        </a:graphic>
      </p:graphicFrame>
    </p:spTree>
    <p:extLst>
      <p:ext uri="{BB962C8B-B14F-4D97-AF65-F5344CB8AC3E}">
        <p14:creationId xmlns:p14="http://schemas.microsoft.com/office/powerpoint/2010/main" val="219669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100355">
                                            <p:txEl>
                                              <p:pRg st="0" end="0"/>
                                            </p:txEl>
                                          </p:spTgt>
                                        </p:tgtEl>
                                        <p:attrNameLst>
                                          <p:attrName>style.visibility</p:attrName>
                                        </p:attrNameLst>
                                      </p:cBhvr>
                                      <p:to>
                                        <p:strVal val="visible"/>
                                      </p:to>
                                    </p:set>
                                    <p:animEffect transition="in" filter="fade">
                                      <p:cBhvr>
                                        <p:cTn id="7" dur="500"/>
                                        <p:tgtEl>
                                          <p:spTgt spid="100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fade">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fade">
                                      <p:cBhvr>
                                        <p:cTn id="37" dur="500"/>
                                        <p:tgtEl>
                                          <p:spTgt spid="2">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Effect transition="in" filter="fade">
                                      <p:cBhvr>
                                        <p:cTn id="42" dur="500"/>
                                        <p:tgtEl>
                                          <p:spTgt spid="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animEffect transition="in" filter="fade">
                                      <p:cBhvr>
                                        <p:cTn id="47"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bldLvl="5"/>
      <p:bldP spid="2" grpId="0" build="p" bldLvl="5"/>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EAEA22-5ECD-F787-9005-856E6E0B8E2C}"/>
            </a:ext>
          </a:extLst>
        </p:cNvPr>
        <p:cNvGrpSpPr/>
        <p:nvPr/>
      </p:nvGrpSpPr>
      <p:grpSpPr>
        <a:xfrm>
          <a:off x="0" y="0"/>
          <a:ext cx="0" cy="0"/>
          <a:chOff x="0" y="0"/>
          <a:chExt cx="0" cy="0"/>
        </a:xfrm>
      </p:grpSpPr>
      <p:sp>
        <p:nvSpPr>
          <p:cNvPr id="100354" name="Title 1">
            <a:extLst>
              <a:ext uri="{FF2B5EF4-FFF2-40B4-BE49-F238E27FC236}">
                <a16:creationId xmlns:a16="http://schemas.microsoft.com/office/drawing/2014/main" id="{90B1C65D-E98F-BEB9-4512-FA7C28A2B369}"/>
              </a:ext>
            </a:extLst>
          </p:cNvPr>
          <p:cNvSpPr>
            <a:spLocks noGrp="1"/>
          </p:cNvSpPr>
          <p:nvPr>
            <p:ph type="title" idx="4294967295"/>
          </p:nvPr>
        </p:nvSpPr>
        <p:spPr>
          <a:xfrm>
            <a:off x="-1" y="1"/>
            <a:ext cx="12039600" cy="533399"/>
          </a:xfrm>
        </p:spPr>
        <p:txBody>
          <a:bodyPr>
            <a:normAutofit fontScale="90000"/>
          </a:bodyPr>
          <a:lstStyle/>
          <a:p>
            <a:r>
              <a:rPr lang="en-US" altLang="en-US" dirty="0">
                <a:latin typeface="Biancoenero Regular" panose="020B0503020000020003" pitchFamily="34" charset="0"/>
              </a:rPr>
              <a:t>Exercise 4</a:t>
            </a:r>
          </a:p>
        </p:txBody>
      </p:sp>
      <p:sp>
        <p:nvSpPr>
          <p:cNvPr id="100355" name="Content Placeholder 2">
            <a:extLst>
              <a:ext uri="{FF2B5EF4-FFF2-40B4-BE49-F238E27FC236}">
                <a16:creationId xmlns:a16="http://schemas.microsoft.com/office/drawing/2014/main" id="{BE6A89BE-5339-B276-B0E5-5E6129986F80}"/>
              </a:ext>
            </a:extLst>
          </p:cNvPr>
          <p:cNvSpPr txBox="1">
            <a:spLocks/>
          </p:cNvSpPr>
          <p:nvPr/>
        </p:nvSpPr>
        <p:spPr bwMode="auto">
          <a:xfrm>
            <a:off x="76200" y="0"/>
            <a:ext cx="12039600" cy="371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indent="0">
              <a:buNone/>
            </a:pPr>
            <a:endParaRPr lang="it-IT" altLang="it-IT" sz="2000" dirty="0">
              <a:latin typeface="Biancoenero Regular" panose="020B0503020000020003" pitchFamily="34" charset="0"/>
            </a:endParaRPr>
          </a:p>
        </p:txBody>
      </p:sp>
      <p:sp>
        <p:nvSpPr>
          <p:cNvPr id="2" name="Content Placeholder 2">
            <a:extLst>
              <a:ext uri="{FF2B5EF4-FFF2-40B4-BE49-F238E27FC236}">
                <a16:creationId xmlns:a16="http://schemas.microsoft.com/office/drawing/2014/main" id="{637E407B-50B9-7A39-FEEA-89D302B52079}"/>
              </a:ext>
            </a:extLst>
          </p:cNvPr>
          <p:cNvSpPr txBox="1">
            <a:spLocks/>
          </p:cNvSpPr>
          <p:nvPr/>
        </p:nvSpPr>
        <p:spPr bwMode="auto">
          <a:xfrm>
            <a:off x="228600" y="527565"/>
            <a:ext cx="12039600" cy="371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indent="0">
              <a:buNone/>
            </a:pPr>
            <a:r>
              <a:rPr lang="it-IT" altLang="it-IT" sz="2000" dirty="0">
                <a:latin typeface="Biancoenero Regular" panose="020B0503020000020003" pitchFamily="34" charset="0"/>
              </a:rPr>
              <a:t>The method discussed in the previous exercise is known as </a:t>
            </a:r>
            <a:r>
              <a:rPr lang="it-IT" altLang="it-IT" sz="2000" i="1" dirty="0">
                <a:latin typeface="Biancoenero Regular" panose="020B0503020000020003" pitchFamily="34" charset="0"/>
              </a:rPr>
              <a:t>iterative stencil</a:t>
            </a:r>
            <a:r>
              <a:rPr lang="it-IT" altLang="it-IT" sz="2000" dirty="0">
                <a:latin typeface="Biancoenero Regular" panose="020B0503020000020003" pitchFamily="34" charset="0"/>
              </a:rPr>
              <a:t> computation. It is widely used in practice to solve partial differential equations, in computational fluid dynamics, and in many other fields. </a:t>
            </a:r>
          </a:p>
          <a:p>
            <a:pPr marL="0" indent="0">
              <a:buNone/>
            </a:pPr>
            <a:endParaRPr lang="it-IT" altLang="it-IT" sz="2000" b="1" dirty="0">
              <a:latin typeface="Biancoenero Regular" panose="020B0503020000020003" pitchFamily="34" charset="0"/>
            </a:endParaRPr>
          </a:p>
          <a:p>
            <a:pPr marL="0" indent="0">
              <a:buNone/>
            </a:pPr>
            <a:r>
              <a:rPr lang="it-IT" altLang="it-IT" sz="2000" dirty="0">
                <a:latin typeface="Biancoenero Regular" panose="020B0503020000020003" pitchFamily="34" charset="0"/>
              </a:rPr>
              <a:t>Adapt the previous exercise to work on a 3D matrix instead, where each point is computed as the sum of its 6 neighbors as shown in the following picture</a:t>
            </a:r>
          </a:p>
        </p:txBody>
      </p:sp>
      <p:pic>
        <p:nvPicPr>
          <p:cNvPr id="1026" name="Picture 2">
            <a:extLst>
              <a:ext uri="{FF2B5EF4-FFF2-40B4-BE49-F238E27FC236}">
                <a16:creationId xmlns:a16="http://schemas.microsoft.com/office/drawing/2014/main" id="{CD1FA065-0E16-C1BD-D888-C4EEC8961B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049" y="2764336"/>
            <a:ext cx="2095500"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87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100355">
                                            <p:txEl>
                                              <p:pRg st="0" end="0"/>
                                            </p:txEl>
                                          </p:spTgt>
                                        </p:tgtEl>
                                        <p:attrNameLst>
                                          <p:attrName>style.visibility</p:attrName>
                                        </p:attrNameLst>
                                      </p:cBhvr>
                                      <p:to>
                                        <p:strVal val="visible"/>
                                      </p:to>
                                    </p:set>
                                    <p:animEffect transition="in" filter="fade">
                                      <p:cBhvr>
                                        <p:cTn id="7" dur="500"/>
                                        <p:tgtEl>
                                          <p:spTgt spid="100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bldLvl="5"/>
      <p:bldP spid="2" grpId="0" build="p" bldLvl="5"/>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1838</TotalTime>
  <Words>647</Words>
  <Application>Microsoft Office PowerPoint</Application>
  <PresentationFormat>Widescreen</PresentationFormat>
  <Paragraphs>41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Biancoenero Regular</vt:lpstr>
      <vt:lpstr>Calibri</vt:lpstr>
      <vt:lpstr>Office Theme</vt:lpstr>
      <vt:lpstr>Programmazione di  Sistemi Embedded e Multicore</vt:lpstr>
      <vt:lpstr>Exercise 1</vt:lpstr>
      <vt:lpstr>Exercise 2</vt:lpstr>
      <vt:lpstr>Exercise 3</vt:lpstr>
      <vt:lpstr>Exercise 4</vt:lpstr>
    </vt:vector>
  </TitlesOfParts>
  <Company>Harvey Mudd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sharris</dc:creator>
  <cp:lastModifiedBy>Daniele De Sensi</cp:lastModifiedBy>
  <cp:revision>574</cp:revision>
  <cp:lastPrinted>2019-05-09T13:56:59Z</cp:lastPrinted>
  <dcterms:created xsi:type="dcterms:W3CDTF">2012-08-07T04:56:47Z</dcterms:created>
  <dcterms:modified xsi:type="dcterms:W3CDTF">2024-10-18T15:38:09Z</dcterms:modified>
</cp:coreProperties>
</file>