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1" r:id="rId4"/>
    <p:sldId id="263" r:id="rId5"/>
    <p:sldId id="26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C240"/>
    <a:srgbClr val="1EA674"/>
    <a:srgbClr val="704441"/>
    <a:srgbClr val="23395B"/>
    <a:srgbClr val="FFF4D2"/>
    <a:srgbClr val="586E58"/>
    <a:srgbClr val="FFF7B0"/>
    <a:srgbClr val="18A0A0"/>
    <a:srgbClr val="5E7678"/>
    <a:srgbClr val="483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46BD8-12BA-410B-94F3-176D147B7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F90BF5-EFE2-4899-94C2-CDE605BCB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CDA54D-D961-4A29-AE5A-EEA3117F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002E3D-C8E9-4B25-85A2-9E522645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EB550F-3AE9-4351-9A90-43A9A7F8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00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54323-5049-4FB4-9465-3CC6E4EA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B8D1FF-86CF-400F-BD03-0DC793331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C39003-9ED3-4CB7-9F7E-4FFCD6E4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2529D0-97DC-4E38-AA83-B31B94B8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99A41E-B6FD-4009-9A10-A8A465C6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21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2631CF-6208-4E9D-809A-F924BE3B1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90DDBE-8BBA-47BB-95A4-A55BFE7FE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1A222D-F1B5-41D0-B412-EE60870D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611094-B1C3-4C9A-AC44-EBA3C6D6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D9D819-BF7B-40D7-B283-552C6C78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79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BEAE7-BA1F-4509-A57F-14DB5F88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13D9A7-2582-4D4A-AD63-DA2223696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0CD8FC-2A75-4B8F-8FAF-8B8E77E9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A7A0D4-AF74-44F8-B4A6-FABFC18F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58BAD2-6329-4242-BF67-317BDD3C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34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8F50E-5B80-47E6-BA2B-3AA1B524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6AEE60-FDF0-4494-94EA-39E06A949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C2A3C6-A722-4F2B-B34B-BAF123D1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7E2C8B-5ED0-488E-83D8-3D29C7A9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0A22D0-51C7-4DC0-80C2-56772B22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76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00B97-FFB1-40D6-A5B6-7CCB6B94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D2F37-8E0A-457B-A9C3-DF1497E88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40E452-AA64-4D88-AC93-AC40DEAD1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159770-905A-4D27-BF21-3DD3B377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4024B7-78A7-4381-BBAA-C6E3E207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D12501-AD74-4A2B-A45A-03122AF4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42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0B28E-7CE8-447A-AB4A-857D6788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3B1D47-B44B-4661-A7F9-7B919C1B7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4BC3AC-9F53-4C84-B110-0B4DC5EAD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69E3837-8F42-49DE-B9AB-4956BEB65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F09643C-C867-43EB-AF58-E14388A07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2F5172-35C0-4E9D-BE47-93D3D51E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5116BD-7E53-4BB1-AB60-4EF1A121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F96938-5A58-4825-ABFD-801CAF0B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43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8F569-DBF1-483F-A03C-6399A97C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D261C5E-47D9-4501-9050-E3F8EB42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3D4059-E9D1-41E8-BF46-8137C9D3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5F9708-7766-4CAD-B62C-BC7461D7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01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F128AB-5F3B-4FFF-AE1B-6C48F2D0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39E3EB9-AE58-4107-B90B-9A6FF4B2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497B3B-268C-454F-AF0A-1F767D7B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84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14427-D0B1-46DE-87DB-2E7D6529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2778F5-18A4-4254-99CA-0877D4A2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A1F8E8-9248-4664-928B-47E91B196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0E9EBE-0481-49A1-9C68-6FF1579A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4A665A-64EE-4BCF-9B0F-1AC4BAF0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5801DC-AC54-49BF-89D9-49374813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59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2D411-2EAC-4EB3-944D-CB2E6C24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3BC14B-867F-42EF-8166-D3CD95AAA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F4771C-4CF9-4B93-962D-E27172F71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8F7796-A966-4634-835F-CA075737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23A3F0-B875-433D-8EAF-6C54A5CB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75B623-764F-40C5-84CF-D98027DA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76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966C7E-1708-4C57-A690-C607CEA0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BFF444-6AE9-457E-9DC0-81A1DE06A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F4321B-E7B6-4241-92BC-3C514393F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DDAF-6674-4FDC-80AF-B2916432F812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997E85-1FFA-4D2D-8338-A0039406E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F488D4-624D-4D45-979E-9D3E59F2A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52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1C1A2858-1382-4B80-AD5F-09835EB345A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78561" y="995143"/>
            <a:ext cx="1846277" cy="1529593"/>
          </a:xfrm>
          <a:prstGeom prst="bentConnector3">
            <a:avLst>
              <a:gd name="adj1" fmla="val 99981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993507F6-CB1B-4677-9FED-ACF945EF86E2}"/>
              </a:ext>
            </a:extLst>
          </p:cNvPr>
          <p:cNvCxnSpPr>
            <a:cxnSpLocks/>
          </p:cNvCxnSpPr>
          <p:nvPr/>
        </p:nvCxnSpPr>
        <p:spPr>
          <a:xfrm rot="5400000">
            <a:off x="3303515" y="1065051"/>
            <a:ext cx="1846277" cy="1389776"/>
          </a:xfrm>
          <a:prstGeom prst="bentConnector3">
            <a:avLst>
              <a:gd name="adj1" fmla="val 19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01BB906F-40C2-4E9E-9FB1-922EAC7AC2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03515" y="3532116"/>
            <a:ext cx="1846280" cy="1389776"/>
          </a:xfrm>
          <a:prstGeom prst="bentConnector3">
            <a:avLst>
              <a:gd name="adj1" fmla="val 100435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00832044-A54D-40B7-A6CC-17E0AF44ADE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78560" y="3462205"/>
            <a:ext cx="1846278" cy="1529594"/>
          </a:xfrm>
          <a:prstGeom prst="bentConnector3">
            <a:avLst>
              <a:gd name="adj1" fmla="val 928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93A396F3-320D-4F34-B318-3754A0577F91}"/>
              </a:ext>
            </a:extLst>
          </p:cNvPr>
          <p:cNvSpPr/>
          <p:nvPr/>
        </p:nvSpPr>
        <p:spPr>
          <a:xfrm>
            <a:off x="6869186" y="1091268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Pagamentos pelo Consumos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D175191-C5F3-438D-A00D-7DA8A949EE66}"/>
              </a:ext>
            </a:extLst>
          </p:cNvPr>
          <p:cNvSpPr/>
          <p:nvPr/>
        </p:nvSpPr>
        <p:spPr>
          <a:xfrm>
            <a:off x="3649212" y="1091268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Receitas de Empresas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CC02B4F-AC17-4C6A-BB2B-80F4C829ADCB}"/>
              </a:ext>
            </a:extLst>
          </p:cNvPr>
          <p:cNvSpPr/>
          <p:nvPr/>
        </p:nvSpPr>
        <p:spPr>
          <a:xfrm>
            <a:off x="3649211" y="4369964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Pagamentos de Salários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BCDEF08-8C8E-49EF-990A-F4E309E5565A}"/>
              </a:ext>
            </a:extLst>
          </p:cNvPr>
          <p:cNvSpPr/>
          <p:nvPr/>
        </p:nvSpPr>
        <p:spPr>
          <a:xfrm>
            <a:off x="6911132" y="4369964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Obtenções das Rendas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AB81EEFE-B31F-4BFC-90DE-3A497FC51448}"/>
              </a:ext>
            </a:extLst>
          </p:cNvPr>
          <p:cNvCxnSpPr>
            <a:cxnSpLocks/>
          </p:cNvCxnSpPr>
          <p:nvPr/>
        </p:nvCxnSpPr>
        <p:spPr>
          <a:xfrm>
            <a:off x="6911132" y="120938"/>
            <a:ext cx="3178028" cy="2562139"/>
          </a:xfrm>
          <a:prstGeom prst="bentConnector3">
            <a:avLst>
              <a:gd name="adj1" fmla="val 100154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0F26D41C-2D20-4703-A99F-B5C9591C50AC}"/>
              </a:ext>
            </a:extLst>
          </p:cNvPr>
          <p:cNvSpPr/>
          <p:nvPr/>
        </p:nvSpPr>
        <p:spPr>
          <a:xfrm>
            <a:off x="4921542" y="25167"/>
            <a:ext cx="2315360" cy="971025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MERCADO DE BENS E SERVIÇOS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C96AA51-E77C-402E-A828-883C70273C1F}"/>
              </a:ext>
            </a:extLst>
          </p:cNvPr>
          <p:cNvSpPr/>
          <p:nvPr/>
        </p:nvSpPr>
        <p:spPr>
          <a:xfrm>
            <a:off x="10201012" y="120935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Consumos de Bens e Serviços</a:t>
            </a:r>
          </a:p>
        </p:txBody>
      </p: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22A3A4C5-98FE-4E55-9C18-424E0552E177}"/>
              </a:ext>
            </a:extLst>
          </p:cNvPr>
          <p:cNvCxnSpPr>
            <a:cxnSpLocks/>
          </p:cNvCxnSpPr>
          <p:nvPr/>
        </p:nvCxnSpPr>
        <p:spPr>
          <a:xfrm rot="5400000">
            <a:off x="7167691" y="2944536"/>
            <a:ext cx="2990681" cy="2852258"/>
          </a:xfrm>
          <a:prstGeom prst="bentConnector3">
            <a:avLst>
              <a:gd name="adj1" fmla="val 100210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2B25796-3938-441A-8806-FDF99E007799}"/>
              </a:ext>
            </a:extLst>
          </p:cNvPr>
          <p:cNvSpPr/>
          <p:nvPr/>
        </p:nvSpPr>
        <p:spPr>
          <a:xfrm>
            <a:off x="8075802" y="2683078"/>
            <a:ext cx="2315360" cy="620786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FAMÍLIAS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3803781F-86E4-470C-8440-99D0F807007F}"/>
              </a:ext>
            </a:extLst>
          </p:cNvPr>
          <p:cNvCxnSpPr>
            <a:cxnSpLocks/>
          </p:cNvCxnSpPr>
          <p:nvPr/>
        </p:nvCxnSpPr>
        <p:spPr>
          <a:xfrm rot="10800000">
            <a:off x="2181140" y="3303864"/>
            <a:ext cx="4391635" cy="2562141"/>
          </a:xfrm>
          <a:prstGeom prst="bentConnector3">
            <a:avLst>
              <a:gd name="adj1" fmla="val 100048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66630BEB-9A31-487D-87F5-67B7E4179E22}"/>
              </a:ext>
            </a:extLst>
          </p:cNvPr>
          <p:cNvSpPr/>
          <p:nvPr/>
        </p:nvSpPr>
        <p:spPr>
          <a:xfrm>
            <a:off x="4921542" y="5011283"/>
            <a:ext cx="2315360" cy="971025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MERCADO DE TRABALHO</a:t>
            </a:r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CCF038ED-98A4-464E-8270-8DC9232BD9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05287" y="177216"/>
            <a:ext cx="2872533" cy="2759978"/>
          </a:xfrm>
          <a:prstGeom prst="bentConnector3">
            <a:avLst>
              <a:gd name="adj1" fmla="val 99647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60CA5A49-6484-4C1C-BFB5-180320E5785B}"/>
              </a:ext>
            </a:extLst>
          </p:cNvPr>
          <p:cNvSpPr/>
          <p:nvPr/>
        </p:nvSpPr>
        <p:spPr>
          <a:xfrm>
            <a:off x="1767282" y="2683078"/>
            <a:ext cx="2315360" cy="620786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EMPRESAS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67346F0-A36E-4C3A-AA3D-E935D303D3A1}"/>
              </a:ext>
            </a:extLst>
          </p:cNvPr>
          <p:cNvSpPr/>
          <p:nvPr/>
        </p:nvSpPr>
        <p:spPr>
          <a:xfrm>
            <a:off x="10201012" y="5150141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Ofertas de Trabalhadores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A34437A-274E-4D16-AC1E-25621A6CC917}"/>
              </a:ext>
            </a:extLst>
          </p:cNvPr>
          <p:cNvSpPr/>
          <p:nvPr/>
        </p:nvSpPr>
        <p:spPr>
          <a:xfrm>
            <a:off x="293615" y="5150141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Demandas de Trabalhadores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2D41D97-92DC-45E8-BE53-3AEF8D085A08}"/>
              </a:ext>
            </a:extLst>
          </p:cNvPr>
          <p:cNvSpPr/>
          <p:nvPr/>
        </p:nvSpPr>
        <p:spPr>
          <a:xfrm>
            <a:off x="293615" y="120936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Ofertas de Bens e Serviços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18E0389-2363-42E2-923A-2EB7566C0250}"/>
              </a:ext>
            </a:extLst>
          </p:cNvPr>
          <p:cNvSpPr/>
          <p:nvPr/>
        </p:nvSpPr>
        <p:spPr>
          <a:xfrm>
            <a:off x="325076" y="6178646"/>
            <a:ext cx="276834" cy="26005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B0604020202090204" pitchFamily="2" charset="0"/>
              <a:ea typeface="Roboto" panose="020B0604020202090204" pitchFamily="2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4BF7948-ABE7-40CD-9555-45A9DD6CCCB8}"/>
              </a:ext>
            </a:extLst>
          </p:cNvPr>
          <p:cNvSpPr/>
          <p:nvPr/>
        </p:nvSpPr>
        <p:spPr>
          <a:xfrm>
            <a:off x="325076" y="6507214"/>
            <a:ext cx="276834" cy="260059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B0604020202090204" pitchFamily="2" charset="0"/>
              <a:ea typeface="Roboto" panose="020B0604020202090204" pitchFamily="2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8914106-265B-4F5F-AAC0-E0053F3E02AD}"/>
              </a:ext>
            </a:extLst>
          </p:cNvPr>
          <p:cNvSpPr txBox="1"/>
          <p:nvPr/>
        </p:nvSpPr>
        <p:spPr>
          <a:xfrm>
            <a:off x="601910" y="612400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Fluxo Monetário (R$)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999B1D4-21BB-44DE-ADA2-00CFD3AEC570}"/>
              </a:ext>
            </a:extLst>
          </p:cNvPr>
          <p:cNvSpPr txBox="1"/>
          <p:nvPr/>
        </p:nvSpPr>
        <p:spPr>
          <a:xfrm>
            <a:off x="601910" y="645257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Fluxo Real (Físico)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370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B41D20C-27B9-477F-B2C0-4E2923E190F0}"/>
              </a:ext>
            </a:extLst>
          </p:cNvPr>
          <p:cNvSpPr/>
          <p:nvPr/>
        </p:nvSpPr>
        <p:spPr>
          <a:xfrm>
            <a:off x="-297713" y="-127591"/>
            <a:ext cx="12961089" cy="7347098"/>
          </a:xfrm>
          <a:prstGeom prst="rect">
            <a:avLst/>
          </a:prstGeom>
          <a:solidFill>
            <a:srgbClr val="233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D3B23A9-FABE-458E-9BA6-68709C587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8" y="455160"/>
            <a:ext cx="10024003" cy="594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2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A4E3FC6B-FD09-4601-B8E7-87DD8605C125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95339" y="1072741"/>
            <a:ext cx="1846277" cy="1529593"/>
          </a:xfrm>
          <a:prstGeom prst="bentConnector3">
            <a:avLst>
              <a:gd name="adj1" fmla="val 99981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765304AE-FEC7-45DA-AAA7-18D00AD9FE9D}"/>
              </a:ext>
            </a:extLst>
          </p:cNvPr>
          <p:cNvCxnSpPr>
            <a:cxnSpLocks/>
          </p:cNvCxnSpPr>
          <p:nvPr/>
        </p:nvCxnSpPr>
        <p:spPr>
          <a:xfrm rot="5400000">
            <a:off x="3320293" y="1142649"/>
            <a:ext cx="1846277" cy="1389776"/>
          </a:xfrm>
          <a:prstGeom prst="bentConnector3">
            <a:avLst>
              <a:gd name="adj1" fmla="val 19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11EA95ED-B410-4BCF-8ADA-2355D5DE81C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20293" y="3609714"/>
            <a:ext cx="1846280" cy="1389776"/>
          </a:xfrm>
          <a:prstGeom prst="bentConnector3">
            <a:avLst>
              <a:gd name="adj1" fmla="val 100435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2EFFA2FE-77AE-4CC9-930C-58423B3FF9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95338" y="3539803"/>
            <a:ext cx="1846278" cy="1529594"/>
          </a:xfrm>
          <a:prstGeom prst="bentConnector3">
            <a:avLst>
              <a:gd name="adj1" fmla="val 928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>
            <a:extLst>
              <a:ext uri="{FF2B5EF4-FFF2-40B4-BE49-F238E27FC236}">
                <a16:creationId xmlns:a16="http://schemas.microsoft.com/office/drawing/2014/main" id="{73C16CC7-A053-4E96-BB02-844392C1413D}"/>
              </a:ext>
            </a:extLst>
          </p:cNvPr>
          <p:cNvSpPr/>
          <p:nvPr/>
        </p:nvSpPr>
        <p:spPr>
          <a:xfrm>
            <a:off x="6885964" y="1168866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Pagamentos pelos Consumos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A235A7F-E065-4FE3-8579-84A2111FBE97}"/>
              </a:ext>
            </a:extLst>
          </p:cNvPr>
          <p:cNvSpPr/>
          <p:nvPr/>
        </p:nvSpPr>
        <p:spPr>
          <a:xfrm>
            <a:off x="3665990" y="1168866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Receitas de Empresas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53704B7-2C5D-4C0F-A262-39FCE16B99C9}"/>
              </a:ext>
            </a:extLst>
          </p:cNvPr>
          <p:cNvSpPr/>
          <p:nvPr/>
        </p:nvSpPr>
        <p:spPr>
          <a:xfrm>
            <a:off x="3665989" y="4447562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Pagamentos de Salários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BF722055-3620-4A23-885C-3B50EC63CF8C}"/>
              </a:ext>
            </a:extLst>
          </p:cNvPr>
          <p:cNvSpPr/>
          <p:nvPr/>
        </p:nvSpPr>
        <p:spPr>
          <a:xfrm>
            <a:off x="6927910" y="4447562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Obtenções das Rendas</a:t>
            </a:r>
          </a:p>
        </p:txBody>
      </p: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BEDCA007-F8A4-4B68-A863-7507ADA9B7CC}"/>
              </a:ext>
            </a:extLst>
          </p:cNvPr>
          <p:cNvCxnSpPr>
            <a:cxnSpLocks/>
          </p:cNvCxnSpPr>
          <p:nvPr/>
        </p:nvCxnSpPr>
        <p:spPr>
          <a:xfrm>
            <a:off x="6927910" y="198536"/>
            <a:ext cx="3178028" cy="2562139"/>
          </a:xfrm>
          <a:prstGeom prst="bentConnector3">
            <a:avLst>
              <a:gd name="adj1" fmla="val 100154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>
            <a:extLst>
              <a:ext uri="{FF2B5EF4-FFF2-40B4-BE49-F238E27FC236}">
                <a16:creationId xmlns:a16="http://schemas.microsoft.com/office/drawing/2014/main" id="{359E27FC-3BCF-4FB7-A881-EDDA9362D957}"/>
              </a:ext>
            </a:extLst>
          </p:cNvPr>
          <p:cNvSpPr/>
          <p:nvPr/>
        </p:nvSpPr>
        <p:spPr>
          <a:xfrm>
            <a:off x="4938320" y="102765"/>
            <a:ext cx="2315360" cy="971025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MERCADO DE BENS E SERVIÇOS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7510684-4EE2-402E-ACDB-AB77C355934F}"/>
              </a:ext>
            </a:extLst>
          </p:cNvPr>
          <p:cNvSpPr/>
          <p:nvPr/>
        </p:nvSpPr>
        <p:spPr>
          <a:xfrm>
            <a:off x="10217790" y="198533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Consumos de Bens e Serviços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FAEFEA49-3C1D-4371-8523-EF361150188D}"/>
              </a:ext>
            </a:extLst>
          </p:cNvPr>
          <p:cNvCxnSpPr>
            <a:cxnSpLocks/>
          </p:cNvCxnSpPr>
          <p:nvPr/>
        </p:nvCxnSpPr>
        <p:spPr>
          <a:xfrm rot="5400000">
            <a:off x="7184469" y="3022134"/>
            <a:ext cx="2990681" cy="2852258"/>
          </a:xfrm>
          <a:prstGeom prst="bentConnector3">
            <a:avLst>
              <a:gd name="adj1" fmla="val 100210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014F6437-F2A9-4D60-87A6-9691626D6EAD}"/>
              </a:ext>
            </a:extLst>
          </p:cNvPr>
          <p:cNvSpPr/>
          <p:nvPr/>
        </p:nvSpPr>
        <p:spPr>
          <a:xfrm>
            <a:off x="8092580" y="2760676"/>
            <a:ext cx="2315360" cy="620786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FAMÍLIAS</a:t>
            </a:r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09DD6F78-889D-414A-83BB-5B807D99F4C1}"/>
              </a:ext>
            </a:extLst>
          </p:cNvPr>
          <p:cNvCxnSpPr>
            <a:cxnSpLocks/>
          </p:cNvCxnSpPr>
          <p:nvPr/>
        </p:nvCxnSpPr>
        <p:spPr>
          <a:xfrm rot="10800000">
            <a:off x="2197918" y="3381462"/>
            <a:ext cx="4391635" cy="2562141"/>
          </a:xfrm>
          <a:prstGeom prst="bentConnector3">
            <a:avLst>
              <a:gd name="adj1" fmla="val 100048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D5638133-FDA1-4776-985F-DD65EAD97FEC}"/>
              </a:ext>
            </a:extLst>
          </p:cNvPr>
          <p:cNvSpPr/>
          <p:nvPr/>
        </p:nvSpPr>
        <p:spPr>
          <a:xfrm>
            <a:off x="4938320" y="5088881"/>
            <a:ext cx="2315360" cy="971025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MERCADO DE TRABALHO</a:t>
            </a:r>
          </a:p>
        </p:txBody>
      </p: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421871D3-1709-4F03-B64B-DF81C39DA2A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22065" y="254814"/>
            <a:ext cx="2872533" cy="2759978"/>
          </a:xfrm>
          <a:prstGeom prst="bentConnector3">
            <a:avLst>
              <a:gd name="adj1" fmla="val 99647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10A8FB51-1332-49FC-97F3-EEB7E3AC046A}"/>
              </a:ext>
            </a:extLst>
          </p:cNvPr>
          <p:cNvSpPr/>
          <p:nvPr/>
        </p:nvSpPr>
        <p:spPr>
          <a:xfrm>
            <a:off x="1784060" y="2760676"/>
            <a:ext cx="2315360" cy="620786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EMPRESAS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EC45B283-AF8E-47EA-864A-7452CCCA92EF}"/>
              </a:ext>
            </a:extLst>
          </p:cNvPr>
          <p:cNvSpPr/>
          <p:nvPr/>
        </p:nvSpPr>
        <p:spPr>
          <a:xfrm>
            <a:off x="10217790" y="5227739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Ofertas de Trabalhadores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908C9313-1813-4452-BC34-E83631A6236D}"/>
              </a:ext>
            </a:extLst>
          </p:cNvPr>
          <p:cNvSpPr/>
          <p:nvPr/>
        </p:nvSpPr>
        <p:spPr>
          <a:xfrm>
            <a:off x="310393" y="5227739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Demandas de Trabalhadores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8176FDC9-2BA5-4FA8-99FE-62612E683FE2}"/>
              </a:ext>
            </a:extLst>
          </p:cNvPr>
          <p:cNvSpPr/>
          <p:nvPr/>
        </p:nvSpPr>
        <p:spPr>
          <a:xfrm>
            <a:off x="310393" y="198534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Ofertas de Bens e Serviços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70542AE2-FC55-42E4-B725-AF524CA77A85}"/>
              </a:ext>
            </a:extLst>
          </p:cNvPr>
          <p:cNvSpPr/>
          <p:nvPr/>
        </p:nvSpPr>
        <p:spPr>
          <a:xfrm>
            <a:off x="4945310" y="2585554"/>
            <a:ext cx="2315360" cy="971025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MERCADO FINANCEIRO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E47242D0-C29D-474A-A74E-0ABED1BC5B77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 flipV="1">
            <a:off x="4099420" y="3071067"/>
            <a:ext cx="845890" cy="2"/>
          </a:xfrm>
          <a:prstGeom prst="straightConnector1">
            <a:avLst/>
          </a:prstGeom>
          <a:ln w="57150">
            <a:solidFill>
              <a:srgbClr val="E0C24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05CF0976-265D-4DBE-B9B4-402B04D7B54C}"/>
              </a:ext>
            </a:extLst>
          </p:cNvPr>
          <p:cNvCxnSpPr>
            <a:cxnSpLocks/>
            <a:stCxn id="47" idx="3"/>
            <a:endCxn id="38" idx="1"/>
          </p:cNvCxnSpPr>
          <p:nvPr/>
        </p:nvCxnSpPr>
        <p:spPr>
          <a:xfrm>
            <a:off x="7260670" y="3071067"/>
            <a:ext cx="831910" cy="2"/>
          </a:xfrm>
          <a:prstGeom prst="straightConnector1">
            <a:avLst/>
          </a:prstGeom>
          <a:ln w="57150">
            <a:solidFill>
              <a:srgbClr val="E0C24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52">
            <a:extLst>
              <a:ext uri="{FF2B5EF4-FFF2-40B4-BE49-F238E27FC236}">
                <a16:creationId xmlns:a16="http://schemas.microsoft.com/office/drawing/2014/main" id="{1936B8FF-6B9F-40BE-AAE2-99670031EA05}"/>
              </a:ext>
            </a:extLst>
          </p:cNvPr>
          <p:cNvSpPr/>
          <p:nvPr/>
        </p:nvSpPr>
        <p:spPr>
          <a:xfrm>
            <a:off x="-2057415" y="2590241"/>
            <a:ext cx="2315360" cy="971025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MERCADO DE BENS DE CAPITAL</a:t>
            </a:r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BFEAD49B-F0A6-4418-9BC7-EE870AED6242}"/>
              </a:ext>
            </a:extLst>
          </p:cNvPr>
          <p:cNvCxnSpPr>
            <a:cxnSpLocks/>
          </p:cNvCxnSpPr>
          <p:nvPr/>
        </p:nvCxnSpPr>
        <p:spPr>
          <a:xfrm flipH="1">
            <a:off x="264934" y="2899757"/>
            <a:ext cx="1519126" cy="0"/>
          </a:xfrm>
          <a:prstGeom prst="straightConnector1">
            <a:avLst/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EC6E2C96-4334-46F4-A187-F1568C8FFF6A}"/>
              </a:ext>
            </a:extLst>
          </p:cNvPr>
          <p:cNvCxnSpPr>
            <a:cxnSpLocks/>
          </p:cNvCxnSpPr>
          <p:nvPr/>
        </p:nvCxnSpPr>
        <p:spPr>
          <a:xfrm flipH="1">
            <a:off x="264934" y="3232913"/>
            <a:ext cx="1519126" cy="0"/>
          </a:xfrm>
          <a:prstGeom prst="straightConnector1">
            <a:avLst/>
          </a:prstGeom>
          <a:ln w="57150">
            <a:solidFill>
              <a:srgbClr val="70444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0CD084D7-4ECE-4472-8AAD-BC6C515DAA8F}"/>
              </a:ext>
            </a:extLst>
          </p:cNvPr>
          <p:cNvSpPr/>
          <p:nvPr/>
        </p:nvSpPr>
        <p:spPr>
          <a:xfrm>
            <a:off x="264934" y="1972646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Receitas de Empresas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F660DDF2-7403-42E1-BAAB-43EE8FBE986A}"/>
              </a:ext>
            </a:extLst>
          </p:cNvPr>
          <p:cNvSpPr/>
          <p:nvPr/>
        </p:nvSpPr>
        <p:spPr>
          <a:xfrm>
            <a:off x="257945" y="3651685"/>
            <a:ext cx="1778465" cy="525709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Investimentos em Máquinas e Eq.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7C6A226A-4C3A-428B-B754-787D2E9F430D}"/>
              </a:ext>
            </a:extLst>
          </p:cNvPr>
          <p:cNvSpPr/>
          <p:nvPr/>
        </p:nvSpPr>
        <p:spPr>
          <a:xfrm>
            <a:off x="325076" y="6178646"/>
            <a:ext cx="276834" cy="26005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B0604020202090204" pitchFamily="2" charset="0"/>
              <a:ea typeface="Roboto" panose="020B0604020202090204" pitchFamily="2" charset="0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C08F0424-7F14-4178-8094-BC8A8153C559}"/>
              </a:ext>
            </a:extLst>
          </p:cNvPr>
          <p:cNvSpPr/>
          <p:nvPr/>
        </p:nvSpPr>
        <p:spPr>
          <a:xfrm>
            <a:off x="325076" y="6507214"/>
            <a:ext cx="276834" cy="260059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B0604020202090204" pitchFamily="2" charset="0"/>
              <a:ea typeface="Roboto" panose="020B0604020202090204" pitchFamily="2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D5631DD-3E2C-4469-BC56-16AC4A01F82F}"/>
              </a:ext>
            </a:extLst>
          </p:cNvPr>
          <p:cNvSpPr txBox="1"/>
          <p:nvPr/>
        </p:nvSpPr>
        <p:spPr>
          <a:xfrm>
            <a:off x="601910" y="612400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Fluxo Monetário (R$)</a:t>
            </a:r>
            <a:endParaRPr lang="pt-BR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E1723DA-FF0A-43F2-8FCB-9AF3ACE6E182}"/>
              </a:ext>
            </a:extLst>
          </p:cNvPr>
          <p:cNvSpPr txBox="1"/>
          <p:nvPr/>
        </p:nvSpPr>
        <p:spPr>
          <a:xfrm>
            <a:off x="601910" y="645257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Fluxo Real (Físico)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272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ângulo 36">
            <a:extLst>
              <a:ext uri="{FF2B5EF4-FFF2-40B4-BE49-F238E27FC236}">
                <a16:creationId xmlns:a16="http://schemas.microsoft.com/office/drawing/2014/main" id="{0BA2F511-AC4F-408C-98A1-4BDCE5B57AA6}"/>
              </a:ext>
            </a:extLst>
          </p:cNvPr>
          <p:cNvSpPr/>
          <p:nvPr/>
        </p:nvSpPr>
        <p:spPr>
          <a:xfrm>
            <a:off x="-297713" y="-127591"/>
            <a:ext cx="12961089" cy="7347098"/>
          </a:xfrm>
          <a:prstGeom prst="rect">
            <a:avLst/>
          </a:prstGeom>
          <a:solidFill>
            <a:srgbClr val="233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8C734911-F322-4F5D-A743-CBEDE3593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113"/>
            <a:ext cx="12192000" cy="594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3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B0EFDB4-C965-47EB-A06F-23EEC33BBB6F}"/>
              </a:ext>
            </a:extLst>
          </p:cNvPr>
          <p:cNvSpPr/>
          <p:nvPr/>
        </p:nvSpPr>
        <p:spPr>
          <a:xfrm>
            <a:off x="2197079" y="890568"/>
            <a:ext cx="2880320" cy="914400"/>
          </a:xfrm>
          <a:prstGeom prst="rect">
            <a:avLst/>
          </a:prstGeom>
          <a:solidFill>
            <a:srgbClr val="704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SELIC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A164F9F-A9E0-4AEA-9B03-9A5D42CEDA3D}"/>
              </a:ext>
            </a:extLst>
          </p:cNvPr>
          <p:cNvSpPr/>
          <p:nvPr/>
        </p:nvSpPr>
        <p:spPr>
          <a:xfrm>
            <a:off x="2197079" y="3433160"/>
            <a:ext cx="2880320" cy="914400"/>
          </a:xfrm>
          <a:prstGeom prst="rect">
            <a:avLst/>
          </a:prstGeom>
          <a:solidFill>
            <a:srgbClr val="704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OPERAÇÕES DE CAPITAÇÃO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9358EB3-CA6D-4830-8D03-2E227959F05A}"/>
              </a:ext>
            </a:extLst>
          </p:cNvPr>
          <p:cNvSpPr/>
          <p:nvPr/>
        </p:nvSpPr>
        <p:spPr>
          <a:xfrm>
            <a:off x="2197079" y="2161864"/>
            <a:ext cx="2880320" cy="914400"/>
          </a:xfrm>
          <a:prstGeom prst="rect">
            <a:avLst/>
          </a:prstGeom>
          <a:solidFill>
            <a:srgbClr val="704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2BD7606-FC6E-4E08-BDAA-F70E5689382B}"/>
              </a:ext>
            </a:extLst>
          </p:cNvPr>
          <p:cNvSpPr/>
          <p:nvPr/>
        </p:nvSpPr>
        <p:spPr>
          <a:xfrm>
            <a:off x="2197079" y="4703814"/>
            <a:ext cx="2880320" cy="914400"/>
          </a:xfrm>
          <a:prstGeom prst="rect">
            <a:avLst/>
          </a:prstGeom>
          <a:solidFill>
            <a:srgbClr val="704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OPERAÇÕES DE EMPRÉSTIMOS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2560412-A0FF-4515-9F63-E99992E4E23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637239" y="1804968"/>
            <a:ext cx="0" cy="356896"/>
          </a:xfrm>
          <a:prstGeom prst="straightConnector1">
            <a:avLst/>
          </a:prstGeom>
          <a:ln w="3810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0887B67-BB88-4561-895D-DBFD69687FEF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3637239" y="3076264"/>
            <a:ext cx="0" cy="356896"/>
          </a:xfrm>
          <a:prstGeom prst="straightConnector1">
            <a:avLst/>
          </a:prstGeom>
          <a:ln w="3810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19AD8AB-BA78-45E3-9C50-00DE8D2B277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637239" y="4347560"/>
            <a:ext cx="0" cy="356254"/>
          </a:xfrm>
          <a:prstGeom prst="straightConnector1">
            <a:avLst/>
          </a:prstGeom>
          <a:ln w="3810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FC6BF36-3740-4C52-9E00-ED087B9D3F0B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5077399" y="1347768"/>
            <a:ext cx="579622" cy="4170"/>
          </a:xfrm>
          <a:prstGeom prst="straightConnector1">
            <a:avLst/>
          </a:prstGeom>
          <a:ln w="57150">
            <a:solidFill>
              <a:srgbClr val="1EA6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3ACB231-6E1B-417E-89B5-95569521CE03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5077399" y="2619064"/>
            <a:ext cx="579621" cy="0"/>
          </a:xfrm>
          <a:prstGeom prst="straightConnector1">
            <a:avLst/>
          </a:prstGeom>
          <a:ln w="57150">
            <a:solidFill>
              <a:srgbClr val="1EA6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BDE6ECF9-B0AC-4CFE-BDDC-F483511FDE47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5077399" y="3890360"/>
            <a:ext cx="579620" cy="3528"/>
          </a:xfrm>
          <a:prstGeom prst="straightConnector1">
            <a:avLst/>
          </a:prstGeom>
          <a:ln w="57150">
            <a:solidFill>
              <a:srgbClr val="1EA6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792B248-C367-4DC0-A370-42BF3CC2AF06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5077399" y="5161014"/>
            <a:ext cx="579620" cy="0"/>
          </a:xfrm>
          <a:prstGeom prst="straightConnector1">
            <a:avLst/>
          </a:prstGeom>
          <a:ln w="57150">
            <a:solidFill>
              <a:srgbClr val="1EA6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7EB2C17E-C7B9-4325-B4B5-57BC09DD3A75}"/>
              </a:ext>
            </a:extLst>
          </p:cNvPr>
          <p:cNvSpPr/>
          <p:nvPr/>
        </p:nvSpPr>
        <p:spPr>
          <a:xfrm>
            <a:off x="5657021" y="822882"/>
            <a:ext cx="4160758" cy="1058111"/>
          </a:xfrm>
          <a:prstGeom prst="rect">
            <a:avLst/>
          </a:prstGeom>
          <a:solidFill>
            <a:srgbClr val="1EA674"/>
          </a:solidFill>
          <a:ln>
            <a:solidFill>
              <a:srgbClr val="1EA6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Taxa de juros (rentabilidade) dos títulos públicos e taxa de redesconto.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0F75B22-EA42-40CD-9C02-B9FFAB7F4DB9}"/>
              </a:ext>
            </a:extLst>
          </p:cNvPr>
          <p:cNvSpPr/>
          <p:nvPr/>
        </p:nvSpPr>
        <p:spPr>
          <a:xfrm>
            <a:off x="5657020" y="2090008"/>
            <a:ext cx="4160758" cy="1058111"/>
          </a:xfrm>
          <a:prstGeom prst="rect">
            <a:avLst/>
          </a:prstGeom>
          <a:solidFill>
            <a:srgbClr val="1EA674"/>
          </a:solidFill>
          <a:ln>
            <a:solidFill>
              <a:srgbClr val="1EA6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Taxa de juros de empréstimos interbancários (CDI).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6422B61-7E15-4BAB-A646-F6843A1152DF}"/>
              </a:ext>
            </a:extLst>
          </p:cNvPr>
          <p:cNvSpPr/>
          <p:nvPr/>
        </p:nvSpPr>
        <p:spPr>
          <a:xfrm>
            <a:off x="5657019" y="3364832"/>
            <a:ext cx="4160758" cy="1058111"/>
          </a:xfrm>
          <a:prstGeom prst="rect">
            <a:avLst/>
          </a:prstGeom>
          <a:solidFill>
            <a:srgbClr val="1EA674"/>
          </a:solidFill>
          <a:ln>
            <a:solidFill>
              <a:srgbClr val="1EA6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Taxa de juros rentabilidade de títulos bancários (CDB).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E56005F-D994-464B-8E1F-C4B6DFAF151E}"/>
              </a:ext>
            </a:extLst>
          </p:cNvPr>
          <p:cNvSpPr/>
          <p:nvPr/>
        </p:nvSpPr>
        <p:spPr>
          <a:xfrm>
            <a:off x="5657019" y="4631958"/>
            <a:ext cx="4160758" cy="1058111"/>
          </a:xfrm>
          <a:prstGeom prst="rect">
            <a:avLst/>
          </a:prstGeom>
          <a:solidFill>
            <a:srgbClr val="1EA674"/>
          </a:solidFill>
          <a:ln>
            <a:solidFill>
              <a:srgbClr val="1EA6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Taxa de juros de operações de crédito.</a:t>
            </a:r>
          </a:p>
        </p:txBody>
      </p:sp>
      <p:sp>
        <p:nvSpPr>
          <p:cNvPr id="19" name="Chave Direita 18">
            <a:extLst>
              <a:ext uri="{FF2B5EF4-FFF2-40B4-BE49-F238E27FC236}">
                <a16:creationId xmlns:a16="http://schemas.microsoft.com/office/drawing/2014/main" id="{2D2A752C-1AA5-431D-8B70-B362093A75BA}"/>
              </a:ext>
            </a:extLst>
          </p:cNvPr>
          <p:cNvSpPr/>
          <p:nvPr/>
        </p:nvSpPr>
        <p:spPr>
          <a:xfrm>
            <a:off x="9817777" y="3886188"/>
            <a:ext cx="228089" cy="1282521"/>
          </a:xfrm>
          <a:prstGeom prst="rightBrace">
            <a:avLst/>
          </a:prstGeom>
          <a:ln w="57150">
            <a:solidFill>
              <a:srgbClr val="E0C2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2C29A6B-0E77-465E-A268-A23DFB9C19B0}"/>
              </a:ext>
            </a:extLst>
          </p:cNvPr>
          <p:cNvSpPr txBox="1"/>
          <p:nvPr/>
        </p:nvSpPr>
        <p:spPr>
          <a:xfrm>
            <a:off x="10303390" y="3289675"/>
            <a:ext cx="582211" cy="2472023"/>
          </a:xfrm>
          <a:prstGeom prst="rect">
            <a:avLst/>
          </a:prstGeom>
          <a:noFill/>
          <a:ln w="28575">
            <a:solidFill>
              <a:srgbClr val="E0C240"/>
            </a:solidFill>
          </a:ln>
        </p:spPr>
        <p:txBody>
          <a:bodyPr vert="wordArtVert" wrap="none" rtlCol="0">
            <a:sp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</a:t>
            </a:r>
          </a:p>
        </p:txBody>
      </p:sp>
    </p:spTree>
    <p:extLst>
      <p:ext uri="{BB962C8B-B14F-4D97-AF65-F5344CB8AC3E}">
        <p14:creationId xmlns:p14="http://schemas.microsoft.com/office/powerpoint/2010/main" val="192799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162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Valerio</dc:creator>
  <cp:lastModifiedBy>Victor Valerio</cp:lastModifiedBy>
  <cp:revision>20</cp:revision>
  <dcterms:created xsi:type="dcterms:W3CDTF">2021-05-19T13:19:47Z</dcterms:created>
  <dcterms:modified xsi:type="dcterms:W3CDTF">2021-06-23T23:40:48Z</dcterms:modified>
</cp:coreProperties>
</file>