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7" r:id="rId5"/>
    <p:sldId id="334" r:id="rId6"/>
    <p:sldId id="335" r:id="rId7"/>
    <p:sldId id="258" r:id="rId8"/>
    <p:sldId id="259" r:id="rId9"/>
    <p:sldId id="261" r:id="rId10"/>
    <p:sldId id="264" r:id="rId11"/>
    <p:sldId id="336" r:id="rId12"/>
    <p:sldId id="337" r:id="rId13"/>
    <p:sldId id="342" r:id="rId14"/>
    <p:sldId id="344" r:id="rId15"/>
    <p:sldId id="346" r:id="rId16"/>
    <p:sldId id="345" r:id="rId17"/>
    <p:sldId id="339" r:id="rId18"/>
    <p:sldId id="340" r:id="rId19"/>
    <p:sldId id="343" r:id="rId20"/>
    <p:sldId id="347" r:id="rId21"/>
    <p:sldId id="333" r:id="rId2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Whitehead (CENSUS/ESMD FED)" initials="DW(F" lastIdx="6" clrIdx="0">
    <p:extLst>
      <p:ext uri="{19B8F6BF-5375-455C-9EA6-DF929625EA0E}">
        <p15:presenceInfo xmlns:p15="http://schemas.microsoft.com/office/powerpoint/2012/main" userId="S::daniel.whitehead@census.gov::01b9dd91-4482-4973-97e9-d01ccc2fb414" providerId="AD"/>
      </p:ext>
    </p:extLst>
  </p:cmAuthor>
  <p:cmAuthor id="2" name="Brian Dumbacher (CENSUS/ESMD FED)" initials="BD(F" lastIdx="6" clrIdx="1">
    <p:extLst>
      <p:ext uri="{19B8F6BF-5375-455C-9EA6-DF929625EA0E}">
        <p15:presenceInfo xmlns:p15="http://schemas.microsoft.com/office/powerpoint/2012/main" userId="S::Brian.Dumbacher@census.gov::d8d5adb7-f5b4-4dfb-bb98-c7e4218546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60" autoAdjust="0"/>
    <p:restoredTop sz="94660"/>
  </p:normalViewPr>
  <p:slideViewPr>
    <p:cSldViewPr snapToGrid="0">
      <p:cViewPr varScale="1">
        <p:scale>
          <a:sx n="96" d="100"/>
          <a:sy n="96" d="100"/>
        </p:scale>
        <p:origin x="38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r>
              <a:rPr lang="en-US" sz="2400" dirty="0">
                <a:solidFill>
                  <a:schemeClr val="tx1"/>
                </a:solidFill>
              </a:rPr>
              <a:t>Training Data Breakdown by Sector and Source</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Sheet1!$B$1</c:f>
              <c:strCache>
                <c:ptCount val="1"/>
                <c:pt idx="0">
                  <c:v>EC</c:v>
                </c:pt>
              </c:strCache>
            </c:strRef>
          </c:tx>
          <c:spPr>
            <a:solidFill>
              <a:schemeClr val="accent1"/>
            </a:solidFill>
            <a:ln>
              <a:noFill/>
            </a:ln>
            <a:effectLst/>
          </c:spPr>
          <c:invertIfNegative val="0"/>
          <c:cat>
            <c:strRef>
              <c:f>Sheet1!$A$2:$A$21</c:f>
              <c:strCache>
                <c:ptCount val="20"/>
                <c:pt idx="0">
                  <c:v>11</c:v>
                </c:pt>
                <c:pt idx="1">
                  <c:v>21</c:v>
                </c:pt>
                <c:pt idx="2">
                  <c:v>22</c:v>
                </c:pt>
                <c:pt idx="3">
                  <c:v>23</c:v>
                </c:pt>
                <c:pt idx="4">
                  <c:v>31-33</c:v>
                </c:pt>
                <c:pt idx="5">
                  <c:v>42</c:v>
                </c:pt>
                <c:pt idx="6">
                  <c:v>44-45</c:v>
                </c:pt>
                <c:pt idx="7">
                  <c:v>48-49</c:v>
                </c:pt>
                <c:pt idx="8">
                  <c:v>51</c:v>
                </c:pt>
                <c:pt idx="9">
                  <c:v>52</c:v>
                </c:pt>
                <c:pt idx="10">
                  <c:v>53</c:v>
                </c:pt>
                <c:pt idx="11">
                  <c:v>54</c:v>
                </c:pt>
                <c:pt idx="12">
                  <c:v>55</c:v>
                </c:pt>
                <c:pt idx="13">
                  <c:v>56</c:v>
                </c:pt>
                <c:pt idx="14">
                  <c:v>61</c:v>
                </c:pt>
                <c:pt idx="15">
                  <c:v>62</c:v>
                </c:pt>
                <c:pt idx="16">
                  <c:v>71</c:v>
                </c:pt>
                <c:pt idx="17">
                  <c:v>72</c:v>
                </c:pt>
                <c:pt idx="18">
                  <c:v>81</c:v>
                </c:pt>
                <c:pt idx="19">
                  <c:v>92</c:v>
                </c:pt>
              </c:strCache>
            </c:strRef>
          </c:cat>
          <c:val>
            <c:numRef>
              <c:f>Sheet1!$B$2:$B$21</c:f>
              <c:numCache>
                <c:formatCode>_(* #,##0_);_(* \(#,##0\);_(* "-"??_);_(@_)</c:formatCode>
                <c:ptCount val="20"/>
                <c:pt idx="0">
                  <c:v>2921</c:v>
                </c:pt>
                <c:pt idx="1">
                  <c:v>3321</c:v>
                </c:pt>
                <c:pt idx="2">
                  <c:v>3024</c:v>
                </c:pt>
                <c:pt idx="3">
                  <c:v>33521</c:v>
                </c:pt>
                <c:pt idx="4">
                  <c:v>31336</c:v>
                </c:pt>
                <c:pt idx="5">
                  <c:v>187332</c:v>
                </c:pt>
                <c:pt idx="6">
                  <c:v>135257</c:v>
                </c:pt>
                <c:pt idx="7">
                  <c:v>68023</c:v>
                </c:pt>
                <c:pt idx="8">
                  <c:v>39017</c:v>
                </c:pt>
                <c:pt idx="9">
                  <c:v>70732</c:v>
                </c:pt>
                <c:pt idx="10">
                  <c:v>70411</c:v>
                </c:pt>
                <c:pt idx="11">
                  <c:v>181287</c:v>
                </c:pt>
                <c:pt idx="12">
                  <c:v>4034</c:v>
                </c:pt>
                <c:pt idx="13">
                  <c:v>87560</c:v>
                </c:pt>
                <c:pt idx="14">
                  <c:v>28215</c:v>
                </c:pt>
                <c:pt idx="15">
                  <c:v>92172</c:v>
                </c:pt>
                <c:pt idx="16">
                  <c:v>40441</c:v>
                </c:pt>
                <c:pt idx="17">
                  <c:v>24755</c:v>
                </c:pt>
                <c:pt idx="18">
                  <c:v>127964</c:v>
                </c:pt>
                <c:pt idx="19">
                  <c:v>966</c:v>
                </c:pt>
              </c:numCache>
            </c:numRef>
          </c:val>
          <c:extLst>
            <c:ext xmlns:c16="http://schemas.microsoft.com/office/drawing/2014/chart" uri="{C3380CC4-5D6E-409C-BE32-E72D297353CC}">
              <c16:uniqueId val="{00000000-7AB7-4C3E-A331-6F5B8CF5BC63}"/>
            </c:ext>
          </c:extLst>
        </c:ser>
        <c:ser>
          <c:idx val="1"/>
          <c:order val="1"/>
          <c:tx>
            <c:strRef>
              <c:f>Sheet1!$C$1</c:f>
              <c:strCache>
                <c:ptCount val="1"/>
                <c:pt idx="0">
                  <c:v>EC Autocoded</c:v>
                </c:pt>
              </c:strCache>
            </c:strRef>
          </c:tx>
          <c:spPr>
            <a:solidFill>
              <a:schemeClr val="tx1"/>
            </a:solidFill>
            <a:ln>
              <a:noFill/>
            </a:ln>
            <a:effectLst/>
          </c:spPr>
          <c:invertIfNegative val="0"/>
          <c:cat>
            <c:strRef>
              <c:f>Sheet1!$A$2:$A$21</c:f>
              <c:strCache>
                <c:ptCount val="20"/>
                <c:pt idx="0">
                  <c:v>11</c:v>
                </c:pt>
                <c:pt idx="1">
                  <c:v>21</c:v>
                </c:pt>
                <c:pt idx="2">
                  <c:v>22</c:v>
                </c:pt>
                <c:pt idx="3">
                  <c:v>23</c:v>
                </c:pt>
                <c:pt idx="4">
                  <c:v>31-33</c:v>
                </c:pt>
                <c:pt idx="5">
                  <c:v>42</c:v>
                </c:pt>
                <c:pt idx="6">
                  <c:v>44-45</c:v>
                </c:pt>
                <c:pt idx="7">
                  <c:v>48-49</c:v>
                </c:pt>
                <c:pt idx="8">
                  <c:v>51</c:v>
                </c:pt>
                <c:pt idx="9">
                  <c:v>52</c:v>
                </c:pt>
                <c:pt idx="10">
                  <c:v>53</c:v>
                </c:pt>
                <c:pt idx="11">
                  <c:v>54</c:v>
                </c:pt>
                <c:pt idx="12">
                  <c:v>55</c:v>
                </c:pt>
                <c:pt idx="13">
                  <c:v>56</c:v>
                </c:pt>
                <c:pt idx="14">
                  <c:v>61</c:v>
                </c:pt>
                <c:pt idx="15">
                  <c:v>62</c:v>
                </c:pt>
                <c:pt idx="16">
                  <c:v>71</c:v>
                </c:pt>
                <c:pt idx="17">
                  <c:v>72</c:v>
                </c:pt>
                <c:pt idx="18">
                  <c:v>81</c:v>
                </c:pt>
                <c:pt idx="19">
                  <c:v>92</c:v>
                </c:pt>
              </c:strCache>
            </c:strRef>
          </c:cat>
          <c:val>
            <c:numRef>
              <c:f>Sheet1!$C$2:$C$21</c:f>
              <c:numCache>
                <c:formatCode>_(* #,##0_);_(* \(#,##0\);_(* "-"??_);_(@_)</c:formatCode>
                <c:ptCount val="20"/>
                <c:pt idx="0">
                  <c:v>675</c:v>
                </c:pt>
                <c:pt idx="1">
                  <c:v>575</c:v>
                </c:pt>
                <c:pt idx="2">
                  <c:v>275</c:v>
                </c:pt>
                <c:pt idx="3">
                  <c:v>5475</c:v>
                </c:pt>
                <c:pt idx="4">
                  <c:v>3150</c:v>
                </c:pt>
                <c:pt idx="5">
                  <c:v>8600</c:v>
                </c:pt>
                <c:pt idx="6">
                  <c:v>13825</c:v>
                </c:pt>
                <c:pt idx="7">
                  <c:v>4400</c:v>
                </c:pt>
                <c:pt idx="8">
                  <c:v>2800</c:v>
                </c:pt>
                <c:pt idx="9">
                  <c:v>6400</c:v>
                </c:pt>
                <c:pt idx="10">
                  <c:v>4475</c:v>
                </c:pt>
                <c:pt idx="11">
                  <c:v>13950</c:v>
                </c:pt>
                <c:pt idx="12">
                  <c:v>475</c:v>
                </c:pt>
                <c:pt idx="13">
                  <c:v>10025</c:v>
                </c:pt>
                <c:pt idx="14">
                  <c:v>1775</c:v>
                </c:pt>
                <c:pt idx="15">
                  <c:v>6050</c:v>
                </c:pt>
                <c:pt idx="16">
                  <c:v>2975</c:v>
                </c:pt>
                <c:pt idx="17">
                  <c:v>3325</c:v>
                </c:pt>
                <c:pt idx="18">
                  <c:v>8250</c:v>
                </c:pt>
                <c:pt idx="19">
                  <c:v>125</c:v>
                </c:pt>
              </c:numCache>
            </c:numRef>
          </c:val>
          <c:extLst>
            <c:ext xmlns:c16="http://schemas.microsoft.com/office/drawing/2014/chart" uri="{C3380CC4-5D6E-409C-BE32-E72D297353CC}">
              <c16:uniqueId val="{00000001-7AB7-4C3E-A331-6F5B8CF5BC63}"/>
            </c:ext>
          </c:extLst>
        </c:ser>
        <c:ser>
          <c:idx val="2"/>
          <c:order val="2"/>
          <c:tx>
            <c:strRef>
              <c:f>Sheet1!$D$1</c:f>
              <c:strCache>
                <c:ptCount val="1"/>
                <c:pt idx="0">
                  <c:v>IRS SS-4</c:v>
                </c:pt>
              </c:strCache>
            </c:strRef>
          </c:tx>
          <c:spPr>
            <a:solidFill>
              <a:schemeClr val="accent6"/>
            </a:solidFill>
            <a:ln>
              <a:noFill/>
            </a:ln>
            <a:effectLst/>
          </c:spPr>
          <c:invertIfNegative val="0"/>
          <c:cat>
            <c:strRef>
              <c:f>Sheet1!$A$2:$A$21</c:f>
              <c:strCache>
                <c:ptCount val="20"/>
                <c:pt idx="0">
                  <c:v>11</c:v>
                </c:pt>
                <c:pt idx="1">
                  <c:v>21</c:v>
                </c:pt>
                <c:pt idx="2">
                  <c:v>22</c:v>
                </c:pt>
                <c:pt idx="3">
                  <c:v>23</c:v>
                </c:pt>
                <c:pt idx="4">
                  <c:v>31-33</c:v>
                </c:pt>
                <c:pt idx="5">
                  <c:v>42</c:v>
                </c:pt>
                <c:pt idx="6">
                  <c:v>44-45</c:v>
                </c:pt>
                <c:pt idx="7">
                  <c:v>48-49</c:v>
                </c:pt>
                <c:pt idx="8">
                  <c:v>51</c:v>
                </c:pt>
                <c:pt idx="9">
                  <c:v>52</c:v>
                </c:pt>
                <c:pt idx="10">
                  <c:v>53</c:v>
                </c:pt>
                <c:pt idx="11">
                  <c:v>54</c:v>
                </c:pt>
                <c:pt idx="12">
                  <c:v>55</c:v>
                </c:pt>
                <c:pt idx="13">
                  <c:v>56</c:v>
                </c:pt>
                <c:pt idx="14">
                  <c:v>61</c:v>
                </c:pt>
                <c:pt idx="15">
                  <c:v>62</c:v>
                </c:pt>
                <c:pt idx="16">
                  <c:v>71</c:v>
                </c:pt>
                <c:pt idx="17">
                  <c:v>72</c:v>
                </c:pt>
                <c:pt idx="18">
                  <c:v>81</c:v>
                </c:pt>
                <c:pt idx="19">
                  <c:v>92</c:v>
                </c:pt>
              </c:strCache>
            </c:strRef>
          </c:cat>
          <c:val>
            <c:numRef>
              <c:f>Sheet1!$D$2:$D$21</c:f>
              <c:numCache>
                <c:formatCode>_(* #,##0_);_(* \(#,##0\);_(* "-"??_);_(@_)</c:formatCode>
                <c:ptCount val="20"/>
                <c:pt idx="0">
                  <c:v>0</c:v>
                </c:pt>
                <c:pt idx="1">
                  <c:v>2508</c:v>
                </c:pt>
                <c:pt idx="2">
                  <c:v>761</c:v>
                </c:pt>
                <c:pt idx="3">
                  <c:v>25147</c:v>
                </c:pt>
                <c:pt idx="4">
                  <c:v>20146</c:v>
                </c:pt>
                <c:pt idx="5">
                  <c:v>75093</c:v>
                </c:pt>
                <c:pt idx="6">
                  <c:v>117612</c:v>
                </c:pt>
                <c:pt idx="7">
                  <c:v>46010</c:v>
                </c:pt>
                <c:pt idx="8">
                  <c:v>13687</c:v>
                </c:pt>
                <c:pt idx="9">
                  <c:v>35780</c:v>
                </c:pt>
                <c:pt idx="10">
                  <c:v>49463</c:v>
                </c:pt>
                <c:pt idx="11">
                  <c:v>157793</c:v>
                </c:pt>
                <c:pt idx="12">
                  <c:v>947</c:v>
                </c:pt>
                <c:pt idx="13">
                  <c:v>43537</c:v>
                </c:pt>
                <c:pt idx="14">
                  <c:v>14061</c:v>
                </c:pt>
                <c:pt idx="15">
                  <c:v>71972</c:v>
                </c:pt>
                <c:pt idx="16">
                  <c:v>23569</c:v>
                </c:pt>
                <c:pt idx="17">
                  <c:v>92786</c:v>
                </c:pt>
                <c:pt idx="18">
                  <c:v>71514</c:v>
                </c:pt>
                <c:pt idx="19">
                  <c:v>0</c:v>
                </c:pt>
              </c:numCache>
            </c:numRef>
          </c:val>
          <c:extLst>
            <c:ext xmlns:c16="http://schemas.microsoft.com/office/drawing/2014/chart" uri="{C3380CC4-5D6E-409C-BE32-E72D297353CC}">
              <c16:uniqueId val="{00000002-7AB7-4C3E-A331-6F5B8CF5BC63}"/>
            </c:ext>
          </c:extLst>
        </c:ser>
        <c:ser>
          <c:idx val="3"/>
          <c:order val="3"/>
          <c:tx>
            <c:strRef>
              <c:f>Sheet1!$E$1</c:f>
              <c:strCache>
                <c:ptCount val="1"/>
                <c:pt idx="0">
                  <c:v>HS</c:v>
                </c:pt>
              </c:strCache>
            </c:strRef>
          </c:tx>
          <c:spPr>
            <a:solidFill>
              <a:srgbClr val="FF0000"/>
            </a:solidFill>
            <a:ln>
              <a:noFill/>
            </a:ln>
            <a:effectLst/>
          </c:spPr>
          <c:invertIfNegative val="0"/>
          <c:cat>
            <c:strRef>
              <c:f>Sheet1!$A$2:$A$21</c:f>
              <c:strCache>
                <c:ptCount val="20"/>
                <c:pt idx="0">
                  <c:v>11</c:v>
                </c:pt>
                <c:pt idx="1">
                  <c:v>21</c:v>
                </c:pt>
                <c:pt idx="2">
                  <c:v>22</c:v>
                </c:pt>
                <c:pt idx="3">
                  <c:v>23</c:v>
                </c:pt>
                <c:pt idx="4">
                  <c:v>31-33</c:v>
                </c:pt>
                <c:pt idx="5">
                  <c:v>42</c:v>
                </c:pt>
                <c:pt idx="6">
                  <c:v>44-45</c:v>
                </c:pt>
                <c:pt idx="7">
                  <c:v>48-49</c:v>
                </c:pt>
                <c:pt idx="8">
                  <c:v>51</c:v>
                </c:pt>
                <c:pt idx="9">
                  <c:v>52</c:v>
                </c:pt>
                <c:pt idx="10">
                  <c:v>53</c:v>
                </c:pt>
                <c:pt idx="11">
                  <c:v>54</c:v>
                </c:pt>
                <c:pt idx="12">
                  <c:v>55</c:v>
                </c:pt>
                <c:pt idx="13">
                  <c:v>56</c:v>
                </c:pt>
                <c:pt idx="14">
                  <c:v>61</c:v>
                </c:pt>
                <c:pt idx="15">
                  <c:v>62</c:v>
                </c:pt>
                <c:pt idx="16">
                  <c:v>71</c:v>
                </c:pt>
                <c:pt idx="17">
                  <c:v>72</c:v>
                </c:pt>
                <c:pt idx="18">
                  <c:v>81</c:v>
                </c:pt>
                <c:pt idx="19">
                  <c:v>92</c:v>
                </c:pt>
              </c:strCache>
            </c:strRef>
          </c:cat>
          <c:val>
            <c:numRef>
              <c:f>Sheet1!$E$2:$E$21</c:f>
              <c:numCache>
                <c:formatCode>_(* #,##0_);_(* \(#,##0\);_(* "-"??_);_(@_)</c:formatCode>
                <c:ptCount val="20"/>
                <c:pt idx="0">
                  <c:v>8720</c:v>
                </c:pt>
                <c:pt idx="1">
                  <c:v>1240</c:v>
                </c:pt>
                <c:pt idx="2">
                  <c:v>0</c:v>
                </c:pt>
                <c:pt idx="3">
                  <c:v>0</c:v>
                </c:pt>
                <c:pt idx="4">
                  <c:v>10614</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numCache>
            </c:numRef>
          </c:val>
          <c:extLst>
            <c:ext xmlns:c16="http://schemas.microsoft.com/office/drawing/2014/chart" uri="{C3380CC4-5D6E-409C-BE32-E72D297353CC}">
              <c16:uniqueId val="{00000004-7AB7-4C3E-A331-6F5B8CF5BC63}"/>
            </c:ext>
          </c:extLst>
        </c:ser>
        <c:ser>
          <c:idx val="4"/>
          <c:order val="4"/>
          <c:tx>
            <c:strRef>
              <c:f>Sheet1!$F$1</c:f>
              <c:strCache>
                <c:ptCount val="1"/>
                <c:pt idx="0">
                  <c:v>CAPS</c:v>
                </c:pt>
              </c:strCache>
            </c:strRef>
          </c:tx>
          <c:spPr>
            <a:solidFill>
              <a:schemeClr val="accent4"/>
            </a:solidFill>
            <a:ln>
              <a:noFill/>
            </a:ln>
            <a:effectLst/>
          </c:spPr>
          <c:invertIfNegative val="0"/>
          <c:cat>
            <c:strRef>
              <c:f>Sheet1!$A$2:$A$21</c:f>
              <c:strCache>
                <c:ptCount val="20"/>
                <c:pt idx="0">
                  <c:v>11</c:v>
                </c:pt>
                <c:pt idx="1">
                  <c:v>21</c:v>
                </c:pt>
                <c:pt idx="2">
                  <c:v>22</c:v>
                </c:pt>
                <c:pt idx="3">
                  <c:v>23</c:v>
                </c:pt>
                <c:pt idx="4">
                  <c:v>31-33</c:v>
                </c:pt>
                <c:pt idx="5">
                  <c:v>42</c:v>
                </c:pt>
                <c:pt idx="6">
                  <c:v>44-45</c:v>
                </c:pt>
                <c:pt idx="7">
                  <c:v>48-49</c:v>
                </c:pt>
                <c:pt idx="8">
                  <c:v>51</c:v>
                </c:pt>
                <c:pt idx="9">
                  <c:v>52</c:v>
                </c:pt>
                <c:pt idx="10">
                  <c:v>53</c:v>
                </c:pt>
                <c:pt idx="11">
                  <c:v>54</c:v>
                </c:pt>
                <c:pt idx="12">
                  <c:v>55</c:v>
                </c:pt>
                <c:pt idx="13">
                  <c:v>56</c:v>
                </c:pt>
                <c:pt idx="14">
                  <c:v>61</c:v>
                </c:pt>
                <c:pt idx="15">
                  <c:v>62</c:v>
                </c:pt>
                <c:pt idx="16">
                  <c:v>71</c:v>
                </c:pt>
                <c:pt idx="17">
                  <c:v>72</c:v>
                </c:pt>
                <c:pt idx="18">
                  <c:v>81</c:v>
                </c:pt>
                <c:pt idx="19">
                  <c:v>92</c:v>
                </c:pt>
              </c:strCache>
            </c:strRef>
          </c:cat>
          <c:val>
            <c:numRef>
              <c:f>Sheet1!$F$2:$F$21</c:f>
              <c:numCache>
                <c:formatCode>_(* #,##0_);_(* \(#,##0\);_(* "-"??_);_(@_)</c:formatCode>
                <c:ptCount val="20"/>
                <c:pt idx="0">
                  <c:v>42990</c:v>
                </c:pt>
                <c:pt idx="1">
                  <c:v>37190</c:v>
                </c:pt>
                <c:pt idx="2">
                  <c:v>15110</c:v>
                </c:pt>
                <c:pt idx="3">
                  <c:v>58180</c:v>
                </c:pt>
                <c:pt idx="4">
                  <c:v>554180</c:v>
                </c:pt>
                <c:pt idx="5">
                  <c:v>215780</c:v>
                </c:pt>
                <c:pt idx="6">
                  <c:v>121340</c:v>
                </c:pt>
                <c:pt idx="7">
                  <c:v>49890</c:v>
                </c:pt>
                <c:pt idx="8">
                  <c:v>32740</c:v>
                </c:pt>
                <c:pt idx="9">
                  <c:v>34780</c:v>
                </c:pt>
                <c:pt idx="10">
                  <c:v>29720</c:v>
                </c:pt>
                <c:pt idx="11">
                  <c:v>51830</c:v>
                </c:pt>
                <c:pt idx="12">
                  <c:v>2860</c:v>
                </c:pt>
                <c:pt idx="13">
                  <c:v>49220</c:v>
                </c:pt>
                <c:pt idx="14">
                  <c:v>21450</c:v>
                </c:pt>
                <c:pt idx="15">
                  <c:v>39030</c:v>
                </c:pt>
                <c:pt idx="16">
                  <c:v>55830</c:v>
                </c:pt>
                <c:pt idx="17">
                  <c:v>17660</c:v>
                </c:pt>
                <c:pt idx="18">
                  <c:v>52940</c:v>
                </c:pt>
                <c:pt idx="19">
                  <c:v>19150</c:v>
                </c:pt>
              </c:numCache>
            </c:numRef>
          </c:val>
          <c:extLst>
            <c:ext xmlns:c16="http://schemas.microsoft.com/office/drawing/2014/chart" uri="{C3380CC4-5D6E-409C-BE32-E72D297353CC}">
              <c16:uniqueId val="{00000005-7AB7-4C3E-A331-6F5B8CF5BC63}"/>
            </c:ext>
          </c:extLst>
        </c:ser>
        <c:dLbls>
          <c:showLegendKey val="0"/>
          <c:showVal val="0"/>
          <c:showCatName val="0"/>
          <c:showSerName val="0"/>
          <c:showPercent val="0"/>
          <c:showBubbleSize val="0"/>
        </c:dLbls>
        <c:gapWidth val="50"/>
        <c:overlap val="100"/>
        <c:axId val="1153205103"/>
        <c:axId val="1153229231"/>
      </c:barChart>
      <c:catAx>
        <c:axId val="1153205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153229231"/>
        <c:crosses val="autoZero"/>
        <c:auto val="1"/>
        <c:lblAlgn val="ctr"/>
        <c:lblOffset val="100"/>
        <c:noMultiLvlLbl val="0"/>
      </c:catAx>
      <c:valAx>
        <c:axId val="1153229231"/>
        <c:scaling>
          <c:orientation val="minMax"/>
          <c:max val="6500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sz="1400" dirty="0">
                    <a:solidFill>
                      <a:schemeClr val="tx1"/>
                    </a:solidFill>
                  </a:rPr>
                  <a:t>Number</a:t>
                </a:r>
                <a:r>
                  <a:rPr lang="en-US" sz="1400" baseline="0" dirty="0">
                    <a:solidFill>
                      <a:schemeClr val="tx1"/>
                    </a:solidFill>
                  </a:rPr>
                  <a:t> of Observations</a:t>
                </a:r>
                <a:endParaRPr lang="en-US" sz="1400" dirty="0">
                  <a:solidFill>
                    <a:schemeClr val="tx1"/>
                  </a:solidFill>
                </a:endParaRPr>
              </a:p>
            </c:rich>
          </c:tx>
          <c:layout>
            <c:manualLayout>
              <c:xMode val="edge"/>
              <c:yMode val="edge"/>
              <c:x val="0"/>
              <c:y val="0.32049916518694826"/>
            </c:manualLayout>
          </c:layout>
          <c:overlay val="0"/>
          <c:spPr>
            <a:noFill/>
            <a:ln>
              <a:noFill/>
            </a:ln>
            <a:effectLst/>
          </c:spPr>
          <c:txPr>
            <a:bodyPr rot="-54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_(* #,##0_);_(* \(#,##0\);_(* &quot;-&quot;??_);_(@_)" sourceLinked="1"/>
        <c:majorTickMark val="cross"/>
        <c:minorTickMark val="none"/>
        <c:tickLblPos val="nextTo"/>
        <c:spPr>
          <a:noFill/>
          <a:ln>
            <a:solidFill>
              <a:schemeClr val="accent1"/>
            </a:solid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153205103"/>
        <c:crosses val="autoZero"/>
        <c:crossBetween val="between"/>
        <c:majorUnit val="50000"/>
        <c:minorUnit val="20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spc="0" baseline="0">
                <a:solidFill>
                  <a:schemeClr val="tx1"/>
                </a:solidFill>
                <a:latin typeface="+mn-lt"/>
                <a:ea typeface="+mn-ea"/>
                <a:cs typeface="+mn-cs"/>
              </a:defRPr>
            </a:pPr>
            <a:r>
              <a:rPr lang="en-US" sz="2200" baseline="0" dirty="0">
                <a:solidFill>
                  <a:schemeClr val="tx1"/>
                </a:solidFill>
              </a:rPr>
              <a:t>Sector Distribution of “sport</a:t>
            </a:r>
            <a:r>
              <a:rPr lang="en-US" sz="2200" b="0" i="0" u="none" strike="noStrike" baseline="0" dirty="0">
                <a:effectLst/>
              </a:rPr>
              <a:t>”</a:t>
            </a:r>
            <a:endParaRPr lang="en-US" sz="2200" dirty="0">
              <a:solidFill>
                <a:schemeClr val="tx1"/>
              </a:solidFill>
            </a:endParaRPr>
          </a:p>
        </c:rich>
      </c:tx>
      <c:overlay val="0"/>
      <c:spPr>
        <a:noFill/>
        <a:ln>
          <a:noFill/>
        </a:ln>
        <a:effectLst/>
      </c:spPr>
      <c:txPr>
        <a:bodyPr rot="0" spcFirstLastPara="1" vertOverflow="ellipsis" vert="horz" wrap="square" anchor="ctr" anchorCtr="1"/>
        <a:lstStyle/>
        <a:p>
          <a:pPr>
            <a:defRPr sz="22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"sport"</c:v>
                </c:pt>
              </c:strCache>
            </c:strRef>
          </c:tx>
          <c:spPr>
            <a:solidFill>
              <a:schemeClr val="accent1"/>
            </a:solidFill>
            <a:ln>
              <a:noFill/>
            </a:ln>
            <a:effectLst/>
          </c:spPr>
          <c:invertIfNegative val="0"/>
          <c:cat>
            <c:strRef>
              <c:f>Sheet1!$A$2:$A$21</c:f>
              <c:strCache>
                <c:ptCount val="20"/>
                <c:pt idx="0">
                  <c:v>11</c:v>
                </c:pt>
                <c:pt idx="1">
                  <c:v>21</c:v>
                </c:pt>
                <c:pt idx="2">
                  <c:v>22</c:v>
                </c:pt>
                <c:pt idx="3">
                  <c:v>23</c:v>
                </c:pt>
                <c:pt idx="4">
                  <c:v>31-33</c:v>
                </c:pt>
                <c:pt idx="5">
                  <c:v>42</c:v>
                </c:pt>
                <c:pt idx="6">
                  <c:v>44-45</c:v>
                </c:pt>
                <c:pt idx="7">
                  <c:v>48-49</c:v>
                </c:pt>
                <c:pt idx="8">
                  <c:v>51</c:v>
                </c:pt>
                <c:pt idx="9">
                  <c:v>52</c:v>
                </c:pt>
                <c:pt idx="10">
                  <c:v>53</c:v>
                </c:pt>
                <c:pt idx="11">
                  <c:v>54</c:v>
                </c:pt>
                <c:pt idx="12">
                  <c:v>55</c:v>
                </c:pt>
                <c:pt idx="13">
                  <c:v>56</c:v>
                </c:pt>
                <c:pt idx="14">
                  <c:v>61</c:v>
                </c:pt>
                <c:pt idx="15">
                  <c:v>62</c:v>
                </c:pt>
                <c:pt idx="16">
                  <c:v>71</c:v>
                </c:pt>
                <c:pt idx="17">
                  <c:v>72</c:v>
                </c:pt>
                <c:pt idx="18">
                  <c:v>81</c:v>
                </c:pt>
                <c:pt idx="19">
                  <c:v>92</c:v>
                </c:pt>
              </c:strCache>
            </c:strRef>
          </c:cat>
          <c:val>
            <c:numRef>
              <c:f>Sheet1!$B$2:$B$21</c:f>
              <c:numCache>
                <c:formatCode>General</c:formatCode>
                <c:ptCount val="20"/>
                <c:pt idx="0">
                  <c:v>4.0000000000000002E-4</c:v>
                </c:pt>
                <c:pt idx="1">
                  <c:v>0</c:v>
                </c:pt>
                <c:pt idx="2">
                  <c:v>0</c:v>
                </c:pt>
                <c:pt idx="3">
                  <c:v>7.4000000000000003E-3</c:v>
                </c:pt>
                <c:pt idx="4">
                  <c:v>9.7000000000000003E-2</c:v>
                </c:pt>
                <c:pt idx="5">
                  <c:v>0.12139999999999999</c:v>
                </c:pt>
                <c:pt idx="6">
                  <c:v>0.22689999999999999</c:v>
                </c:pt>
                <c:pt idx="7">
                  <c:v>8.0999999999999996E-3</c:v>
                </c:pt>
                <c:pt idx="8">
                  <c:v>3.09E-2</c:v>
                </c:pt>
                <c:pt idx="9">
                  <c:v>4.7000000000000002E-3</c:v>
                </c:pt>
                <c:pt idx="10">
                  <c:v>1.7999999999999999E-2</c:v>
                </c:pt>
                <c:pt idx="11">
                  <c:v>2.7400000000000001E-2</c:v>
                </c:pt>
                <c:pt idx="12">
                  <c:v>2.9999999999999997E-4</c:v>
                </c:pt>
                <c:pt idx="13">
                  <c:v>2.1700000000000001E-2</c:v>
                </c:pt>
                <c:pt idx="14">
                  <c:v>6.1600000000000002E-2</c:v>
                </c:pt>
                <c:pt idx="15">
                  <c:v>1.5299999999999999E-2</c:v>
                </c:pt>
                <c:pt idx="16">
                  <c:v>0.29360000000000003</c:v>
                </c:pt>
                <c:pt idx="17">
                  <c:v>2.5999999999999999E-2</c:v>
                </c:pt>
                <c:pt idx="18">
                  <c:v>3.9300000000000002E-2</c:v>
                </c:pt>
                <c:pt idx="19">
                  <c:v>0</c:v>
                </c:pt>
              </c:numCache>
            </c:numRef>
          </c:val>
          <c:extLst>
            <c:ext xmlns:c16="http://schemas.microsoft.com/office/drawing/2014/chart" uri="{C3380CC4-5D6E-409C-BE32-E72D297353CC}">
              <c16:uniqueId val="{00000000-D95E-45D6-9736-9455B6A07724}"/>
            </c:ext>
          </c:extLst>
        </c:ser>
        <c:dLbls>
          <c:showLegendKey val="0"/>
          <c:showVal val="0"/>
          <c:showCatName val="0"/>
          <c:showSerName val="0"/>
          <c:showPercent val="0"/>
          <c:showBubbleSize val="0"/>
        </c:dLbls>
        <c:gapWidth val="50"/>
        <c:axId val="1018859551"/>
        <c:axId val="1122682159"/>
      </c:barChart>
      <c:catAx>
        <c:axId val="1018859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400" b="0" i="0" u="none" strike="noStrike" kern="1200" baseline="0">
                <a:solidFill>
                  <a:schemeClr val="tx1"/>
                </a:solidFill>
                <a:latin typeface="+mn-lt"/>
                <a:ea typeface="+mn-ea"/>
                <a:cs typeface="+mn-cs"/>
              </a:defRPr>
            </a:pPr>
            <a:endParaRPr lang="en-US"/>
          </a:p>
        </c:txPr>
        <c:crossAx val="1122682159"/>
        <c:crosses val="autoZero"/>
        <c:auto val="1"/>
        <c:lblAlgn val="ctr"/>
        <c:lblOffset val="100"/>
        <c:noMultiLvlLbl val="0"/>
      </c:catAx>
      <c:valAx>
        <c:axId val="1122682159"/>
        <c:scaling>
          <c:orientation val="minMax"/>
          <c:max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sz="1600" dirty="0">
                    <a:solidFill>
                      <a:schemeClr val="tx1"/>
                    </a:solidFill>
                  </a:rPr>
                  <a:t>Proportion</a:t>
                </a:r>
              </a:p>
            </c:rich>
          </c:tx>
          <c:layout>
            <c:manualLayout>
              <c:xMode val="edge"/>
              <c:yMode val="edge"/>
              <c:x val="1.8144867308253181E-4"/>
              <c:y val="0.42584882618839309"/>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cross"/>
        <c:minorTickMark val="none"/>
        <c:tickLblPos val="nextTo"/>
        <c:spPr>
          <a:noFill/>
          <a:ln>
            <a:solidFill>
              <a:schemeClr val="accent1"/>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0188595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3600000"/>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spc="0" baseline="0">
                <a:solidFill>
                  <a:schemeClr val="tx1"/>
                </a:solidFill>
                <a:latin typeface="+mn-lt"/>
                <a:ea typeface="+mn-ea"/>
                <a:cs typeface="+mn-cs"/>
              </a:defRPr>
            </a:pPr>
            <a:r>
              <a:rPr lang="en-US" sz="2200" baseline="0" dirty="0">
                <a:solidFill>
                  <a:schemeClr val="tx1"/>
                </a:solidFill>
              </a:rPr>
              <a:t>Sector Distribution of “good”</a:t>
            </a:r>
            <a:endParaRPr lang="en-US" sz="2200" dirty="0">
              <a:solidFill>
                <a:schemeClr val="tx1"/>
              </a:solidFill>
            </a:endParaRPr>
          </a:p>
        </c:rich>
      </c:tx>
      <c:overlay val="0"/>
      <c:spPr>
        <a:noFill/>
        <a:ln>
          <a:noFill/>
        </a:ln>
        <a:effectLst/>
      </c:spPr>
      <c:txPr>
        <a:bodyPr rot="0" spcFirstLastPara="1" vertOverflow="ellipsis" vert="horz" wrap="square" anchor="ctr" anchorCtr="1"/>
        <a:lstStyle/>
        <a:p>
          <a:pPr>
            <a:defRPr sz="22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"good_sport"</c:v>
                </c:pt>
              </c:strCache>
            </c:strRef>
          </c:tx>
          <c:spPr>
            <a:solidFill>
              <a:schemeClr val="accent1"/>
            </a:solidFill>
            <a:ln>
              <a:noFill/>
            </a:ln>
            <a:effectLst/>
          </c:spPr>
          <c:invertIfNegative val="0"/>
          <c:cat>
            <c:strRef>
              <c:f>Sheet1!$A$2:$A$21</c:f>
              <c:strCache>
                <c:ptCount val="20"/>
                <c:pt idx="0">
                  <c:v>11</c:v>
                </c:pt>
                <c:pt idx="1">
                  <c:v>21</c:v>
                </c:pt>
                <c:pt idx="2">
                  <c:v>22</c:v>
                </c:pt>
                <c:pt idx="3">
                  <c:v>23</c:v>
                </c:pt>
                <c:pt idx="4">
                  <c:v>31-33</c:v>
                </c:pt>
                <c:pt idx="5">
                  <c:v>42</c:v>
                </c:pt>
                <c:pt idx="6">
                  <c:v>44-45</c:v>
                </c:pt>
                <c:pt idx="7">
                  <c:v>48-49</c:v>
                </c:pt>
                <c:pt idx="8">
                  <c:v>51</c:v>
                </c:pt>
                <c:pt idx="9">
                  <c:v>52</c:v>
                </c:pt>
                <c:pt idx="10">
                  <c:v>53</c:v>
                </c:pt>
                <c:pt idx="11">
                  <c:v>54</c:v>
                </c:pt>
                <c:pt idx="12">
                  <c:v>55</c:v>
                </c:pt>
                <c:pt idx="13">
                  <c:v>56</c:v>
                </c:pt>
                <c:pt idx="14">
                  <c:v>61</c:v>
                </c:pt>
                <c:pt idx="15">
                  <c:v>62</c:v>
                </c:pt>
                <c:pt idx="16">
                  <c:v>71</c:v>
                </c:pt>
                <c:pt idx="17">
                  <c:v>72</c:v>
                </c:pt>
                <c:pt idx="18">
                  <c:v>81</c:v>
                </c:pt>
                <c:pt idx="19">
                  <c:v>92</c:v>
                </c:pt>
              </c:strCache>
            </c:strRef>
          </c:cat>
          <c:val>
            <c:numRef>
              <c:f>Sheet1!$B$2:$B$21</c:f>
              <c:numCache>
                <c:formatCode>General</c:formatCode>
                <c:ptCount val="20"/>
                <c:pt idx="0">
                  <c:v>0</c:v>
                </c:pt>
                <c:pt idx="1">
                  <c:v>0</c:v>
                </c:pt>
                <c:pt idx="2">
                  <c:v>0</c:v>
                </c:pt>
                <c:pt idx="3">
                  <c:v>1.2999999999999999E-3</c:v>
                </c:pt>
                <c:pt idx="4">
                  <c:v>0.10349999999999999</c:v>
                </c:pt>
                <c:pt idx="5">
                  <c:v>0.3705</c:v>
                </c:pt>
                <c:pt idx="6">
                  <c:v>0.26690000000000003</c:v>
                </c:pt>
                <c:pt idx="7">
                  <c:v>0.13200000000000001</c:v>
                </c:pt>
                <c:pt idx="8">
                  <c:v>2.0999999999999999E-3</c:v>
                </c:pt>
                <c:pt idx="9">
                  <c:v>1.09E-2</c:v>
                </c:pt>
                <c:pt idx="10">
                  <c:v>2.8899999999999999E-2</c:v>
                </c:pt>
                <c:pt idx="11">
                  <c:v>1.83E-2</c:v>
                </c:pt>
                <c:pt idx="12">
                  <c:v>2.9999999999999997E-4</c:v>
                </c:pt>
                <c:pt idx="13">
                  <c:v>9.4000000000000004E-3</c:v>
                </c:pt>
                <c:pt idx="14">
                  <c:v>1.4E-3</c:v>
                </c:pt>
                <c:pt idx="15">
                  <c:v>7.1000000000000004E-3</c:v>
                </c:pt>
                <c:pt idx="16">
                  <c:v>2E-3</c:v>
                </c:pt>
                <c:pt idx="17">
                  <c:v>2.1600000000000001E-2</c:v>
                </c:pt>
                <c:pt idx="18">
                  <c:v>2.3699999999999999E-2</c:v>
                </c:pt>
                <c:pt idx="19">
                  <c:v>0</c:v>
                </c:pt>
              </c:numCache>
            </c:numRef>
          </c:val>
          <c:extLst>
            <c:ext xmlns:c16="http://schemas.microsoft.com/office/drawing/2014/chart" uri="{C3380CC4-5D6E-409C-BE32-E72D297353CC}">
              <c16:uniqueId val="{00000000-15B6-41AE-B624-8D889931FA38}"/>
            </c:ext>
          </c:extLst>
        </c:ser>
        <c:dLbls>
          <c:showLegendKey val="0"/>
          <c:showVal val="0"/>
          <c:showCatName val="0"/>
          <c:showSerName val="0"/>
          <c:showPercent val="0"/>
          <c:showBubbleSize val="0"/>
        </c:dLbls>
        <c:gapWidth val="50"/>
        <c:axId val="1018859551"/>
        <c:axId val="1122682159"/>
      </c:barChart>
      <c:catAx>
        <c:axId val="1018859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400" b="0" i="0" u="none" strike="noStrike" kern="1200" baseline="0">
                <a:solidFill>
                  <a:schemeClr val="tx1"/>
                </a:solidFill>
                <a:latin typeface="+mn-lt"/>
                <a:ea typeface="+mn-ea"/>
                <a:cs typeface="+mn-cs"/>
              </a:defRPr>
            </a:pPr>
            <a:endParaRPr lang="en-US"/>
          </a:p>
        </c:txPr>
        <c:crossAx val="1122682159"/>
        <c:crosses val="autoZero"/>
        <c:auto val="1"/>
        <c:lblAlgn val="ctr"/>
        <c:lblOffset val="100"/>
        <c:noMultiLvlLbl val="0"/>
      </c:catAx>
      <c:valAx>
        <c:axId val="1122682159"/>
        <c:scaling>
          <c:orientation val="minMax"/>
          <c:max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sz="1600" dirty="0">
                    <a:solidFill>
                      <a:schemeClr val="tx1"/>
                    </a:solidFill>
                  </a:rPr>
                  <a:t>Proportion</a:t>
                </a:r>
              </a:p>
            </c:rich>
          </c:tx>
          <c:layout>
            <c:manualLayout>
              <c:xMode val="edge"/>
              <c:yMode val="edge"/>
              <c:x val="1.8144867308253181E-4"/>
              <c:y val="0.42584882618839309"/>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cross"/>
        <c:minorTickMark val="none"/>
        <c:tickLblPos val="nextTo"/>
        <c:spPr>
          <a:noFill/>
          <a:ln>
            <a:solidFill>
              <a:schemeClr val="accent1"/>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0188595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3600000"/>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spc="0" baseline="0">
                <a:solidFill>
                  <a:schemeClr val="tx1"/>
                </a:solidFill>
                <a:latin typeface="+mn-lt"/>
                <a:ea typeface="+mn-ea"/>
                <a:cs typeface="+mn-cs"/>
              </a:defRPr>
            </a:pPr>
            <a:r>
              <a:rPr lang="en-US" sz="2200" baseline="0" dirty="0">
                <a:solidFill>
                  <a:schemeClr val="tx1"/>
                </a:solidFill>
              </a:rPr>
              <a:t>Sector Distribution of {“sport</a:t>
            </a:r>
            <a:r>
              <a:rPr lang="en-US" sz="2200" b="0" i="0" u="none" strike="noStrike" baseline="0" dirty="0">
                <a:effectLst/>
              </a:rPr>
              <a:t>”, “good”}</a:t>
            </a:r>
            <a:endParaRPr lang="en-US" sz="2200" dirty="0">
              <a:solidFill>
                <a:schemeClr val="tx1"/>
              </a:solidFill>
            </a:endParaRPr>
          </a:p>
        </c:rich>
      </c:tx>
      <c:overlay val="0"/>
      <c:spPr>
        <a:noFill/>
        <a:ln>
          <a:noFill/>
        </a:ln>
        <a:effectLst/>
      </c:spPr>
      <c:txPr>
        <a:bodyPr rot="0" spcFirstLastPara="1" vertOverflow="ellipsis" vert="horz" wrap="square" anchor="ctr" anchorCtr="1"/>
        <a:lstStyle/>
        <a:p>
          <a:pPr>
            <a:defRPr sz="22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"sport"</c:v>
                </c:pt>
              </c:strCache>
            </c:strRef>
          </c:tx>
          <c:spPr>
            <a:solidFill>
              <a:schemeClr val="accent1"/>
            </a:solidFill>
            <a:ln>
              <a:noFill/>
            </a:ln>
            <a:effectLst/>
          </c:spPr>
          <c:invertIfNegative val="0"/>
          <c:cat>
            <c:strRef>
              <c:f>Sheet1!$A$2:$A$21</c:f>
              <c:strCache>
                <c:ptCount val="20"/>
                <c:pt idx="0">
                  <c:v>11</c:v>
                </c:pt>
                <c:pt idx="1">
                  <c:v>21</c:v>
                </c:pt>
                <c:pt idx="2">
                  <c:v>22</c:v>
                </c:pt>
                <c:pt idx="3">
                  <c:v>23</c:v>
                </c:pt>
                <c:pt idx="4">
                  <c:v>31-33</c:v>
                </c:pt>
                <c:pt idx="5">
                  <c:v>42</c:v>
                </c:pt>
                <c:pt idx="6">
                  <c:v>44-45</c:v>
                </c:pt>
                <c:pt idx="7">
                  <c:v>48-49</c:v>
                </c:pt>
                <c:pt idx="8">
                  <c:v>51</c:v>
                </c:pt>
                <c:pt idx="9">
                  <c:v>52</c:v>
                </c:pt>
                <c:pt idx="10">
                  <c:v>53</c:v>
                </c:pt>
                <c:pt idx="11">
                  <c:v>54</c:v>
                </c:pt>
                <c:pt idx="12">
                  <c:v>55</c:v>
                </c:pt>
                <c:pt idx="13">
                  <c:v>56</c:v>
                </c:pt>
                <c:pt idx="14">
                  <c:v>61</c:v>
                </c:pt>
                <c:pt idx="15">
                  <c:v>62</c:v>
                </c:pt>
                <c:pt idx="16">
                  <c:v>71</c:v>
                </c:pt>
                <c:pt idx="17">
                  <c:v>72</c:v>
                </c:pt>
                <c:pt idx="18">
                  <c:v>81</c:v>
                </c:pt>
                <c:pt idx="19">
                  <c:v>92</c:v>
                </c:pt>
              </c:strCache>
            </c:strRef>
          </c:cat>
          <c:val>
            <c:numRef>
              <c:f>Sheet1!$B$2:$B$21</c:f>
              <c:numCache>
                <c:formatCode>General</c:formatCode>
                <c:ptCount val="20"/>
                <c:pt idx="0">
                  <c:v>0</c:v>
                </c:pt>
                <c:pt idx="1">
                  <c:v>0</c:v>
                </c:pt>
                <c:pt idx="2">
                  <c:v>0</c:v>
                </c:pt>
                <c:pt idx="3">
                  <c:v>0</c:v>
                </c:pt>
                <c:pt idx="4">
                  <c:v>6.88E-2</c:v>
                </c:pt>
                <c:pt idx="5">
                  <c:v>0.29399999999999998</c:v>
                </c:pt>
                <c:pt idx="6">
                  <c:v>0.58230000000000004</c:v>
                </c:pt>
                <c:pt idx="7">
                  <c:v>2.7000000000000001E-3</c:v>
                </c:pt>
                <c:pt idx="8">
                  <c:v>0</c:v>
                </c:pt>
                <c:pt idx="9">
                  <c:v>1.4E-2</c:v>
                </c:pt>
                <c:pt idx="10">
                  <c:v>1.2E-2</c:v>
                </c:pt>
                <c:pt idx="11">
                  <c:v>9.2999999999999992E-3</c:v>
                </c:pt>
                <c:pt idx="12">
                  <c:v>0</c:v>
                </c:pt>
                <c:pt idx="13">
                  <c:v>1.6999999999999999E-3</c:v>
                </c:pt>
                <c:pt idx="14">
                  <c:v>2E-3</c:v>
                </c:pt>
                <c:pt idx="15">
                  <c:v>0</c:v>
                </c:pt>
                <c:pt idx="16">
                  <c:v>6.7000000000000002E-3</c:v>
                </c:pt>
                <c:pt idx="17">
                  <c:v>1.6999999999999999E-3</c:v>
                </c:pt>
                <c:pt idx="18">
                  <c:v>5.0000000000000001E-3</c:v>
                </c:pt>
                <c:pt idx="19">
                  <c:v>0</c:v>
                </c:pt>
              </c:numCache>
            </c:numRef>
          </c:val>
          <c:extLst>
            <c:ext xmlns:c16="http://schemas.microsoft.com/office/drawing/2014/chart" uri="{C3380CC4-5D6E-409C-BE32-E72D297353CC}">
              <c16:uniqueId val="{00000000-D95E-45D6-9736-9455B6A07724}"/>
            </c:ext>
          </c:extLst>
        </c:ser>
        <c:dLbls>
          <c:showLegendKey val="0"/>
          <c:showVal val="0"/>
          <c:showCatName val="0"/>
          <c:showSerName val="0"/>
          <c:showPercent val="0"/>
          <c:showBubbleSize val="0"/>
        </c:dLbls>
        <c:gapWidth val="50"/>
        <c:axId val="1018859551"/>
        <c:axId val="1122682159"/>
      </c:barChart>
      <c:catAx>
        <c:axId val="1018859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400" b="0" i="0" u="none" strike="noStrike" kern="1200" baseline="0">
                <a:solidFill>
                  <a:schemeClr val="tx1"/>
                </a:solidFill>
                <a:latin typeface="+mn-lt"/>
                <a:ea typeface="+mn-ea"/>
                <a:cs typeface="+mn-cs"/>
              </a:defRPr>
            </a:pPr>
            <a:endParaRPr lang="en-US"/>
          </a:p>
        </c:txPr>
        <c:crossAx val="1122682159"/>
        <c:crosses val="autoZero"/>
        <c:auto val="1"/>
        <c:lblAlgn val="ctr"/>
        <c:lblOffset val="100"/>
        <c:noMultiLvlLbl val="0"/>
      </c:catAx>
      <c:valAx>
        <c:axId val="1122682159"/>
        <c:scaling>
          <c:orientation val="minMax"/>
          <c:max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sz="1600" dirty="0">
                    <a:solidFill>
                      <a:schemeClr val="tx1"/>
                    </a:solidFill>
                  </a:rPr>
                  <a:t>Proportion</a:t>
                </a:r>
              </a:p>
            </c:rich>
          </c:tx>
          <c:layout>
            <c:manualLayout>
              <c:xMode val="edge"/>
              <c:yMode val="edge"/>
              <c:x val="1.8144867308253181E-4"/>
              <c:y val="0.42584882618839309"/>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cross"/>
        <c:minorTickMark val="none"/>
        <c:tickLblPos val="nextTo"/>
        <c:spPr>
          <a:noFill/>
          <a:ln>
            <a:solidFill>
              <a:schemeClr val="accent1"/>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0188595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3600000"/>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spc="0" baseline="0">
                <a:solidFill>
                  <a:schemeClr val="tx1"/>
                </a:solidFill>
                <a:latin typeface="+mn-lt"/>
                <a:ea typeface="+mn-ea"/>
                <a:cs typeface="+mn-cs"/>
              </a:defRPr>
            </a:pPr>
            <a:r>
              <a:rPr lang="en-US" sz="2200" baseline="0" dirty="0">
                <a:solidFill>
                  <a:schemeClr val="tx1"/>
                </a:solidFill>
              </a:rPr>
              <a:t>Sector Distr. of </a:t>
            </a:r>
            <a:r>
              <a:rPr lang="en-US" sz="2200" i="0" baseline="0" dirty="0">
                <a:solidFill>
                  <a:schemeClr val="tx1"/>
                </a:solidFill>
              </a:rPr>
              <a:t>exact</a:t>
            </a:r>
            <a:r>
              <a:rPr lang="en-US" sz="2200" baseline="0" dirty="0">
                <a:solidFill>
                  <a:schemeClr val="tx1"/>
                </a:solidFill>
              </a:rPr>
              <a:t>{“sport</a:t>
            </a:r>
            <a:r>
              <a:rPr lang="en-US" sz="2200" b="0" i="0" u="none" strike="noStrike" baseline="0" dirty="0">
                <a:effectLst/>
              </a:rPr>
              <a:t>”</a:t>
            </a:r>
            <a:r>
              <a:rPr lang="en-US" sz="2200" baseline="0" dirty="0">
                <a:solidFill>
                  <a:schemeClr val="tx1"/>
                </a:solidFill>
              </a:rPr>
              <a:t>, “good”}</a:t>
            </a:r>
            <a:endParaRPr lang="en-US" sz="2200" dirty="0">
              <a:solidFill>
                <a:schemeClr val="tx1"/>
              </a:solidFill>
            </a:endParaRPr>
          </a:p>
        </c:rich>
      </c:tx>
      <c:overlay val="0"/>
      <c:spPr>
        <a:noFill/>
        <a:ln>
          <a:noFill/>
        </a:ln>
        <a:effectLst/>
      </c:spPr>
      <c:txPr>
        <a:bodyPr rot="0" spcFirstLastPara="1" vertOverflow="ellipsis" vert="horz" wrap="square" anchor="ctr" anchorCtr="1"/>
        <a:lstStyle/>
        <a:p>
          <a:pPr>
            <a:defRPr sz="22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"good_sport"</c:v>
                </c:pt>
              </c:strCache>
            </c:strRef>
          </c:tx>
          <c:spPr>
            <a:solidFill>
              <a:schemeClr val="accent1"/>
            </a:solidFill>
            <a:ln>
              <a:noFill/>
            </a:ln>
            <a:effectLst/>
          </c:spPr>
          <c:invertIfNegative val="0"/>
          <c:cat>
            <c:strRef>
              <c:f>Sheet1!$A$2:$A$21</c:f>
              <c:strCache>
                <c:ptCount val="20"/>
                <c:pt idx="0">
                  <c:v>11</c:v>
                </c:pt>
                <c:pt idx="1">
                  <c:v>21</c:v>
                </c:pt>
                <c:pt idx="2">
                  <c:v>22</c:v>
                </c:pt>
                <c:pt idx="3">
                  <c:v>23</c:v>
                </c:pt>
                <c:pt idx="4">
                  <c:v>31-33</c:v>
                </c:pt>
                <c:pt idx="5">
                  <c:v>42</c:v>
                </c:pt>
                <c:pt idx="6">
                  <c:v>44-45</c:v>
                </c:pt>
                <c:pt idx="7">
                  <c:v>48-49</c:v>
                </c:pt>
                <c:pt idx="8">
                  <c:v>51</c:v>
                </c:pt>
                <c:pt idx="9">
                  <c:v>52</c:v>
                </c:pt>
                <c:pt idx="10">
                  <c:v>53</c:v>
                </c:pt>
                <c:pt idx="11">
                  <c:v>54</c:v>
                </c:pt>
                <c:pt idx="12">
                  <c:v>55</c:v>
                </c:pt>
                <c:pt idx="13">
                  <c:v>56</c:v>
                </c:pt>
                <c:pt idx="14">
                  <c:v>61</c:v>
                </c:pt>
                <c:pt idx="15">
                  <c:v>62</c:v>
                </c:pt>
                <c:pt idx="16">
                  <c:v>71</c:v>
                </c:pt>
                <c:pt idx="17">
                  <c:v>72</c:v>
                </c:pt>
                <c:pt idx="18">
                  <c:v>81</c:v>
                </c:pt>
                <c:pt idx="19">
                  <c:v>92</c:v>
                </c:pt>
              </c:strCache>
            </c:strRef>
          </c:cat>
          <c:val>
            <c:numRef>
              <c:f>Sheet1!$B$2:$B$21</c:f>
              <c:numCache>
                <c:formatCode>General</c:formatCode>
                <c:ptCount val="20"/>
                <c:pt idx="0">
                  <c:v>0</c:v>
                </c:pt>
                <c:pt idx="1">
                  <c:v>0</c:v>
                </c:pt>
                <c:pt idx="2">
                  <c:v>0</c:v>
                </c:pt>
                <c:pt idx="3">
                  <c:v>0</c:v>
                </c:pt>
                <c:pt idx="4">
                  <c:v>1.5699999999999999E-2</c:v>
                </c:pt>
                <c:pt idx="5">
                  <c:v>0.45279999999999998</c:v>
                </c:pt>
                <c:pt idx="6">
                  <c:v>0.52200000000000002</c:v>
                </c:pt>
                <c:pt idx="7">
                  <c:v>0</c:v>
                </c:pt>
                <c:pt idx="8">
                  <c:v>0</c:v>
                </c:pt>
                <c:pt idx="9">
                  <c:v>9.4000000000000004E-3</c:v>
                </c:pt>
                <c:pt idx="10">
                  <c:v>0</c:v>
                </c:pt>
                <c:pt idx="11">
                  <c:v>0</c:v>
                </c:pt>
                <c:pt idx="12">
                  <c:v>0</c:v>
                </c:pt>
                <c:pt idx="13">
                  <c:v>0</c:v>
                </c:pt>
                <c:pt idx="14">
                  <c:v>0</c:v>
                </c:pt>
                <c:pt idx="15">
                  <c:v>0</c:v>
                </c:pt>
                <c:pt idx="16">
                  <c:v>0</c:v>
                </c:pt>
                <c:pt idx="17">
                  <c:v>0</c:v>
                </c:pt>
                <c:pt idx="18">
                  <c:v>0</c:v>
                </c:pt>
                <c:pt idx="19">
                  <c:v>0</c:v>
                </c:pt>
              </c:numCache>
            </c:numRef>
          </c:val>
          <c:extLst>
            <c:ext xmlns:c16="http://schemas.microsoft.com/office/drawing/2014/chart" uri="{C3380CC4-5D6E-409C-BE32-E72D297353CC}">
              <c16:uniqueId val="{00000000-15B6-41AE-B624-8D889931FA38}"/>
            </c:ext>
          </c:extLst>
        </c:ser>
        <c:dLbls>
          <c:showLegendKey val="0"/>
          <c:showVal val="0"/>
          <c:showCatName val="0"/>
          <c:showSerName val="0"/>
          <c:showPercent val="0"/>
          <c:showBubbleSize val="0"/>
        </c:dLbls>
        <c:gapWidth val="50"/>
        <c:axId val="1018859551"/>
        <c:axId val="1122682159"/>
      </c:barChart>
      <c:catAx>
        <c:axId val="1018859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400" b="0" i="0" u="none" strike="noStrike" kern="1200" baseline="0">
                <a:solidFill>
                  <a:schemeClr val="tx1"/>
                </a:solidFill>
                <a:latin typeface="+mn-lt"/>
                <a:ea typeface="+mn-ea"/>
                <a:cs typeface="+mn-cs"/>
              </a:defRPr>
            </a:pPr>
            <a:endParaRPr lang="en-US"/>
          </a:p>
        </c:txPr>
        <c:crossAx val="1122682159"/>
        <c:crosses val="autoZero"/>
        <c:auto val="1"/>
        <c:lblAlgn val="ctr"/>
        <c:lblOffset val="100"/>
        <c:noMultiLvlLbl val="0"/>
      </c:catAx>
      <c:valAx>
        <c:axId val="1122682159"/>
        <c:scaling>
          <c:orientation val="minMax"/>
          <c:max val="0.60000000000000009"/>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r>
                  <a:rPr lang="en-US" sz="1600" dirty="0">
                    <a:solidFill>
                      <a:schemeClr val="tx1"/>
                    </a:solidFill>
                  </a:rPr>
                  <a:t>Proportion</a:t>
                </a:r>
              </a:p>
            </c:rich>
          </c:tx>
          <c:layout>
            <c:manualLayout>
              <c:xMode val="edge"/>
              <c:yMode val="edge"/>
              <c:x val="1.8144867308253181E-4"/>
              <c:y val="0.42584882618839309"/>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title>
        <c:numFmt formatCode="General" sourceLinked="1"/>
        <c:majorTickMark val="cross"/>
        <c:minorTickMark val="none"/>
        <c:tickLblPos val="nextTo"/>
        <c:spPr>
          <a:noFill/>
          <a:ln>
            <a:solidFill>
              <a:schemeClr val="accent1"/>
            </a:solid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10188595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3600000"/>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A235F9E-7F22-46ED-A69C-0DF20990157C}" type="datetimeFigureOut">
              <a:rPr lang="en-US" smtClean="0"/>
              <a:t>7/29/2022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6A33367-C7DD-4070-8A8A-4A94FB71ED67}" type="slidenum">
              <a:rPr lang="en-US" smtClean="0"/>
              <a:t>‹#›</a:t>
            </a:fld>
            <a:endParaRPr lang="en-US" dirty="0"/>
          </a:p>
        </p:txBody>
      </p:sp>
    </p:spTree>
    <p:extLst>
      <p:ext uri="{BB962C8B-B14F-4D97-AF65-F5344CB8AC3E}">
        <p14:creationId xmlns:p14="http://schemas.microsoft.com/office/powerpoint/2010/main" val="379885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428639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120302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125711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383500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35010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68667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438400" y="6319447"/>
            <a:ext cx="2743200" cy="365125"/>
          </a:xfrm>
          <a:prstGeom prst="rect">
            <a:avLst/>
          </a:prstGeom>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59955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438400" y="6319447"/>
            <a:ext cx="2743200" cy="365125"/>
          </a:xfrm>
          <a:prstGeom prst="rect">
            <a:avLst/>
          </a:prstGeom>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03069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38400" y="6319447"/>
            <a:ext cx="2743200" cy="365125"/>
          </a:xfrm>
          <a:prstGeom prst="rect">
            <a:avLst/>
          </a:prstGeom>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6403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182912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319473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3ECC8-719A-498E-B101-491B6A35558E}" type="slidenum">
              <a:rPr lang="en-US" smtClean="0"/>
              <a:t>‹#›</a:t>
            </a:fld>
            <a:endParaRPr lang="en-US" dirty="0"/>
          </a:p>
        </p:txBody>
      </p:sp>
      <p:pic>
        <p:nvPicPr>
          <p:cNvPr id="8" name="Picture 7"/>
          <p:cNvPicPr>
            <a:picLocks noSelect="1"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5325" y="5796743"/>
            <a:ext cx="1810669" cy="1030313"/>
          </a:xfrm>
          <a:prstGeom prst="rect">
            <a:avLst/>
          </a:prstGeom>
        </p:spPr>
      </p:pic>
    </p:spTree>
    <p:extLst>
      <p:ext uri="{BB962C8B-B14F-4D97-AF65-F5344CB8AC3E}">
        <p14:creationId xmlns:p14="http://schemas.microsoft.com/office/powerpoint/2010/main" val="233859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Daniel.Whitehead@census.gov" TargetMode="External"/><Relationship Id="rId2" Type="http://schemas.openxmlformats.org/officeDocument/2006/relationships/hyperlink" Target="mailto:Brian.Dumbacher@census.go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2A3-C589-4EB5-B356-9F353B2ED9C1}"/>
              </a:ext>
            </a:extLst>
          </p:cNvPr>
          <p:cNvSpPr>
            <a:spLocks noGrp="1"/>
          </p:cNvSpPr>
          <p:nvPr>
            <p:ph type="ctrTitle"/>
          </p:nvPr>
        </p:nvSpPr>
        <p:spPr>
          <a:xfrm>
            <a:off x="1524000" y="877653"/>
            <a:ext cx="9144000" cy="1830250"/>
          </a:xfrm>
        </p:spPr>
        <p:txBody>
          <a:bodyPr/>
          <a:lstStyle/>
          <a:p>
            <a:r>
              <a:rPr lang="en-US" dirty="0"/>
              <a:t>Industry Self-Classification in the Economic Census</a:t>
            </a:r>
          </a:p>
        </p:txBody>
      </p:sp>
      <p:sp>
        <p:nvSpPr>
          <p:cNvPr id="3" name="Subtitle 2">
            <a:extLst>
              <a:ext uri="{FF2B5EF4-FFF2-40B4-BE49-F238E27FC236}">
                <a16:creationId xmlns:a16="http://schemas.microsoft.com/office/drawing/2014/main" id="{2479C702-74A9-4967-BEDF-2D51DB7BF20B}"/>
              </a:ext>
            </a:extLst>
          </p:cNvPr>
          <p:cNvSpPr>
            <a:spLocks noGrp="1"/>
          </p:cNvSpPr>
          <p:nvPr>
            <p:ph type="subTitle" idx="1"/>
          </p:nvPr>
        </p:nvSpPr>
        <p:spPr>
          <a:xfrm>
            <a:off x="1524000" y="3086178"/>
            <a:ext cx="9144000" cy="2542232"/>
          </a:xfrm>
        </p:spPr>
        <p:txBody>
          <a:bodyPr>
            <a:normAutofit lnSpcReduction="10000"/>
          </a:bodyPr>
          <a:lstStyle/>
          <a:p>
            <a:r>
              <a:rPr lang="en-US" dirty="0"/>
              <a:t>Joint Statistical Meetings</a:t>
            </a:r>
          </a:p>
          <a:p>
            <a:r>
              <a:rPr lang="en-US" dirty="0"/>
              <a:t>Washington, DC</a:t>
            </a:r>
          </a:p>
          <a:p>
            <a:r>
              <a:rPr lang="en-US" dirty="0"/>
              <a:t>August 10, 2022</a:t>
            </a:r>
          </a:p>
          <a:p>
            <a:endParaRPr lang="en-US" dirty="0"/>
          </a:p>
          <a:p>
            <a:r>
              <a:rPr lang="en-US" dirty="0"/>
              <a:t>Brian Dumbacher and Daniel Whitehead</a:t>
            </a:r>
          </a:p>
          <a:p>
            <a:r>
              <a:rPr lang="en-US" dirty="0"/>
              <a:t>U.S. Census Bureau</a:t>
            </a:r>
          </a:p>
        </p:txBody>
      </p:sp>
      <p:sp>
        <p:nvSpPr>
          <p:cNvPr id="4" name="Slide Number Placeholder 3">
            <a:extLst>
              <a:ext uri="{FF2B5EF4-FFF2-40B4-BE49-F238E27FC236}">
                <a16:creationId xmlns:a16="http://schemas.microsoft.com/office/drawing/2014/main" id="{3955D0F6-DAB6-4F23-88D4-02DD37E22FE4}"/>
              </a:ext>
            </a:extLst>
          </p:cNvPr>
          <p:cNvSpPr>
            <a:spLocks noGrp="1"/>
          </p:cNvSpPr>
          <p:nvPr>
            <p:ph type="sldNum" sz="quarter" idx="12"/>
          </p:nvPr>
        </p:nvSpPr>
        <p:spPr/>
        <p:txBody>
          <a:bodyPr/>
          <a:lstStyle/>
          <a:p>
            <a:fld id="{FC63ECC8-719A-498E-B101-491B6A35558E}" type="slidenum">
              <a:rPr lang="en-US" smtClean="0"/>
              <a:t>1</a:t>
            </a:fld>
            <a:endParaRPr lang="en-US" dirty="0"/>
          </a:p>
        </p:txBody>
      </p:sp>
      <p:sp>
        <p:nvSpPr>
          <p:cNvPr id="5" name="TextBox 4">
            <a:extLst>
              <a:ext uri="{FF2B5EF4-FFF2-40B4-BE49-F238E27FC236}">
                <a16:creationId xmlns:a16="http://schemas.microsoft.com/office/drawing/2014/main" id="{28F0CE42-8BAC-4B86-AB39-3B2C90985BA8}"/>
              </a:ext>
            </a:extLst>
          </p:cNvPr>
          <p:cNvSpPr txBox="1"/>
          <p:nvPr/>
        </p:nvSpPr>
        <p:spPr>
          <a:xfrm>
            <a:off x="2346960" y="5978075"/>
            <a:ext cx="7498080" cy="646331"/>
          </a:xfrm>
          <a:prstGeom prst="rect">
            <a:avLst/>
          </a:prstGeom>
          <a:noFill/>
        </p:spPr>
        <p:txBody>
          <a:bodyPr wrap="square" rtlCol="0">
            <a:spAutoFit/>
          </a:bodyPr>
          <a:lstStyle/>
          <a:p>
            <a:pPr algn="ctr"/>
            <a:r>
              <a:rPr lang="en-US" sz="1200" b="1" dirty="0"/>
              <a:t>Disclaimer</a:t>
            </a:r>
            <a:r>
              <a:rPr lang="en-US" sz="1200" dirty="0"/>
              <a:t>: Any opinions and conclusions expressed herein are those of the authors and do not reflect the views of the U.S. Census Bureau. The Census Bureau has reviewed this data product for unauthorized disclosure of confidential information and has approved the disclosure avoidance practices applied (Approval ID: CBDRB-FY22-ESMD002-023).</a:t>
            </a:r>
          </a:p>
        </p:txBody>
      </p:sp>
    </p:spTree>
    <p:extLst>
      <p:ext uri="{BB962C8B-B14F-4D97-AF65-F5344CB8AC3E}">
        <p14:creationId xmlns:p14="http://schemas.microsoft.com/office/powerpoint/2010/main" val="288601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8C5DA0-804F-43DC-A542-73C61ACDFE28}"/>
              </a:ext>
            </a:extLst>
          </p:cNvPr>
          <p:cNvSpPr>
            <a:spLocks noGrp="1"/>
          </p:cNvSpPr>
          <p:nvPr>
            <p:ph type="sldNum" sz="quarter" idx="12"/>
          </p:nvPr>
        </p:nvSpPr>
        <p:spPr/>
        <p:txBody>
          <a:bodyPr/>
          <a:lstStyle/>
          <a:p>
            <a:fld id="{FC63ECC8-719A-498E-B101-491B6A35558E}" type="slidenum">
              <a:rPr lang="en-US" smtClean="0"/>
              <a:t>10</a:t>
            </a:fld>
            <a:endParaRPr lang="en-US" dirty="0"/>
          </a:p>
        </p:txBody>
      </p:sp>
      <p:graphicFrame>
        <p:nvGraphicFramePr>
          <p:cNvPr id="3" name="Chart 2" descr="sector distribution of the word &quot;sport&quot;">
            <a:extLst>
              <a:ext uri="{FF2B5EF4-FFF2-40B4-BE49-F238E27FC236}">
                <a16:creationId xmlns:a16="http://schemas.microsoft.com/office/drawing/2014/main" id="{D53C313E-392C-4D00-8E23-A83DFF16BE98}"/>
              </a:ext>
            </a:extLst>
          </p:cNvPr>
          <p:cNvGraphicFramePr/>
          <p:nvPr>
            <p:extLst>
              <p:ext uri="{D42A27DB-BD31-4B8C-83A1-F6EECF244321}">
                <p14:modId xmlns:p14="http://schemas.microsoft.com/office/powerpoint/2010/main" val="954629959"/>
              </p:ext>
            </p:extLst>
          </p:nvPr>
        </p:nvGraphicFramePr>
        <p:xfrm>
          <a:off x="225633" y="397040"/>
          <a:ext cx="5810992" cy="55778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descr="sector distribution of the word &quot;good&quot;">
            <a:extLst>
              <a:ext uri="{FF2B5EF4-FFF2-40B4-BE49-F238E27FC236}">
                <a16:creationId xmlns:a16="http://schemas.microsoft.com/office/drawing/2014/main" id="{2C5924A4-63A3-416B-8D1D-C2373D4911D3}"/>
              </a:ext>
            </a:extLst>
          </p:cNvPr>
          <p:cNvGraphicFramePr/>
          <p:nvPr>
            <p:extLst>
              <p:ext uri="{D42A27DB-BD31-4B8C-83A1-F6EECF244321}">
                <p14:modId xmlns:p14="http://schemas.microsoft.com/office/powerpoint/2010/main" val="124727937"/>
              </p:ext>
            </p:extLst>
          </p:nvPr>
        </p:nvGraphicFramePr>
        <p:xfrm>
          <a:off x="6155374" y="397040"/>
          <a:ext cx="5810992" cy="557784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050D3DF-B803-456F-BD3E-00FF597BD8F9}"/>
              </a:ext>
            </a:extLst>
          </p:cNvPr>
          <p:cNvSpPr txBox="1"/>
          <p:nvPr/>
        </p:nvSpPr>
        <p:spPr>
          <a:xfrm>
            <a:off x="2046514" y="6188144"/>
            <a:ext cx="8098972" cy="276999"/>
          </a:xfrm>
          <a:prstGeom prst="rect">
            <a:avLst/>
          </a:prstGeom>
          <a:noFill/>
        </p:spPr>
        <p:txBody>
          <a:bodyPr wrap="square" rtlCol="0">
            <a:spAutoFit/>
          </a:bodyPr>
          <a:lstStyle/>
          <a:p>
            <a:pPr algn="ctr"/>
            <a:r>
              <a:rPr lang="en-US" sz="1200" dirty="0"/>
              <a:t>Source: 2002, 2007, 2012, 2017 Economic Census; Internal Revenue Service; and Classification Analytical Processing System</a:t>
            </a:r>
          </a:p>
        </p:txBody>
      </p:sp>
      <p:sp>
        <p:nvSpPr>
          <p:cNvPr id="6" name="TextBox 5">
            <a:extLst>
              <a:ext uri="{FF2B5EF4-FFF2-40B4-BE49-F238E27FC236}">
                <a16:creationId xmlns:a16="http://schemas.microsoft.com/office/drawing/2014/main" id="{E0B758E5-F06A-4B87-BFDF-BCD557BF1925}"/>
              </a:ext>
            </a:extLst>
          </p:cNvPr>
          <p:cNvSpPr txBox="1"/>
          <p:nvPr/>
        </p:nvSpPr>
        <p:spPr>
          <a:xfrm>
            <a:off x="2673236" y="1741716"/>
            <a:ext cx="1737360" cy="769441"/>
          </a:xfrm>
          <a:prstGeom prst="rect">
            <a:avLst/>
          </a:prstGeom>
          <a:noFill/>
          <a:ln>
            <a:noFill/>
          </a:ln>
        </p:spPr>
        <p:txBody>
          <a:bodyPr wrap="square" rtlCol="0">
            <a:spAutoFit/>
          </a:bodyPr>
          <a:lstStyle/>
          <a:p>
            <a:r>
              <a:rPr lang="en-US" sz="2200" dirty="0"/>
              <a:t>purity weight = 0.2565</a:t>
            </a:r>
          </a:p>
        </p:txBody>
      </p:sp>
      <p:sp>
        <p:nvSpPr>
          <p:cNvPr id="7" name="TextBox 6">
            <a:extLst>
              <a:ext uri="{FF2B5EF4-FFF2-40B4-BE49-F238E27FC236}">
                <a16:creationId xmlns:a16="http://schemas.microsoft.com/office/drawing/2014/main" id="{BC3A2596-149D-4070-8FF2-B23302BD6802}"/>
              </a:ext>
            </a:extLst>
          </p:cNvPr>
          <p:cNvSpPr txBox="1"/>
          <p:nvPr/>
        </p:nvSpPr>
        <p:spPr>
          <a:xfrm>
            <a:off x="8622991" y="1741716"/>
            <a:ext cx="1737360" cy="769441"/>
          </a:xfrm>
          <a:prstGeom prst="rect">
            <a:avLst/>
          </a:prstGeom>
          <a:noFill/>
          <a:ln>
            <a:noFill/>
          </a:ln>
        </p:spPr>
        <p:txBody>
          <a:bodyPr wrap="square" rtlCol="0">
            <a:spAutoFit/>
          </a:bodyPr>
          <a:lstStyle/>
          <a:p>
            <a:r>
              <a:rPr lang="en-US" sz="2200" dirty="0"/>
              <a:t>purity weight</a:t>
            </a:r>
          </a:p>
          <a:p>
            <a:r>
              <a:rPr lang="en-US" sz="2200" dirty="0"/>
              <a:t>= 0.3374</a:t>
            </a:r>
          </a:p>
        </p:txBody>
      </p:sp>
    </p:spTree>
    <p:extLst>
      <p:ext uri="{BB962C8B-B14F-4D97-AF65-F5344CB8AC3E}">
        <p14:creationId xmlns:p14="http://schemas.microsoft.com/office/powerpoint/2010/main" val="3641909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8C5DA0-804F-43DC-A542-73C61ACDFE28}"/>
              </a:ext>
            </a:extLst>
          </p:cNvPr>
          <p:cNvSpPr>
            <a:spLocks noGrp="1"/>
          </p:cNvSpPr>
          <p:nvPr>
            <p:ph type="sldNum" sz="quarter" idx="12"/>
          </p:nvPr>
        </p:nvSpPr>
        <p:spPr/>
        <p:txBody>
          <a:bodyPr/>
          <a:lstStyle/>
          <a:p>
            <a:fld id="{FC63ECC8-719A-498E-B101-491B6A35558E}" type="slidenum">
              <a:rPr lang="en-US" smtClean="0"/>
              <a:t>11</a:t>
            </a:fld>
            <a:endParaRPr lang="en-US" dirty="0"/>
          </a:p>
        </p:txBody>
      </p:sp>
      <p:graphicFrame>
        <p:nvGraphicFramePr>
          <p:cNvPr id="3" name="Chart 2" descr="sector distribution of the two-word combination {&quot;sport&quot;, &quot;good&quot;}">
            <a:extLst>
              <a:ext uri="{FF2B5EF4-FFF2-40B4-BE49-F238E27FC236}">
                <a16:creationId xmlns:a16="http://schemas.microsoft.com/office/drawing/2014/main" id="{D53C313E-392C-4D00-8E23-A83DFF16BE98}"/>
              </a:ext>
            </a:extLst>
          </p:cNvPr>
          <p:cNvGraphicFramePr/>
          <p:nvPr>
            <p:extLst>
              <p:ext uri="{D42A27DB-BD31-4B8C-83A1-F6EECF244321}">
                <p14:modId xmlns:p14="http://schemas.microsoft.com/office/powerpoint/2010/main" val="2415516422"/>
              </p:ext>
            </p:extLst>
          </p:nvPr>
        </p:nvGraphicFramePr>
        <p:xfrm>
          <a:off x="225633" y="397040"/>
          <a:ext cx="5810992" cy="557784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descr="sector distribution of the full-length/exact description consisting of the words &quot;sport&quot; and &quot;good&quot;">
            <a:extLst>
              <a:ext uri="{FF2B5EF4-FFF2-40B4-BE49-F238E27FC236}">
                <a16:creationId xmlns:a16="http://schemas.microsoft.com/office/drawing/2014/main" id="{2C5924A4-63A3-416B-8D1D-C2373D4911D3}"/>
              </a:ext>
            </a:extLst>
          </p:cNvPr>
          <p:cNvGraphicFramePr/>
          <p:nvPr>
            <p:extLst>
              <p:ext uri="{D42A27DB-BD31-4B8C-83A1-F6EECF244321}">
                <p14:modId xmlns:p14="http://schemas.microsoft.com/office/powerpoint/2010/main" val="2167717673"/>
              </p:ext>
            </p:extLst>
          </p:nvPr>
        </p:nvGraphicFramePr>
        <p:xfrm>
          <a:off x="6155374" y="397040"/>
          <a:ext cx="5810992" cy="557784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6050D3DF-B803-456F-BD3E-00FF597BD8F9}"/>
              </a:ext>
            </a:extLst>
          </p:cNvPr>
          <p:cNvSpPr txBox="1"/>
          <p:nvPr/>
        </p:nvSpPr>
        <p:spPr>
          <a:xfrm>
            <a:off x="2046514" y="6188144"/>
            <a:ext cx="8098972" cy="276999"/>
          </a:xfrm>
          <a:prstGeom prst="rect">
            <a:avLst/>
          </a:prstGeom>
          <a:noFill/>
        </p:spPr>
        <p:txBody>
          <a:bodyPr wrap="square" rtlCol="0">
            <a:spAutoFit/>
          </a:bodyPr>
          <a:lstStyle/>
          <a:p>
            <a:pPr algn="ctr"/>
            <a:r>
              <a:rPr lang="en-US" sz="1200" dirty="0"/>
              <a:t>Source: 2002, 2007, 2012, 2017 Economic Census; Internal Revenue Service; and Classification Analytical Processing System</a:t>
            </a:r>
          </a:p>
        </p:txBody>
      </p:sp>
      <p:sp>
        <p:nvSpPr>
          <p:cNvPr id="6" name="TextBox 5">
            <a:extLst>
              <a:ext uri="{FF2B5EF4-FFF2-40B4-BE49-F238E27FC236}">
                <a16:creationId xmlns:a16="http://schemas.microsoft.com/office/drawing/2014/main" id="{E0B758E5-F06A-4B87-BFDF-BCD557BF1925}"/>
              </a:ext>
            </a:extLst>
          </p:cNvPr>
          <p:cNvSpPr txBox="1"/>
          <p:nvPr/>
        </p:nvSpPr>
        <p:spPr>
          <a:xfrm>
            <a:off x="3505442" y="1741716"/>
            <a:ext cx="1737360" cy="769441"/>
          </a:xfrm>
          <a:prstGeom prst="rect">
            <a:avLst/>
          </a:prstGeom>
          <a:noFill/>
          <a:ln>
            <a:noFill/>
          </a:ln>
        </p:spPr>
        <p:txBody>
          <a:bodyPr wrap="square" rtlCol="0">
            <a:spAutoFit/>
          </a:bodyPr>
          <a:lstStyle/>
          <a:p>
            <a:r>
              <a:rPr lang="en-US" sz="2200" dirty="0"/>
              <a:t>purity weight = 0.5603</a:t>
            </a:r>
          </a:p>
        </p:txBody>
      </p:sp>
      <p:sp>
        <p:nvSpPr>
          <p:cNvPr id="7" name="TextBox 6">
            <a:extLst>
              <a:ext uri="{FF2B5EF4-FFF2-40B4-BE49-F238E27FC236}">
                <a16:creationId xmlns:a16="http://schemas.microsoft.com/office/drawing/2014/main" id="{BC3A2596-149D-4070-8FF2-B23302BD6802}"/>
              </a:ext>
            </a:extLst>
          </p:cNvPr>
          <p:cNvSpPr txBox="1"/>
          <p:nvPr/>
        </p:nvSpPr>
        <p:spPr>
          <a:xfrm>
            <a:off x="9424371" y="1741716"/>
            <a:ext cx="1737360" cy="769441"/>
          </a:xfrm>
          <a:prstGeom prst="rect">
            <a:avLst/>
          </a:prstGeom>
          <a:noFill/>
          <a:ln>
            <a:noFill/>
          </a:ln>
        </p:spPr>
        <p:txBody>
          <a:bodyPr wrap="square" rtlCol="0">
            <a:spAutoFit/>
          </a:bodyPr>
          <a:lstStyle/>
          <a:p>
            <a:r>
              <a:rPr lang="en-US" sz="2200" dirty="0"/>
              <a:t>purity weight</a:t>
            </a:r>
          </a:p>
          <a:p>
            <a:r>
              <a:rPr lang="en-US" sz="2200" dirty="0"/>
              <a:t>= 0.4969</a:t>
            </a:r>
          </a:p>
        </p:txBody>
      </p:sp>
    </p:spTree>
    <p:extLst>
      <p:ext uri="{BB962C8B-B14F-4D97-AF65-F5344CB8AC3E}">
        <p14:creationId xmlns:p14="http://schemas.microsoft.com/office/powerpoint/2010/main" val="1545088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434-2538-4193-8A79-B76AECD4712F}"/>
              </a:ext>
            </a:extLst>
          </p:cNvPr>
          <p:cNvSpPr>
            <a:spLocks noGrp="1"/>
          </p:cNvSpPr>
          <p:nvPr>
            <p:ph type="title"/>
          </p:nvPr>
        </p:nvSpPr>
        <p:spPr/>
        <p:txBody>
          <a:bodyPr/>
          <a:lstStyle/>
          <a:p>
            <a:r>
              <a:rPr lang="en-US" dirty="0"/>
              <a:t>Model Ensemble</a:t>
            </a:r>
          </a:p>
        </p:txBody>
      </p:sp>
      <p:sp>
        <p:nvSpPr>
          <p:cNvPr id="3" name="Content Placeholder 2">
            <a:extLst>
              <a:ext uri="{FF2B5EF4-FFF2-40B4-BE49-F238E27FC236}">
                <a16:creationId xmlns:a16="http://schemas.microsoft.com/office/drawing/2014/main" id="{36AFE1DE-A93E-4B2C-A3A0-FA49DF92B697}"/>
              </a:ext>
            </a:extLst>
          </p:cNvPr>
          <p:cNvSpPr>
            <a:spLocks noGrp="1"/>
          </p:cNvSpPr>
          <p:nvPr>
            <p:ph idx="1"/>
          </p:nvPr>
        </p:nvSpPr>
        <p:spPr>
          <a:xfrm>
            <a:off x="838200" y="1825625"/>
            <a:ext cx="10515600" cy="1325563"/>
          </a:xfrm>
        </p:spPr>
        <p:txBody>
          <a:bodyPr/>
          <a:lstStyle/>
          <a:p>
            <a:r>
              <a:rPr lang="en-US" dirty="0"/>
              <a:t>Three information retrieval sub-models use different features</a:t>
            </a:r>
          </a:p>
          <a:p>
            <a:r>
              <a:rPr lang="en-US" dirty="0"/>
              <a:t>Example: description “Sporting goods” with clean text “sport good”</a:t>
            </a:r>
          </a:p>
        </p:txBody>
      </p:sp>
      <p:sp>
        <p:nvSpPr>
          <p:cNvPr id="4" name="Slide Number Placeholder 3">
            <a:extLst>
              <a:ext uri="{FF2B5EF4-FFF2-40B4-BE49-F238E27FC236}">
                <a16:creationId xmlns:a16="http://schemas.microsoft.com/office/drawing/2014/main" id="{904FF61C-1D60-489A-AA59-D0E9D4B53A70}"/>
              </a:ext>
            </a:extLst>
          </p:cNvPr>
          <p:cNvSpPr>
            <a:spLocks noGrp="1"/>
          </p:cNvSpPr>
          <p:nvPr>
            <p:ph type="sldNum" sz="quarter" idx="12"/>
          </p:nvPr>
        </p:nvSpPr>
        <p:spPr/>
        <p:txBody>
          <a:bodyPr/>
          <a:lstStyle/>
          <a:p>
            <a:fld id="{FC63ECC8-719A-498E-B101-491B6A35558E}" type="slidenum">
              <a:rPr lang="en-US" smtClean="0"/>
              <a:t>12</a:t>
            </a:fld>
            <a:endParaRPr lang="en-US" dirty="0"/>
          </a:p>
        </p:txBody>
      </p:sp>
      <p:graphicFrame>
        <p:nvGraphicFramePr>
          <p:cNvPr id="5" name="Table 5" descr="descriptions of sub-models used in BEACON's ensemble">
            <a:extLst>
              <a:ext uri="{FF2B5EF4-FFF2-40B4-BE49-F238E27FC236}">
                <a16:creationId xmlns:a16="http://schemas.microsoft.com/office/drawing/2014/main" id="{1DC10385-F48C-4416-AE47-90E9A36FB3F7}"/>
              </a:ext>
            </a:extLst>
          </p:cNvPr>
          <p:cNvGraphicFramePr>
            <a:graphicFrameLocks noGrp="1"/>
          </p:cNvGraphicFramePr>
          <p:nvPr>
            <p:extLst>
              <p:ext uri="{D42A27DB-BD31-4B8C-83A1-F6EECF244321}">
                <p14:modId xmlns:p14="http://schemas.microsoft.com/office/powerpoint/2010/main" val="1200318259"/>
              </p:ext>
            </p:extLst>
          </p:nvPr>
        </p:nvGraphicFramePr>
        <p:xfrm>
          <a:off x="628008" y="2997077"/>
          <a:ext cx="10935984" cy="2712720"/>
        </p:xfrm>
        <a:graphic>
          <a:graphicData uri="http://schemas.openxmlformats.org/drawingml/2006/table">
            <a:tbl>
              <a:tblPr firstRow="1" bandRow="1">
                <a:tableStyleId>{5C22544A-7EE6-4342-B048-85BDC9FD1C3A}</a:tableStyleId>
              </a:tblPr>
              <a:tblGrid>
                <a:gridCol w="1577939">
                  <a:extLst>
                    <a:ext uri="{9D8B030D-6E8A-4147-A177-3AD203B41FA5}">
                      <a16:colId xmlns:a16="http://schemas.microsoft.com/office/drawing/2014/main" val="3519406847"/>
                    </a:ext>
                  </a:extLst>
                </a:gridCol>
                <a:gridCol w="3878745">
                  <a:extLst>
                    <a:ext uri="{9D8B030D-6E8A-4147-A177-3AD203B41FA5}">
                      <a16:colId xmlns:a16="http://schemas.microsoft.com/office/drawing/2014/main" val="1633607929"/>
                    </a:ext>
                  </a:extLst>
                </a:gridCol>
                <a:gridCol w="5479300">
                  <a:extLst>
                    <a:ext uri="{9D8B030D-6E8A-4147-A177-3AD203B41FA5}">
                      <a16:colId xmlns:a16="http://schemas.microsoft.com/office/drawing/2014/main" val="3538770075"/>
                    </a:ext>
                  </a:extLst>
                </a:gridCol>
              </a:tblGrid>
              <a:tr h="370840">
                <a:tc>
                  <a:txBody>
                    <a:bodyPr/>
                    <a:lstStyle/>
                    <a:p>
                      <a:r>
                        <a:rPr lang="en-US" sz="2200" dirty="0"/>
                        <a:t>Sub-Model</a:t>
                      </a:r>
                    </a:p>
                  </a:txBody>
                  <a:tcPr/>
                </a:tc>
                <a:tc>
                  <a:txBody>
                    <a:bodyPr/>
                    <a:lstStyle/>
                    <a:p>
                      <a:r>
                        <a:rPr lang="en-US" sz="2200" dirty="0"/>
                        <a:t>Description</a:t>
                      </a:r>
                    </a:p>
                  </a:txBody>
                  <a:tcPr/>
                </a:tc>
                <a:tc>
                  <a:txBody>
                    <a:bodyPr/>
                    <a:lstStyle/>
                    <a:p>
                      <a:r>
                        <a:rPr lang="en-US" sz="2200" dirty="0"/>
                        <a:t>Features in Example</a:t>
                      </a:r>
                    </a:p>
                  </a:txBody>
                  <a:tcPr/>
                </a:tc>
                <a:extLst>
                  <a:ext uri="{0D108BD9-81ED-4DB2-BD59-A6C34878D82A}">
                    <a16:rowId xmlns:a16="http://schemas.microsoft.com/office/drawing/2014/main" val="3030206472"/>
                  </a:ext>
                </a:extLst>
              </a:tr>
              <a:tr h="0">
                <a:tc>
                  <a:txBody>
                    <a:bodyPr/>
                    <a:lstStyle/>
                    <a:p>
                      <a:r>
                        <a:rPr lang="en-US" sz="2200" dirty="0"/>
                        <a:t>All</a:t>
                      </a:r>
                    </a:p>
                  </a:txBody>
                  <a:tcPr/>
                </a:tc>
                <a:tc>
                  <a:txBody>
                    <a:bodyPr/>
                    <a:lstStyle/>
                    <a:p>
                      <a:r>
                        <a:rPr lang="en-US" sz="2200" dirty="0"/>
                        <a:t>All words and word combinations</a:t>
                      </a:r>
                    </a:p>
                  </a:txBody>
                  <a:tcPr/>
                </a:tc>
                <a:tc>
                  <a:txBody>
                    <a:bodyPr/>
                    <a:lstStyle/>
                    <a:p>
                      <a:r>
                        <a:rPr lang="en-US" sz="2200" dirty="0"/>
                        <a:t>Word “sport”</a:t>
                      </a:r>
                    </a:p>
                    <a:p>
                      <a:r>
                        <a:rPr lang="en-US" sz="2200" dirty="0"/>
                        <a:t>Word “good”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Two-word combination {“sport”, “good”}</a:t>
                      </a:r>
                    </a:p>
                  </a:txBody>
                  <a:tcPr/>
                </a:tc>
                <a:extLst>
                  <a:ext uri="{0D108BD9-81ED-4DB2-BD59-A6C34878D82A}">
                    <a16:rowId xmlns:a16="http://schemas.microsoft.com/office/drawing/2014/main" val="3876894649"/>
                  </a:ext>
                </a:extLst>
              </a:tr>
              <a:tr h="370840">
                <a:tc>
                  <a:txBody>
                    <a:bodyPr/>
                    <a:lstStyle/>
                    <a:p>
                      <a:r>
                        <a:rPr lang="en-US" sz="2200" dirty="0"/>
                        <a:t>Umbrella</a:t>
                      </a:r>
                    </a:p>
                  </a:txBody>
                  <a:tcPr/>
                </a:tc>
                <a:tc>
                  <a:txBody>
                    <a:bodyPr/>
                    <a:lstStyle/>
                    <a:p>
                      <a:r>
                        <a:rPr lang="en-US" sz="2200" dirty="0"/>
                        <a:t>Words and word combinations that are not subsets of others</a:t>
                      </a:r>
                    </a:p>
                  </a:txBody>
                  <a:tcPr/>
                </a:tc>
                <a:tc>
                  <a:txBody>
                    <a:bodyPr/>
                    <a:lstStyle/>
                    <a:p>
                      <a:r>
                        <a:rPr lang="en-US" sz="2200" dirty="0"/>
                        <a:t>Two-word combination {“sport”, “good”}</a:t>
                      </a:r>
                    </a:p>
                  </a:txBody>
                  <a:tcPr/>
                </a:tc>
                <a:extLst>
                  <a:ext uri="{0D108BD9-81ED-4DB2-BD59-A6C34878D82A}">
                    <a16:rowId xmlns:a16="http://schemas.microsoft.com/office/drawing/2014/main" val="1129642587"/>
                  </a:ext>
                </a:extLst>
              </a:tr>
              <a:tr h="370840">
                <a:tc>
                  <a:txBody>
                    <a:bodyPr/>
                    <a:lstStyle/>
                    <a:p>
                      <a:r>
                        <a:rPr lang="en-US" sz="2200" dirty="0"/>
                        <a:t>Exact</a:t>
                      </a:r>
                    </a:p>
                  </a:txBody>
                  <a:tcPr/>
                </a:tc>
                <a:tc>
                  <a:txBody>
                    <a:bodyPr/>
                    <a:lstStyle/>
                    <a:p>
                      <a:r>
                        <a:rPr lang="en-US" sz="2200" dirty="0"/>
                        <a:t>Full-length/exact description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i="0" dirty="0"/>
                        <a:t>Full-length description exact</a:t>
                      </a:r>
                      <a:r>
                        <a:rPr lang="en-US" sz="2200" dirty="0"/>
                        <a:t>{“sport”, “good”}</a:t>
                      </a:r>
                    </a:p>
                  </a:txBody>
                  <a:tcPr/>
                </a:tc>
                <a:extLst>
                  <a:ext uri="{0D108BD9-81ED-4DB2-BD59-A6C34878D82A}">
                    <a16:rowId xmlns:a16="http://schemas.microsoft.com/office/drawing/2014/main" val="2336608877"/>
                  </a:ext>
                </a:extLst>
              </a:tr>
            </a:tbl>
          </a:graphicData>
        </a:graphic>
      </p:graphicFrame>
    </p:spTree>
    <p:extLst>
      <p:ext uri="{BB962C8B-B14F-4D97-AF65-F5344CB8AC3E}">
        <p14:creationId xmlns:p14="http://schemas.microsoft.com/office/powerpoint/2010/main" val="165604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FF434-2538-4193-8A79-B76AECD4712F}"/>
              </a:ext>
            </a:extLst>
          </p:cNvPr>
          <p:cNvSpPr>
            <a:spLocks noGrp="1"/>
          </p:cNvSpPr>
          <p:nvPr>
            <p:ph type="title"/>
          </p:nvPr>
        </p:nvSpPr>
        <p:spPr/>
        <p:txBody>
          <a:bodyPr/>
          <a:lstStyle/>
          <a:p>
            <a:r>
              <a:rPr lang="en-US" dirty="0"/>
              <a:t>Model Ensemble (cont.)</a:t>
            </a:r>
          </a:p>
        </p:txBody>
      </p:sp>
      <p:sp>
        <p:nvSpPr>
          <p:cNvPr id="3" name="Content Placeholder 2">
            <a:extLst>
              <a:ext uri="{FF2B5EF4-FFF2-40B4-BE49-F238E27FC236}">
                <a16:creationId xmlns:a16="http://schemas.microsoft.com/office/drawing/2014/main" id="{36AFE1DE-A93E-4B2C-A3A0-FA49DF92B697}"/>
              </a:ext>
            </a:extLst>
          </p:cNvPr>
          <p:cNvSpPr>
            <a:spLocks noGrp="1"/>
          </p:cNvSpPr>
          <p:nvPr>
            <p:ph idx="1"/>
          </p:nvPr>
        </p:nvSpPr>
        <p:spPr/>
        <p:txBody>
          <a:bodyPr/>
          <a:lstStyle/>
          <a:p>
            <a:r>
              <a:rPr lang="en-US" dirty="0"/>
              <a:t>BEACON assigns relevance scores to NAICS codes for ranking</a:t>
            </a:r>
          </a:p>
          <a:p>
            <a:r>
              <a:rPr lang="en-US" dirty="0"/>
              <a:t>For each sub-model, the NAICS distributions of the relevant features are averaged using purity weights to calculate relevance scores</a:t>
            </a:r>
          </a:p>
          <a:p>
            <a:r>
              <a:rPr lang="en-US" dirty="0"/>
              <a:t>The model ensemble calculates a weighted average of scores from the three sub-models, where the weights are optimized using machine learning</a:t>
            </a:r>
          </a:p>
        </p:txBody>
      </p:sp>
      <p:sp>
        <p:nvSpPr>
          <p:cNvPr id="4" name="Slide Number Placeholder 3">
            <a:extLst>
              <a:ext uri="{FF2B5EF4-FFF2-40B4-BE49-F238E27FC236}">
                <a16:creationId xmlns:a16="http://schemas.microsoft.com/office/drawing/2014/main" id="{904FF61C-1D60-489A-AA59-D0E9D4B53A70}"/>
              </a:ext>
            </a:extLst>
          </p:cNvPr>
          <p:cNvSpPr>
            <a:spLocks noGrp="1"/>
          </p:cNvSpPr>
          <p:nvPr>
            <p:ph type="sldNum" sz="quarter" idx="12"/>
          </p:nvPr>
        </p:nvSpPr>
        <p:spPr/>
        <p:txBody>
          <a:bodyPr/>
          <a:lstStyle/>
          <a:p>
            <a:fld id="{FC63ECC8-719A-498E-B101-491B6A35558E}" type="slidenum">
              <a:rPr lang="en-US" smtClean="0"/>
              <a:t>13</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5641D93-9571-4AED-B5D0-C4B32C9F87FD}"/>
                  </a:ext>
                </a:extLst>
              </p:cNvPr>
              <p:cNvSpPr txBox="1"/>
              <p:nvPr/>
            </p:nvSpPr>
            <p:spPr>
              <a:xfrm>
                <a:off x="1777350" y="4720223"/>
                <a:ext cx="8637301" cy="646331"/>
              </a:xfrm>
              <a:prstGeom prst="rect">
                <a:avLst/>
              </a:prstGeom>
              <a:noFill/>
            </p:spPr>
            <p:txBody>
              <a:bodyPr wrap="none" rtlCol="0">
                <a:spAutoFit/>
              </a:bodyPr>
              <a:lstStyle/>
              <a:p>
                <a:pPr algn="ctr"/>
                <a:r>
                  <a:rPr lang="en-US" sz="3600" dirty="0">
                    <a:solidFill>
                      <a:srgbClr val="FF0000"/>
                    </a:solidFill>
                  </a:rPr>
                  <a:t>0.1 </a:t>
                </a:r>
                <a:r>
                  <a:rPr lang="en-US" sz="3600" dirty="0"/>
                  <a:t>(All)    </a:t>
                </a:r>
                <a14:m>
                  <m:oMath xmlns:m="http://schemas.openxmlformats.org/officeDocument/2006/math">
                    <m:r>
                      <a:rPr lang="en-US" sz="3600" b="0" i="1" smtClean="0">
                        <a:latin typeface="Cambria Math" panose="02040503050406030204" pitchFamily="18" charset="0"/>
                        <a:ea typeface="Cambria Math" panose="02040503050406030204" pitchFamily="18" charset="0"/>
                      </a:rPr>
                      <m:t>+</m:t>
                    </m:r>
                  </m:oMath>
                </a14:m>
                <a:r>
                  <a:rPr lang="en-US" sz="3600" dirty="0"/>
                  <a:t>    </a:t>
                </a:r>
                <a:r>
                  <a:rPr lang="en-US" sz="3600" dirty="0">
                    <a:solidFill>
                      <a:srgbClr val="FF0000"/>
                    </a:solidFill>
                  </a:rPr>
                  <a:t>0.6 </a:t>
                </a:r>
                <a:r>
                  <a:rPr lang="en-US" sz="3600" dirty="0"/>
                  <a:t>(Umbrella)    </a:t>
                </a:r>
                <a14:m>
                  <m:oMath xmlns:m="http://schemas.openxmlformats.org/officeDocument/2006/math">
                    <m:r>
                      <a:rPr lang="en-US" sz="3600" b="0" i="1" smtClean="0">
                        <a:latin typeface="Cambria Math" panose="02040503050406030204" pitchFamily="18" charset="0"/>
                        <a:ea typeface="Cambria Math" panose="02040503050406030204" pitchFamily="18" charset="0"/>
                      </a:rPr>
                      <m:t>+</m:t>
                    </m:r>
                  </m:oMath>
                </a14:m>
                <a:r>
                  <a:rPr lang="en-US" sz="3600" dirty="0"/>
                  <a:t>    </a:t>
                </a:r>
                <a:r>
                  <a:rPr lang="en-US" sz="3600" dirty="0">
                    <a:solidFill>
                      <a:srgbClr val="FF0000"/>
                    </a:solidFill>
                  </a:rPr>
                  <a:t>0.3 </a:t>
                </a:r>
                <a:r>
                  <a:rPr lang="en-US" sz="3600" dirty="0"/>
                  <a:t>(Exact)</a:t>
                </a:r>
              </a:p>
            </p:txBody>
          </p:sp>
        </mc:Choice>
        <mc:Fallback xmlns="">
          <p:sp>
            <p:nvSpPr>
              <p:cNvPr id="5" name="TextBox 4">
                <a:extLst>
                  <a:ext uri="{FF2B5EF4-FFF2-40B4-BE49-F238E27FC236}">
                    <a16:creationId xmlns:a16="http://schemas.microsoft.com/office/drawing/2014/main" id="{C5641D93-9571-4AED-B5D0-C4B32C9F87FD}"/>
                  </a:ext>
                </a:extLst>
              </p:cNvPr>
              <p:cNvSpPr txBox="1">
                <a:spLocks noRot="1" noChangeAspect="1" noMove="1" noResize="1" noEditPoints="1" noAdjustHandles="1" noChangeArrowheads="1" noChangeShapeType="1" noTextEdit="1"/>
              </p:cNvSpPr>
              <p:nvPr/>
            </p:nvSpPr>
            <p:spPr>
              <a:xfrm>
                <a:off x="1777350" y="4720223"/>
                <a:ext cx="8637301" cy="646331"/>
              </a:xfrm>
              <a:prstGeom prst="rect">
                <a:avLst/>
              </a:prstGeom>
              <a:blipFill>
                <a:blip r:embed="rId2"/>
                <a:stretch>
                  <a:fillRect l="-1766" t="-14151" r="-1695" b="-34906"/>
                </a:stretch>
              </a:blipFill>
            </p:spPr>
            <p:txBody>
              <a:bodyPr/>
              <a:lstStyle/>
              <a:p>
                <a:r>
                  <a:rPr lang="en-US">
                    <a:noFill/>
                  </a:rPr>
                  <a:t> </a:t>
                </a:r>
              </a:p>
            </p:txBody>
          </p:sp>
        </mc:Fallback>
      </mc:AlternateContent>
    </p:spTree>
    <p:extLst>
      <p:ext uri="{BB962C8B-B14F-4D97-AF65-F5344CB8AC3E}">
        <p14:creationId xmlns:p14="http://schemas.microsoft.com/office/powerpoint/2010/main" val="1802193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9263D-C431-4187-8D1F-2E4745289F6A}"/>
              </a:ext>
            </a:extLst>
          </p:cNvPr>
          <p:cNvSpPr>
            <a:spLocks noGrp="1"/>
          </p:cNvSpPr>
          <p:nvPr>
            <p:ph type="title"/>
          </p:nvPr>
        </p:nvSpPr>
        <p:spPr/>
        <p:txBody>
          <a:bodyPr/>
          <a:lstStyle/>
          <a:p>
            <a:r>
              <a:rPr lang="en-US" dirty="0"/>
              <a:t>Hierarchical Model Structure</a:t>
            </a:r>
          </a:p>
        </p:txBody>
      </p:sp>
      <p:sp>
        <p:nvSpPr>
          <p:cNvPr id="4" name="Slide Number Placeholder 3">
            <a:extLst>
              <a:ext uri="{FF2B5EF4-FFF2-40B4-BE49-F238E27FC236}">
                <a16:creationId xmlns:a16="http://schemas.microsoft.com/office/drawing/2014/main" id="{9DBFDE0E-1E7E-44B4-AC8A-7F236D4FDD4E}"/>
              </a:ext>
            </a:extLst>
          </p:cNvPr>
          <p:cNvSpPr>
            <a:spLocks noGrp="1"/>
          </p:cNvSpPr>
          <p:nvPr>
            <p:ph type="sldNum" sz="quarter" idx="12"/>
          </p:nvPr>
        </p:nvSpPr>
        <p:spPr/>
        <p:txBody>
          <a:bodyPr/>
          <a:lstStyle/>
          <a:p>
            <a:fld id="{FC63ECC8-719A-498E-B101-491B6A35558E}" type="slidenum">
              <a:rPr lang="en-US" smtClean="0"/>
              <a:t>14</a:t>
            </a:fld>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F1649E4-AA6A-4D7C-9AEE-C173DF4D6C3C}"/>
                  </a:ext>
                </a:extLst>
              </p:cNvPr>
              <p:cNvSpPr txBox="1"/>
              <p:nvPr/>
            </p:nvSpPr>
            <p:spPr>
              <a:xfrm>
                <a:off x="961711" y="4738324"/>
                <a:ext cx="10268579" cy="646331"/>
              </a:xfrm>
              <a:prstGeom prst="rect">
                <a:avLst/>
              </a:prstGeom>
              <a:noFill/>
            </p:spPr>
            <p:txBody>
              <a:bodyPr wrap="square" rtlCol="0">
                <a:spAutoFit/>
              </a:bodyPr>
              <a:lstStyle/>
              <a:p>
                <a:r>
                  <a:rPr lang="en-US" sz="3600" dirty="0"/>
                  <a:t>score(</a:t>
                </a:r>
                <a:r>
                  <a:rPr lang="en-US" sz="3600" dirty="0">
                    <a:solidFill>
                      <a:srgbClr val="FF0000"/>
                    </a:solidFill>
                  </a:rPr>
                  <a:t>52</a:t>
                </a:r>
                <a:r>
                  <a:rPr lang="en-US" sz="3600" dirty="0"/>
                  <a:t>)    </a:t>
                </a:r>
                <a14:m>
                  <m:oMath xmlns:m="http://schemas.openxmlformats.org/officeDocument/2006/math">
                    <m:r>
                      <a:rPr lang="en-US" sz="3600" i="1" smtClean="0">
                        <a:latin typeface="Cambria Math" panose="02040503050406030204" pitchFamily="18" charset="0"/>
                        <a:ea typeface="Cambria Math" panose="02040503050406030204" pitchFamily="18" charset="0"/>
                      </a:rPr>
                      <m:t>×</m:t>
                    </m:r>
                  </m:oMath>
                </a14:m>
                <a:r>
                  <a:rPr lang="en-US" sz="3600" dirty="0"/>
                  <a:t>    score(522291|</a:t>
                </a:r>
                <a:r>
                  <a:rPr lang="en-US" sz="3600" dirty="0">
                    <a:solidFill>
                      <a:srgbClr val="FF0000"/>
                    </a:solidFill>
                  </a:rPr>
                  <a:t>52</a:t>
                </a:r>
                <a:r>
                  <a:rPr lang="en-US" sz="3600" dirty="0"/>
                  <a:t>)    </a:t>
                </a:r>
                <a14:m>
                  <m:oMath xmlns:m="http://schemas.openxmlformats.org/officeDocument/2006/math">
                    <m:r>
                      <a:rPr lang="en-US" sz="3600" i="1">
                        <a:latin typeface="Cambria Math" panose="02040503050406030204" pitchFamily="18" charset="0"/>
                        <a:ea typeface="Cambria Math" panose="02040503050406030204" pitchFamily="18" charset="0"/>
                      </a:rPr>
                      <m:t>=</m:t>
                    </m:r>
                  </m:oMath>
                </a14:m>
                <a:r>
                  <a:rPr lang="en-US" sz="3600" dirty="0"/>
                  <a:t>    </a:t>
                </a:r>
                <a:r>
                  <a:rPr lang="en-US" sz="3600" dirty="0">
                    <a:ea typeface="Cambria Math" panose="02040503050406030204" pitchFamily="18" charset="0"/>
                  </a:rPr>
                  <a:t>score(522291) </a:t>
                </a:r>
                <a:endParaRPr lang="en-US" sz="3600" dirty="0"/>
              </a:p>
            </p:txBody>
          </p:sp>
        </mc:Choice>
        <mc:Fallback xmlns="">
          <p:sp>
            <p:nvSpPr>
              <p:cNvPr id="16" name="TextBox 15">
                <a:extLst>
                  <a:ext uri="{FF2B5EF4-FFF2-40B4-BE49-F238E27FC236}">
                    <a16:creationId xmlns:a16="http://schemas.microsoft.com/office/drawing/2014/main" id="{7F1649E4-AA6A-4D7C-9AEE-C173DF4D6C3C}"/>
                  </a:ext>
                </a:extLst>
              </p:cNvPr>
              <p:cNvSpPr txBox="1">
                <a:spLocks noRot="1" noChangeAspect="1" noMove="1" noResize="1" noEditPoints="1" noAdjustHandles="1" noChangeArrowheads="1" noChangeShapeType="1" noTextEdit="1"/>
              </p:cNvSpPr>
              <p:nvPr/>
            </p:nvSpPr>
            <p:spPr>
              <a:xfrm>
                <a:off x="961711" y="4738324"/>
                <a:ext cx="10268579" cy="646331"/>
              </a:xfrm>
              <a:prstGeom prst="rect">
                <a:avLst/>
              </a:prstGeom>
              <a:blipFill>
                <a:blip r:embed="rId2"/>
                <a:stretch>
                  <a:fillRect l="-1841" t="-14151" r="-2375" b="-34906"/>
                </a:stretch>
              </a:blipFill>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9FD13255-F985-483F-AD3D-524591E47DEB}"/>
              </a:ext>
            </a:extLst>
          </p:cNvPr>
          <p:cNvSpPr txBox="1">
            <a:spLocks/>
          </p:cNvSpPr>
          <p:nvPr/>
        </p:nvSpPr>
        <p:spPr>
          <a:xfrm>
            <a:off x="838200" y="1825624"/>
            <a:ext cx="10515600" cy="2836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Assigning relevance scores directly at the 6-digit level is challenging</a:t>
            </a:r>
          </a:p>
          <a:p>
            <a:r>
              <a:rPr lang="en-US" dirty="0"/>
              <a:t>Model ensemble is applied 21 times</a:t>
            </a:r>
          </a:p>
          <a:p>
            <a:pPr lvl="1">
              <a:spcBef>
                <a:spcPts val="600"/>
              </a:spcBef>
            </a:pPr>
            <a:r>
              <a:rPr lang="en-US" dirty="0"/>
              <a:t>1x to assign scores at the 2-digit level</a:t>
            </a:r>
          </a:p>
          <a:p>
            <a:pPr lvl="1">
              <a:spcBef>
                <a:spcPts val="600"/>
              </a:spcBef>
            </a:pPr>
            <a:r>
              <a:rPr lang="en-US" dirty="0"/>
              <a:t>20x to assign sector-conditional scores at the 6-digit level</a:t>
            </a:r>
          </a:p>
          <a:p>
            <a:r>
              <a:rPr lang="en-US" dirty="0"/>
              <a:t>Scores are calculated using the conditional probability formula</a:t>
            </a:r>
          </a:p>
        </p:txBody>
      </p:sp>
    </p:spTree>
    <p:extLst>
      <p:ext uri="{BB962C8B-B14F-4D97-AF65-F5344CB8AC3E}">
        <p14:creationId xmlns:p14="http://schemas.microsoft.com/office/powerpoint/2010/main" val="3773812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FE6D-0BCC-4546-914E-62C49A631C48}"/>
              </a:ext>
            </a:extLst>
          </p:cNvPr>
          <p:cNvSpPr>
            <a:spLocks noGrp="1"/>
          </p:cNvSpPr>
          <p:nvPr>
            <p:ph type="title"/>
          </p:nvPr>
        </p:nvSpPr>
        <p:spPr/>
        <p:txBody>
          <a:bodyPr/>
          <a:lstStyle/>
          <a:p>
            <a:r>
              <a:rPr lang="en-US" dirty="0"/>
              <a:t>Economic Census Field Test</a:t>
            </a:r>
          </a:p>
        </p:txBody>
      </p:sp>
      <p:sp>
        <p:nvSpPr>
          <p:cNvPr id="3" name="Content Placeholder 2">
            <a:extLst>
              <a:ext uri="{FF2B5EF4-FFF2-40B4-BE49-F238E27FC236}">
                <a16:creationId xmlns:a16="http://schemas.microsoft.com/office/drawing/2014/main" id="{85B03CBB-32EC-4F66-B46D-D5360C7AAB3D}"/>
              </a:ext>
            </a:extLst>
          </p:cNvPr>
          <p:cNvSpPr>
            <a:spLocks noGrp="1"/>
          </p:cNvSpPr>
          <p:nvPr>
            <p:ph idx="1"/>
          </p:nvPr>
        </p:nvSpPr>
        <p:spPr/>
        <p:txBody>
          <a:bodyPr/>
          <a:lstStyle/>
          <a:p>
            <a:r>
              <a:rPr lang="en-US" dirty="0"/>
              <a:t>October 2021 – February 2022</a:t>
            </a:r>
          </a:p>
          <a:p>
            <a:r>
              <a:rPr lang="en-US" dirty="0"/>
              <a:t>Test usability of new EC questionnaire features with respondents</a:t>
            </a:r>
          </a:p>
          <a:p>
            <a:r>
              <a:rPr lang="en-US" dirty="0"/>
              <a:t>Sample consisted of 37,000 single-unit establishments</a:t>
            </a:r>
          </a:p>
          <a:p>
            <a:r>
              <a:rPr lang="en-US" dirty="0"/>
              <a:t>By design, a third of the sample had a reliable NAICS code on record</a:t>
            </a:r>
          </a:p>
          <a:p>
            <a:pPr lvl="1"/>
            <a:r>
              <a:rPr lang="en-US" dirty="0"/>
              <a:t>“Truth deck”</a:t>
            </a:r>
          </a:p>
          <a:p>
            <a:pPr lvl="1"/>
            <a:r>
              <a:rPr lang="en-US" dirty="0"/>
              <a:t>Used to evaluate accuracy of BEACON</a:t>
            </a:r>
          </a:p>
          <a:p>
            <a:r>
              <a:rPr lang="en-US" dirty="0"/>
              <a:t>Received approximately 20,000 descriptions</a:t>
            </a:r>
          </a:p>
          <a:p>
            <a:endParaRPr lang="en-US" dirty="0"/>
          </a:p>
        </p:txBody>
      </p:sp>
      <p:sp>
        <p:nvSpPr>
          <p:cNvPr id="4" name="Slide Number Placeholder 3">
            <a:extLst>
              <a:ext uri="{FF2B5EF4-FFF2-40B4-BE49-F238E27FC236}">
                <a16:creationId xmlns:a16="http://schemas.microsoft.com/office/drawing/2014/main" id="{7195D79D-B5FC-4E88-9B63-888B759B2375}"/>
              </a:ext>
            </a:extLst>
          </p:cNvPr>
          <p:cNvSpPr>
            <a:spLocks noGrp="1"/>
          </p:cNvSpPr>
          <p:nvPr>
            <p:ph type="sldNum" sz="quarter" idx="12"/>
          </p:nvPr>
        </p:nvSpPr>
        <p:spPr/>
        <p:txBody>
          <a:bodyPr/>
          <a:lstStyle/>
          <a:p>
            <a:fld id="{FC63ECC8-719A-498E-B101-491B6A35558E}" type="slidenum">
              <a:rPr lang="en-US" smtClean="0"/>
              <a:t>15</a:t>
            </a:fld>
            <a:endParaRPr lang="en-US" dirty="0"/>
          </a:p>
        </p:txBody>
      </p:sp>
    </p:spTree>
    <p:extLst>
      <p:ext uri="{BB962C8B-B14F-4D97-AF65-F5344CB8AC3E}">
        <p14:creationId xmlns:p14="http://schemas.microsoft.com/office/powerpoint/2010/main" val="2597175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9FE6D-0BCC-4546-914E-62C49A631C48}"/>
              </a:ext>
            </a:extLst>
          </p:cNvPr>
          <p:cNvSpPr>
            <a:spLocks noGrp="1"/>
          </p:cNvSpPr>
          <p:nvPr>
            <p:ph type="title"/>
          </p:nvPr>
        </p:nvSpPr>
        <p:spPr/>
        <p:txBody>
          <a:bodyPr/>
          <a:lstStyle/>
          <a:p>
            <a:r>
              <a:rPr lang="en-US" dirty="0"/>
              <a:t>Economic Census Field Test (cont.)</a:t>
            </a:r>
          </a:p>
        </p:txBody>
      </p:sp>
      <p:sp>
        <p:nvSpPr>
          <p:cNvPr id="3" name="Content Placeholder 2">
            <a:extLst>
              <a:ext uri="{FF2B5EF4-FFF2-40B4-BE49-F238E27FC236}">
                <a16:creationId xmlns:a16="http://schemas.microsoft.com/office/drawing/2014/main" id="{85B03CBB-32EC-4F66-B46D-D5360C7AAB3D}"/>
              </a:ext>
            </a:extLst>
          </p:cNvPr>
          <p:cNvSpPr>
            <a:spLocks noGrp="1"/>
          </p:cNvSpPr>
          <p:nvPr>
            <p:ph idx="1"/>
          </p:nvPr>
        </p:nvSpPr>
        <p:spPr>
          <a:xfrm>
            <a:off x="838200" y="1825625"/>
            <a:ext cx="10515600" cy="2048546"/>
          </a:xfrm>
        </p:spPr>
        <p:txBody>
          <a:bodyPr/>
          <a:lstStyle/>
          <a:p>
            <a:r>
              <a:rPr lang="en-US" dirty="0"/>
              <a:t>For a successful NAICS self-classification, two actions need to occur</a:t>
            </a:r>
          </a:p>
          <a:p>
            <a:pPr lvl="1"/>
            <a:r>
              <a:rPr lang="en-US" dirty="0"/>
              <a:t>BEACON needs to return the correct NAICS code as one of its search results</a:t>
            </a:r>
          </a:p>
          <a:p>
            <a:pPr lvl="1"/>
            <a:r>
              <a:rPr lang="en-US" dirty="0"/>
              <a:t>The respondent then needs to select the correct NAICS code</a:t>
            </a:r>
          </a:p>
          <a:p>
            <a:r>
              <a:rPr lang="en-US" dirty="0"/>
              <a:t>Probability estimates based on truth deck</a:t>
            </a:r>
          </a:p>
          <a:p>
            <a:endParaRPr lang="en-US" dirty="0"/>
          </a:p>
        </p:txBody>
      </p:sp>
      <p:sp>
        <p:nvSpPr>
          <p:cNvPr id="4" name="Slide Number Placeholder 3">
            <a:extLst>
              <a:ext uri="{FF2B5EF4-FFF2-40B4-BE49-F238E27FC236}">
                <a16:creationId xmlns:a16="http://schemas.microsoft.com/office/drawing/2014/main" id="{7195D79D-B5FC-4E88-9B63-888B759B2375}"/>
              </a:ext>
            </a:extLst>
          </p:cNvPr>
          <p:cNvSpPr>
            <a:spLocks noGrp="1"/>
          </p:cNvSpPr>
          <p:nvPr>
            <p:ph type="sldNum" sz="quarter" idx="12"/>
          </p:nvPr>
        </p:nvSpPr>
        <p:spPr/>
        <p:txBody>
          <a:bodyPr/>
          <a:lstStyle/>
          <a:p>
            <a:fld id="{FC63ECC8-719A-498E-B101-491B6A35558E}" type="slidenum">
              <a:rPr lang="en-US" smtClean="0"/>
              <a:t>16</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09F7D1A-116C-41CB-8963-B952FF2917B5}"/>
                  </a:ext>
                </a:extLst>
              </p:cNvPr>
              <p:cNvSpPr txBox="1"/>
              <p:nvPr/>
            </p:nvSpPr>
            <p:spPr>
              <a:xfrm>
                <a:off x="2691863" y="3874171"/>
                <a:ext cx="6808274" cy="646331"/>
              </a:xfrm>
              <a:prstGeom prst="rect">
                <a:avLst/>
              </a:prstGeom>
              <a:noFill/>
            </p:spPr>
            <p:txBody>
              <a:bodyPr wrap="none" rtlCol="0">
                <a:spAutoFit/>
              </a:bodyPr>
              <a:lstStyle/>
              <a:p>
                <a:r>
                  <a:rPr lang="en-US" sz="3600" dirty="0"/>
                  <a:t>90.1%      </a:t>
                </a:r>
                <a14:m>
                  <m:oMath xmlns:m="http://schemas.openxmlformats.org/officeDocument/2006/math">
                    <m:r>
                      <a:rPr lang="en-US" sz="3600" i="1" smtClean="0">
                        <a:latin typeface="Cambria Math" panose="02040503050406030204" pitchFamily="18" charset="0"/>
                        <a:ea typeface="Cambria Math" panose="02040503050406030204" pitchFamily="18" charset="0"/>
                      </a:rPr>
                      <m:t>×</m:t>
                    </m:r>
                  </m:oMath>
                </a14:m>
                <a:r>
                  <a:rPr lang="en-US" sz="3600" dirty="0"/>
                  <a:t>      83.7%      </a:t>
                </a:r>
                <a14:m>
                  <m:oMath xmlns:m="http://schemas.openxmlformats.org/officeDocument/2006/math">
                    <m:r>
                      <a:rPr lang="en-US" sz="3600" i="1" smtClean="0">
                        <a:latin typeface="Cambria Math" panose="02040503050406030204" pitchFamily="18" charset="0"/>
                        <a:ea typeface="Cambria Math" panose="02040503050406030204" pitchFamily="18" charset="0"/>
                      </a:rPr>
                      <m:t>=</m:t>
                    </m:r>
                  </m:oMath>
                </a14:m>
                <a:r>
                  <a:rPr lang="en-US" sz="3600" dirty="0"/>
                  <a:t>      75.5%</a:t>
                </a:r>
              </a:p>
            </p:txBody>
          </p:sp>
        </mc:Choice>
        <mc:Fallback xmlns="">
          <p:sp>
            <p:nvSpPr>
              <p:cNvPr id="5" name="TextBox 4">
                <a:extLst>
                  <a:ext uri="{FF2B5EF4-FFF2-40B4-BE49-F238E27FC236}">
                    <a16:creationId xmlns:a16="http://schemas.microsoft.com/office/drawing/2014/main" id="{609F7D1A-116C-41CB-8963-B952FF2917B5}"/>
                  </a:ext>
                </a:extLst>
              </p:cNvPr>
              <p:cNvSpPr txBox="1">
                <a:spLocks noRot="1" noChangeAspect="1" noMove="1" noResize="1" noEditPoints="1" noAdjustHandles="1" noChangeArrowheads="1" noChangeShapeType="1" noTextEdit="1"/>
              </p:cNvSpPr>
              <p:nvPr/>
            </p:nvSpPr>
            <p:spPr>
              <a:xfrm>
                <a:off x="2691863" y="3874171"/>
                <a:ext cx="6808274" cy="646331"/>
              </a:xfrm>
              <a:prstGeom prst="rect">
                <a:avLst/>
              </a:prstGeom>
              <a:blipFill>
                <a:blip r:embed="rId2"/>
                <a:stretch>
                  <a:fillRect l="-2778" t="-15094" r="-1882" b="-3490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3121B47-F5FD-477D-B0CA-F200C43D817A}"/>
              </a:ext>
            </a:extLst>
          </p:cNvPr>
          <p:cNvSpPr txBox="1"/>
          <p:nvPr/>
        </p:nvSpPr>
        <p:spPr>
          <a:xfrm>
            <a:off x="2354542" y="4824654"/>
            <a:ext cx="1979581" cy="646331"/>
          </a:xfrm>
          <a:prstGeom prst="rect">
            <a:avLst/>
          </a:prstGeom>
          <a:noFill/>
        </p:spPr>
        <p:txBody>
          <a:bodyPr wrap="none" rtlCol="0">
            <a:spAutoFit/>
          </a:bodyPr>
          <a:lstStyle/>
          <a:p>
            <a:pPr algn="ctr"/>
            <a:r>
              <a:rPr lang="en-US" dirty="0"/>
              <a:t>BEACON returns</a:t>
            </a:r>
          </a:p>
          <a:p>
            <a:pPr algn="ctr"/>
            <a:r>
              <a:rPr lang="en-US" dirty="0"/>
              <a:t>correct NAICS code</a:t>
            </a:r>
          </a:p>
        </p:txBody>
      </p:sp>
      <p:sp>
        <p:nvSpPr>
          <p:cNvPr id="7" name="TextBox 6">
            <a:extLst>
              <a:ext uri="{FF2B5EF4-FFF2-40B4-BE49-F238E27FC236}">
                <a16:creationId xmlns:a16="http://schemas.microsoft.com/office/drawing/2014/main" id="{B5A8A738-44AC-4B57-9400-6D0F3508D456}"/>
              </a:ext>
            </a:extLst>
          </p:cNvPr>
          <p:cNvSpPr txBox="1"/>
          <p:nvPr/>
        </p:nvSpPr>
        <p:spPr>
          <a:xfrm>
            <a:off x="4781061" y="4824655"/>
            <a:ext cx="2629887" cy="923330"/>
          </a:xfrm>
          <a:prstGeom prst="rect">
            <a:avLst/>
          </a:prstGeom>
          <a:noFill/>
        </p:spPr>
        <p:txBody>
          <a:bodyPr wrap="none" rtlCol="0">
            <a:spAutoFit/>
          </a:bodyPr>
          <a:lstStyle/>
          <a:p>
            <a:pPr algn="ctr"/>
            <a:r>
              <a:rPr lang="en-US" dirty="0"/>
              <a:t>Respondent selects</a:t>
            </a:r>
          </a:p>
          <a:p>
            <a:pPr algn="ctr"/>
            <a:r>
              <a:rPr lang="en-US" dirty="0"/>
              <a:t>correct NAICS code given</a:t>
            </a:r>
          </a:p>
          <a:p>
            <a:pPr algn="ctr"/>
            <a:r>
              <a:rPr lang="en-US" dirty="0"/>
              <a:t>that it is a search result</a:t>
            </a:r>
          </a:p>
        </p:txBody>
      </p:sp>
      <p:sp>
        <p:nvSpPr>
          <p:cNvPr id="8" name="TextBox 7">
            <a:extLst>
              <a:ext uri="{FF2B5EF4-FFF2-40B4-BE49-F238E27FC236}">
                <a16:creationId xmlns:a16="http://schemas.microsoft.com/office/drawing/2014/main" id="{1FE8F637-1DA0-44E6-80DA-E52AFE518616}"/>
              </a:ext>
            </a:extLst>
          </p:cNvPr>
          <p:cNvSpPr txBox="1"/>
          <p:nvPr/>
        </p:nvSpPr>
        <p:spPr>
          <a:xfrm>
            <a:off x="7857878" y="4824649"/>
            <a:ext cx="1794851" cy="646331"/>
          </a:xfrm>
          <a:prstGeom prst="rect">
            <a:avLst/>
          </a:prstGeom>
          <a:noFill/>
        </p:spPr>
        <p:txBody>
          <a:bodyPr wrap="none" rtlCol="0">
            <a:spAutoFit/>
          </a:bodyPr>
          <a:lstStyle/>
          <a:p>
            <a:pPr algn="ctr"/>
            <a:r>
              <a:rPr lang="en-US" dirty="0"/>
              <a:t>Successful NAICS</a:t>
            </a:r>
          </a:p>
          <a:p>
            <a:pPr algn="ctr"/>
            <a:r>
              <a:rPr lang="en-US" dirty="0"/>
              <a:t>self-classification</a:t>
            </a:r>
          </a:p>
        </p:txBody>
      </p:sp>
    </p:spTree>
    <p:extLst>
      <p:ext uri="{BB962C8B-B14F-4D97-AF65-F5344CB8AC3E}">
        <p14:creationId xmlns:p14="http://schemas.microsoft.com/office/powerpoint/2010/main" val="1308759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4ABE-BF61-46BB-97F2-620169D0757B}"/>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7145F52A-4ECE-42DD-874A-2816D5BCA1A7}"/>
              </a:ext>
            </a:extLst>
          </p:cNvPr>
          <p:cNvSpPr>
            <a:spLocks noGrp="1"/>
          </p:cNvSpPr>
          <p:nvPr>
            <p:ph idx="1"/>
          </p:nvPr>
        </p:nvSpPr>
        <p:spPr/>
        <p:txBody>
          <a:bodyPr/>
          <a:lstStyle/>
          <a:p>
            <a:r>
              <a:rPr lang="en-US" dirty="0"/>
              <a:t>Refine text cleaning algorithm</a:t>
            </a:r>
          </a:p>
          <a:p>
            <a:r>
              <a:rPr lang="en-US" dirty="0"/>
              <a:t>Incorporate new data sources such as write-ins from the 2022 EC</a:t>
            </a:r>
          </a:p>
          <a:p>
            <a:r>
              <a:rPr lang="en-US" dirty="0"/>
              <a:t>Research more advanced models</a:t>
            </a:r>
          </a:p>
          <a:p>
            <a:pPr lvl="1"/>
            <a:r>
              <a:rPr lang="en-US" dirty="0"/>
              <a:t>Word embeddings</a:t>
            </a:r>
          </a:p>
          <a:p>
            <a:pPr lvl="1"/>
            <a:r>
              <a:rPr lang="en-US" dirty="0"/>
              <a:t>Model stacking – applying a second-stage, or meta, model that uses the sub-models’ scores as input</a:t>
            </a:r>
          </a:p>
        </p:txBody>
      </p:sp>
      <p:sp>
        <p:nvSpPr>
          <p:cNvPr id="4" name="Slide Number Placeholder 3">
            <a:extLst>
              <a:ext uri="{FF2B5EF4-FFF2-40B4-BE49-F238E27FC236}">
                <a16:creationId xmlns:a16="http://schemas.microsoft.com/office/drawing/2014/main" id="{6337ACB9-5162-468C-8D44-210AB3DEAD8E}"/>
              </a:ext>
            </a:extLst>
          </p:cNvPr>
          <p:cNvSpPr>
            <a:spLocks noGrp="1"/>
          </p:cNvSpPr>
          <p:nvPr>
            <p:ph type="sldNum" sz="quarter" idx="12"/>
          </p:nvPr>
        </p:nvSpPr>
        <p:spPr/>
        <p:txBody>
          <a:bodyPr/>
          <a:lstStyle/>
          <a:p>
            <a:fld id="{FC63ECC8-719A-498E-B101-491B6A35558E}" type="slidenum">
              <a:rPr lang="en-US" smtClean="0"/>
              <a:t>17</a:t>
            </a:fld>
            <a:endParaRPr lang="en-US" dirty="0"/>
          </a:p>
        </p:txBody>
      </p:sp>
    </p:spTree>
    <p:extLst>
      <p:ext uri="{BB962C8B-B14F-4D97-AF65-F5344CB8AC3E}">
        <p14:creationId xmlns:p14="http://schemas.microsoft.com/office/powerpoint/2010/main" val="540217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BAEE-4B18-4652-B2EF-4FD687FB2FA6}"/>
              </a:ext>
            </a:extLst>
          </p:cNvPr>
          <p:cNvSpPr>
            <a:spLocks noGrp="1"/>
          </p:cNvSpPr>
          <p:nvPr>
            <p:ph type="title"/>
          </p:nvPr>
        </p:nvSpPr>
        <p:spPr/>
        <p:txBody>
          <a:bodyPr/>
          <a:lstStyle/>
          <a:p>
            <a:r>
              <a:rPr lang="en-US" dirty="0"/>
              <a:t>Contact Information</a:t>
            </a:r>
          </a:p>
        </p:txBody>
      </p:sp>
      <p:sp>
        <p:nvSpPr>
          <p:cNvPr id="3" name="Content Placeholder 2">
            <a:extLst>
              <a:ext uri="{FF2B5EF4-FFF2-40B4-BE49-F238E27FC236}">
                <a16:creationId xmlns:a16="http://schemas.microsoft.com/office/drawing/2014/main" id="{53320494-B7A8-4700-9B55-87BE26022BB9}"/>
              </a:ext>
            </a:extLst>
          </p:cNvPr>
          <p:cNvSpPr>
            <a:spLocks noGrp="1"/>
          </p:cNvSpPr>
          <p:nvPr>
            <p:ph idx="1"/>
          </p:nvPr>
        </p:nvSpPr>
        <p:spPr/>
        <p:txBody>
          <a:bodyPr/>
          <a:lstStyle/>
          <a:p>
            <a:r>
              <a:rPr lang="en-US" dirty="0">
                <a:hlinkClick r:id="rId2"/>
              </a:rPr>
              <a:t>Brian.Dumbacher@census.gov</a:t>
            </a:r>
            <a:endParaRPr lang="en-US" dirty="0"/>
          </a:p>
          <a:p>
            <a:endParaRPr lang="en-US" dirty="0"/>
          </a:p>
          <a:p>
            <a:r>
              <a:rPr lang="en-US" dirty="0">
                <a:hlinkClick r:id="rId3"/>
              </a:rPr>
              <a:t>Daniel.Whitehead@census.gov</a:t>
            </a:r>
            <a:endParaRPr lang="en-US" dirty="0"/>
          </a:p>
          <a:p>
            <a:endParaRPr lang="en-US" dirty="0"/>
          </a:p>
        </p:txBody>
      </p:sp>
      <p:sp>
        <p:nvSpPr>
          <p:cNvPr id="4" name="Slide Number Placeholder 3">
            <a:extLst>
              <a:ext uri="{FF2B5EF4-FFF2-40B4-BE49-F238E27FC236}">
                <a16:creationId xmlns:a16="http://schemas.microsoft.com/office/drawing/2014/main" id="{732628D3-395E-486D-840C-C4FA434F1069}"/>
              </a:ext>
            </a:extLst>
          </p:cNvPr>
          <p:cNvSpPr>
            <a:spLocks noGrp="1"/>
          </p:cNvSpPr>
          <p:nvPr>
            <p:ph type="sldNum" sz="quarter" idx="12"/>
          </p:nvPr>
        </p:nvSpPr>
        <p:spPr/>
        <p:txBody>
          <a:bodyPr/>
          <a:lstStyle/>
          <a:p>
            <a:fld id="{FC63ECC8-719A-498E-B101-491B6A35558E}" type="slidenum">
              <a:rPr lang="en-US" smtClean="0"/>
              <a:t>18</a:t>
            </a:fld>
            <a:endParaRPr lang="en-US" dirty="0"/>
          </a:p>
        </p:txBody>
      </p:sp>
    </p:spTree>
    <p:extLst>
      <p:ext uri="{BB962C8B-B14F-4D97-AF65-F5344CB8AC3E}">
        <p14:creationId xmlns:p14="http://schemas.microsoft.com/office/powerpoint/2010/main" val="118208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1496F-E201-4091-B25B-3CD612F095D0}"/>
              </a:ext>
            </a:extLst>
          </p:cNvPr>
          <p:cNvSpPr>
            <a:spLocks noGrp="1"/>
          </p:cNvSpPr>
          <p:nvPr>
            <p:ph type="title"/>
          </p:nvPr>
        </p:nvSpPr>
        <p:spPr/>
        <p:txBody>
          <a:bodyPr/>
          <a:lstStyle/>
          <a:p>
            <a:r>
              <a:rPr lang="en-US" dirty="0"/>
              <a:t>North American Industry Classification System (NAICS)</a:t>
            </a:r>
          </a:p>
        </p:txBody>
      </p:sp>
      <p:sp>
        <p:nvSpPr>
          <p:cNvPr id="3" name="Content Placeholder 2">
            <a:extLst>
              <a:ext uri="{FF2B5EF4-FFF2-40B4-BE49-F238E27FC236}">
                <a16:creationId xmlns:a16="http://schemas.microsoft.com/office/drawing/2014/main" id="{3DD6B365-B1EF-4309-A17E-63FF19B5A59A}"/>
              </a:ext>
            </a:extLst>
          </p:cNvPr>
          <p:cNvSpPr>
            <a:spLocks noGrp="1"/>
          </p:cNvSpPr>
          <p:nvPr>
            <p:ph idx="1"/>
          </p:nvPr>
        </p:nvSpPr>
        <p:spPr/>
        <p:txBody>
          <a:bodyPr>
            <a:normAutofit lnSpcReduction="10000"/>
          </a:bodyPr>
          <a:lstStyle/>
          <a:p>
            <a:r>
              <a:rPr lang="en-US" dirty="0"/>
              <a:t>Establishments are physical locations where business is conducted</a:t>
            </a:r>
          </a:p>
          <a:p>
            <a:r>
              <a:rPr lang="en-US" dirty="0"/>
              <a:t>U.S. Census Bureau classifies establishments by NAICS industry based on primary business or activity</a:t>
            </a:r>
          </a:p>
          <a:p>
            <a:r>
              <a:rPr lang="en-US" dirty="0"/>
              <a:t>NAICS is utilized throughout the survey life cycle</a:t>
            </a:r>
          </a:p>
          <a:p>
            <a:pPr lvl="1"/>
            <a:r>
              <a:rPr lang="en-US" dirty="0"/>
              <a:t>Sample selection</a:t>
            </a:r>
          </a:p>
          <a:p>
            <a:pPr lvl="1"/>
            <a:r>
              <a:rPr lang="en-US" dirty="0"/>
              <a:t>Data collection</a:t>
            </a:r>
          </a:p>
          <a:p>
            <a:pPr lvl="1"/>
            <a:r>
              <a:rPr lang="en-US" dirty="0"/>
              <a:t>Publication</a:t>
            </a:r>
          </a:p>
          <a:p>
            <a:r>
              <a:rPr lang="en-US" dirty="0"/>
              <a:t>Hierarchical 6-digit coding structure</a:t>
            </a:r>
          </a:p>
          <a:p>
            <a:pPr lvl="1"/>
            <a:r>
              <a:rPr lang="en-US" dirty="0"/>
              <a:t>First two digits represent the economic sector (52 – Finance and Insurance)</a:t>
            </a:r>
          </a:p>
          <a:p>
            <a:pPr lvl="1"/>
            <a:r>
              <a:rPr lang="en-US" dirty="0"/>
              <a:t>Additional non-zero digits add industry detail (522291 – Consumer Lending)</a:t>
            </a:r>
          </a:p>
        </p:txBody>
      </p:sp>
      <p:sp>
        <p:nvSpPr>
          <p:cNvPr id="4" name="Slide Number Placeholder 3">
            <a:extLst>
              <a:ext uri="{FF2B5EF4-FFF2-40B4-BE49-F238E27FC236}">
                <a16:creationId xmlns:a16="http://schemas.microsoft.com/office/drawing/2014/main" id="{2FA56321-AF3C-4F61-9DFE-5360C7507326}"/>
              </a:ext>
            </a:extLst>
          </p:cNvPr>
          <p:cNvSpPr>
            <a:spLocks noGrp="1"/>
          </p:cNvSpPr>
          <p:nvPr>
            <p:ph type="sldNum" sz="quarter" idx="12"/>
          </p:nvPr>
        </p:nvSpPr>
        <p:spPr/>
        <p:txBody>
          <a:bodyPr/>
          <a:lstStyle/>
          <a:p>
            <a:fld id="{FC63ECC8-719A-498E-B101-491B6A35558E}" type="slidenum">
              <a:rPr lang="en-US" smtClean="0"/>
              <a:t>2</a:t>
            </a:fld>
            <a:endParaRPr lang="en-US" dirty="0"/>
          </a:p>
        </p:txBody>
      </p:sp>
    </p:spTree>
    <p:extLst>
      <p:ext uri="{BB962C8B-B14F-4D97-AF65-F5344CB8AC3E}">
        <p14:creationId xmlns:p14="http://schemas.microsoft.com/office/powerpoint/2010/main" val="324875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8422-E71D-4B41-86C0-0BA1AE92A8B5}"/>
              </a:ext>
            </a:extLst>
          </p:cNvPr>
          <p:cNvSpPr>
            <a:spLocks noGrp="1"/>
          </p:cNvSpPr>
          <p:nvPr>
            <p:ph type="title"/>
          </p:nvPr>
        </p:nvSpPr>
        <p:spPr/>
        <p:txBody>
          <a:bodyPr/>
          <a:lstStyle/>
          <a:p>
            <a:r>
              <a:rPr lang="en-US" dirty="0"/>
              <a:t>Economic Census (EC)</a:t>
            </a:r>
          </a:p>
        </p:txBody>
      </p:sp>
      <p:sp>
        <p:nvSpPr>
          <p:cNvPr id="3" name="Content Placeholder 2">
            <a:extLst>
              <a:ext uri="{FF2B5EF4-FFF2-40B4-BE49-F238E27FC236}">
                <a16:creationId xmlns:a16="http://schemas.microsoft.com/office/drawing/2014/main" id="{E015B8C6-9FD6-42D0-BDFF-A0C2CD31E35C}"/>
              </a:ext>
            </a:extLst>
          </p:cNvPr>
          <p:cNvSpPr>
            <a:spLocks noGrp="1"/>
          </p:cNvSpPr>
          <p:nvPr>
            <p:ph idx="1"/>
          </p:nvPr>
        </p:nvSpPr>
        <p:spPr/>
        <p:txBody>
          <a:bodyPr/>
          <a:lstStyle/>
          <a:p>
            <a:r>
              <a:rPr lang="en-US" dirty="0"/>
              <a:t>Conducted every five years for years ending in “2” or “7”</a:t>
            </a:r>
          </a:p>
          <a:p>
            <a:r>
              <a:rPr lang="en-US" dirty="0"/>
              <a:t>Represents approximately eight million establishments, covering most industries and all geographic areas of the U.S.</a:t>
            </a:r>
          </a:p>
          <a:p>
            <a:r>
              <a:rPr lang="en-US" dirty="0"/>
              <a:t>Key statistics</a:t>
            </a:r>
          </a:p>
          <a:p>
            <a:pPr lvl="1"/>
            <a:r>
              <a:rPr lang="en-US" dirty="0"/>
              <a:t>Total number of establishments</a:t>
            </a:r>
          </a:p>
          <a:p>
            <a:pPr lvl="1"/>
            <a:r>
              <a:rPr lang="en-US" dirty="0"/>
              <a:t>Total number of employees</a:t>
            </a:r>
          </a:p>
          <a:p>
            <a:pPr lvl="1"/>
            <a:r>
              <a:rPr lang="en-US" dirty="0"/>
              <a:t>Value of sales, shipments, receipts, and revenue</a:t>
            </a:r>
          </a:p>
          <a:p>
            <a:pPr lvl="1"/>
            <a:r>
              <a:rPr lang="en-US" dirty="0"/>
              <a:t>Total annual payroll</a:t>
            </a:r>
          </a:p>
          <a:p>
            <a:r>
              <a:rPr lang="en-US" dirty="0"/>
              <a:t>Data products are presented by NAICS and geography</a:t>
            </a:r>
          </a:p>
        </p:txBody>
      </p:sp>
      <p:sp>
        <p:nvSpPr>
          <p:cNvPr id="4" name="Slide Number Placeholder 3">
            <a:extLst>
              <a:ext uri="{FF2B5EF4-FFF2-40B4-BE49-F238E27FC236}">
                <a16:creationId xmlns:a16="http://schemas.microsoft.com/office/drawing/2014/main" id="{B08FAD69-BA8A-4709-B759-5C9FBFC6E09B}"/>
              </a:ext>
            </a:extLst>
          </p:cNvPr>
          <p:cNvSpPr>
            <a:spLocks noGrp="1"/>
          </p:cNvSpPr>
          <p:nvPr>
            <p:ph type="sldNum" sz="quarter" idx="12"/>
          </p:nvPr>
        </p:nvSpPr>
        <p:spPr/>
        <p:txBody>
          <a:bodyPr/>
          <a:lstStyle/>
          <a:p>
            <a:fld id="{FC63ECC8-719A-498E-B101-491B6A35558E}" type="slidenum">
              <a:rPr lang="en-US" smtClean="0"/>
              <a:t>3</a:t>
            </a:fld>
            <a:endParaRPr lang="en-US" dirty="0"/>
          </a:p>
        </p:txBody>
      </p:sp>
    </p:spTree>
    <p:extLst>
      <p:ext uri="{BB962C8B-B14F-4D97-AF65-F5344CB8AC3E}">
        <p14:creationId xmlns:p14="http://schemas.microsoft.com/office/powerpoint/2010/main" val="2820455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5F4B-DDA6-4C86-94FF-98E80D47D6F1}"/>
              </a:ext>
            </a:extLst>
          </p:cNvPr>
          <p:cNvSpPr>
            <a:spLocks noGrp="1"/>
          </p:cNvSpPr>
          <p:nvPr>
            <p:ph type="title"/>
          </p:nvPr>
        </p:nvSpPr>
        <p:spPr>
          <a:xfrm>
            <a:off x="838200" y="365125"/>
            <a:ext cx="10515600" cy="1325563"/>
          </a:xfrm>
        </p:spPr>
        <p:txBody>
          <a:bodyPr anchor="ctr">
            <a:normAutofit/>
          </a:bodyPr>
          <a:lstStyle/>
          <a:p>
            <a:r>
              <a:rPr lang="en-US" dirty="0"/>
              <a:t>Principal Business or Activity Question from the 2017 EC</a:t>
            </a:r>
          </a:p>
        </p:txBody>
      </p:sp>
      <p:sp>
        <p:nvSpPr>
          <p:cNvPr id="4" name="Text Placeholder 3">
            <a:extLst>
              <a:ext uri="{FF2B5EF4-FFF2-40B4-BE49-F238E27FC236}">
                <a16:creationId xmlns:a16="http://schemas.microsoft.com/office/drawing/2014/main" id="{A4A5F55A-CF16-45BC-BD9C-BABA45D8F0D9}"/>
              </a:ext>
            </a:extLst>
          </p:cNvPr>
          <p:cNvSpPr>
            <a:spLocks noGrp="1"/>
          </p:cNvSpPr>
          <p:nvPr>
            <p:ph sz="half" idx="1"/>
          </p:nvPr>
        </p:nvSpPr>
        <p:spPr>
          <a:xfrm>
            <a:off x="838200" y="1825625"/>
            <a:ext cx="4718173" cy="4351338"/>
          </a:xfrm>
        </p:spPr>
        <p:txBody>
          <a:bodyPr>
            <a:normAutofit/>
          </a:bodyPr>
          <a:lstStyle/>
          <a:p>
            <a:pPr marL="285750" indent="-285750">
              <a:buFont typeface="Arial" panose="020B0604020202020204" pitchFamily="34" charset="0"/>
              <a:buChar char="•"/>
            </a:pPr>
            <a:r>
              <a:rPr lang="en-US" dirty="0"/>
              <a:t>Question asks respondents to describe their business</a:t>
            </a:r>
          </a:p>
          <a:p>
            <a:pPr marL="285750" indent="-285750">
              <a:buFont typeface="Arial" panose="020B0604020202020204" pitchFamily="34" charset="0"/>
              <a:buChar char="•"/>
            </a:pPr>
            <a:r>
              <a:rPr lang="en-US" dirty="0"/>
              <a:t>There are prelisted descriptions corresponding to an estimated NAICS code, but the respondent can also provide a description</a:t>
            </a:r>
          </a:p>
          <a:p>
            <a:pPr marL="285750" indent="-285750">
              <a:buFont typeface="Arial" panose="020B0604020202020204" pitchFamily="34" charset="0"/>
              <a:buChar char="•"/>
            </a:pPr>
            <a:r>
              <a:rPr lang="en-US" dirty="0"/>
              <a:t>Clerical analysis of write-in text is resource-intensive</a:t>
            </a:r>
          </a:p>
        </p:txBody>
      </p:sp>
      <p:pic>
        <p:nvPicPr>
          <p:cNvPr id="6" name="Picture 5" descr="screenshot of principal business or activity question with prelisted descriptions and optional write-in text fields">
            <a:extLst>
              <a:ext uri="{FF2B5EF4-FFF2-40B4-BE49-F238E27FC236}">
                <a16:creationId xmlns:a16="http://schemas.microsoft.com/office/drawing/2014/main" id="{9417E363-416E-4AD5-BD24-604D26D62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349" y="1825625"/>
            <a:ext cx="5766959" cy="3950367"/>
          </a:xfrm>
          <a:prstGeom prst="rect">
            <a:avLst/>
          </a:prstGeom>
          <a:noFill/>
        </p:spPr>
      </p:pic>
      <p:sp>
        <p:nvSpPr>
          <p:cNvPr id="5" name="Slide Number Placeholder 4">
            <a:extLst>
              <a:ext uri="{FF2B5EF4-FFF2-40B4-BE49-F238E27FC236}">
                <a16:creationId xmlns:a16="http://schemas.microsoft.com/office/drawing/2014/main" id="{39C933DE-A8F6-4A08-B007-5C846EE8BC6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FC63ECC8-719A-498E-B101-491B6A35558E}" type="slidenum">
              <a:rPr lang="en-US" smtClean="0"/>
              <a:pPr>
                <a:spcAft>
                  <a:spcPts val="600"/>
                </a:spcAft>
              </a:pPr>
              <a:t>4</a:t>
            </a:fld>
            <a:endParaRPr lang="en-US" dirty="0"/>
          </a:p>
        </p:txBody>
      </p:sp>
      <p:sp>
        <p:nvSpPr>
          <p:cNvPr id="7" name="TextBox 6">
            <a:extLst>
              <a:ext uri="{FF2B5EF4-FFF2-40B4-BE49-F238E27FC236}">
                <a16:creationId xmlns:a16="http://schemas.microsoft.com/office/drawing/2014/main" id="{B18DC4A2-7A77-4209-863E-96E001B10E58}"/>
              </a:ext>
            </a:extLst>
          </p:cNvPr>
          <p:cNvSpPr txBox="1"/>
          <p:nvPr/>
        </p:nvSpPr>
        <p:spPr>
          <a:xfrm>
            <a:off x="6635628" y="5764103"/>
            <a:ext cx="3962400" cy="400110"/>
          </a:xfrm>
          <a:prstGeom prst="rect">
            <a:avLst/>
          </a:prstGeom>
          <a:noFill/>
        </p:spPr>
        <p:txBody>
          <a:bodyPr wrap="square" rtlCol="0">
            <a:spAutoFit/>
          </a:bodyPr>
          <a:lstStyle/>
          <a:p>
            <a:pPr algn="ctr"/>
            <a:r>
              <a:rPr lang="en-US" sz="2000" dirty="0"/>
              <a:t>Source: 2017 Economic Census</a:t>
            </a:r>
          </a:p>
        </p:txBody>
      </p:sp>
    </p:spTree>
    <p:extLst>
      <p:ext uri="{BB962C8B-B14F-4D97-AF65-F5344CB8AC3E}">
        <p14:creationId xmlns:p14="http://schemas.microsoft.com/office/powerpoint/2010/main" val="400645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89E5F-21FE-40BB-8666-3D5C2EB5FCF6}"/>
              </a:ext>
            </a:extLst>
          </p:cNvPr>
          <p:cNvSpPr>
            <a:spLocks noGrp="1"/>
          </p:cNvSpPr>
          <p:nvPr>
            <p:ph type="title"/>
          </p:nvPr>
        </p:nvSpPr>
        <p:spPr/>
        <p:txBody>
          <a:bodyPr/>
          <a:lstStyle/>
          <a:p>
            <a:r>
              <a:rPr lang="en-US" dirty="0"/>
              <a:t>BEACON Overview</a:t>
            </a:r>
          </a:p>
        </p:txBody>
      </p:sp>
      <p:sp>
        <p:nvSpPr>
          <p:cNvPr id="3" name="Content Placeholder 2">
            <a:extLst>
              <a:ext uri="{FF2B5EF4-FFF2-40B4-BE49-F238E27FC236}">
                <a16:creationId xmlns:a16="http://schemas.microsoft.com/office/drawing/2014/main" id="{A55D829D-2ABE-4FC8-8B8F-BE9940B8206C}"/>
              </a:ext>
            </a:extLst>
          </p:cNvPr>
          <p:cNvSpPr>
            <a:spLocks noGrp="1"/>
          </p:cNvSpPr>
          <p:nvPr>
            <p:ph idx="1"/>
          </p:nvPr>
        </p:nvSpPr>
        <p:spPr>
          <a:xfrm>
            <a:off x="838200" y="1825625"/>
            <a:ext cx="10515600" cy="4072255"/>
          </a:xfrm>
        </p:spPr>
        <p:txBody>
          <a:bodyPr>
            <a:normAutofit lnSpcReduction="10000"/>
          </a:bodyPr>
          <a:lstStyle/>
          <a:p>
            <a:r>
              <a:rPr lang="en-US" dirty="0"/>
              <a:t>Business Establishment Automated Classification of NAICS</a:t>
            </a:r>
          </a:p>
          <a:p>
            <a:r>
              <a:rPr lang="en-US" dirty="0"/>
              <a:t>General idea</a:t>
            </a:r>
          </a:p>
          <a:p>
            <a:pPr lvl="1"/>
            <a:r>
              <a:rPr lang="en-US" dirty="0"/>
              <a:t>The respondent inputs a business description</a:t>
            </a:r>
          </a:p>
          <a:p>
            <a:pPr lvl="1"/>
            <a:r>
              <a:rPr lang="en-US" dirty="0"/>
              <a:t>BEACON returns a ranked list of 6-digit NAICS codes with industry descriptions</a:t>
            </a:r>
          </a:p>
          <a:p>
            <a:r>
              <a:rPr lang="en-US" dirty="0"/>
              <a:t>Goals</a:t>
            </a:r>
          </a:p>
          <a:p>
            <a:pPr lvl="1"/>
            <a:r>
              <a:rPr lang="en-US" dirty="0"/>
              <a:t>Help respondents self-designate their NAICS code</a:t>
            </a:r>
          </a:p>
          <a:p>
            <a:pPr lvl="1"/>
            <a:r>
              <a:rPr lang="en-US" dirty="0"/>
              <a:t>Send respondents down correct EC questionnaire path</a:t>
            </a:r>
          </a:p>
          <a:p>
            <a:pPr lvl="1"/>
            <a:r>
              <a:rPr lang="en-US" dirty="0"/>
              <a:t>Reduce clerical work associated with write-ins</a:t>
            </a:r>
          </a:p>
          <a:p>
            <a:r>
              <a:rPr lang="en-US" dirty="0"/>
              <a:t>Methodology is based on machine learning, natural language processing, and information retrieval (e.g., internet search)</a:t>
            </a:r>
          </a:p>
        </p:txBody>
      </p:sp>
      <p:sp>
        <p:nvSpPr>
          <p:cNvPr id="4" name="Slide Number Placeholder 3">
            <a:extLst>
              <a:ext uri="{FF2B5EF4-FFF2-40B4-BE49-F238E27FC236}">
                <a16:creationId xmlns:a16="http://schemas.microsoft.com/office/drawing/2014/main" id="{4072C491-D4A4-4BC8-86B4-BE71C9E2CCEE}"/>
              </a:ext>
            </a:extLst>
          </p:cNvPr>
          <p:cNvSpPr>
            <a:spLocks noGrp="1"/>
          </p:cNvSpPr>
          <p:nvPr>
            <p:ph type="sldNum" sz="quarter" idx="12"/>
          </p:nvPr>
        </p:nvSpPr>
        <p:spPr/>
        <p:txBody>
          <a:bodyPr/>
          <a:lstStyle/>
          <a:p>
            <a:fld id="{FC63ECC8-719A-498E-B101-491B6A35558E}" type="slidenum">
              <a:rPr lang="en-US" smtClean="0"/>
              <a:t>5</a:t>
            </a:fld>
            <a:endParaRPr lang="en-US" dirty="0"/>
          </a:p>
        </p:txBody>
      </p:sp>
    </p:spTree>
    <p:extLst>
      <p:ext uri="{BB962C8B-B14F-4D97-AF65-F5344CB8AC3E}">
        <p14:creationId xmlns:p14="http://schemas.microsoft.com/office/powerpoint/2010/main" val="370293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375F-F1CC-4506-8C6B-6C3DCE71E4C3}"/>
              </a:ext>
            </a:extLst>
          </p:cNvPr>
          <p:cNvSpPr>
            <a:spLocks noGrp="1"/>
          </p:cNvSpPr>
          <p:nvPr>
            <p:ph type="title"/>
          </p:nvPr>
        </p:nvSpPr>
        <p:spPr/>
        <p:txBody>
          <a:bodyPr/>
          <a:lstStyle/>
          <a:p>
            <a:r>
              <a:rPr lang="en-US" dirty="0"/>
              <a:t>Training Data</a:t>
            </a:r>
          </a:p>
        </p:txBody>
      </p:sp>
      <p:sp>
        <p:nvSpPr>
          <p:cNvPr id="3" name="Content Placeholder 2">
            <a:extLst>
              <a:ext uri="{FF2B5EF4-FFF2-40B4-BE49-F238E27FC236}">
                <a16:creationId xmlns:a16="http://schemas.microsoft.com/office/drawing/2014/main" id="{1F3EBD8D-4678-4F30-8371-A6A7D67CD22D}"/>
              </a:ext>
            </a:extLst>
          </p:cNvPr>
          <p:cNvSpPr>
            <a:spLocks noGrp="1"/>
          </p:cNvSpPr>
          <p:nvPr>
            <p:ph idx="1"/>
          </p:nvPr>
        </p:nvSpPr>
        <p:spPr/>
        <p:txBody>
          <a:bodyPr/>
          <a:lstStyle/>
          <a:p>
            <a:r>
              <a:rPr lang="en-US" dirty="0"/>
              <a:t>Historical write-in responses to the EC</a:t>
            </a:r>
          </a:p>
          <a:p>
            <a:r>
              <a:rPr lang="en-US" dirty="0"/>
              <a:t>Frequent write-in text that was autocoded during 2017 EC</a:t>
            </a:r>
            <a:endParaRPr lang="en-US" dirty="0">
              <a:solidFill>
                <a:srgbClr val="FF0000"/>
              </a:solidFill>
            </a:endParaRPr>
          </a:p>
          <a:p>
            <a:r>
              <a:rPr lang="en-US" dirty="0"/>
              <a:t>Business descriptions from Internal Revenue Service (IRS) SS-4 forms</a:t>
            </a:r>
          </a:p>
          <a:p>
            <a:r>
              <a:rPr lang="en-US" dirty="0"/>
              <a:t>Classification Analytical Processing System (CAPS) items</a:t>
            </a:r>
          </a:p>
          <a:p>
            <a:r>
              <a:rPr lang="en-US" dirty="0"/>
              <a:t>Harmonized System (HS) commodity descriptions</a:t>
            </a:r>
          </a:p>
          <a:p>
            <a:r>
              <a:rPr lang="en-US" dirty="0"/>
              <a:t>Variables</a:t>
            </a:r>
          </a:p>
          <a:p>
            <a:pPr lvl="1"/>
            <a:r>
              <a:rPr lang="en-US" dirty="0"/>
              <a:t>Business description text</a:t>
            </a:r>
          </a:p>
          <a:p>
            <a:pPr lvl="1"/>
            <a:r>
              <a:rPr lang="en-US" dirty="0"/>
              <a:t>Corresponding NAICS code</a:t>
            </a:r>
          </a:p>
        </p:txBody>
      </p:sp>
      <p:sp>
        <p:nvSpPr>
          <p:cNvPr id="4" name="Slide Number Placeholder 3">
            <a:extLst>
              <a:ext uri="{FF2B5EF4-FFF2-40B4-BE49-F238E27FC236}">
                <a16:creationId xmlns:a16="http://schemas.microsoft.com/office/drawing/2014/main" id="{3C338F5A-B8C1-4CA3-8D3E-FE152BF39EA8}"/>
              </a:ext>
            </a:extLst>
          </p:cNvPr>
          <p:cNvSpPr>
            <a:spLocks noGrp="1"/>
          </p:cNvSpPr>
          <p:nvPr>
            <p:ph type="sldNum" sz="quarter" idx="12"/>
          </p:nvPr>
        </p:nvSpPr>
        <p:spPr/>
        <p:txBody>
          <a:bodyPr/>
          <a:lstStyle/>
          <a:p>
            <a:fld id="{FC63ECC8-719A-498E-B101-491B6A35558E}" type="slidenum">
              <a:rPr lang="en-US" smtClean="0"/>
              <a:t>6</a:t>
            </a:fld>
            <a:endParaRPr lang="en-US" dirty="0"/>
          </a:p>
        </p:txBody>
      </p:sp>
    </p:spTree>
    <p:extLst>
      <p:ext uri="{BB962C8B-B14F-4D97-AF65-F5344CB8AC3E}">
        <p14:creationId xmlns:p14="http://schemas.microsoft.com/office/powerpoint/2010/main" val="2725691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D55E20-B2C8-41FB-967A-869E3370215D}"/>
              </a:ext>
            </a:extLst>
          </p:cNvPr>
          <p:cNvSpPr>
            <a:spLocks noGrp="1"/>
          </p:cNvSpPr>
          <p:nvPr>
            <p:ph type="sldNum" sz="quarter" idx="12"/>
          </p:nvPr>
        </p:nvSpPr>
        <p:spPr/>
        <p:txBody>
          <a:bodyPr/>
          <a:lstStyle/>
          <a:p>
            <a:fld id="{FC63ECC8-719A-498E-B101-491B6A35558E}" type="slidenum">
              <a:rPr lang="en-US" smtClean="0"/>
              <a:t>7</a:t>
            </a:fld>
            <a:endParaRPr lang="en-US" dirty="0"/>
          </a:p>
        </p:txBody>
      </p:sp>
      <p:graphicFrame>
        <p:nvGraphicFramePr>
          <p:cNvPr id="5" name="Chart 4" descr="bar chart of training data sample sizes by economic sector and data source">
            <a:extLst>
              <a:ext uri="{FF2B5EF4-FFF2-40B4-BE49-F238E27FC236}">
                <a16:creationId xmlns:a16="http://schemas.microsoft.com/office/drawing/2014/main" id="{82EBB12B-C7F1-47CF-A4CA-56B54B32C102}"/>
              </a:ext>
            </a:extLst>
          </p:cNvPr>
          <p:cNvGraphicFramePr/>
          <p:nvPr>
            <p:extLst>
              <p:ext uri="{D42A27DB-BD31-4B8C-83A1-F6EECF244321}">
                <p14:modId xmlns:p14="http://schemas.microsoft.com/office/powerpoint/2010/main" val="3962056408"/>
              </p:ext>
            </p:extLst>
          </p:nvPr>
        </p:nvGraphicFramePr>
        <p:xfrm>
          <a:off x="472440" y="237006"/>
          <a:ext cx="11247120" cy="585216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B1A2091D-FC9D-4CDC-81A4-0B71FD4C6CC8}"/>
              </a:ext>
            </a:extLst>
          </p:cNvPr>
          <p:cNvSpPr txBox="1"/>
          <p:nvPr/>
        </p:nvSpPr>
        <p:spPr>
          <a:xfrm>
            <a:off x="2046514" y="6188144"/>
            <a:ext cx="8098972" cy="276999"/>
          </a:xfrm>
          <a:prstGeom prst="rect">
            <a:avLst/>
          </a:prstGeom>
          <a:noFill/>
        </p:spPr>
        <p:txBody>
          <a:bodyPr wrap="square" rtlCol="0">
            <a:spAutoFit/>
          </a:bodyPr>
          <a:lstStyle/>
          <a:p>
            <a:pPr algn="ctr"/>
            <a:r>
              <a:rPr lang="en-US" sz="1200" dirty="0"/>
              <a:t>Source: 2002, 2007, 2012, 2017 Economic Census; Internal Revenue Service; and Classification Analytical Processing System</a:t>
            </a:r>
          </a:p>
        </p:txBody>
      </p:sp>
    </p:spTree>
    <p:extLst>
      <p:ext uri="{BB962C8B-B14F-4D97-AF65-F5344CB8AC3E}">
        <p14:creationId xmlns:p14="http://schemas.microsoft.com/office/powerpoint/2010/main" val="2624043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4BE6-61BD-438B-8C45-5C9DDA5B6A3C}"/>
              </a:ext>
            </a:extLst>
          </p:cNvPr>
          <p:cNvSpPr>
            <a:spLocks noGrp="1"/>
          </p:cNvSpPr>
          <p:nvPr>
            <p:ph type="title"/>
          </p:nvPr>
        </p:nvSpPr>
        <p:spPr/>
        <p:txBody>
          <a:bodyPr/>
          <a:lstStyle/>
          <a:p>
            <a:r>
              <a:rPr lang="en-US" dirty="0"/>
              <a:t>Text Cleaning</a:t>
            </a:r>
          </a:p>
        </p:txBody>
      </p:sp>
      <p:sp>
        <p:nvSpPr>
          <p:cNvPr id="3" name="Content Placeholder 2">
            <a:extLst>
              <a:ext uri="{FF2B5EF4-FFF2-40B4-BE49-F238E27FC236}">
                <a16:creationId xmlns:a16="http://schemas.microsoft.com/office/drawing/2014/main" id="{21124113-A2F3-4742-AE70-49F24684BE02}"/>
              </a:ext>
            </a:extLst>
          </p:cNvPr>
          <p:cNvSpPr>
            <a:spLocks noGrp="1"/>
          </p:cNvSpPr>
          <p:nvPr>
            <p:ph idx="1"/>
          </p:nvPr>
        </p:nvSpPr>
        <p:spPr/>
        <p:txBody>
          <a:bodyPr/>
          <a:lstStyle/>
          <a:p>
            <a:r>
              <a:rPr lang="en-US" dirty="0"/>
              <a:t>Convert to lowercase and account for numbers and punctuation</a:t>
            </a:r>
          </a:p>
          <a:p>
            <a:r>
              <a:rPr lang="en-US" dirty="0"/>
              <a:t>Remove common “stop” words</a:t>
            </a:r>
          </a:p>
          <a:p>
            <a:r>
              <a:rPr lang="en-US" dirty="0"/>
              <a:t>Stem words to reduce the number of word variations</a:t>
            </a:r>
          </a:p>
          <a:p>
            <a:r>
              <a:rPr lang="en-US" dirty="0"/>
              <a:t>Correct common misspellings</a:t>
            </a:r>
          </a:p>
          <a:p>
            <a:endParaRPr lang="en-US" dirty="0"/>
          </a:p>
        </p:txBody>
      </p:sp>
      <p:sp>
        <p:nvSpPr>
          <p:cNvPr id="4" name="Slide Number Placeholder 3">
            <a:extLst>
              <a:ext uri="{FF2B5EF4-FFF2-40B4-BE49-F238E27FC236}">
                <a16:creationId xmlns:a16="http://schemas.microsoft.com/office/drawing/2014/main" id="{5069424A-9B53-4446-9711-E1238439664E}"/>
              </a:ext>
            </a:extLst>
          </p:cNvPr>
          <p:cNvSpPr>
            <a:spLocks noGrp="1"/>
          </p:cNvSpPr>
          <p:nvPr>
            <p:ph type="sldNum" sz="quarter" idx="12"/>
          </p:nvPr>
        </p:nvSpPr>
        <p:spPr/>
        <p:txBody>
          <a:bodyPr/>
          <a:lstStyle/>
          <a:p>
            <a:fld id="{FC63ECC8-719A-498E-B101-491B6A35558E}" type="slidenum">
              <a:rPr lang="en-US" smtClean="0"/>
              <a:t>8</a:t>
            </a:fld>
            <a:endParaRPr lang="en-US" dirty="0"/>
          </a:p>
        </p:txBody>
      </p:sp>
      <p:graphicFrame>
        <p:nvGraphicFramePr>
          <p:cNvPr id="5" name="Table 5" descr="examples of text cleaning algorithm">
            <a:extLst>
              <a:ext uri="{FF2B5EF4-FFF2-40B4-BE49-F238E27FC236}">
                <a16:creationId xmlns:a16="http://schemas.microsoft.com/office/drawing/2014/main" id="{5C0EFA6F-A9F2-43CE-B950-F31D0B033D3A}"/>
              </a:ext>
            </a:extLst>
          </p:cNvPr>
          <p:cNvGraphicFramePr>
            <a:graphicFrameLocks noGrp="1"/>
          </p:cNvGraphicFramePr>
          <p:nvPr>
            <p:extLst>
              <p:ext uri="{D42A27DB-BD31-4B8C-83A1-F6EECF244321}">
                <p14:modId xmlns:p14="http://schemas.microsoft.com/office/powerpoint/2010/main" val="1377151975"/>
              </p:ext>
            </p:extLst>
          </p:nvPr>
        </p:nvGraphicFramePr>
        <p:xfrm>
          <a:off x="2812447" y="4061454"/>
          <a:ext cx="6567107" cy="1828800"/>
        </p:xfrm>
        <a:graphic>
          <a:graphicData uri="http://schemas.openxmlformats.org/drawingml/2006/table">
            <a:tbl>
              <a:tblPr firstRow="1" bandRow="1">
                <a:tableStyleId>{5C22544A-7EE6-4342-B048-85BDC9FD1C3A}</a:tableStyleId>
              </a:tblPr>
              <a:tblGrid>
                <a:gridCol w="3860800">
                  <a:extLst>
                    <a:ext uri="{9D8B030D-6E8A-4147-A177-3AD203B41FA5}">
                      <a16:colId xmlns:a16="http://schemas.microsoft.com/office/drawing/2014/main" val="2682633466"/>
                    </a:ext>
                  </a:extLst>
                </a:gridCol>
                <a:gridCol w="2706307">
                  <a:extLst>
                    <a:ext uri="{9D8B030D-6E8A-4147-A177-3AD203B41FA5}">
                      <a16:colId xmlns:a16="http://schemas.microsoft.com/office/drawing/2014/main" val="734363166"/>
                    </a:ext>
                  </a:extLst>
                </a:gridCol>
              </a:tblGrid>
              <a:tr h="370840">
                <a:tc>
                  <a:txBody>
                    <a:bodyPr/>
                    <a:lstStyle/>
                    <a:p>
                      <a:r>
                        <a:rPr lang="en-US" sz="2400" dirty="0"/>
                        <a:t>Input Text</a:t>
                      </a:r>
                    </a:p>
                  </a:txBody>
                  <a:tcPr/>
                </a:tc>
                <a:tc>
                  <a:txBody>
                    <a:bodyPr/>
                    <a:lstStyle/>
                    <a:p>
                      <a:r>
                        <a:rPr lang="en-US" sz="2400" dirty="0"/>
                        <a:t>Clean Text</a:t>
                      </a:r>
                    </a:p>
                  </a:txBody>
                  <a:tcPr/>
                </a:tc>
                <a:extLst>
                  <a:ext uri="{0D108BD9-81ED-4DB2-BD59-A6C34878D82A}">
                    <a16:rowId xmlns:a16="http://schemas.microsoft.com/office/drawing/2014/main" val="773007567"/>
                  </a:ext>
                </a:extLst>
              </a:tr>
              <a:tr h="370840">
                <a:tc>
                  <a:txBody>
                    <a:bodyPr/>
                    <a:lstStyle/>
                    <a:p>
                      <a:r>
                        <a:rPr lang="en-US" sz="2400" dirty="0"/>
                        <a:t>This is a convenence store.</a:t>
                      </a:r>
                    </a:p>
                  </a:txBody>
                  <a:tcPr/>
                </a:tc>
                <a:tc>
                  <a:txBody>
                    <a:bodyPr/>
                    <a:lstStyle/>
                    <a:p>
                      <a:r>
                        <a:rPr lang="en-US" sz="2400" dirty="0"/>
                        <a:t>conveni store</a:t>
                      </a:r>
                    </a:p>
                  </a:txBody>
                  <a:tcPr/>
                </a:tc>
                <a:extLst>
                  <a:ext uri="{0D108BD9-81ED-4DB2-BD59-A6C34878D82A}">
                    <a16:rowId xmlns:a16="http://schemas.microsoft.com/office/drawing/2014/main" val="3014768367"/>
                  </a:ext>
                </a:extLst>
              </a:tr>
              <a:tr h="370840">
                <a:tc>
                  <a:txBody>
                    <a:bodyPr/>
                    <a:lstStyle/>
                    <a:p>
                      <a:r>
                        <a:rPr lang="en-US" sz="2400" dirty="0"/>
                        <a:t>automobile mfg</a:t>
                      </a:r>
                    </a:p>
                  </a:txBody>
                  <a:tcPr/>
                </a:tc>
                <a:tc>
                  <a:txBody>
                    <a:bodyPr/>
                    <a:lstStyle/>
                    <a:p>
                      <a:r>
                        <a:rPr lang="en-US" sz="2400" dirty="0"/>
                        <a:t>car manufactur</a:t>
                      </a:r>
                    </a:p>
                  </a:txBody>
                  <a:tcPr/>
                </a:tc>
                <a:extLst>
                  <a:ext uri="{0D108BD9-81ED-4DB2-BD59-A6C34878D82A}">
                    <a16:rowId xmlns:a16="http://schemas.microsoft.com/office/drawing/2014/main" val="42069303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We rapair watches &amp; jewelry.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repair watch jewelri</a:t>
                      </a:r>
                    </a:p>
                  </a:txBody>
                  <a:tcPr/>
                </a:tc>
                <a:extLst>
                  <a:ext uri="{0D108BD9-81ED-4DB2-BD59-A6C34878D82A}">
                    <a16:rowId xmlns:a16="http://schemas.microsoft.com/office/drawing/2014/main" val="1629725729"/>
                  </a:ext>
                </a:extLst>
              </a:tr>
            </a:tbl>
          </a:graphicData>
        </a:graphic>
      </p:graphicFrame>
    </p:spTree>
    <p:extLst>
      <p:ext uri="{BB962C8B-B14F-4D97-AF65-F5344CB8AC3E}">
        <p14:creationId xmlns:p14="http://schemas.microsoft.com/office/powerpoint/2010/main" val="3698191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86C3-2170-4332-A9D7-AC5769EABBB0}"/>
              </a:ext>
            </a:extLst>
          </p:cNvPr>
          <p:cNvSpPr>
            <a:spLocks noGrp="1"/>
          </p:cNvSpPr>
          <p:nvPr>
            <p:ph type="title"/>
          </p:nvPr>
        </p:nvSpPr>
        <p:spPr/>
        <p:txBody>
          <a:bodyPr/>
          <a:lstStyle/>
          <a:p>
            <a:r>
              <a:rPr lang="en-US" dirty="0"/>
              <a:t>Dictionary</a:t>
            </a:r>
          </a:p>
        </p:txBody>
      </p:sp>
      <p:sp>
        <p:nvSpPr>
          <p:cNvPr id="3" name="Content Placeholder 2">
            <a:extLst>
              <a:ext uri="{FF2B5EF4-FFF2-40B4-BE49-F238E27FC236}">
                <a16:creationId xmlns:a16="http://schemas.microsoft.com/office/drawing/2014/main" id="{69208A95-0ACE-4355-BDAF-7AFA85E629C6}"/>
              </a:ext>
            </a:extLst>
          </p:cNvPr>
          <p:cNvSpPr>
            <a:spLocks noGrp="1"/>
          </p:cNvSpPr>
          <p:nvPr>
            <p:ph idx="1"/>
          </p:nvPr>
        </p:nvSpPr>
        <p:spPr/>
        <p:txBody>
          <a:bodyPr>
            <a:normAutofit/>
          </a:bodyPr>
          <a:lstStyle/>
          <a:p>
            <a:r>
              <a:rPr lang="en-US" dirty="0"/>
              <a:t>Underlying BEACON is a dictionary of text that occurs frequently in the cleaned training data</a:t>
            </a:r>
          </a:p>
          <a:p>
            <a:pPr lvl="1"/>
            <a:r>
              <a:rPr lang="en-US" dirty="0"/>
              <a:t>Words</a:t>
            </a:r>
          </a:p>
          <a:p>
            <a:pPr lvl="1"/>
            <a:r>
              <a:rPr lang="en-US" dirty="0"/>
              <a:t>Word combinations</a:t>
            </a:r>
          </a:p>
          <a:p>
            <a:pPr lvl="1"/>
            <a:r>
              <a:rPr lang="en-US" dirty="0"/>
              <a:t>Full-length/exact descriptions</a:t>
            </a:r>
          </a:p>
          <a:p>
            <a:r>
              <a:rPr lang="en-US" dirty="0"/>
              <a:t>Dictionary size is currently 455,380</a:t>
            </a:r>
          </a:p>
          <a:p>
            <a:r>
              <a:rPr lang="en-US" dirty="0"/>
              <a:t>These pieces of text are the model features</a:t>
            </a:r>
          </a:p>
          <a:p>
            <a:r>
              <a:rPr lang="en-US" dirty="0"/>
              <a:t>Dictionary stores features’ NAICS distributions and associated purity weights that measure how concentrated, or pure, the distribution is</a:t>
            </a:r>
          </a:p>
        </p:txBody>
      </p:sp>
      <p:sp>
        <p:nvSpPr>
          <p:cNvPr id="4" name="Slide Number Placeholder 3">
            <a:extLst>
              <a:ext uri="{FF2B5EF4-FFF2-40B4-BE49-F238E27FC236}">
                <a16:creationId xmlns:a16="http://schemas.microsoft.com/office/drawing/2014/main" id="{1C75F50A-39C1-4BC1-A402-EB8191F42996}"/>
              </a:ext>
            </a:extLst>
          </p:cNvPr>
          <p:cNvSpPr>
            <a:spLocks noGrp="1"/>
          </p:cNvSpPr>
          <p:nvPr>
            <p:ph type="sldNum" sz="quarter" idx="12"/>
          </p:nvPr>
        </p:nvSpPr>
        <p:spPr/>
        <p:txBody>
          <a:bodyPr/>
          <a:lstStyle/>
          <a:p>
            <a:fld id="{FC63ECC8-719A-498E-B101-491B6A35558E}" type="slidenum">
              <a:rPr lang="en-US" smtClean="0"/>
              <a:t>9</a:t>
            </a:fld>
            <a:endParaRPr lang="en-US" dirty="0"/>
          </a:p>
        </p:txBody>
      </p:sp>
    </p:spTree>
    <p:extLst>
      <p:ext uri="{BB962C8B-B14F-4D97-AF65-F5344CB8AC3E}">
        <p14:creationId xmlns:p14="http://schemas.microsoft.com/office/powerpoint/2010/main" val="1712140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Standard Template Document Labeling Version 11-25-2019" id="{2B29FCDE-9991-402A-BF7C-68A845CABF27}" vid="{4C5D4FD4-241C-44A8-88F4-A8E870F593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FE28DCF60A55469A767A693C98DF30" ma:contentTypeVersion="11" ma:contentTypeDescription="Create a new document." ma:contentTypeScope="" ma:versionID="fd15eec54e9a16b88682b5772339e0fc">
  <xsd:schema xmlns:xsd="http://www.w3.org/2001/XMLSchema" xmlns:xs="http://www.w3.org/2001/XMLSchema" xmlns:p="http://schemas.microsoft.com/office/2006/metadata/properties" xmlns:ns3="caecc2cd-c125-47bb-b7d8-61f5602bf9df" xmlns:ns4="f42af4b1-c551-450a-9f89-76df0847d194" targetNamespace="http://schemas.microsoft.com/office/2006/metadata/properties" ma:root="true" ma:fieldsID="b9f4a88b264629eea6c93697b8a79db7" ns3:_="" ns4:_="">
    <xsd:import namespace="caecc2cd-c125-47bb-b7d8-61f5602bf9df"/>
    <xsd:import namespace="f42af4b1-c551-450a-9f89-76df0847d19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ecc2cd-c125-47bb-b7d8-61f5602bf9d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2af4b1-c551-450a-9f89-76df0847d19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92B14D-EDFD-4FDD-92C0-0DF7EDA55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ecc2cd-c125-47bb-b7d8-61f5602bf9df"/>
    <ds:schemaRef ds:uri="f42af4b1-c551-450a-9f89-76df0847d1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ABB135-AD88-424B-A70F-93719B4573DA}">
  <ds:schemaRefs>
    <ds:schemaRef ds:uri="http://schemas.microsoft.com/sharepoint/v3/contenttype/forms"/>
  </ds:schemaRefs>
</ds:datastoreItem>
</file>

<file path=customXml/itemProps3.xml><?xml version="1.0" encoding="utf-8"?>
<ds:datastoreItem xmlns:ds="http://schemas.openxmlformats.org/officeDocument/2006/customXml" ds:itemID="{C29D7FDE-784D-4DEC-B49C-6F84CF51374D}">
  <ds:schemaRefs>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f42af4b1-c551-450a-9f89-76df0847d194"/>
    <ds:schemaRef ds:uri="http://schemas.microsoft.com/office/2006/metadata/properties"/>
    <ds:schemaRef ds:uri="http://schemas.openxmlformats.org/package/2006/metadata/core-properties"/>
    <ds:schemaRef ds:uri="caecc2cd-c125-47bb-b7d8-61f5602bf9df"/>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1642</TotalTime>
  <Words>1048</Words>
  <Application>Microsoft Office PowerPoint</Application>
  <PresentationFormat>Widescreen</PresentationFormat>
  <Paragraphs>169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Industry Self-Classification in the Economic Census</vt:lpstr>
      <vt:lpstr>North American Industry Classification System (NAICS)</vt:lpstr>
      <vt:lpstr>Economic Census (EC)</vt:lpstr>
      <vt:lpstr>Principal Business or Activity Question from the 2017 EC</vt:lpstr>
      <vt:lpstr>BEACON Overview</vt:lpstr>
      <vt:lpstr>Training Data</vt:lpstr>
      <vt:lpstr>PowerPoint Presentation</vt:lpstr>
      <vt:lpstr>Text Cleaning</vt:lpstr>
      <vt:lpstr>Dictionary</vt:lpstr>
      <vt:lpstr>PowerPoint Presentation</vt:lpstr>
      <vt:lpstr>PowerPoint Presentation</vt:lpstr>
      <vt:lpstr>Model Ensemble</vt:lpstr>
      <vt:lpstr>Model Ensemble (cont.)</vt:lpstr>
      <vt:lpstr>Hierarchical Model Structure</vt:lpstr>
      <vt:lpstr>Economic Census Field Test</vt:lpstr>
      <vt:lpstr>Economic Census Field Test (cont.)</vt:lpstr>
      <vt:lpstr>Future Work</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BEACON: NAICS Classification Using Machine Learning</dc:title>
  <dc:creator>Brian Dumbacher (CENSUS/ESMD FED)</dc:creator>
  <cp:lastModifiedBy>Brian Dumbacher (CENSUS/ESMD FED)</cp:lastModifiedBy>
  <cp:revision>231</cp:revision>
  <dcterms:created xsi:type="dcterms:W3CDTF">2021-03-26T19:40:49Z</dcterms:created>
  <dcterms:modified xsi:type="dcterms:W3CDTF">2022-07-29T12:47:45Z</dcterms:modified>
</cp:coreProperties>
</file>