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2"/>
  </p:notesMasterIdLst>
  <p:sldIdLst>
    <p:sldId id="257" r:id="rId5"/>
    <p:sldId id="343" r:id="rId6"/>
    <p:sldId id="344" r:id="rId7"/>
    <p:sldId id="282" r:id="rId8"/>
    <p:sldId id="258" r:id="rId9"/>
    <p:sldId id="348" r:id="rId10"/>
    <p:sldId id="349" r:id="rId11"/>
    <p:sldId id="261" r:id="rId12"/>
    <p:sldId id="263" r:id="rId13"/>
    <p:sldId id="389" r:id="rId14"/>
    <p:sldId id="273" r:id="rId15"/>
    <p:sldId id="374" r:id="rId16"/>
    <p:sldId id="332" r:id="rId17"/>
    <p:sldId id="393" r:id="rId18"/>
    <p:sldId id="356" r:id="rId19"/>
    <p:sldId id="313" r:id="rId20"/>
    <p:sldId id="352" r:id="rId21"/>
    <p:sldId id="353" r:id="rId22"/>
    <p:sldId id="385" r:id="rId23"/>
    <p:sldId id="394" r:id="rId24"/>
    <p:sldId id="396" r:id="rId25"/>
    <p:sldId id="381" r:id="rId26"/>
    <p:sldId id="395" r:id="rId27"/>
    <p:sldId id="386" r:id="rId28"/>
    <p:sldId id="384" r:id="rId29"/>
    <p:sldId id="370" r:id="rId30"/>
    <p:sldId id="342"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783837D-94E9-4CCE-B713-62A7B2591F7F}">
          <p14:sldIdLst>
            <p14:sldId id="257"/>
            <p14:sldId id="343"/>
            <p14:sldId id="344"/>
          </p14:sldIdLst>
        </p14:section>
        <p14:section name="Background" id="{0DCD8F48-A461-453A-93A7-58C6D8F1ED26}">
          <p14:sldIdLst>
            <p14:sldId id="282"/>
            <p14:sldId id="258"/>
            <p14:sldId id="348"/>
            <p14:sldId id="349"/>
            <p14:sldId id="261"/>
            <p14:sldId id="263"/>
            <p14:sldId id="389"/>
          </p14:sldIdLst>
        </p14:section>
        <p14:section name="Methodology" id="{F353CFBC-78DD-4509-8BC7-89D30E40C23A}">
          <p14:sldIdLst>
            <p14:sldId id="273"/>
            <p14:sldId id="374"/>
            <p14:sldId id="332"/>
          </p14:sldIdLst>
        </p14:section>
        <p14:section name="Model Stacking" id="{1D7816FB-B1FF-4A95-876A-FEB442E568E5}">
          <p14:sldIdLst>
            <p14:sldId id="393"/>
            <p14:sldId id="356"/>
            <p14:sldId id="313"/>
            <p14:sldId id="352"/>
            <p14:sldId id="353"/>
          </p14:sldIdLst>
        </p14:section>
        <p14:section name="Results" id="{C3538026-CF67-4FF4-8B19-2283D4AE82F3}">
          <p14:sldIdLst>
            <p14:sldId id="385"/>
            <p14:sldId id="394"/>
            <p14:sldId id="396"/>
            <p14:sldId id="381"/>
            <p14:sldId id="395"/>
            <p14:sldId id="386"/>
            <p14:sldId id="384"/>
          </p14:sldIdLst>
        </p14:section>
        <p14:section name="Conclusion" id="{D33BC9F5-22F7-4BE6-B4AE-840C4789EA1B}">
          <p14:sldIdLst>
            <p14:sldId id="370"/>
            <p14:sldId id="34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Whitehead (CENSUS/ESMD FED)" initials="DW(F" lastIdx="6" clrIdx="0">
    <p:extLst>
      <p:ext uri="{19B8F6BF-5375-455C-9EA6-DF929625EA0E}">
        <p15:presenceInfo xmlns:p15="http://schemas.microsoft.com/office/powerpoint/2012/main" userId="S::daniel.whitehead@census.gov::01b9dd91-4482-4973-97e9-d01ccc2fb414" providerId="AD"/>
      </p:ext>
    </p:extLst>
  </p:cmAuthor>
  <p:cmAuthor id="2" name="Brian Dumbacher (CENSUS/ESMD FED)" initials="BD(F" lastIdx="25" clrIdx="1">
    <p:extLst>
      <p:ext uri="{19B8F6BF-5375-455C-9EA6-DF929625EA0E}">
        <p15:presenceInfo xmlns:p15="http://schemas.microsoft.com/office/powerpoint/2012/main" userId="S::Brian.Dumbacher@census.gov::d8d5adb7-f5b4-4dfb-bb98-c7e421854610" providerId="AD"/>
      </p:ext>
    </p:extLst>
  </p:cmAuthor>
  <p:cmAuthor id="3" name="Kyle J Jeong (CENSUS/ESMD FED)" initials="KJJ(F" lastIdx="10" clrIdx="2">
    <p:extLst>
      <p:ext uri="{19B8F6BF-5375-455C-9EA6-DF929625EA0E}">
        <p15:presenceInfo xmlns:p15="http://schemas.microsoft.com/office/powerpoint/2012/main" userId="S::kyle.jiseok.jeong@census.gov::ab26cc43-a750-4229-88fb-f9cecd0607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5" autoAdjust="0"/>
    <p:restoredTop sz="95386" autoAdjust="0"/>
  </p:normalViewPr>
  <p:slideViewPr>
    <p:cSldViewPr snapToGrid="0">
      <p:cViewPr varScale="1">
        <p:scale>
          <a:sx n="87" d="100"/>
          <a:sy n="87" d="100"/>
        </p:scale>
        <p:origin x="114"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3846"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it171oafs-oa17.boc.ad.census.gov\ECON_SHARE\SABLE\NAICS\Documentation\BEACON%20Training%20Data%20Breakdown.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defTabSz="914400" rtl="0" eaLnBrk="1" latinLnBrk="0" hangingPunct="1">
              <a:lnSpc>
                <a:spcPct val="90000"/>
              </a:lnSpc>
              <a:spcBef>
                <a:spcPct val="0"/>
              </a:spcBef>
              <a:buNone/>
              <a:defRPr lang="en-US" sz="4000" b="0" i="0" u="none" strike="noStrike" kern="1200" spc="0" baseline="0" dirty="0">
                <a:solidFill>
                  <a:schemeClr val="accent5">
                    <a:lumMod val="75000"/>
                  </a:schemeClr>
                </a:solidFill>
                <a:latin typeface="Calibri" panose="020F0502020204030204" pitchFamily="34" charset="0"/>
                <a:ea typeface="+mj-ea"/>
                <a:cs typeface="Calibri" panose="020F0502020204030204" pitchFamily="34" charset="0"/>
              </a:defRPr>
            </a:pPr>
            <a:r>
              <a:rPr lang="en-US" sz="2800" kern="1200" dirty="0">
                <a:solidFill>
                  <a:schemeClr val="accent5">
                    <a:lumMod val="75000"/>
                  </a:schemeClr>
                </a:solidFill>
                <a:latin typeface="Calibri" panose="020F0502020204030204" pitchFamily="34" charset="0"/>
                <a:ea typeface="+mj-ea"/>
                <a:cs typeface="Calibri" panose="020F0502020204030204" pitchFamily="34" charset="0"/>
              </a:rPr>
              <a:t>BEACON Training Data Breakdown by Sector and Source</a:t>
            </a:r>
          </a:p>
        </c:rich>
      </c:tx>
      <c:overlay val="0"/>
      <c:spPr>
        <a:noFill/>
        <a:ln>
          <a:noFill/>
        </a:ln>
        <a:effectLst/>
      </c:spPr>
      <c:txPr>
        <a:bodyPr rot="0" spcFirstLastPara="1" vertOverflow="ellipsis" vert="horz" wrap="square" anchor="ctr" anchorCtr="1"/>
        <a:lstStyle/>
        <a:p>
          <a:pPr algn="l" defTabSz="914400" rtl="0" eaLnBrk="1" latinLnBrk="0" hangingPunct="1">
            <a:lnSpc>
              <a:spcPct val="90000"/>
            </a:lnSpc>
            <a:spcBef>
              <a:spcPct val="0"/>
            </a:spcBef>
            <a:buNone/>
            <a:defRPr lang="en-US" sz="4000" b="0" i="0" u="none" strike="noStrike" kern="1200" spc="0" baseline="0" dirty="0">
              <a:solidFill>
                <a:schemeClr val="accent5">
                  <a:lumMod val="75000"/>
                </a:schemeClr>
              </a:solidFill>
              <a:latin typeface="Calibri" panose="020F0502020204030204" pitchFamily="34" charset="0"/>
              <a:ea typeface="+mj-ea"/>
              <a:cs typeface="Calibri" panose="020F0502020204030204" pitchFamily="34" charset="0"/>
            </a:defRPr>
          </a:pPr>
          <a:endParaRPr lang="en-US"/>
        </a:p>
      </c:txPr>
    </c:title>
    <c:autoTitleDeleted val="0"/>
    <c:plotArea>
      <c:layout/>
      <c:barChart>
        <c:barDir val="col"/>
        <c:grouping val="stacked"/>
        <c:varyColors val="0"/>
        <c:ser>
          <c:idx val="0"/>
          <c:order val="0"/>
          <c:tx>
            <c:v>EC</c:v>
          </c:tx>
          <c:spPr>
            <a:solidFill>
              <a:schemeClr val="accent2"/>
            </a:solidFill>
            <a:ln>
              <a:noFill/>
            </a:ln>
            <a:effectLst/>
          </c:spPr>
          <c:invertIfNegative val="0"/>
          <c:cat>
            <c:numRef>
              <c:f>'20210418'!$A$3:$A$22</c:f>
              <c:numCache>
                <c:formatCode>@</c:formatCode>
                <c:ptCount val="20"/>
                <c:pt idx="0">
                  <c:v>11</c:v>
                </c:pt>
                <c:pt idx="1">
                  <c:v>21</c:v>
                </c:pt>
                <c:pt idx="2">
                  <c:v>22</c:v>
                </c:pt>
                <c:pt idx="3">
                  <c:v>23</c:v>
                </c:pt>
                <c:pt idx="4">
                  <c:v>31</c:v>
                </c:pt>
                <c:pt idx="5">
                  <c:v>42</c:v>
                </c:pt>
                <c:pt idx="6">
                  <c:v>44</c:v>
                </c:pt>
                <c:pt idx="7">
                  <c:v>48</c:v>
                </c:pt>
                <c:pt idx="8">
                  <c:v>51</c:v>
                </c:pt>
                <c:pt idx="9">
                  <c:v>52</c:v>
                </c:pt>
                <c:pt idx="10">
                  <c:v>53</c:v>
                </c:pt>
                <c:pt idx="11">
                  <c:v>54</c:v>
                </c:pt>
                <c:pt idx="12">
                  <c:v>55</c:v>
                </c:pt>
                <c:pt idx="13">
                  <c:v>56</c:v>
                </c:pt>
                <c:pt idx="14">
                  <c:v>61</c:v>
                </c:pt>
                <c:pt idx="15">
                  <c:v>62</c:v>
                </c:pt>
                <c:pt idx="16">
                  <c:v>71</c:v>
                </c:pt>
                <c:pt idx="17">
                  <c:v>72</c:v>
                </c:pt>
                <c:pt idx="18">
                  <c:v>81</c:v>
                </c:pt>
                <c:pt idx="19">
                  <c:v>92</c:v>
                </c:pt>
              </c:numCache>
            </c:numRef>
          </c:cat>
          <c:val>
            <c:numRef>
              <c:f>'20230123'!$B$3:$B$22</c:f>
              <c:numCache>
                <c:formatCode>0</c:formatCode>
                <c:ptCount val="20"/>
                <c:pt idx="0">
                  <c:v>3423</c:v>
                </c:pt>
                <c:pt idx="1">
                  <c:v>3711</c:v>
                </c:pt>
                <c:pt idx="2">
                  <c:v>3255</c:v>
                </c:pt>
                <c:pt idx="3">
                  <c:v>38476</c:v>
                </c:pt>
                <c:pt idx="4">
                  <c:v>34958</c:v>
                </c:pt>
                <c:pt idx="5">
                  <c:v>189963</c:v>
                </c:pt>
                <c:pt idx="6">
                  <c:v>140343</c:v>
                </c:pt>
                <c:pt idx="7">
                  <c:v>69912</c:v>
                </c:pt>
                <c:pt idx="8">
                  <c:v>40690</c:v>
                </c:pt>
                <c:pt idx="9">
                  <c:v>73031</c:v>
                </c:pt>
                <c:pt idx="10">
                  <c:v>73692</c:v>
                </c:pt>
                <c:pt idx="11">
                  <c:v>192011</c:v>
                </c:pt>
                <c:pt idx="12">
                  <c:v>4187</c:v>
                </c:pt>
                <c:pt idx="13">
                  <c:v>91536</c:v>
                </c:pt>
                <c:pt idx="14">
                  <c:v>30089</c:v>
                </c:pt>
                <c:pt idx="15">
                  <c:v>98099</c:v>
                </c:pt>
                <c:pt idx="16">
                  <c:v>42408</c:v>
                </c:pt>
                <c:pt idx="17">
                  <c:v>26590</c:v>
                </c:pt>
                <c:pt idx="18">
                  <c:v>133689</c:v>
                </c:pt>
                <c:pt idx="19">
                  <c:v>1061</c:v>
                </c:pt>
              </c:numCache>
            </c:numRef>
          </c:val>
          <c:extLst>
            <c:ext xmlns:c16="http://schemas.microsoft.com/office/drawing/2014/chart" uri="{C3380CC4-5D6E-409C-BE32-E72D297353CC}">
              <c16:uniqueId val="{00000000-48A8-44AB-BA18-856FA013BE4F}"/>
            </c:ext>
          </c:extLst>
        </c:ser>
        <c:ser>
          <c:idx val="1"/>
          <c:order val="1"/>
          <c:tx>
            <c:v>EC Autocoded</c:v>
          </c:tx>
          <c:spPr>
            <a:solidFill>
              <a:schemeClr val="accent4"/>
            </a:solidFill>
            <a:ln>
              <a:noFill/>
            </a:ln>
            <a:effectLst/>
          </c:spPr>
          <c:invertIfNegative val="0"/>
          <c:cat>
            <c:numRef>
              <c:f>'20210418'!$A$3:$A$22</c:f>
              <c:numCache>
                <c:formatCode>@</c:formatCode>
                <c:ptCount val="20"/>
                <c:pt idx="0">
                  <c:v>11</c:v>
                </c:pt>
                <c:pt idx="1">
                  <c:v>21</c:v>
                </c:pt>
                <c:pt idx="2">
                  <c:v>22</c:v>
                </c:pt>
                <c:pt idx="3">
                  <c:v>23</c:v>
                </c:pt>
                <c:pt idx="4">
                  <c:v>31</c:v>
                </c:pt>
                <c:pt idx="5">
                  <c:v>42</c:v>
                </c:pt>
                <c:pt idx="6">
                  <c:v>44</c:v>
                </c:pt>
                <c:pt idx="7">
                  <c:v>48</c:v>
                </c:pt>
                <c:pt idx="8">
                  <c:v>51</c:v>
                </c:pt>
                <c:pt idx="9">
                  <c:v>52</c:v>
                </c:pt>
                <c:pt idx="10">
                  <c:v>53</c:v>
                </c:pt>
                <c:pt idx="11">
                  <c:v>54</c:v>
                </c:pt>
                <c:pt idx="12">
                  <c:v>55</c:v>
                </c:pt>
                <c:pt idx="13">
                  <c:v>56</c:v>
                </c:pt>
                <c:pt idx="14">
                  <c:v>61</c:v>
                </c:pt>
                <c:pt idx="15">
                  <c:v>62</c:v>
                </c:pt>
                <c:pt idx="16">
                  <c:v>71</c:v>
                </c:pt>
                <c:pt idx="17">
                  <c:v>72</c:v>
                </c:pt>
                <c:pt idx="18">
                  <c:v>81</c:v>
                </c:pt>
                <c:pt idx="19">
                  <c:v>92</c:v>
                </c:pt>
              </c:numCache>
            </c:numRef>
          </c:cat>
          <c:val>
            <c:numRef>
              <c:f>'20230123'!$C$3:$C$22</c:f>
              <c:numCache>
                <c:formatCode>0</c:formatCode>
                <c:ptCount val="20"/>
                <c:pt idx="0">
                  <c:v>675</c:v>
                </c:pt>
                <c:pt idx="1">
                  <c:v>575</c:v>
                </c:pt>
                <c:pt idx="2">
                  <c:v>275</c:v>
                </c:pt>
                <c:pt idx="3">
                  <c:v>5475</c:v>
                </c:pt>
                <c:pt idx="4">
                  <c:v>3150</c:v>
                </c:pt>
                <c:pt idx="5">
                  <c:v>8600</c:v>
                </c:pt>
                <c:pt idx="6">
                  <c:v>13825</c:v>
                </c:pt>
                <c:pt idx="7">
                  <c:v>4400</c:v>
                </c:pt>
                <c:pt idx="8">
                  <c:v>2950</c:v>
                </c:pt>
                <c:pt idx="9">
                  <c:v>6400</c:v>
                </c:pt>
                <c:pt idx="10">
                  <c:v>4475</c:v>
                </c:pt>
                <c:pt idx="11">
                  <c:v>13925</c:v>
                </c:pt>
                <c:pt idx="12">
                  <c:v>475</c:v>
                </c:pt>
                <c:pt idx="13">
                  <c:v>10025</c:v>
                </c:pt>
                <c:pt idx="14">
                  <c:v>1775</c:v>
                </c:pt>
                <c:pt idx="15">
                  <c:v>6050</c:v>
                </c:pt>
                <c:pt idx="16">
                  <c:v>2975</c:v>
                </c:pt>
                <c:pt idx="17">
                  <c:v>3325</c:v>
                </c:pt>
                <c:pt idx="18">
                  <c:v>8250</c:v>
                </c:pt>
                <c:pt idx="19">
                  <c:v>125</c:v>
                </c:pt>
              </c:numCache>
            </c:numRef>
          </c:val>
          <c:extLst>
            <c:ext xmlns:c16="http://schemas.microsoft.com/office/drawing/2014/chart" uri="{C3380CC4-5D6E-409C-BE32-E72D297353CC}">
              <c16:uniqueId val="{00000001-48A8-44AB-BA18-856FA013BE4F}"/>
            </c:ext>
          </c:extLst>
        </c:ser>
        <c:ser>
          <c:idx val="2"/>
          <c:order val="2"/>
          <c:tx>
            <c:v>IRS SS-4</c:v>
          </c:tx>
          <c:spPr>
            <a:solidFill>
              <a:schemeClr val="accent6"/>
            </a:solidFill>
            <a:ln>
              <a:noFill/>
            </a:ln>
            <a:effectLst/>
          </c:spPr>
          <c:invertIfNegative val="0"/>
          <c:cat>
            <c:numRef>
              <c:f>'20210418'!$A$3:$A$22</c:f>
              <c:numCache>
                <c:formatCode>@</c:formatCode>
                <c:ptCount val="20"/>
                <c:pt idx="0">
                  <c:v>11</c:v>
                </c:pt>
                <c:pt idx="1">
                  <c:v>21</c:v>
                </c:pt>
                <c:pt idx="2">
                  <c:v>22</c:v>
                </c:pt>
                <c:pt idx="3">
                  <c:v>23</c:v>
                </c:pt>
                <c:pt idx="4">
                  <c:v>31</c:v>
                </c:pt>
                <c:pt idx="5">
                  <c:v>42</c:v>
                </c:pt>
                <c:pt idx="6">
                  <c:v>44</c:v>
                </c:pt>
                <c:pt idx="7">
                  <c:v>48</c:v>
                </c:pt>
                <c:pt idx="8">
                  <c:v>51</c:v>
                </c:pt>
                <c:pt idx="9">
                  <c:v>52</c:v>
                </c:pt>
                <c:pt idx="10">
                  <c:v>53</c:v>
                </c:pt>
                <c:pt idx="11">
                  <c:v>54</c:v>
                </c:pt>
                <c:pt idx="12">
                  <c:v>55</c:v>
                </c:pt>
                <c:pt idx="13">
                  <c:v>56</c:v>
                </c:pt>
                <c:pt idx="14">
                  <c:v>61</c:v>
                </c:pt>
                <c:pt idx="15">
                  <c:v>62</c:v>
                </c:pt>
                <c:pt idx="16">
                  <c:v>71</c:v>
                </c:pt>
                <c:pt idx="17">
                  <c:v>72</c:v>
                </c:pt>
                <c:pt idx="18">
                  <c:v>81</c:v>
                </c:pt>
                <c:pt idx="19">
                  <c:v>92</c:v>
                </c:pt>
              </c:numCache>
            </c:numRef>
          </c:cat>
          <c:val>
            <c:numRef>
              <c:f>'20230123'!$D$3:$D$22</c:f>
              <c:numCache>
                <c:formatCode>0</c:formatCode>
                <c:ptCount val="20"/>
                <c:pt idx="0">
                  <c:v>0</c:v>
                </c:pt>
                <c:pt idx="1">
                  <c:v>2508</c:v>
                </c:pt>
                <c:pt idx="2">
                  <c:v>761</c:v>
                </c:pt>
                <c:pt idx="3">
                  <c:v>25147</c:v>
                </c:pt>
                <c:pt idx="4">
                  <c:v>20146</c:v>
                </c:pt>
                <c:pt idx="5">
                  <c:v>75092</c:v>
                </c:pt>
                <c:pt idx="6">
                  <c:v>117612</c:v>
                </c:pt>
                <c:pt idx="7">
                  <c:v>46010</c:v>
                </c:pt>
                <c:pt idx="8">
                  <c:v>13687</c:v>
                </c:pt>
                <c:pt idx="9">
                  <c:v>35780</c:v>
                </c:pt>
                <c:pt idx="10">
                  <c:v>49463</c:v>
                </c:pt>
                <c:pt idx="11">
                  <c:v>157793</c:v>
                </c:pt>
                <c:pt idx="12">
                  <c:v>947</c:v>
                </c:pt>
                <c:pt idx="13">
                  <c:v>43538</c:v>
                </c:pt>
                <c:pt idx="14">
                  <c:v>14061</c:v>
                </c:pt>
                <c:pt idx="15">
                  <c:v>71972</c:v>
                </c:pt>
                <c:pt idx="16">
                  <c:v>23569</c:v>
                </c:pt>
                <c:pt idx="17">
                  <c:v>92786</c:v>
                </c:pt>
                <c:pt idx="18">
                  <c:v>71514</c:v>
                </c:pt>
                <c:pt idx="19">
                  <c:v>0</c:v>
                </c:pt>
              </c:numCache>
            </c:numRef>
          </c:val>
          <c:extLst>
            <c:ext xmlns:c16="http://schemas.microsoft.com/office/drawing/2014/chart" uri="{C3380CC4-5D6E-409C-BE32-E72D297353CC}">
              <c16:uniqueId val="{00000002-48A8-44AB-BA18-856FA013BE4F}"/>
            </c:ext>
          </c:extLst>
        </c:ser>
        <c:ser>
          <c:idx val="4"/>
          <c:order val="3"/>
          <c:tx>
            <c:v>Harmonized Sys</c:v>
          </c:tx>
          <c:spPr>
            <a:solidFill>
              <a:schemeClr val="accent4">
                <a:lumMod val="60000"/>
              </a:schemeClr>
            </a:solidFill>
            <a:ln>
              <a:noFill/>
            </a:ln>
            <a:effectLst/>
          </c:spPr>
          <c:invertIfNegative val="0"/>
          <c:val>
            <c:numRef>
              <c:f>'20230123'!$E$3:$E$22</c:f>
              <c:numCache>
                <c:formatCode>0</c:formatCode>
                <c:ptCount val="20"/>
                <c:pt idx="0">
                  <c:v>8720</c:v>
                </c:pt>
                <c:pt idx="1">
                  <c:v>1240</c:v>
                </c:pt>
                <c:pt idx="2">
                  <c:v>0</c:v>
                </c:pt>
                <c:pt idx="3">
                  <c:v>0</c:v>
                </c:pt>
                <c:pt idx="4">
                  <c:v>10614</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numCache>
            </c:numRef>
          </c:val>
          <c:extLst>
            <c:ext xmlns:c16="http://schemas.microsoft.com/office/drawing/2014/chart" uri="{C3380CC4-5D6E-409C-BE32-E72D297353CC}">
              <c16:uniqueId val="{00000003-48A8-44AB-BA18-856FA013BE4F}"/>
            </c:ext>
          </c:extLst>
        </c:ser>
        <c:ser>
          <c:idx val="3"/>
          <c:order val="4"/>
          <c:tx>
            <c:v>CAPS</c:v>
          </c:tx>
          <c:spPr>
            <a:solidFill>
              <a:schemeClr val="accent2">
                <a:lumMod val="60000"/>
              </a:schemeClr>
            </a:solidFill>
            <a:ln>
              <a:noFill/>
            </a:ln>
            <a:effectLst/>
          </c:spPr>
          <c:invertIfNegative val="0"/>
          <c:cat>
            <c:numRef>
              <c:f>'20210418'!$A$3:$A$22</c:f>
              <c:numCache>
                <c:formatCode>@</c:formatCode>
                <c:ptCount val="20"/>
                <c:pt idx="0">
                  <c:v>11</c:v>
                </c:pt>
                <c:pt idx="1">
                  <c:v>21</c:v>
                </c:pt>
                <c:pt idx="2">
                  <c:v>22</c:v>
                </c:pt>
                <c:pt idx="3">
                  <c:v>23</c:v>
                </c:pt>
                <c:pt idx="4">
                  <c:v>31</c:v>
                </c:pt>
                <c:pt idx="5">
                  <c:v>42</c:v>
                </c:pt>
                <c:pt idx="6">
                  <c:v>44</c:v>
                </c:pt>
                <c:pt idx="7">
                  <c:v>48</c:v>
                </c:pt>
                <c:pt idx="8">
                  <c:v>51</c:v>
                </c:pt>
                <c:pt idx="9">
                  <c:v>52</c:v>
                </c:pt>
                <c:pt idx="10">
                  <c:v>53</c:v>
                </c:pt>
                <c:pt idx="11">
                  <c:v>54</c:v>
                </c:pt>
                <c:pt idx="12">
                  <c:v>55</c:v>
                </c:pt>
                <c:pt idx="13">
                  <c:v>56</c:v>
                </c:pt>
                <c:pt idx="14">
                  <c:v>61</c:v>
                </c:pt>
                <c:pt idx="15">
                  <c:v>62</c:v>
                </c:pt>
                <c:pt idx="16">
                  <c:v>71</c:v>
                </c:pt>
                <c:pt idx="17">
                  <c:v>72</c:v>
                </c:pt>
                <c:pt idx="18">
                  <c:v>81</c:v>
                </c:pt>
                <c:pt idx="19">
                  <c:v>92</c:v>
                </c:pt>
              </c:numCache>
            </c:numRef>
          </c:cat>
          <c:val>
            <c:numRef>
              <c:f>'20230123'!$F$3:$F$22</c:f>
              <c:numCache>
                <c:formatCode>0</c:formatCode>
                <c:ptCount val="20"/>
                <c:pt idx="0">
                  <c:v>43210</c:v>
                </c:pt>
                <c:pt idx="1">
                  <c:v>37210</c:v>
                </c:pt>
                <c:pt idx="2">
                  <c:v>15200</c:v>
                </c:pt>
                <c:pt idx="3">
                  <c:v>58650</c:v>
                </c:pt>
                <c:pt idx="4">
                  <c:v>554800</c:v>
                </c:pt>
                <c:pt idx="5">
                  <c:v>216320</c:v>
                </c:pt>
                <c:pt idx="6">
                  <c:v>122000</c:v>
                </c:pt>
                <c:pt idx="7">
                  <c:v>49980</c:v>
                </c:pt>
                <c:pt idx="8">
                  <c:v>32770</c:v>
                </c:pt>
                <c:pt idx="9">
                  <c:v>34800</c:v>
                </c:pt>
                <c:pt idx="10">
                  <c:v>29830</c:v>
                </c:pt>
                <c:pt idx="11">
                  <c:v>52270</c:v>
                </c:pt>
                <c:pt idx="12">
                  <c:v>2860</c:v>
                </c:pt>
                <c:pt idx="13">
                  <c:v>49330</c:v>
                </c:pt>
                <c:pt idx="14">
                  <c:v>21630</c:v>
                </c:pt>
                <c:pt idx="15">
                  <c:v>39550</c:v>
                </c:pt>
                <c:pt idx="16">
                  <c:v>55950</c:v>
                </c:pt>
                <c:pt idx="17">
                  <c:v>17830</c:v>
                </c:pt>
                <c:pt idx="18">
                  <c:v>53210</c:v>
                </c:pt>
                <c:pt idx="19">
                  <c:v>19190</c:v>
                </c:pt>
              </c:numCache>
            </c:numRef>
          </c:val>
          <c:extLst>
            <c:ext xmlns:c16="http://schemas.microsoft.com/office/drawing/2014/chart" uri="{C3380CC4-5D6E-409C-BE32-E72D297353CC}">
              <c16:uniqueId val="{00000004-48A8-44AB-BA18-856FA013BE4F}"/>
            </c:ext>
          </c:extLst>
        </c:ser>
        <c:dLbls>
          <c:showLegendKey val="0"/>
          <c:showVal val="0"/>
          <c:showCatName val="0"/>
          <c:showSerName val="0"/>
          <c:showPercent val="0"/>
          <c:showBubbleSize val="0"/>
        </c:dLbls>
        <c:gapWidth val="100"/>
        <c:overlap val="100"/>
        <c:axId val="731711152"/>
        <c:axId val="731707544"/>
      </c:barChart>
      <c:catAx>
        <c:axId val="731711152"/>
        <c:scaling>
          <c:orientation val="minMax"/>
        </c:scaling>
        <c:delete val="0"/>
        <c:axPos val="b"/>
        <c:numFmt formatCode="@"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31707544"/>
        <c:crosses val="autoZero"/>
        <c:auto val="1"/>
        <c:lblAlgn val="ctr"/>
        <c:lblOffset val="100"/>
        <c:noMultiLvlLbl val="0"/>
      </c:catAx>
      <c:valAx>
        <c:axId val="7317075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dirty="0">
                    <a:solidFill>
                      <a:schemeClr val="tx1"/>
                    </a:solidFill>
                  </a:rPr>
                  <a:t>Frequency</a:t>
                </a:r>
              </a:p>
            </c:rich>
          </c:tx>
          <c:layout>
            <c:manualLayout>
              <c:xMode val="edge"/>
              <c:yMode val="edge"/>
              <c:x val="5.9113298199709157E-3"/>
              <c:y val="0.42890522363560396"/>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73171115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78C1ED-2777-4611-B1FC-434811E95EC0}" type="doc">
      <dgm:prSet loTypeId="urn:microsoft.com/office/officeart/2005/8/layout/target3" loCatId="list" qsTypeId="urn:microsoft.com/office/officeart/2005/8/quickstyle/simple1" qsCatId="simple" csTypeId="urn:microsoft.com/office/officeart/2005/8/colors/accent1_2" csCatId="accent1" phldr="1"/>
      <dgm:spPr/>
      <dgm:t>
        <a:bodyPr/>
        <a:lstStyle/>
        <a:p>
          <a:endParaRPr lang="en-US"/>
        </a:p>
      </dgm:t>
    </dgm:pt>
    <dgm:pt modelId="{3CCC1843-AB52-4786-8431-A0AD26FA8DAC}">
      <dgm:prSet phldrT="[Text]"/>
      <dgm:spPr/>
      <dgm:t>
        <a:bodyPr/>
        <a:lstStyle/>
        <a:p>
          <a:r>
            <a:rPr lang="en-US" dirty="0"/>
            <a:t>Standard</a:t>
          </a:r>
        </a:p>
      </dgm:t>
    </dgm:pt>
    <dgm:pt modelId="{A0CD1933-D4B3-4F2D-8235-7889CA2CEDB6}" type="parTrans" cxnId="{006C7D0D-450C-4823-A278-A03C8EF9066C}">
      <dgm:prSet/>
      <dgm:spPr/>
      <dgm:t>
        <a:bodyPr/>
        <a:lstStyle/>
        <a:p>
          <a:endParaRPr lang="en-US"/>
        </a:p>
      </dgm:t>
    </dgm:pt>
    <dgm:pt modelId="{63563C7D-FEEF-4474-B3B0-0FAEC0C5E740}" type="sibTrans" cxnId="{006C7D0D-450C-4823-A278-A03C8EF9066C}">
      <dgm:prSet/>
      <dgm:spPr/>
      <dgm:t>
        <a:bodyPr/>
        <a:lstStyle/>
        <a:p>
          <a:endParaRPr lang="en-US"/>
        </a:p>
      </dgm:t>
    </dgm:pt>
    <dgm:pt modelId="{974F11BA-7364-478A-A46F-13034458A48D}">
      <dgm:prSet phldrT="[Text]" custT="1"/>
      <dgm:spPr/>
      <dgm:t>
        <a:bodyPr/>
        <a:lstStyle/>
        <a:p>
          <a:r>
            <a:rPr lang="en-US" sz="1500" dirty="0"/>
            <a:t>Considers all words and combinations of words (up to 2)</a:t>
          </a:r>
        </a:p>
      </dgm:t>
    </dgm:pt>
    <dgm:pt modelId="{5AACF030-0652-493A-8ABE-BE036CD04C55}" type="parTrans" cxnId="{026D7251-CE81-421B-B56D-2D2E50B3928F}">
      <dgm:prSet/>
      <dgm:spPr/>
      <dgm:t>
        <a:bodyPr/>
        <a:lstStyle/>
        <a:p>
          <a:endParaRPr lang="en-US"/>
        </a:p>
      </dgm:t>
    </dgm:pt>
    <dgm:pt modelId="{DBFCB116-67C0-4B75-8B15-4988F35FD69C}" type="sibTrans" cxnId="{026D7251-CE81-421B-B56D-2D2E50B3928F}">
      <dgm:prSet/>
      <dgm:spPr/>
      <dgm:t>
        <a:bodyPr/>
        <a:lstStyle/>
        <a:p>
          <a:endParaRPr lang="en-US"/>
        </a:p>
      </dgm:t>
    </dgm:pt>
    <dgm:pt modelId="{E5ACA472-C9A4-4178-AEF2-7543F24F293E}">
      <dgm:prSet phldrT="[Text]" custT="1"/>
      <dgm:spPr/>
      <dgm:t>
        <a:bodyPr/>
        <a:lstStyle/>
        <a:p>
          <a:r>
            <a:rPr lang="en-US" sz="1500" dirty="0"/>
            <a:t>Ex. “car repair”</a:t>
          </a:r>
        </a:p>
      </dgm:t>
    </dgm:pt>
    <dgm:pt modelId="{8F36FDC7-1514-4C20-A74A-B9519EDA39AE}" type="parTrans" cxnId="{393B24FD-DD4D-4FA8-8BB1-7B52596AE4BB}">
      <dgm:prSet/>
      <dgm:spPr/>
      <dgm:t>
        <a:bodyPr/>
        <a:lstStyle/>
        <a:p>
          <a:endParaRPr lang="en-US"/>
        </a:p>
      </dgm:t>
    </dgm:pt>
    <dgm:pt modelId="{32DB58BD-8E6E-4EBC-A47B-4F72390CA9F6}" type="sibTrans" cxnId="{393B24FD-DD4D-4FA8-8BB1-7B52596AE4BB}">
      <dgm:prSet/>
      <dgm:spPr/>
      <dgm:t>
        <a:bodyPr/>
        <a:lstStyle/>
        <a:p>
          <a:endParaRPr lang="en-US"/>
        </a:p>
      </dgm:t>
    </dgm:pt>
    <dgm:pt modelId="{B725E649-9CB0-489C-853B-7231A547861D}">
      <dgm:prSet phldrT="[Text]"/>
      <dgm:spPr/>
      <dgm:t>
        <a:bodyPr/>
        <a:lstStyle/>
        <a:p>
          <a:r>
            <a:rPr lang="en-US" dirty="0"/>
            <a:t>Umbrella</a:t>
          </a:r>
        </a:p>
      </dgm:t>
    </dgm:pt>
    <dgm:pt modelId="{506DC1D1-39D1-4019-A6C4-1BFC20944A05}" type="parTrans" cxnId="{5B3101C6-C2F7-4E82-B3F0-679F62B94350}">
      <dgm:prSet/>
      <dgm:spPr/>
      <dgm:t>
        <a:bodyPr/>
        <a:lstStyle/>
        <a:p>
          <a:endParaRPr lang="en-US"/>
        </a:p>
      </dgm:t>
    </dgm:pt>
    <dgm:pt modelId="{C63BB50D-A6A8-4316-B95B-5B0E645D72BA}" type="sibTrans" cxnId="{5B3101C6-C2F7-4E82-B3F0-679F62B94350}">
      <dgm:prSet/>
      <dgm:spPr/>
      <dgm:t>
        <a:bodyPr/>
        <a:lstStyle/>
        <a:p>
          <a:endParaRPr lang="en-US"/>
        </a:p>
      </dgm:t>
    </dgm:pt>
    <dgm:pt modelId="{1FAD99AE-FEA9-4EA7-9D9C-BEA21A5D0671}">
      <dgm:prSet phldrT="[Text]" custT="1"/>
      <dgm:spPr/>
      <dgm:t>
        <a:bodyPr/>
        <a:lstStyle/>
        <a:p>
          <a:r>
            <a:rPr lang="en-US" sz="1500" dirty="0"/>
            <a:t>Excludes words/combs that are subsets of other combs</a:t>
          </a:r>
        </a:p>
      </dgm:t>
    </dgm:pt>
    <dgm:pt modelId="{B5B9D985-406A-486F-81FA-D1C7B9CBDE92}" type="parTrans" cxnId="{700BBC10-83E5-4DD0-BF55-A6F3A352A207}">
      <dgm:prSet/>
      <dgm:spPr/>
      <dgm:t>
        <a:bodyPr/>
        <a:lstStyle/>
        <a:p>
          <a:endParaRPr lang="en-US"/>
        </a:p>
      </dgm:t>
    </dgm:pt>
    <dgm:pt modelId="{314CC7F1-305D-41DC-BE32-F67FB2A9D825}" type="sibTrans" cxnId="{700BBC10-83E5-4DD0-BF55-A6F3A352A207}">
      <dgm:prSet/>
      <dgm:spPr/>
      <dgm:t>
        <a:bodyPr/>
        <a:lstStyle/>
        <a:p>
          <a:endParaRPr lang="en-US"/>
        </a:p>
      </dgm:t>
    </dgm:pt>
    <dgm:pt modelId="{8EA966C0-827B-4F97-94BE-94AAEA6F6E38}">
      <dgm:prSet phldrT="[Text]"/>
      <dgm:spPr/>
      <dgm:t>
        <a:bodyPr/>
        <a:lstStyle/>
        <a:p>
          <a:r>
            <a:rPr lang="en-US" dirty="0"/>
            <a:t>Exact</a:t>
          </a:r>
        </a:p>
      </dgm:t>
    </dgm:pt>
    <dgm:pt modelId="{743841F3-E93F-4C50-BBBF-6E508ED374E4}" type="parTrans" cxnId="{E51C6AF6-7417-44DA-8E5A-48E25ECABD69}">
      <dgm:prSet/>
      <dgm:spPr/>
      <dgm:t>
        <a:bodyPr/>
        <a:lstStyle/>
        <a:p>
          <a:endParaRPr lang="en-US"/>
        </a:p>
      </dgm:t>
    </dgm:pt>
    <dgm:pt modelId="{2002A23C-3BF8-4698-924C-F8FAC49EBCA6}" type="sibTrans" cxnId="{E51C6AF6-7417-44DA-8E5A-48E25ECABD69}">
      <dgm:prSet/>
      <dgm:spPr/>
      <dgm:t>
        <a:bodyPr/>
        <a:lstStyle/>
        <a:p>
          <a:endParaRPr lang="en-US"/>
        </a:p>
      </dgm:t>
    </dgm:pt>
    <dgm:pt modelId="{7F018368-5D5D-46A4-A672-E5AE51380464}">
      <dgm:prSet phldrT="[Text]" custT="1"/>
      <dgm:spPr/>
      <dgm:t>
        <a:bodyPr/>
        <a:lstStyle/>
        <a:p>
          <a:r>
            <a:rPr lang="en-US" sz="1500" dirty="0"/>
            <a:t>Only considers complete write-in description</a:t>
          </a:r>
        </a:p>
      </dgm:t>
    </dgm:pt>
    <dgm:pt modelId="{783F011C-B1F5-4CC3-8AAE-C06617E739F3}" type="parTrans" cxnId="{7F39EF31-6C93-4D27-9EB3-77B79FD72BF2}">
      <dgm:prSet/>
      <dgm:spPr/>
      <dgm:t>
        <a:bodyPr/>
        <a:lstStyle/>
        <a:p>
          <a:endParaRPr lang="en-US"/>
        </a:p>
      </dgm:t>
    </dgm:pt>
    <dgm:pt modelId="{32CE969E-BF0A-4069-BDEA-279EB7A761FB}" type="sibTrans" cxnId="{7F39EF31-6C93-4D27-9EB3-77B79FD72BF2}">
      <dgm:prSet/>
      <dgm:spPr/>
      <dgm:t>
        <a:bodyPr/>
        <a:lstStyle/>
        <a:p>
          <a:endParaRPr lang="en-US"/>
        </a:p>
      </dgm:t>
    </dgm:pt>
    <dgm:pt modelId="{6AF86973-C682-4635-9E5E-2587804B39CC}">
      <dgm:prSet phldrT="[Text]" custT="1"/>
      <dgm:spPr/>
      <dgm:t>
        <a:bodyPr/>
        <a:lstStyle/>
        <a:p>
          <a:r>
            <a:rPr lang="en-US" sz="1500" dirty="0"/>
            <a:t>Ex. “car repair”</a:t>
          </a:r>
        </a:p>
      </dgm:t>
    </dgm:pt>
    <dgm:pt modelId="{D8E72B77-39D4-4D66-B4C7-44EE0719D2E8}" type="sibTrans" cxnId="{B09172BF-4B31-4C1C-8C65-E8D17B525C20}">
      <dgm:prSet/>
      <dgm:spPr/>
      <dgm:t>
        <a:bodyPr/>
        <a:lstStyle/>
        <a:p>
          <a:endParaRPr lang="en-US"/>
        </a:p>
      </dgm:t>
    </dgm:pt>
    <dgm:pt modelId="{F5F58EFE-43F3-4DDE-B8B6-365F30DB90B4}" type="parTrans" cxnId="{B09172BF-4B31-4C1C-8C65-E8D17B525C20}">
      <dgm:prSet/>
      <dgm:spPr/>
      <dgm:t>
        <a:bodyPr/>
        <a:lstStyle/>
        <a:p>
          <a:endParaRPr lang="en-US"/>
        </a:p>
      </dgm:t>
    </dgm:pt>
    <dgm:pt modelId="{350073CF-5FFF-49B2-958F-442633B90FF5}">
      <dgm:prSet phldrT="[Text]" custT="1"/>
      <dgm:spPr/>
      <dgm:t>
        <a:bodyPr/>
        <a:lstStyle/>
        <a:p>
          <a:r>
            <a:rPr lang="en-US" sz="1500" dirty="0"/>
            <a:t>Includes: “car repair” (all qualifying write-ins)</a:t>
          </a:r>
        </a:p>
      </dgm:t>
    </dgm:pt>
    <dgm:pt modelId="{5BEE888A-E05E-48FD-856B-5B33D2D31F65}" type="parTrans" cxnId="{633996F7-5E71-46A6-A942-83E25D3BD785}">
      <dgm:prSet/>
      <dgm:spPr/>
      <dgm:t>
        <a:bodyPr/>
        <a:lstStyle/>
        <a:p>
          <a:endParaRPr lang="en-US"/>
        </a:p>
      </dgm:t>
    </dgm:pt>
    <dgm:pt modelId="{878A2789-84AE-408A-8908-FBF2D7238B1D}" type="sibTrans" cxnId="{633996F7-5E71-46A6-A942-83E25D3BD785}">
      <dgm:prSet/>
      <dgm:spPr/>
      <dgm:t>
        <a:bodyPr/>
        <a:lstStyle/>
        <a:p>
          <a:endParaRPr lang="en-US"/>
        </a:p>
      </dgm:t>
    </dgm:pt>
    <dgm:pt modelId="{0F6C0F2C-C721-4272-9F73-D82899C55F1A}">
      <dgm:prSet phldrT="[Text]" custT="1"/>
      <dgm:spPr/>
      <dgm:t>
        <a:bodyPr/>
        <a:lstStyle/>
        <a:p>
          <a:r>
            <a:rPr lang="en-US" sz="1500" dirty="0"/>
            <a:t>Includes: “car”, “repair”, “car repair” (all qualifying write-ins)</a:t>
          </a:r>
        </a:p>
      </dgm:t>
    </dgm:pt>
    <dgm:pt modelId="{7F789A33-31F4-432D-80AE-07E79ACA1DAA}" type="parTrans" cxnId="{ABC61894-1B5B-4229-A862-4A90C5D44F39}">
      <dgm:prSet/>
      <dgm:spPr/>
      <dgm:t>
        <a:bodyPr/>
        <a:lstStyle/>
        <a:p>
          <a:endParaRPr lang="en-US"/>
        </a:p>
      </dgm:t>
    </dgm:pt>
    <dgm:pt modelId="{26046AD0-A153-434D-A891-054559316663}" type="sibTrans" cxnId="{ABC61894-1B5B-4229-A862-4A90C5D44F39}">
      <dgm:prSet/>
      <dgm:spPr/>
      <dgm:t>
        <a:bodyPr/>
        <a:lstStyle/>
        <a:p>
          <a:endParaRPr lang="en-US"/>
        </a:p>
      </dgm:t>
    </dgm:pt>
    <dgm:pt modelId="{609889D0-93AC-47B9-98B1-6CDBF450A6E4}">
      <dgm:prSet phldrT="[Text]" custT="1"/>
      <dgm:spPr/>
      <dgm:t>
        <a:bodyPr/>
        <a:lstStyle/>
        <a:p>
          <a:r>
            <a:rPr lang="en-US" sz="1500" dirty="0"/>
            <a:t>Excludes: “car”, “repair”</a:t>
          </a:r>
        </a:p>
      </dgm:t>
    </dgm:pt>
    <dgm:pt modelId="{CD9F436F-DC48-410B-9A44-58C06847B1BF}" type="parTrans" cxnId="{E9714818-21D5-44FB-B3BA-CC7A28FF02DB}">
      <dgm:prSet/>
      <dgm:spPr/>
      <dgm:t>
        <a:bodyPr/>
        <a:lstStyle/>
        <a:p>
          <a:endParaRPr lang="en-US"/>
        </a:p>
      </dgm:t>
    </dgm:pt>
    <dgm:pt modelId="{E9EF8270-8D63-4299-A79D-57B1A36AFE3C}" type="sibTrans" cxnId="{E9714818-21D5-44FB-B3BA-CC7A28FF02DB}">
      <dgm:prSet/>
      <dgm:spPr/>
      <dgm:t>
        <a:bodyPr/>
        <a:lstStyle/>
        <a:p>
          <a:endParaRPr lang="en-US"/>
        </a:p>
      </dgm:t>
    </dgm:pt>
    <dgm:pt modelId="{1A79904B-09A3-4A6D-BA36-68D3D7A49C11}">
      <dgm:prSet phldrT="[Text]" custT="1"/>
      <dgm:spPr/>
      <dgm:t>
        <a:bodyPr/>
        <a:lstStyle/>
        <a:p>
          <a:r>
            <a:rPr lang="en-US" sz="1500" dirty="0"/>
            <a:t>Includes: “car repair” (includes only write-ins consisting only of terms “car” and “repair”)</a:t>
          </a:r>
        </a:p>
      </dgm:t>
    </dgm:pt>
    <dgm:pt modelId="{F7A54CC8-554E-4BE9-8EC1-93F779DDEFF8}" type="parTrans" cxnId="{7682A97B-14E1-4E18-9424-64C5D18E20F8}">
      <dgm:prSet/>
      <dgm:spPr/>
      <dgm:t>
        <a:bodyPr/>
        <a:lstStyle/>
        <a:p>
          <a:endParaRPr lang="en-US"/>
        </a:p>
      </dgm:t>
    </dgm:pt>
    <dgm:pt modelId="{C756F40F-C8C1-41B7-8E2E-BD1C2CEC1310}" type="sibTrans" cxnId="{7682A97B-14E1-4E18-9424-64C5D18E20F8}">
      <dgm:prSet/>
      <dgm:spPr/>
      <dgm:t>
        <a:bodyPr/>
        <a:lstStyle/>
        <a:p>
          <a:endParaRPr lang="en-US"/>
        </a:p>
      </dgm:t>
    </dgm:pt>
    <dgm:pt modelId="{4CB9EB59-2C10-450B-B5D6-C43AE6EF1548}">
      <dgm:prSet phldrT="[Text]" custT="1"/>
      <dgm:spPr/>
      <dgm:t>
        <a:bodyPr/>
        <a:lstStyle/>
        <a:p>
          <a:r>
            <a:rPr lang="en-US" sz="1500" dirty="0"/>
            <a:t>Excludes: “car”, “repair”</a:t>
          </a:r>
        </a:p>
      </dgm:t>
    </dgm:pt>
    <dgm:pt modelId="{AF266193-B471-44DE-B5EA-3FC2A2885208}" type="parTrans" cxnId="{F5E22C45-517F-46AA-B54E-3B01997801D8}">
      <dgm:prSet/>
      <dgm:spPr/>
      <dgm:t>
        <a:bodyPr/>
        <a:lstStyle/>
        <a:p>
          <a:endParaRPr lang="en-US"/>
        </a:p>
      </dgm:t>
    </dgm:pt>
    <dgm:pt modelId="{71C94435-0E45-4397-B0D1-39C8D2A13E4A}" type="sibTrans" cxnId="{F5E22C45-517F-46AA-B54E-3B01997801D8}">
      <dgm:prSet/>
      <dgm:spPr/>
      <dgm:t>
        <a:bodyPr/>
        <a:lstStyle/>
        <a:p>
          <a:endParaRPr lang="en-US"/>
        </a:p>
      </dgm:t>
    </dgm:pt>
    <dgm:pt modelId="{22E70415-10F8-40FD-934F-CFF1B7855F66}">
      <dgm:prSet phldrT="[Text]" custT="1"/>
      <dgm:spPr/>
      <dgm:t>
        <a:bodyPr/>
        <a:lstStyle/>
        <a:p>
          <a:r>
            <a:rPr lang="en-US" sz="1500" dirty="0"/>
            <a:t>Ex. “car repair”</a:t>
          </a:r>
        </a:p>
      </dgm:t>
    </dgm:pt>
    <dgm:pt modelId="{07DB91B4-51C9-4985-B42D-684389B855FD}" type="parTrans" cxnId="{50D877BB-73FE-416F-B8A9-B0FAA50BB55D}">
      <dgm:prSet/>
      <dgm:spPr/>
      <dgm:t>
        <a:bodyPr/>
        <a:lstStyle/>
        <a:p>
          <a:endParaRPr lang="en-US"/>
        </a:p>
      </dgm:t>
    </dgm:pt>
    <dgm:pt modelId="{9CFC691E-A880-4631-A457-1A241D74C122}" type="sibTrans" cxnId="{50D877BB-73FE-416F-B8A9-B0FAA50BB55D}">
      <dgm:prSet/>
      <dgm:spPr/>
      <dgm:t>
        <a:bodyPr/>
        <a:lstStyle/>
        <a:p>
          <a:endParaRPr lang="en-US"/>
        </a:p>
      </dgm:t>
    </dgm:pt>
    <dgm:pt modelId="{F0912496-9D74-4FB9-9680-CA4958AA0CC4}" type="pres">
      <dgm:prSet presAssocID="{CD78C1ED-2777-4611-B1FC-434811E95EC0}" presName="Name0" presStyleCnt="0">
        <dgm:presLayoutVars>
          <dgm:chMax val="7"/>
          <dgm:dir/>
          <dgm:animLvl val="lvl"/>
          <dgm:resizeHandles val="exact"/>
        </dgm:presLayoutVars>
      </dgm:prSet>
      <dgm:spPr/>
    </dgm:pt>
    <dgm:pt modelId="{48FCD3BE-2252-4B35-8830-95F80884B027}" type="pres">
      <dgm:prSet presAssocID="{3CCC1843-AB52-4786-8431-A0AD26FA8DAC}" presName="circle1" presStyleLbl="node1" presStyleIdx="0" presStyleCnt="3"/>
      <dgm:spPr/>
    </dgm:pt>
    <dgm:pt modelId="{138262CD-4306-4358-A17A-BD9E9D7BAA70}" type="pres">
      <dgm:prSet presAssocID="{3CCC1843-AB52-4786-8431-A0AD26FA8DAC}" presName="space" presStyleCnt="0"/>
      <dgm:spPr/>
    </dgm:pt>
    <dgm:pt modelId="{8A1AAFE4-9FB6-4C53-B87B-7A7FC1E8A631}" type="pres">
      <dgm:prSet presAssocID="{3CCC1843-AB52-4786-8431-A0AD26FA8DAC}" presName="rect1" presStyleLbl="alignAcc1" presStyleIdx="0" presStyleCnt="3"/>
      <dgm:spPr/>
    </dgm:pt>
    <dgm:pt modelId="{89B8A61C-DBB0-4026-BC80-9F0AE4183013}" type="pres">
      <dgm:prSet presAssocID="{B725E649-9CB0-489C-853B-7231A547861D}" presName="vertSpace2" presStyleLbl="node1" presStyleIdx="0" presStyleCnt="3"/>
      <dgm:spPr/>
    </dgm:pt>
    <dgm:pt modelId="{0873492B-B5A8-4189-BAB8-A9585BC4597D}" type="pres">
      <dgm:prSet presAssocID="{B725E649-9CB0-489C-853B-7231A547861D}" presName="circle2" presStyleLbl="node1" presStyleIdx="1" presStyleCnt="3"/>
      <dgm:spPr/>
    </dgm:pt>
    <dgm:pt modelId="{F7CA2CD5-1DBB-451B-8D70-3E3F6231FAAE}" type="pres">
      <dgm:prSet presAssocID="{B725E649-9CB0-489C-853B-7231A547861D}" presName="rect2" presStyleLbl="alignAcc1" presStyleIdx="1" presStyleCnt="3"/>
      <dgm:spPr/>
    </dgm:pt>
    <dgm:pt modelId="{578F37E4-5B7D-4199-BD6D-05F875F77061}" type="pres">
      <dgm:prSet presAssocID="{8EA966C0-827B-4F97-94BE-94AAEA6F6E38}" presName="vertSpace3" presStyleLbl="node1" presStyleIdx="1" presStyleCnt="3"/>
      <dgm:spPr/>
    </dgm:pt>
    <dgm:pt modelId="{6A8D4139-3FF3-401E-82CE-81E6D6EB721D}" type="pres">
      <dgm:prSet presAssocID="{8EA966C0-827B-4F97-94BE-94AAEA6F6E38}" presName="circle3" presStyleLbl="node1" presStyleIdx="2" presStyleCnt="3"/>
      <dgm:spPr/>
    </dgm:pt>
    <dgm:pt modelId="{ABF96390-325C-473C-BEDE-D8E4AE65437B}" type="pres">
      <dgm:prSet presAssocID="{8EA966C0-827B-4F97-94BE-94AAEA6F6E38}" presName="rect3" presStyleLbl="alignAcc1" presStyleIdx="2" presStyleCnt="3" custLinFactNeighborX="-350" custLinFactNeighborY="1610"/>
      <dgm:spPr/>
    </dgm:pt>
    <dgm:pt modelId="{0DE49B21-AF0B-4404-8B11-A35417BCD849}" type="pres">
      <dgm:prSet presAssocID="{3CCC1843-AB52-4786-8431-A0AD26FA8DAC}" presName="rect1ParTx" presStyleLbl="alignAcc1" presStyleIdx="2" presStyleCnt="3">
        <dgm:presLayoutVars>
          <dgm:chMax val="1"/>
          <dgm:bulletEnabled val="1"/>
        </dgm:presLayoutVars>
      </dgm:prSet>
      <dgm:spPr/>
    </dgm:pt>
    <dgm:pt modelId="{0D718C1B-C10D-459B-B4A1-EE4B7A6C1837}" type="pres">
      <dgm:prSet presAssocID="{3CCC1843-AB52-4786-8431-A0AD26FA8DAC}" presName="rect1ChTx" presStyleLbl="alignAcc1" presStyleIdx="2" presStyleCnt="3">
        <dgm:presLayoutVars>
          <dgm:bulletEnabled val="1"/>
        </dgm:presLayoutVars>
      </dgm:prSet>
      <dgm:spPr/>
    </dgm:pt>
    <dgm:pt modelId="{407B0F5E-CABC-4F14-BF84-385B94CFD538}" type="pres">
      <dgm:prSet presAssocID="{B725E649-9CB0-489C-853B-7231A547861D}" presName="rect2ParTx" presStyleLbl="alignAcc1" presStyleIdx="2" presStyleCnt="3">
        <dgm:presLayoutVars>
          <dgm:chMax val="1"/>
          <dgm:bulletEnabled val="1"/>
        </dgm:presLayoutVars>
      </dgm:prSet>
      <dgm:spPr/>
    </dgm:pt>
    <dgm:pt modelId="{0ED387CC-79D4-4FB3-8F13-936BD559B4E9}" type="pres">
      <dgm:prSet presAssocID="{B725E649-9CB0-489C-853B-7231A547861D}" presName="rect2ChTx" presStyleLbl="alignAcc1" presStyleIdx="2" presStyleCnt="3">
        <dgm:presLayoutVars>
          <dgm:bulletEnabled val="1"/>
        </dgm:presLayoutVars>
      </dgm:prSet>
      <dgm:spPr/>
    </dgm:pt>
    <dgm:pt modelId="{0B66FDB0-1B70-4A1B-8037-F84ADC0C0238}" type="pres">
      <dgm:prSet presAssocID="{8EA966C0-827B-4F97-94BE-94AAEA6F6E38}" presName="rect3ParTx" presStyleLbl="alignAcc1" presStyleIdx="2" presStyleCnt="3">
        <dgm:presLayoutVars>
          <dgm:chMax val="1"/>
          <dgm:bulletEnabled val="1"/>
        </dgm:presLayoutVars>
      </dgm:prSet>
      <dgm:spPr/>
    </dgm:pt>
    <dgm:pt modelId="{699C58A8-7E4D-47A0-AACF-B53808DE5319}" type="pres">
      <dgm:prSet presAssocID="{8EA966C0-827B-4F97-94BE-94AAEA6F6E38}" presName="rect3ChTx" presStyleLbl="alignAcc1" presStyleIdx="2" presStyleCnt="3">
        <dgm:presLayoutVars>
          <dgm:bulletEnabled val="1"/>
        </dgm:presLayoutVars>
      </dgm:prSet>
      <dgm:spPr/>
    </dgm:pt>
  </dgm:ptLst>
  <dgm:cxnLst>
    <dgm:cxn modelId="{C4062206-3663-4462-90FA-E83CCB2A83D7}" type="presOf" srcId="{3CCC1843-AB52-4786-8431-A0AD26FA8DAC}" destId="{8A1AAFE4-9FB6-4C53-B87B-7A7FC1E8A631}" srcOrd="0" destOrd="0" presId="urn:microsoft.com/office/officeart/2005/8/layout/target3"/>
    <dgm:cxn modelId="{006C7D0D-450C-4823-A278-A03C8EF9066C}" srcId="{CD78C1ED-2777-4611-B1FC-434811E95EC0}" destId="{3CCC1843-AB52-4786-8431-A0AD26FA8DAC}" srcOrd="0" destOrd="0" parTransId="{A0CD1933-D4B3-4F2D-8235-7889CA2CEDB6}" sibTransId="{63563C7D-FEEF-4474-B3B0-0FAEC0C5E740}"/>
    <dgm:cxn modelId="{700BBC10-83E5-4DD0-BF55-A6F3A352A207}" srcId="{B725E649-9CB0-489C-853B-7231A547861D}" destId="{1FAD99AE-FEA9-4EA7-9D9C-BEA21A5D0671}" srcOrd="0" destOrd="0" parTransId="{B5B9D985-406A-486F-81FA-D1C7B9CBDE92}" sibTransId="{314CC7F1-305D-41DC-BE32-F67FB2A9D825}"/>
    <dgm:cxn modelId="{E9714818-21D5-44FB-B3BA-CC7A28FF02DB}" srcId="{6AF86973-C682-4635-9E5E-2587804B39CC}" destId="{609889D0-93AC-47B9-98B1-6CDBF450A6E4}" srcOrd="1" destOrd="0" parTransId="{CD9F436F-DC48-410B-9A44-58C06847B1BF}" sibTransId="{E9EF8270-8D63-4299-A79D-57B1A36AFE3C}"/>
    <dgm:cxn modelId="{4CBB3A20-E231-48C5-B05C-BE0D7F750E87}" type="presOf" srcId="{22E70415-10F8-40FD-934F-CFF1B7855F66}" destId="{699C58A8-7E4D-47A0-AACF-B53808DE5319}" srcOrd="0" destOrd="1" presId="urn:microsoft.com/office/officeart/2005/8/layout/target3"/>
    <dgm:cxn modelId="{1E498026-3DF6-4573-8F47-41DD81AF4FEE}" type="presOf" srcId="{6AF86973-C682-4635-9E5E-2587804B39CC}" destId="{0ED387CC-79D4-4FB3-8F13-936BD559B4E9}" srcOrd="0" destOrd="1" presId="urn:microsoft.com/office/officeart/2005/8/layout/target3"/>
    <dgm:cxn modelId="{7EB4452B-7A25-420A-81AB-228F67CFE387}" type="presOf" srcId="{609889D0-93AC-47B9-98B1-6CDBF450A6E4}" destId="{0ED387CC-79D4-4FB3-8F13-936BD559B4E9}" srcOrd="0" destOrd="3" presId="urn:microsoft.com/office/officeart/2005/8/layout/target3"/>
    <dgm:cxn modelId="{7F39EF31-6C93-4D27-9EB3-77B79FD72BF2}" srcId="{8EA966C0-827B-4F97-94BE-94AAEA6F6E38}" destId="{7F018368-5D5D-46A4-A672-E5AE51380464}" srcOrd="0" destOrd="0" parTransId="{783F011C-B1F5-4CC3-8AAE-C06617E739F3}" sibTransId="{32CE969E-BF0A-4069-BDEA-279EB7A761FB}"/>
    <dgm:cxn modelId="{C6D9FC32-8F18-4E08-91E2-FC062CCCE2BB}" type="presOf" srcId="{350073CF-5FFF-49B2-958F-442633B90FF5}" destId="{0ED387CC-79D4-4FB3-8F13-936BD559B4E9}" srcOrd="0" destOrd="2" presId="urn:microsoft.com/office/officeart/2005/8/layout/target3"/>
    <dgm:cxn modelId="{F413133C-8F94-4369-B406-2A247045C2CB}" type="presOf" srcId="{CD78C1ED-2777-4611-B1FC-434811E95EC0}" destId="{F0912496-9D74-4FB9-9680-CA4958AA0CC4}" srcOrd="0" destOrd="0" presId="urn:microsoft.com/office/officeart/2005/8/layout/target3"/>
    <dgm:cxn modelId="{F5E22C45-517F-46AA-B54E-3B01997801D8}" srcId="{22E70415-10F8-40FD-934F-CFF1B7855F66}" destId="{4CB9EB59-2C10-450B-B5D6-C43AE6EF1548}" srcOrd="1" destOrd="0" parTransId="{AF266193-B471-44DE-B5EA-3FC2A2885208}" sibTransId="{71C94435-0E45-4397-B0D1-39C8D2A13E4A}"/>
    <dgm:cxn modelId="{7A228746-5BF1-4FB1-B942-BDC6A5464447}" type="presOf" srcId="{B725E649-9CB0-489C-853B-7231A547861D}" destId="{F7CA2CD5-1DBB-451B-8D70-3E3F6231FAAE}" srcOrd="0" destOrd="0" presId="urn:microsoft.com/office/officeart/2005/8/layout/target3"/>
    <dgm:cxn modelId="{026D7251-CE81-421B-B56D-2D2E50B3928F}" srcId="{3CCC1843-AB52-4786-8431-A0AD26FA8DAC}" destId="{974F11BA-7364-478A-A46F-13034458A48D}" srcOrd="0" destOrd="0" parTransId="{5AACF030-0652-493A-8ABE-BE036CD04C55}" sibTransId="{DBFCB116-67C0-4B75-8B15-4988F35FD69C}"/>
    <dgm:cxn modelId="{633C9378-9F3A-42F3-A6EB-6AD0C8F95BD0}" type="presOf" srcId="{3CCC1843-AB52-4786-8431-A0AD26FA8DAC}" destId="{0DE49B21-AF0B-4404-8B11-A35417BCD849}" srcOrd="1" destOrd="0" presId="urn:microsoft.com/office/officeart/2005/8/layout/target3"/>
    <dgm:cxn modelId="{08FBA67A-4DEB-4C78-9B95-58CDE9510C1D}" type="presOf" srcId="{8EA966C0-827B-4F97-94BE-94AAEA6F6E38}" destId="{ABF96390-325C-473C-BEDE-D8E4AE65437B}" srcOrd="0" destOrd="0" presId="urn:microsoft.com/office/officeart/2005/8/layout/target3"/>
    <dgm:cxn modelId="{7682A97B-14E1-4E18-9424-64C5D18E20F8}" srcId="{22E70415-10F8-40FD-934F-CFF1B7855F66}" destId="{1A79904B-09A3-4A6D-BA36-68D3D7A49C11}" srcOrd="0" destOrd="0" parTransId="{F7A54CC8-554E-4BE9-8EC1-93F779DDEFF8}" sibTransId="{C756F40F-C8C1-41B7-8E2E-BD1C2CEC1310}"/>
    <dgm:cxn modelId="{9DFD247E-0F13-45DC-AAA3-B2E8D7372844}" type="presOf" srcId="{1FAD99AE-FEA9-4EA7-9D9C-BEA21A5D0671}" destId="{0ED387CC-79D4-4FB3-8F13-936BD559B4E9}" srcOrd="0" destOrd="0" presId="urn:microsoft.com/office/officeart/2005/8/layout/target3"/>
    <dgm:cxn modelId="{7D648F8E-E299-4A43-96CC-EEF86148905D}" type="presOf" srcId="{8EA966C0-827B-4F97-94BE-94AAEA6F6E38}" destId="{0B66FDB0-1B70-4A1B-8037-F84ADC0C0238}" srcOrd="1" destOrd="0" presId="urn:microsoft.com/office/officeart/2005/8/layout/target3"/>
    <dgm:cxn modelId="{0E1EF391-D80A-4091-8812-890DD091DB78}" type="presOf" srcId="{B725E649-9CB0-489C-853B-7231A547861D}" destId="{407B0F5E-CABC-4F14-BF84-385B94CFD538}" srcOrd="1" destOrd="0" presId="urn:microsoft.com/office/officeart/2005/8/layout/target3"/>
    <dgm:cxn modelId="{4C4FDE93-F1D8-4F39-8CF1-9A6FB56AFF45}" type="presOf" srcId="{974F11BA-7364-478A-A46F-13034458A48D}" destId="{0D718C1B-C10D-459B-B4A1-EE4B7A6C1837}" srcOrd="0" destOrd="0" presId="urn:microsoft.com/office/officeart/2005/8/layout/target3"/>
    <dgm:cxn modelId="{ABC61894-1B5B-4229-A862-4A90C5D44F39}" srcId="{E5ACA472-C9A4-4178-AEF2-7543F24F293E}" destId="{0F6C0F2C-C721-4272-9F73-D82899C55F1A}" srcOrd="0" destOrd="0" parTransId="{7F789A33-31F4-432D-80AE-07E79ACA1DAA}" sibTransId="{26046AD0-A153-434D-A891-054559316663}"/>
    <dgm:cxn modelId="{29C96A97-8809-4EBF-93A5-6F8FDACCC9D5}" type="presOf" srcId="{1A79904B-09A3-4A6D-BA36-68D3D7A49C11}" destId="{699C58A8-7E4D-47A0-AACF-B53808DE5319}" srcOrd="0" destOrd="2" presId="urn:microsoft.com/office/officeart/2005/8/layout/target3"/>
    <dgm:cxn modelId="{50D877BB-73FE-416F-B8A9-B0FAA50BB55D}" srcId="{8EA966C0-827B-4F97-94BE-94AAEA6F6E38}" destId="{22E70415-10F8-40FD-934F-CFF1B7855F66}" srcOrd="1" destOrd="0" parTransId="{07DB91B4-51C9-4985-B42D-684389B855FD}" sibTransId="{9CFC691E-A880-4631-A457-1A241D74C122}"/>
    <dgm:cxn modelId="{B09172BF-4B31-4C1C-8C65-E8D17B525C20}" srcId="{B725E649-9CB0-489C-853B-7231A547861D}" destId="{6AF86973-C682-4635-9E5E-2587804B39CC}" srcOrd="1" destOrd="0" parTransId="{F5F58EFE-43F3-4DDE-B8B6-365F30DB90B4}" sibTransId="{D8E72B77-39D4-4D66-B4C7-44EE0719D2E8}"/>
    <dgm:cxn modelId="{5B3101C6-C2F7-4E82-B3F0-679F62B94350}" srcId="{CD78C1ED-2777-4611-B1FC-434811E95EC0}" destId="{B725E649-9CB0-489C-853B-7231A547861D}" srcOrd="1" destOrd="0" parTransId="{506DC1D1-39D1-4019-A6C4-1BFC20944A05}" sibTransId="{C63BB50D-A6A8-4316-B95B-5B0E645D72BA}"/>
    <dgm:cxn modelId="{79B909CF-8744-4F33-A19C-BAE945154956}" type="presOf" srcId="{0F6C0F2C-C721-4272-9F73-D82899C55F1A}" destId="{0D718C1B-C10D-459B-B4A1-EE4B7A6C1837}" srcOrd="0" destOrd="2" presId="urn:microsoft.com/office/officeart/2005/8/layout/target3"/>
    <dgm:cxn modelId="{9534D2DC-1E08-4D7B-B39C-AD9D81CFF9E6}" type="presOf" srcId="{E5ACA472-C9A4-4178-AEF2-7543F24F293E}" destId="{0D718C1B-C10D-459B-B4A1-EE4B7A6C1837}" srcOrd="0" destOrd="1" presId="urn:microsoft.com/office/officeart/2005/8/layout/target3"/>
    <dgm:cxn modelId="{8783E5F0-5ED6-45C0-B6F1-E82BA5D3BD56}" type="presOf" srcId="{7F018368-5D5D-46A4-A672-E5AE51380464}" destId="{699C58A8-7E4D-47A0-AACF-B53808DE5319}" srcOrd="0" destOrd="0" presId="urn:microsoft.com/office/officeart/2005/8/layout/target3"/>
    <dgm:cxn modelId="{E51C6AF6-7417-44DA-8E5A-48E25ECABD69}" srcId="{CD78C1ED-2777-4611-B1FC-434811E95EC0}" destId="{8EA966C0-827B-4F97-94BE-94AAEA6F6E38}" srcOrd="2" destOrd="0" parTransId="{743841F3-E93F-4C50-BBBF-6E508ED374E4}" sibTransId="{2002A23C-3BF8-4698-924C-F8FAC49EBCA6}"/>
    <dgm:cxn modelId="{633996F7-5E71-46A6-A942-83E25D3BD785}" srcId="{6AF86973-C682-4635-9E5E-2587804B39CC}" destId="{350073CF-5FFF-49B2-958F-442633B90FF5}" srcOrd="0" destOrd="0" parTransId="{5BEE888A-E05E-48FD-856B-5B33D2D31F65}" sibTransId="{878A2789-84AE-408A-8908-FBF2D7238B1D}"/>
    <dgm:cxn modelId="{86F3DFF9-745B-481E-A193-A96E645336DF}" type="presOf" srcId="{4CB9EB59-2C10-450B-B5D6-C43AE6EF1548}" destId="{699C58A8-7E4D-47A0-AACF-B53808DE5319}" srcOrd="0" destOrd="3" presId="urn:microsoft.com/office/officeart/2005/8/layout/target3"/>
    <dgm:cxn modelId="{393B24FD-DD4D-4FA8-8BB1-7B52596AE4BB}" srcId="{3CCC1843-AB52-4786-8431-A0AD26FA8DAC}" destId="{E5ACA472-C9A4-4178-AEF2-7543F24F293E}" srcOrd="1" destOrd="0" parTransId="{8F36FDC7-1514-4C20-A74A-B9519EDA39AE}" sibTransId="{32DB58BD-8E6E-4EBC-A47B-4F72390CA9F6}"/>
    <dgm:cxn modelId="{2E5C8993-98F8-43E9-9A75-D06B57198617}" type="presParOf" srcId="{F0912496-9D74-4FB9-9680-CA4958AA0CC4}" destId="{48FCD3BE-2252-4B35-8830-95F80884B027}" srcOrd="0" destOrd="0" presId="urn:microsoft.com/office/officeart/2005/8/layout/target3"/>
    <dgm:cxn modelId="{C77BF229-F7BF-44A9-9BD0-4D26C74E7AB4}" type="presParOf" srcId="{F0912496-9D74-4FB9-9680-CA4958AA0CC4}" destId="{138262CD-4306-4358-A17A-BD9E9D7BAA70}" srcOrd="1" destOrd="0" presId="urn:microsoft.com/office/officeart/2005/8/layout/target3"/>
    <dgm:cxn modelId="{77208144-6CED-42DC-93B1-0C337FA7078E}" type="presParOf" srcId="{F0912496-9D74-4FB9-9680-CA4958AA0CC4}" destId="{8A1AAFE4-9FB6-4C53-B87B-7A7FC1E8A631}" srcOrd="2" destOrd="0" presId="urn:microsoft.com/office/officeart/2005/8/layout/target3"/>
    <dgm:cxn modelId="{AE90AEC6-756F-499E-B0B7-652D3931C7C1}" type="presParOf" srcId="{F0912496-9D74-4FB9-9680-CA4958AA0CC4}" destId="{89B8A61C-DBB0-4026-BC80-9F0AE4183013}" srcOrd="3" destOrd="0" presId="urn:microsoft.com/office/officeart/2005/8/layout/target3"/>
    <dgm:cxn modelId="{45CA620E-78BC-40C5-BF4A-47F9304A2D26}" type="presParOf" srcId="{F0912496-9D74-4FB9-9680-CA4958AA0CC4}" destId="{0873492B-B5A8-4189-BAB8-A9585BC4597D}" srcOrd="4" destOrd="0" presId="urn:microsoft.com/office/officeart/2005/8/layout/target3"/>
    <dgm:cxn modelId="{E12CFBC9-2834-4DDA-9D34-752AE00ECEB8}" type="presParOf" srcId="{F0912496-9D74-4FB9-9680-CA4958AA0CC4}" destId="{F7CA2CD5-1DBB-451B-8D70-3E3F6231FAAE}" srcOrd="5" destOrd="0" presId="urn:microsoft.com/office/officeart/2005/8/layout/target3"/>
    <dgm:cxn modelId="{5730A54D-9205-4CA2-9501-C746806680FF}" type="presParOf" srcId="{F0912496-9D74-4FB9-9680-CA4958AA0CC4}" destId="{578F37E4-5B7D-4199-BD6D-05F875F77061}" srcOrd="6" destOrd="0" presId="urn:microsoft.com/office/officeart/2005/8/layout/target3"/>
    <dgm:cxn modelId="{8CFCF02C-CF07-43D6-9186-46F7B0826B0C}" type="presParOf" srcId="{F0912496-9D74-4FB9-9680-CA4958AA0CC4}" destId="{6A8D4139-3FF3-401E-82CE-81E6D6EB721D}" srcOrd="7" destOrd="0" presId="urn:microsoft.com/office/officeart/2005/8/layout/target3"/>
    <dgm:cxn modelId="{BB428FDD-8736-4519-8FE9-520852640BA5}" type="presParOf" srcId="{F0912496-9D74-4FB9-9680-CA4958AA0CC4}" destId="{ABF96390-325C-473C-BEDE-D8E4AE65437B}" srcOrd="8" destOrd="0" presId="urn:microsoft.com/office/officeart/2005/8/layout/target3"/>
    <dgm:cxn modelId="{F8CEFBD4-F699-4820-A0FA-088A6677181D}" type="presParOf" srcId="{F0912496-9D74-4FB9-9680-CA4958AA0CC4}" destId="{0DE49B21-AF0B-4404-8B11-A35417BCD849}" srcOrd="9" destOrd="0" presId="urn:microsoft.com/office/officeart/2005/8/layout/target3"/>
    <dgm:cxn modelId="{1B0BB413-872E-46B7-BCC6-B27F6C72A3FA}" type="presParOf" srcId="{F0912496-9D74-4FB9-9680-CA4958AA0CC4}" destId="{0D718C1B-C10D-459B-B4A1-EE4B7A6C1837}" srcOrd="10" destOrd="0" presId="urn:microsoft.com/office/officeart/2005/8/layout/target3"/>
    <dgm:cxn modelId="{F8DE8E93-CEB3-4A91-AE69-50E8D9A82F35}" type="presParOf" srcId="{F0912496-9D74-4FB9-9680-CA4958AA0CC4}" destId="{407B0F5E-CABC-4F14-BF84-385B94CFD538}" srcOrd="11" destOrd="0" presId="urn:microsoft.com/office/officeart/2005/8/layout/target3"/>
    <dgm:cxn modelId="{7BEA2A0A-23FF-4016-A54A-14D6756ED920}" type="presParOf" srcId="{F0912496-9D74-4FB9-9680-CA4958AA0CC4}" destId="{0ED387CC-79D4-4FB3-8F13-936BD559B4E9}" srcOrd="12" destOrd="0" presId="urn:microsoft.com/office/officeart/2005/8/layout/target3"/>
    <dgm:cxn modelId="{55609831-15FF-4BEC-859A-77ED7C639D5D}" type="presParOf" srcId="{F0912496-9D74-4FB9-9680-CA4958AA0CC4}" destId="{0B66FDB0-1B70-4A1B-8037-F84ADC0C0238}" srcOrd="13" destOrd="0" presId="urn:microsoft.com/office/officeart/2005/8/layout/target3"/>
    <dgm:cxn modelId="{63A0E08E-4031-4453-9BE6-7E42EB95C12E}" type="presParOf" srcId="{F0912496-9D74-4FB9-9680-CA4958AA0CC4}" destId="{699C58A8-7E4D-47A0-AACF-B53808DE5319}" srcOrd="1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CD3BE-2252-4B35-8830-95F80884B027}">
      <dsp:nvSpPr>
        <dsp:cNvPr id="0" name=""/>
        <dsp:cNvSpPr/>
      </dsp:nvSpPr>
      <dsp:spPr>
        <a:xfrm>
          <a:off x="0" y="0"/>
          <a:ext cx="4351338" cy="435133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1AAFE4-9FB6-4C53-B87B-7A7FC1E8A631}">
      <dsp:nvSpPr>
        <dsp:cNvPr id="0" name=""/>
        <dsp:cNvSpPr/>
      </dsp:nvSpPr>
      <dsp:spPr>
        <a:xfrm>
          <a:off x="2175669" y="0"/>
          <a:ext cx="8558021" cy="435133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Standard</a:t>
          </a:r>
        </a:p>
      </dsp:txBody>
      <dsp:txXfrm>
        <a:off x="2175669" y="0"/>
        <a:ext cx="4279010" cy="1305404"/>
      </dsp:txXfrm>
    </dsp:sp>
    <dsp:sp modelId="{0873492B-B5A8-4189-BAB8-A9585BC4597D}">
      <dsp:nvSpPr>
        <dsp:cNvPr id="0" name=""/>
        <dsp:cNvSpPr/>
      </dsp:nvSpPr>
      <dsp:spPr>
        <a:xfrm>
          <a:off x="761485" y="1305404"/>
          <a:ext cx="2828366" cy="2828366"/>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CA2CD5-1DBB-451B-8D70-3E3F6231FAAE}">
      <dsp:nvSpPr>
        <dsp:cNvPr id="0" name=""/>
        <dsp:cNvSpPr/>
      </dsp:nvSpPr>
      <dsp:spPr>
        <a:xfrm>
          <a:off x="2175669" y="1305404"/>
          <a:ext cx="8558021" cy="2828366"/>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Umbrella</a:t>
          </a:r>
        </a:p>
      </dsp:txBody>
      <dsp:txXfrm>
        <a:off x="2175669" y="1305404"/>
        <a:ext cx="4279010" cy="1305399"/>
      </dsp:txXfrm>
    </dsp:sp>
    <dsp:sp modelId="{6A8D4139-3FF3-401E-82CE-81E6D6EB721D}">
      <dsp:nvSpPr>
        <dsp:cNvPr id="0" name=""/>
        <dsp:cNvSpPr/>
      </dsp:nvSpPr>
      <dsp:spPr>
        <a:xfrm>
          <a:off x="1522968" y="2610804"/>
          <a:ext cx="1305400" cy="13054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F96390-325C-473C-BEDE-D8E4AE65437B}">
      <dsp:nvSpPr>
        <dsp:cNvPr id="0" name=""/>
        <dsp:cNvSpPr/>
      </dsp:nvSpPr>
      <dsp:spPr>
        <a:xfrm>
          <a:off x="2145715" y="2631821"/>
          <a:ext cx="8558021" cy="1305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8600" tIns="228600" rIns="228600" bIns="228600" numCol="1" spcCol="1270" anchor="ctr" anchorCtr="0">
          <a:noAutofit/>
        </a:bodyPr>
        <a:lstStyle/>
        <a:p>
          <a:pPr marL="0" lvl="0" indent="0" algn="ctr" defTabSz="2667000">
            <a:lnSpc>
              <a:spcPct val="90000"/>
            </a:lnSpc>
            <a:spcBef>
              <a:spcPct val="0"/>
            </a:spcBef>
            <a:spcAft>
              <a:spcPct val="35000"/>
            </a:spcAft>
            <a:buNone/>
          </a:pPr>
          <a:r>
            <a:rPr lang="en-US" sz="6000" kern="1200" dirty="0"/>
            <a:t>Exact</a:t>
          </a:r>
        </a:p>
      </dsp:txBody>
      <dsp:txXfrm>
        <a:off x="2145715" y="2631821"/>
        <a:ext cx="4279010" cy="1305400"/>
      </dsp:txXfrm>
    </dsp:sp>
    <dsp:sp modelId="{0D718C1B-C10D-459B-B4A1-EE4B7A6C1837}">
      <dsp:nvSpPr>
        <dsp:cNvPr id="0" name=""/>
        <dsp:cNvSpPr/>
      </dsp:nvSpPr>
      <dsp:spPr>
        <a:xfrm>
          <a:off x="6454679" y="0"/>
          <a:ext cx="4279010" cy="130540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Considers all words and combinations of words (up to 2)</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“car repair” (all qualifying write-ins)</a:t>
          </a:r>
        </a:p>
      </dsp:txBody>
      <dsp:txXfrm>
        <a:off x="6454679" y="0"/>
        <a:ext cx="4279010" cy="1305404"/>
      </dsp:txXfrm>
    </dsp:sp>
    <dsp:sp modelId="{0ED387CC-79D4-4FB3-8F13-936BD559B4E9}">
      <dsp:nvSpPr>
        <dsp:cNvPr id="0" name=""/>
        <dsp:cNvSpPr/>
      </dsp:nvSpPr>
      <dsp:spPr>
        <a:xfrm>
          <a:off x="6454679" y="1305404"/>
          <a:ext cx="4279010" cy="1305399"/>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Excludes words/combs that are subsets of other combs</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(all qualifying write-ins)</a:t>
          </a:r>
        </a:p>
        <a:p>
          <a:pPr marL="228600" lvl="2" indent="-114300" algn="l" defTabSz="666750">
            <a:lnSpc>
              <a:spcPct val="90000"/>
            </a:lnSpc>
            <a:spcBef>
              <a:spcPct val="0"/>
            </a:spcBef>
            <a:spcAft>
              <a:spcPct val="15000"/>
            </a:spcAft>
            <a:buChar char="•"/>
          </a:pPr>
          <a:r>
            <a:rPr lang="en-US" sz="1500" kern="1200" dirty="0"/>
            <a:t>Excludes: “car”, “repair”</a:t>
          </a:r>
        </a:p>
      </dsp:txBody>
      <dsp:txXfrm>
        <a:off x="6454679" y="1305404"/>
        <a:ext cx="4279010" cy="1305399"/>
      </dsp:txXfrm>
    </dsp:sp>
    <dsp:sp modelId="{699C58A8-7E4D-47A0-AACF-B53808DE5319}">
      <dsp:nvSpPr>
        <dsp:cNvPr id="0" name=""/>
        <dsp:cNvSpPr/>
      </dsp:nvSpPr>
      <dsp:spPr>
        <a:xfrm>
          <a:off x="6454679" y="2610804"/>
          <a:ext cx="4279010" cy="13054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Only considers complete write-in description</a:t>
          </a:r>
        </a:p>
        <a:p>
          <a:pPr marL="114300" lvl="1" indent="-114300" algn="l" defTabSz="666750">
            <a:lnSpc>
              <a:spcPct val="90000"/>
            </a:lnSpc>
            <a:spcBef>
              <a:spcPct val="0"/>
            </a:spcBef>
            <a:spcAft>
              <a:spcPct val="15000"/>
            </a:spcAft>
            <a:buChar char="•"/>
          </a:pPr>
          <a:r>
            <a:rPr lang="en-US" sz="1500" kern="1200" dirty="0"/>
            <a:t>Ex. “car repair”</a:t>
          </a:r>
        </a:p>
        <a:p>
          <a:pPr marL="228600" lvl="2" indent="-114300" algn="l" defTabSz="666750">
            <a:lnSpc>
              <a:spcPct val="90000"/>
            </a:lnSpc>
            <a:spcBef>
              <a:spcPct val="0"/>
            </a:spcBef>
            <a:spcAft>
              <a:spcPct val="15000"/>
            </a:spcAft>
            <a:buChar char="•"/>
          </a:pPr>
          <a:r>
            <a:rPr lang="en-US" sz="1500" kern="1200" dirty="0"/>
            <a:t>Includes: “car repair” (includes only write-ins consisting only of terms “car” and “repair”)</a:t>
          </a:r>
        </a:p>
        <a:p>
          <a:pPr marL="228600" lvl="2" indent="-114300" algn="l" defTabSz="666750">
            <a:lnSpc>
              <a:spcPct val="90000"/>
            </a:lnSpc>
            <a:spcBef>
              <a:spcPct val="0"/>
            </a:spcBef>
            <a:spcAft>
              <a:spcPct val="15000"/>
            </a:spcAft>
            <a:buChar char="•"/>
          </a:pPr>
          <a:r>
            <a:rPr lang="en-US" sz="1500" kern="1200" dirty="0"/>
            <a:t>Excludes: “car”, “repair”</a:t>
          </a:r>
        </a:p>
      </dsp:txBody>
      <dsp:txXfrm>
        <a:off x="6454679" y="2610804"/>
        <a:ext cx="4279010" cy="1305400"/>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Calibri" panose="020F050202020403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Calibri" panose="020F0502020204030204" pitchFamily="34" charset="0"/>
              </a:defRPr>
            </a:lvl1pPr>
          </a:lstStyle>
          <a:p>
            <a:fld id="{EA235F9E-7F22-46ED-A69C-0DF20990157C}" type="datetimeFigureOut">
              <a:rPr lang="en-US" smtClean="0"/>
              <a:pPr/>
              <a:t>1/31/2024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Calibri" panose="020F050202020403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Calibri" panose="020F0502020204030204" pitchFamily="34" charset="0"/>
              </a:defRPr>
            </a:lvl1pPr>
          </a:lstStyle>
          <a:p>
            <a:fld id="{F6A33367-C7DD-4070-8A8A-4A94FB71ED67}" type="slidenum">
              <a:rPr lang="en-US" smtClean="0"/>
              <a:pPr/>
              <a:t>‹#›</a:t>
            </a:fld>
            <a:endParaRPr lang="en-US" dirty="0"/>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panose="020F0502020204030204" pitchFamily="34" charset="0"/>
        <a:ea typeface="+mn-ea"/>
        <a:cs typeface="+mn-cs"/>
      </a:defRPr>
    </a:lvl1pPr>
    <a:lvl2pPr marL="457200" algn="l" defTabSz="914400" rtl="0" eaLnBrk="1" latinLnBrk="0" hangingPunct="1">
      <a:defRPr sz="1200" kern="1200">
        <a:solidFill>
          <a:schemeClr val="tx1"/>
        </a:solidFill>
        <a:latin typeface="Calibri" panose="020F0502020204030204" pitchFamily="34" charset="0"/>
        <a:ea typeface="+mn-ea"/>
        <a:cs typeface="+mn-cs"/>
      </a:defRPr>
    </a:lvl2pPr>
    <a:lvl3pPr marL="914400" algn="l" defTabSz="914400" rtl="0" eaLnBrk="1" latinLnBrk="0" hangingPunct="1">
      <a:defRPr sz="1200" kern="1200">
        <a:solidFill>
          <a:schemeClr val="tx1"/>
        </a:solidFill>
        <a:latin typeface="Calibri" panose="020F0502020204030204" pitchFamily="34" charset="0"/>
        <a:ea typeface="+mn-ea"/>
        <a:cs typeface="+mn-cs"/>
      </a:defRPr>
    </a:lvl3pPr>
    <a:lvl4pPr marL="1371600" algn="l" defTabSz="914400" rtl="0" eaLnBrk="1" latinLnBrk="0" hangingPunct="1">
      <a:defRPr sz="1200" kern="1200">
        <a:solidFill>
          <a:schemeClr val="tx1"/>
        </a:solidFill>
        <a:latin typeface="Calibri" panose="020F0502020204030204" pitchFamily="34" charset="0"/>
        <a:ea typeface="+mn-ea"/>
        <a:cs typeface="+mn-cs"/>
      </a:defRPr>
    </a:lvl4pPr>
    <a:lvl5pPr marL="1828800" algn="l" defTabSz="914400" rtl="0" eaLnBrk="1" latinLnBrk="0" hangingPunct="1">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a:t>
            </a:fld>
            <a:endParaRPr lang="en-US" dirty="0"/>
          </a:p>
        </p:txBody>
      </p:sp>
    </p:spTree>
    <p:extLst>
      <p:ext uri="{BB962C8B-B14F-4D97-AF65-F5344CB8AC3E}">
        <p14:creationId xmlns:p14="http://schemas.microsoft.com/office/powerpoint/2010/main" val="3620993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cs typeface="Calibri" panose="020F0502020204030204" pitchFamily="34" charset="0"/>
            </a:endParaRPr>
          </a:p>
          <a:p>
            <a:r>
              <a:rPr lang="en-US" dirty="0">
                <a:cs typeface="Calibri" panose="020F0502020204030204" pitchFamily="34" charset="0"/>
              </a:rPr>
              <a:t>Methodology is influenced by machine learning, text analysis, and information retrieval (e.g., internet search)</a:t>
            </a:r>
          </a:p>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6</a:t>
            </a:fld>
            <a:endParaRPr lang="en-US" dirty="0"/>
          </a:p>
        </p:txBody>
      </p:sp>
    </p:spTree>
    <p:extLst>
      <p:ext uri="{BB962C8B-B14F-4D97-AF65-F5344CB8AC3E}">
        <p14:creationId xmlns:p14="http://schemas.microsoft.com/office/powerpoint/2010/main" val="78021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latest graph</a:t>
            </a:r>
          </a:p>
        </p:txBody>
      </p:sp>
      <p:sp>
        <p:nvSpPr>
          <p:cNvPr id="4" name="Slide Number Placeholder 3"/>
          <p:cNvSpPr>
            <a:spLocks noGrp="1"/>
          </p:cNvSpPr>
          <p:nvPr>
            <p:ph type="sldNum" sz="quarter" idx="5"/>
          </p:nvPr>
        </p:nvSpPr>
        <p:spPr/>
        <p:txBody>
          <a:bodyPr/>
          <a:lstStyle/>
          <a:p>
            <a:fld id="{F6A33367-C7DD-4070-8A8A-4A94FB71ED67}" type="slidenum">
              <a:rPr lang="en-US" smtClean="0"/>
              <a:pPr/>
              <a:t>10</a:t>
            </a:fld>
            <a:endParaRPr lang="en-US" dirty="0"/>
          </a:p>
        </p:txBody>
      </p:sp>
    </p:spTree>
    <p:extLst>
      <p:ext uri="{BB962C8B-B14F-4D97-AF65-F5344CB8AC3E}">
        <p14:creationId xmlns:p14="http://schemas.microsoft.com/office/powerpoint/2010/main" val="1881891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11</a:t>
            </a:fld>
            <a:endParaRPr lang="en-US" dirty="0"/>
          </a:p>
        </p:txBody>
      </p:sp>
    </p:spTree>
    <p:extLst>
      <p:ext uri="{BB962C8B-B14F-4D97-AF65-F5344CB8AC3E}">
        <p14:creationId xmlns:p14="http://schemas.microsoft.com/office/powerpoint/2010/main" val="4219042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1A8971-5F0B-4911-87AC-F8CFD894A892}" type="slidenum">
              <a:rPr lang="en-US" smtClean="0"/>
              <a:t>12</a:t>
            </a:fld>
            <a:endParaRPr lang="en-US" dirty="0"/>
          </a:p>
        </p:txBody>
      </p:sp>
    </p:spTree>
    <p:extLst>
      <p:ext uri="{BB962C8B-B14F-4D97-AF65-F5344CB8AC3E}">
        <p14:creationId xmlns:p14="http://schemas.microsoft.com/office/powerpoint/2010/main" val="2756734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panose="020F0502020204030204" pitchFamily="34" charset="0"/>
              </a:rPr>
              <a:t>Predictions used as inputs to potential meta-models</a:t>
            </a:r>
            <a:endParaRPr lang="en-US" sz="1050" i="1" dirty="0">
              <a:cs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14</a:t>
            </a:fld>
            <a:endParaRPr lang="en-US" dirty="0"/>
          </a:p>
        </p:txBody>
      </p:sp>
    </p:spTree>
    <p:extLst>
      <p:ext uri="{BB962C8B-B14F-4D97-AF65-F5344CB8AC3E}">
        <p14:creationId xmlns:p14="http://schemas.microsoft.com/office/powerpoint/2010/main" val="1962268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Examples of descriptions excluded by the Exact method but included by the All and Umbrella method are “car repair and paint” or “car exhaust repair”.</a:t>
            </a:r>
          </a:p>
        </p:txBody>
      </p:sp>
      <p:sp>
        <p:nvSpPr>
          <p:cNvPr id="4" name="Slide Number Placeholder 3"/>
          <p:cNvSpPr>
            <a:spLocks noGrp="1"/>
          </p:cNvSpPr>
          <p:nvPr>
            <p:ph type="sldNum" sz="quarter" idx="5"/>
          </p:nvPr>
        </p:nvSpPr>
        <p:spPr/>
        <p:txBody>
          <a:bodyPr/>
          <a:lstStyle/>
          <a:p>
            <a:fld id="{F6A33367-C7DD-4070-8A8A-4A94FB71ED67}" type="slidenum">
              <a:rPr lang="en-US" smtClean="0"/>
              <a:t>15</a:t>
            </a:fld>
            <a:endParaRPr lang="en-US" dirty="0"/>
          </a:p>
        </p:txBody>
      </p:sp>
    </p:spTree>
    <p:extLst>
      <p:ext uri="{BB962C8B-B14F-4D97-AF65-F5344CB8AC3E}">
        <p14:creationId xmlns:p14="http://schemas.microsoft.com/office/powerpoint/2010/main" val="3013586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Purity weight for “exact” model is 1 as only single such term for each write-in.</a:t>
            </a:r>
          </a:p>
        </p:txBody>
      </p:sp>
      <p:sp>
        <p:nvSpPr>
          <p:cNvPr id="4" name="Slide Number Placeholder 3"/>
          <p:cNvSpPr>
            <a:spLocks noGrp="1"/>
          </p:cNvSpPr>
          <p:nvPr>
            <p:ph type="sldNum" sz="quarter" idx="5"/>
          </p:nvPr>
        </p:nvSpPr>
        <p:spPr/>
        <p:txBody>
          <a:bodyPr/>
          <a:lstStyle/>
          <a:p>
            <a:fld id="{F6A33367-C7DD-4070-8A8A-4A94FB71ED67}" type="slidenum">
              <a:rPr lang="en-US" smtClean="0"/>
              <a:pPr/>
              <a:t>16</a:t>
            </a:fld>
            <a:endParaRPr lang="en-US" dirty="0"/>
          </a:p>
        </p:txBody>
      </p:sp>
    </p:spTree>
    <p:extLst>
      <p:ext uri="{BB962C8B-B14F-4D97-AF65-F5344CB8AC3E}">
        <p14:creationId xmlns:p14="http://schemas.microsoft.com/office/powerpoint/2010/main" val="363719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000"/>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lvl1pPr>
              <a:defRPr>
                <a:latin typeface="Calibri" panose="020F0502020204030204" pitchFamily="34" charset="0"/>
              </a:defRPr>
            </a:lvl1p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dirty="0"/>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alibri" panose="020F0502020204030204" pitchFamily="34" charset="0"/>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alibri" panose="020F0502020204030204" pitchFamily="34" charset="0"/>
              </a:defRPr>
            </a:lvl1pPr>
          </a:lstStyle>
          <a:p>
            <a:fld id="{FC63ECC8-719A-498E-B101-491B6A35558E}" type="slidenum">
              <a:rPr lang="en-US" smtClean="0"/>
              <a:pPr/>
              <a:t>‹#›</a:t>
            </a:fld>
            <a:endParaRPr lang="en-US" dirty="0"/>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Brian.Dumbacher@Census.gov" TargetMode="External"/><Relationship Id="rId2" Type="http://schemas.openxmlformats.org/officeDocument/2006/relationships/hyperlink" Target="mailto:Daniel.Whitehead@Census.gov"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A72A3-C589-4EB5-B356-9F353B2ED9C1}"/>
              </a:ext>
            </a:extLst>
          </p:cNvPr>
          <p:cNvSpPr>
            <a:spLocks noGrp="1"/>
          </p:cNvSpPr>
          <p:nvPr>
            <p:ph type="ctrTitle"/>
          </p:nvPr>
        </p:nvSpPr>
        <p:spPr>
          <a:xfrm>
            <a:off x="1524000" y="1095375"/>
            <a:ext cx="9144000" cy="1408113"/>
          </a:xfrm>
        </p:spPr>
        <p:txBody>
          <a:bodyPr>
            <a:noAutofit/>
          </a:bodyPr>
          <a:lstStyle/>
          <a:p>
            <a:r>
              <a:rPr lang="en-US" sz="4000" dirty="0">
                <a:solidFill>
                  <a:schemeClr val="accent5">
                    <a:lumMod val="75000"/>
                  </a:schemeClr>
                </a:solidFill>
                <a:cs typeface="Calibri" panose="020F0502020204030204" pitchFamily="34" charset="0"/>
              </a:rPr>
              <a:t>Ensemble Modeling Techniques for NAICS Classification in the Economic Census</a:t>
            </a:r>
            <a:br>
              <a:rPr lang="en-US" sz="4000" dirty="0">
                <a:effectLst/>
                <a:latin typeface="Arial" panose="020B0604020202020204" pitchFamily="34" charset="0"/>
              </a:rPr>
            </a:br>
            <a:endParaRPr lang="en-US" sz="4000" dirty="0">
              <a:solidFill>
                <a:schemeClr val="accent5">
                  <a:lumMod val="75000"/>
                </a:schemeClr>
              </a:solidFill>
              <a:cs typeface="Calibri" panose="020F0502020204030204" pitchFamily="34" charset="0"/>
            </a:endParaRPr>
          </a:p>
        </p:txBody>
      </p:sp>
      <p:sp>
        <p:nvSpPr>
          <p:cNvPr id="3" name="Subtitle 2">
            <a:extLst>
              <a:ext uri="{FF2B5EF4-FFF2-40B4-BE49-F238E27FC236}">
                <a16:creationId xmlns:a16="http://schemas.microsoft.com/office/drawing/2014/main" id="{2479C702-74A9-4967-BEDF-2D51DB7BF20B}"/>
              </a:ext>
            </a:extLst>
          </p:cNvPr>
          <p:cNvSpPr>
            <a:spLocks noGrp="1"/>
          </p:cNvSpPr>
          <p:nvPr>
            <p:ph type="subTitle" idx="1"/>
          </p:nvPr>
        </p:nvSpPr>
        <p:spPr>
          <a:xfrm>
            <a:off x="1066800" y="2305050"/>
            <a:ext cx="10058400" cy="3314699"/>
          </a:xfrm>
        </p:spPr>
        <p:txBody>
          <a:bodyPr>
            <a:normAutofit fontScale="77500" lnSpcReduction="20000"/>
          </a:bodyPr>
          <a:lstStyle/>
          <a:p>
            <a:endParaRPr lang="en-US" sz="2600" dirty="0">
              <a:latin typeface="Segoe UI" panose="020B0502040204020203" pitchFamily="34" charset="0"/>
              <a:ea typeface="+mj-ea"/>
              <a:cs typeface="+mj-cs"/>
            </a:endParaRPr>
          </a:p>
          <a:p>
            <a:r>
              <a:rPr lang="en-US" sz="3000" b="1" dirty="0">
                <a:cs typeface="Calibri" panose="020F0502020204030204" pitchFamily="34" charset="0"/>
              </a:rPr>
              <a:t>Federal Committee on Statistical Methodology</a:t>
            </a:r>
          </a:p>
          <a:p>
            <a:r>
              <a:rPr lang="en-US" sz="3000" b="1" dirty="0">
                <a:cs typeface="Calibri" panose="020F0502020204030204" pitchFamily="34" charset="0"/>
              </a:rPr>
              <a:t>Machine Learning Applications</a:t>
            </a:r>
          </a:p>
          <a:p>
            <a:r>
              <a:rPr lang="en-US" sz="3000" b="1" dirty="0">
                <a:cs typeface="Calibri" panose="020F0502020204030204" pitchFamily="34" charset="0"/>
              </a:rPr>
              <a:t>October 24, 2023</a:t>
            </a:r>
          </a:p>
          <a:p>
            <a:endParaRPr lang="en-US" sz="3000" b="1" dirty="0">
              <a:cs typeface="Calibri" panose="020F0502020204030204" pitchFamily="34" charset="0"/>
            </a:endParaRPr>
          </a:p>
          <a:p>
            <a:r>
              <a:rPr lang="en-US" sz="3000" b="1" dirty="0">
                <a:cs typeface="Calibri" panose="020F0502020204030204" pitchFamily="34" charset="0"/>
              </a:rPr>
              <a:t>Daniel Whitehead</a:t>
            </a:r>
          </a:p>
          <a:p>
            <a:r>
              <a:rPr lang="en-US" sz="3000" b="1" dirty="0">
                <a:cs typeface="Calibri" panose="020F0502020204030204" pitchFamily="34" charset="0"/>
              </a:rPr>
              <a:t>Brian Dumbacher</a:t>
            </a:r>
          </a:p>
          <a:p>
            <a:r>
              <a:rPr lang="en-US" sz="3000" b="1" dirty="0">
                <a:cs typeface="Calibri" panose="020F0502020204030204" pitchFamily="34" charset="0"/>
              </a:rPr>
              <a:t>Economic Statistical Methods Division</a:t>
            </a:r>
          </a:p>
          <a:p>
            <a:r>
              <a:rPr lang="en-US" sz="3000" b="1" dirty="0">
                <a:cs typeface="Calibri" panose="020F0502020204030204" pitchFamily="34" charset="0"/>
              </a:rPr>
              <a:t>U.S. Census Bureau</a:t>
            </a:r>
          </a:p>
          <a:p>
            <a:endParaRPr lang="en-US" dirty="0"/>
          </a:p>
        </p:txBody>
      </p:sp>
      <p:sp>
        <p:nvSpPr>
          <p:cNvPr id="4" name="Slide Number Placeholder 3">
            <a:extLst>
              <a:ext uri="{FF2B5EF4-FFF2-40B4-BE49-F238E27FC236}">
                <a16:creationId xmlns:a16="http://schemas.microsoft.com/office/drawing/2014/main" id="{3955D0F6-DAB6-4F23-88D4-02DD37E22FE4}"/>
              </a:ext>
            </a:extLst>
          </p:cNvPr>
          <p:cNvSpPr>
            <a:spLocks noGrp="1"/>
          </p:cNvSpPr>
          <p:nvPr>
            <p:ph type="sldNum" sz="quarter" idx="12"/>
          </p:nvPr>
        </p:nvSpPr>
        <p:spPr/>
        <p:txBody>
          <a:bodyPr/>
          <a:lstStyle/>
          <a:p>
            <a:fld id="{FC63ECC8-719A-498E-B101-491B6A35558E}" type="slidenum">
              <a:rPr lang="en-US" smtClean="0"/>
              <a:t>1</a:t>
            </a:fld>
            <a:endParaRPr lang="en-US" dirty="0"/>
          </a:p>
        </p:txBody>
      </p:sp>
    </p:spTree>
    <p:extLst>
      <p:ext uri="{BB962C8B-B14F-4D97-AF65-F5344CB8AC3E}">
        <p14:creationId xmlns:p14="http://schemas.microsoft.com/office/powerpoint/2010/main" val="288601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0B646-0850-40C7-B6B7-94BCCC2A7372}"/>
              </a:ext>
            </a:extLst>
          </p:cNvPr>
          <p:cNvSpPr>
            <a:spLocks noGrp="1"/>
          </p:cNvSpPr>
          <p:nvPr>
            <p:ph type="sldNum" sz="quarter" idx="12"/>
          </p:nvPr>
        </p:nvSpPr>
        <p:spPr/>
        <p:txBody>
          <a:bodyPr/>
          <a:lstStyle/>
          <a:p>
            <a:fld id="{FC63ECC8-719A-498E-B101-491B6A35558E}" type="slidenum">
              <a:rPr lang="en-US" smtClean="0"/>
              <a:t>10</a:t>
            </a:fld>
            <a:endParaRPr lang="en-US" dirty="0"/>
          </a:p>
        </p:txBody>
      </p:sp>
      <p:sp>
        <p:nvSpPr>
          <p:cNvPr id="3" name="TextBox 2">
            <a:extLst>
              <a:ext uri="{FF2B5EF4-FFF2-40B4-BE49-F238E27FC236}">
                <a16:creationId xmlns:a16="http://schemas.microsoft.com/office/drawing/2014/main" id="{4B48C129-BE68-4B65-A8B0-FC9FAB9E4E76}"/>
              </a:ext>
            </a:extLst>
          </p:cNvPr>
          <p:cNvSpPr txBox="1"/>
          <p:nvPr/>
        </p:nvSpPr>
        <p:spPr>
          <a:xfrm>
            <a:off x="1825977" y="6109716"/>
            <a:ext cx="9527823" cy="584775"/>
          </a:xfrm>
          <a:prstGeom prst="rect">
            <a:avLst/>
          </a:prstGeom>
          <a:noFill/>
        </p:spPr>
        <p:txBody>
          <a:bodyPr wrap="square" rtlCol="0">
            <a:spAutoFit/>
          </a:bodyPr>
          <a:lstStyle/>
          <a:p>
            <a:r>
              <a:rPr lang="en-US" sz="1600" b="1" dirty="0">
                <a:latin typeface="Calibri" panose="020F0502020204030204" pitchFamily="34" charset="0"/>
                <a:cs typeface="Times New Roman" panose="02020603050405020304" pitchFamily="18" charset="0"/>
              </a:rPr>
              <a:t>Data Sources: </a:t>
            </a:r>
            <a:r>
              <a:rPr lang="en-US" sz="1600" b="1" dirty="0">
                <a:latin typeface="Calibri" panose="020F0502020204030204" pitchFamily="34" charset="0"/>
                <a:ea typeface="Calibri" panose="020F0502020204030204" pitchFamily="34" charset="0"/>
                <a:cs typeface="Times New Roman" panose="02020603050405020304" pitchFamily="18" charset="0"/>
              </a:rPr>
              <a:t>Economic Census</a:t>
            </a:r>
            <a:r>
              <a:rPr lang="en-US" sz="1600" dirty="0">
                <a:solidFill>
                  <a:schemeClr val="accent5">
                    <a:lumMod val="75000"/>
                  </a:schemeClr>
                </a:solidFill>
                <a:latin typeface="Calibri" panose="020F0502020204030204" pitchFamily="34" charset="0"/>
                <a:ea typeface="+mj-ea"/>
                <a:cs typeface="Calibri" panose="020F0502020204030204" pitchFamily="34" charset="0"/>
              </a:rPr>
              <a: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(2002–2022), 2021 Industry Classification Report, Internal Revenue Service SS-4 (2002–2016), Classification Analytical Processing System, Harmonized System</a:t>
            </a:r>
            <a:endParaRPr lang="en-US" sz="1600" i="1" dirty="0"/>
          </a:p>
        </p:txBody>
      </p:sp>
      <p:graphicFrame>
        <p:nvGraphicFramePr>
          <p:cNvPr id="5" name="Chart 4">
            <a:extLst>
              <a:ext uri="{FF2B5EF4-FFF2-40B4-BE49-F238E27FC236}">
                <a16:creationId xmlns:a16="http://schemas.microsoft.com/office/drawing/2014/main" id="{60D5A4FB-12B9-4DA2-9B9D-E696F219134B}"/>
              </a:ext>
            </a:extLst>
          </p:cNvPr>
          <p:cNvGraphicFramePr>
            <a:graphicFrameLocks/>
          </p:cNvGraphicFramePr>
          <p:nvPr/>
        </p:nvGraphicFramePr>
        <p:xfrm>
          <a:off x="462740" y="136525"/>
          <a:ext cx="11338560" cy="60965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8255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Text Cleaning</a:t>
            </a:r>
          </a:p>
        </p:txBody>
      </p:sp>
      <p:sp>
        <p:nvSpPr>
          <p:cNvPr id="3" name="Content Placeholder 2"/>
          <p:cNvSpPr>
            <a:spLocks noGrp="1"/>
          </p:cNvSpPr>
          <p:nvPr>
            <p:ph idx="1"/>
          </p:nvPr>
        </p:nvSpPr>
        <p:spPr>
          <a:xfrm>
            <a:off x="838198" y="1612965"/>
            <a:ext cx="10985939" cy="4351338"/>
          </a:xfrm>
        </p:spPr>
        <p:txBody>
          <a:bodyPr>
            <a:normAutofit fontScale="92500" lnSpcReduction="20000"/>
          </a:bodyPr>
          <a:lstStyle/>
          <a:p>
            <a:r>
              <a:rPr lang="en-US" dirty="0"/>
              <a:t>Removal of extraneous words/symbols</a:t>
            </a:r>
          </a:p>
          <a:p>
            <a:pPr lvl="1"/>
            <a:r>
              <a:rPr lang="en-US" dirty="0"/>
              <a:t>Remove extra white space and common “stop” words (“</a:t>
            </a:r>
            <a:r>
              <a:rPr lang="en-US" dirty="0">
                <a:solidFill>
                  <a:srgbClr val="FF0000"/>
                </a:solidFill>
              </a:rPr>
              <a:t>the</a:t>
            </a:r>
            <a:r>
              <a:rPr lang="en-US" dirty="0"/>
              <a:t>”</a:t>
            </a:r>
            <a:r>
              <a:rPr lang="en-US" dirty="0">
                <a:solidFill>
                  <a:srgbClr val="FF0000"/>
                </a:solidFill>
              </a:rPr>
              <a:t>, </a:t>
            </a:r>
            <a:r>
              <a:rPr lang="en-US" dirty="0"/>
              <a:t>“</a:t>
            </a:r>
            <a:r>
              <a:rPr lang="en-US" dirty="0">
                <a:solidFill>
                  <a:srgbClr val="00B0F0"/>
                </a:solidFill>
              </a:rPr>
              <a:t>and</a:t>
            </a:r>
            <a:r>
              <a:rPr lang="en-US" dirty="0"/>
              <a:t>”</a:t>
            </a:r>
            <a:r>
              <a:rPr lang="en-US" dirty="0">
                <a:solidFill>
                  <a:srgbClr val="FF0000"/>
                </a:solidFill>
              </a:rPr>
              <a:t>, </a:t>
            </a:r>
            <a:r>
              <a:rPr lang="en-US" dirty="0"/>
              <a:t>“</a:t>
            </a:r>
            <a:r>
              <a:rPr lang="en-US" dirty="0">
                <a:solidFill>
                  <a:srgbClr val="FF0000"/>
                </a:solidFill>
              </a:rPr>
              <a:t>or</a:t>
            </a:r>
            <a:r>
              <a:rPr lang="en-US" dirty="0"/>
              <a:t>”,</a:t>
            </a:r>
            <a:r>
              <a:rPr lang="en-US" dirty="0">
                <a:solidFill>
                  <a:srgbClr val="FF0000"/>
                </a:solidFill>
              </a:rPr>
              <a:t> </a:t>
            </a:r>
            <a:r>
              <a:rPr lang="en-US" dirty="0"/>
              <a:t>etc.) </a:t>
            </a:r>
          </a:p>
          <a:p>
            <a:pPr lvl="1"/>
            <a:r>
              <a:rPr lang="en-US" dirty="0"/>
              <a:t>Account for numbers and punctuation</a:t>
            </a:r>
          </a:p>
          <a:p>
            <a:r>
              <a:rPr lang="en-US" dirty="0"/>
              <a:t>Correct common misspellings</a:t>
            </a:r>
          </a:p>
          <a:p>
            <a:pPr lvl="1"/>
            <a:r>
              <a:rPr lang="en-US" dirty="0"/>
              <a:t>Map stems of misspelled words to stems of correctly spelled words</a:t>
            </a:r>
          </a:p>
          <a:p>
            <a:pPr lvl="1"/>
            <a:r>
              <a:rPr lang="en-US" dirty="0"/>
              <a:t>For example, “</a:t>
            </a:r>
            <a:r>
              <a:rPr lang="en-US" dirty="0">
                <a:solidFill>
                  <a:srgbClr val="FF0000"/>
                </a:solidFill>
              </a:rPr>
              <a:t>manifactur</a:t>
            </a:r>
            <a:r>
              <a:rPr lang="en-US" dirty="0"/>
              <a:t>” </a:t>
            </a:r>
            <a:r>
              <a:rPr lang="en-US" dirty="0">
                <a:sym typeface="Wingdings" panose="05000000000000000000" pitchFamily="2" charset="2"/>
              </a:rPr>
              <a:t></a:t>
            </a:r>
            <a:r>
              <a:rPr lang="en-US" dirty="0"/>
              <a:t> “</a:t>
            </a:r>
            <a:r>
              <a:rPr lang="en-US" dirty="0">
                <a:solidFill>
                  <a:srgbClr val="FF0000"/>
                </a:solidFill>
              </a:rPr>
              <a:t>manufactur”</a:t>
            </a:r>
            <a:endParaRPr lang="en-US" dirty="0"/>
          </a:p>
          <a:p>
            <a:r>
              <a:rPr lang="en-US" dirty="0"/>
              <a:t>Stem</a:t>
            </a:r>
          </a:p>
          <a:p>
            <a:pPr lvl="1"/>
            <a:r>
              <a:rPr lang="en-US" dirty="0"/>
              <a:t>Apply prefix/suffix stripping rules to reduce number of word variations</a:t>
            </a:r>
          </a:p>
          <a:p>
            <a:pPr lvl="1"/>
            <a:r>
              <a:rPr lang="en-US" dirty="0"/>
              <a:t>For example, “</a:t>
            </a:r>
            <a:r>
              <a:rPr lang="en-US" dirty="0">
                <a:solidFill>
                  <a:srgbClr val="FF0000"/>
                </a:solidFill>
              </a:rPr>
              <a:t>manufacturing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cars</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a:p>
            <a:r>
              <a:rPr lang="en-US" dirty="0"/>
              <a:t>Lemmatize</a:t>
            </a:r>
          </a:p>
          <a:p>
            <a:pPr lvl="1"/>
            <a:r>
              <a:rPr lang="en-US" dirty="0"/>
              <a:t>Map synonyms and abbreviations to a common concept</a:t>
            </a:r>
          </a:p>
          <a:p>
            <a:pPr lvl="1"/>
            <a:r>
              <a:rPr lang="en-US" dirty="0"/>
              <a:t>For example, “</a:t>
            </a:r>
            <a:r>
              <a:rPr lang="en-US" dirty="0">
                <a:solidFill>
                  <a:srgbClr val="FF0000"/>
                </a:solidFill>
              </a:rPr>
              <a:t>mfg</a:t>
            </a:r>
            <a:r>
              <a:rPr lang="en-US" dirty="0"/>
              <a:t>” </a:t>
            </a:r>
            <a:r>
              <a:rPr lang="en-US" dirty="0">
                <a:sym typeface="Wingdings" panose="05000000000000000000" pitchFamily="2" charset="2"/>
              </a:rPr>
              <a:t></a:t>
            </a:r>
            <a:r>
              <a:rPr lang="en-US" dirty="0"/>
              <a:t> “</a:t>
            </a:r>
            <a:r>
              <a:rPr lang="en-US" dirty="0">
                <a:solidFill>
                  <a:srgbClr val="FF0000"/>
                </a:solidFill>
              </a:rPr>
              <a:t>manufactur</a:t>
            </a:r>
            <a:r>
              <a:rPr lang="en-US" dirty="0"/>
              <a:t>”, “</a:t>
            </a:r>
            <a:r>
              <a:rPr lang="en-US" dirty="0">
                <a:solidFill>
                  <a:srgbClr val="00B0F0"/>
                </a:solidFill>
              </a:rPr>
              <a:t>auto</a:t>
            </a:r>
            <a:r>
              <a:rPr lang="en-US" dirty="0"/>
              <a:t>” </a:t>
            </a:r>
            <a:r>
              <a:rPr lang="en-US" dirty="0">
                <a:sym typeface="Wingdings" panose="05000000000000000000" pitchFamily="2" charset="2"/>
              </a:rPr>
              <a:t></a:t>
            </a:r>
            <a:r>
              <a:rPr lang="en-US" dirty="0"/>
              <a:t> “</a:t>
            </a:r>
            <a:r>
              <a:rPr lang="en-US" dirty="0">
                <a:solidFill>
                  <a:srgbClr val="00B0F0"/>
                </a:solidFill>
              </a:rPr>
              <a:t>car</a:t>
            </a:r>
            <a:r>
              <a:rPr lang="en-US" dirty="0"/>
              <a:t>”</a:t>
            </a:r>
          </a:p>
        </p:txBody>
      </p:sp>
      <p:sp>
        <p:nvSpPr>
          <p:cNvPr id="4" name="Slide Number Placeholder 3"/>
          <p:cNvSpPr>
            <a:spLocks noGrp="1"/>
          </p:cNvSpPr>
          <p:nvPr>
            <p:ph type="sldNum" sz="quarter" idx="12"/>
          </p:nvPr>
        </p:nvSpPr>
        <p:spPr/>
        <p:txBody>
          <a:bodyPr/>
          <a:lstStyle/>
          <a:p>
            <a:fld id="{24BFE6D4-27A9-4AE4-9EAE-AF75F97B179B}" type="slidenum">
              <a:rPr lang="en-US" smtClean="0"/>
              <a:t>11</a:t>
            </a:fld>
            <a:endParaRPr lang="en-US" dirty="0"/>
          </a:p>
        </p:txBody>
      </p:sp>
    </p:spTree>
    <p:extLst>
      <p:ext uri="{BB962C8B-B14F-4D97-AF65-F5344CB8AC3E}">
        <p14:creationId xmlns:p14="http://schemas.microsoft.com/office/powerpoint/2010/main" val="2698050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Dictionary</a:t>
            </a:r>
          </a:p>
        </p:txBody>
      </p:sp>
      <p:sp>
        <p:nvSpPr>
          <p:cNvPr id="3" name="Content Placeholder 2"/>
          <p:cNvSpPr>
            <a:spLocks noGrp="1"/>
          </p:cNvSpPr>
          <p:nvPr>
            <p:ph idx="1"/>
          </p:nvPr>
        </p:nvSpPr>
        <p:spPr>
          <a:xfrm>
            <a:off x="838198" y="1612965"/>
            <a:ext cx="10985939" cy="4351338"/>
          </a:xfrm>
        </p:spPr>
        <p:txBody>
          <a:bodyPr>
            <a:normAutofit/>
          </a:bodyPr>
          <a:lstStyle/>
          <a:p>
            <a:r>
              <a:rPr lang="en-US" dirty="0"/>
              <a:t>Words </a:t>
            </a:r>
            <a:r>
              <a:rPr lang="en-US" dirty="0">
                <a:cs typeface="Calibri" panose="020F0502020204030204" pitchFamily="34" charset="0"/>
              </a:rPr>
              <a:t>and word combinations that BEACON recognizes </a:t>
            </a:r>
            <a:endParaRPr lang="en-US" dirty="0"/>
          </a:p>
          <a:p>
            <a:pPr marL="0" indent="0">
              <a:buNone/>
            </a:pPr>
            <a:endParaRPr lang="en-US" dirty="0"/>
          </a:p>
          <a:p>
            <a:r>
              <a:rPr lang="en-US" dirty="0"/>
              <a:t>All model features are based on the data dictionary</a:t>
            </a:r>
          </a:p>
          <a:p>
            <a:endParaRPr lang="en-US" dirty="0"/>
          </a:p>
          <a:p>
            <a:r>
              <a:rPr lang="en-US" dirty="0"/>
              <a:t>Associations </a:t>
            </a:r>
            <a:r>
              <a:rPr lang="en-US" dirty="0">
                <a:cs typeface="Calibri" panose="020F0502020204030204" pitchFamily="34" charset="0"/>
              </a:rPr>
              <a:t>between words and NAICS codes in the training data influence predictions</a:t>
            </a:r>
          </a:p>
          <a:p>
            <a:pPr marL="685800" lvl="2"/>
            <a:r>
              <a:rPr lang="en-US" dirty="0">
                <a:cs typeface="Calibri" panose="020F0502020204030204" pitchFamily="34" charset="0"/>
              </a:rPr>
              <a:t>“</a:t>
            </a:r>
            <a:r>
              <a:rPr lang="en-US" dirty="0">
                <a:solidFill>
                  <a:srgbClr val="FF0000"/>
                </a:solidFill>
                <a:cs typeface="Calibri" panose="020F0502020204030204" pitchFamily="34" charset="0"/>
              </a:rPr>
              <a:t>tutor</a:t>
            </a:r>
            <a:r>
              <a:rPr lang="en-US" dirty="0">
                <a:cs typeface="Calibri" panose="020F0502020204030204" pitchFamily="34" charset="0"/>
              </a:rPr>
              <a:t>” is highly associated with NAICS 611691 – Exam Preparation and Tutoring</a:t>
            </a:r>
          </a:p>
          <a:p>
            <a:pPr marL="685800" lvl="2"/>
            <a:r>
              <a:rPr lang="en-US">
                <a:cs typeface="Calibri" panose="020F0502020204030204" pitchFamily="34" charset="0"/>
              </a:rPr>
              <a:t>“</a:t>
            </a:r>
            <a:r>
              <a:rPr lang="en-US">
                <a:solidFill>
                  <a:srgbClr val="00B0F0"/>
                </a:solidFill>
              </a:rPr>
              <a:t>store</a:t>
            </a:r>
            <a:r>
              <a:rPr lang="en-US">
                <a:cs typeface="Calibri" panose="020F0502020204030204" pitchFamily="34" charset="0"/>
              </a:rPr>
              <a:t>” </a:t>
            </a:r>
            <a:r>
              <a:rPr lang="en-US" dirty="0">
                <a:cs typeface="Calibri" panose="020F0502020204030204" pitchFamily="34" charset="0"/>
              </a:rPr>
              <a:t>occurs in many NAICS codes and is therefore less predictive</a:t>
            </a:r>
          </a:p>
          <a:p>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24BFE6D4-27A9-4AE4-9EAE-AF75F97B179B}" type="slidenum">
              <a:rPr lang="en-US" smtClean="0"/>
              <a:t>12</a:t>
            </a:fld>
            <a:endParaRPr lang="en-US" dirty="0"/>
          </a:p>
        </p:txBody>
      </p:sp>
    </p:spTree>
    <p:extLst>
      <p:ext uri="{BB962C8B-B14F-4D97-AF65-F5344CB8AC3E}">
        <p14:creationId xmlns:p14="http://schemas.microsoft.com/office/powerpoint/2010/main" val="2008288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525353-B489-4892-9528-8D0E4D51C35B}"/>
              </a:ext>
            </a:extLst>
          </p:cNvPr>
          <p:cNvSpPr/>
          <p:nvPr/>
        </p:nvSpPr>
        <p:spPr>
          <a:xfrm>
            <a:off x="838200" y="3834042"/>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757927C2-F454-46EE-B484-CDF5DCDDB588}"/>
              </a:ext>
            </a:extLst>
          </p:cNvPr>
          <p:cNvSpPr/>
          <p:nvPr/>
        </p:nvSpPr>
        <p:spPr>
          <a:xfrm>
            <a:off x="838200" y="1815234"/>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Methodology: Model Ensemble</a:t>
            </a:r>
            <a:endParaRPr lang="en-US" sz="4000" dirty="0"/>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p:txBody>
          <a:bodyPr>
            <a:normAutofit/>
          </a:bodyPr>
          <a:lstStyle/>
          <a:p>
            <a:r>
              <a:rPr lang="en-US" dirty="0">
                <a:cs typeface="Calibri" panose="020F0502020204030204" pitchFamily="34" charset="0"/>
              </a:rPr>
              <a:t>Model ensemble</a:t>
            </a:r>
          </a:p>
          <a:p>
            <a:pPr lvl="1"/>
            <a:r>
              <a:rPr lang="en-US" dirty="0">
                <a:cs typeface="Calibri" panose="020F0502020204030204" pitchFamily="34" charset="0"/>
              </a:rPr>
              <a:t>Information retrieval models look at how words, combinations, and entire descriptions are distributed across NAICS codes</a:t>
            </a:r>
          </a:p>
          <a:p>
            <a:pPr lvl="1"/>
            <a:r>
              <a:rPr lang="en-US" dirty="0">
                <a:cs typeface="Calibri" panose="020F0502020204030204" pitchFamily="34" charset="0"/>
              </a:rPr>
              <a:t>Individual predictions are averaged, yielding relevance scores</a:t>
            </a:r>
          </a:p>
          <a:p>
            <a:pPr marL="457200" lvl="1" indent="0">
              <a:buNone/>
            </a:pPr>
            <a:endParaRPr lang="en-US" dirty="0">
              <a:cs typeface="Calibri" panose="020F0502020204030204" pitchFamily="34" charset="0"/>
            </a:endParaRPr>
          </a:p>
          <a:p>
            <a:r>
              <a:rPr lang="en-US" dirty="0">
                <a:cs typeface="Calibri" panose="020F0502020204030204" pitchFamily="34" charset="0"/>
              </a:rPr>
              <a:t>Relevance scores</a:t>
            </a:r>
          </a:p>
          <a:p>
            <a:pPr lvl="1"/>
            <a:r>
              <a:rPr lang="en-US" dirty="0">
                <a:cs typeface="Calibri" panose="020F0502020204030204" pitchFamily="34" charset="0"/>
              </a:rPr>
              <a:t>Range in value between 0 and 100</a:t>
            </a:r>
          </a:p>
          <a:p>
            <a:pPr lvl="1"/>
            <a:r>
              <a:rPr lang="en-US" dirty="0">
                <a:cs typeface="Calibri" panose="020F0502020204030204" pitchFamily="34" charset="0"/>
              </a:rPr>
              <a:t>Reflect how confident BEACON is that the NAICS code is correct</a:t>
            </a: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13</a:t>
            </a:fld>
            <a:endParaRPr lang="en-US" dirty="0"/>
          </a:p>
        </p:txBody>
      </p:sp>
    </p:spTree>
    <p:extLst>
      <p:ext uri="{BB962C8B-B14F-4D97-AF65-F5344CB8AC3E}">
        <p14:creationId xmlns:p14="http://schemas.microsoft.com/office/powerpoint/2010/main" val="3814475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525353-B489-4892-9528-8D0E4D51C35B}"/>
              </a:ext>
            </a:extLst>
          </p:cNvPr>
          <p:cNvSpPr/>
          <p:nvPr/>
        </p:nvSpPr>
        <p:spPr>
          <a:xfrm>
            <a:off x="838200" y="3834042"/>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757927C2-F454-46EE-B484-CDF5DCDDB588}"/>
              </a:ext>
            </a:extLst>
          </p:cNvPr>
          <p:cNvSpPr/>
          <p:nvPr/>
        </p:nvSpPr>
        <p:spPr>
          <a:xfrm>
            <a:off x="838200" y="1815234"/>
            <a:ext cx="2998694" cy="4840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Model Stacking: Overview</a:t>
            </a:r>
            <a:endParaRPr lang="en-US" sz="4000" dirty="0"/>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p:txBody>
          <a:bodyPr>
            <a:normAutofit lnSpcReduction="10000"/>
          </a:bodyPr>
          <a:lstStyle/>
          <a:p>
            <a:r>
              <a:rPr lang="en-US" dirty="0">
                <a:cs typeface="Calibri" panose="020F0502020204030204" pitchFamily="34" charset="0"/>
              </a:rPr>
              <a:t>Separate prediction problem into two parts</a:t>
            </a:r>
          </a:p>
          <a:p>
            <a:pPr lvl="1"/>
            <a:r>
              <a:rPr lang="en-US" dirty="0">
                <a:cs typeface="Calibri" panose="020F0502020204030204" pitchFamily="34" charset="0"/>
              </a:rPr>
              <a:t>Create multiple models to generate initial predictions</a:t>
            </a:r>
          </a:p>
          <a:p>
            <a:pPr lvl="1"/>
            <a:r>
              <a:rPr lang="en-US" sz="2400" dirty="0"/>
              <a:t>Use these predictions as inputs to meta-model</a:t>
            </a:r>
          </a:p>
          <a:p>
            <a:pPr marL="457200" lvl="1" indent="0">
              <a:buNone/>
            </a:pPr>
            <a:endParaRPr lang="en-US" dirty="0">
              <a:cs typeface="Calibri" panose="020F0502020204030204" pitchFamily="34" charset="0"/>
            </a:endParaRPr>
          </a:p>
          <a:p>
            <a:r>
              <a:rPr lang="en-US" dirty="0">
                <a:cs typeface="Calibri" panose="020F0502020204030204" pitchFamily="34" charset="0"/>
              </a:rPr>
              <a:t>Proposal:</a:t>
            </a:r>
          </a:p>
          <a:p>
            <a:pPr lvl="1"/>
            <a:r>
              <a:rPr lang="en-US" dirty="0">
                <a:cs typeface="Calibri" panose="020F0502020204030204" pitchFamily="34" charset="0"/>
              </a:rPr>
              <a:t>Generate predictions from component models within BEACON</a:t>
            </a:r>
          </a:p>
          <a:p>
            <a:pPr lvl="1"/>
            <a:r>
              <a:rPr lang="en-US" dirty="0">
                <a:cs typeface="Calibri" panose="020F0502020204030204" pitchFamily="34" charset="0"/>
              </a:rPr>
              <a:t>Refine initial predictions with predictions from meta-models</a:t>
            </a:r>
          </a:p>
          <a:p>
            <a:pPr marL="457200" lvl="1" indent="0">
              <a:buNone/>
            </a:pPr>
            <a:endParaRPr lang="en-US" sz="1600" i="1" dirty="0">
              <a:cs typeface="Calibri" panose="020F0502020204030204" pitchFamily="34" charset="0"/>
            </a:endParaRPr>
          </a:p>
          <a:p>
            <a:pPr marL="457200" lvl="1" indent="0">
              <a:buNone/>
            </a:pPr>
            <a:endParaRPr lang="en-US" sz="1600" i="1" dirty="0">
              <a:cs typeface="Calibri" panose="020F0502020204030204" pitchFamily="34" charset="0"/>
            </a:endParaRPr>
          </a:p>
          <a:p>
            <a:pPr marL="228600" lvl="1"/>
            <a:r>
              <a:rPr lang="en-US" sz="1600" i="1" dirty="0"/>
              <a:t>Sources: </a:t>
            </a:r>
          </a:p>
          <a:p>
            <a:pPr marL="685800" lvl="2"/>
            <a:r>
              <a:rPr lang="en-US" sz="1600" dirty="0">
                <a:effectLst/>
                <a:latin typeface="Calibri" panose="020F0502020204030204" pitchFamily="34" charset="0"/>
                <a:ea typeface="Calibri" panose="020F0502020204030204" pitchFamily="34" charset="0"/>
                <a:cs typeface="Times New Roman" panose="02020603050405020304" pitchFamily="18" charset="0"/>
              </a:rPr>
              <a:t>Todorovski, L. and Džeroski, S. (2003). Combining Classifiers with Meta Decision Trees.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Machine Learning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50</a:t>
            </a:r>
            <a:r>
              <a:rPr lang="en-US" sz="1600" dirty="0">
                <a:effectLst/>
                <a:latin typeface="Calibri" panose="020F0502020204030204" pitchFamily="34" charset="0"/>
                <a:ea typeface="Calibri" panose="020F0502020204030204" pitchFamily="34" charset="0"/>
                <a:cs typeface="Times New Roman" panose="02020603050405020304" pitchFamily="18" charset="0"/>
              </a:rPr>
              <a:t>, 223–249. Netherlands: Kluwer Academic Publishers.</a:t>
            </a:r>
          </a:p>
          <a:p>
            <a:pPr marL="685800" lvl="2"/>
            <a:r>
              <a:rPr lang="en-US" sz="1600" dirty="0">
                <a:effectLst/>
                <a:latin typeface="Calibri" panose="020F0502020204030204" pitchFamily="34" charset="0"/>
                <a:ea typeface="Calibri" panose="020F0502020204030204" pitchFamily="34" charset="0"/>
                <a:cs typeface="Times New Roman" panose="02020603050405020304" pitchFamily="18" charset="0"/>
              </a:rPr>
              <a:t>Merz, C. (1999). Using Correspondence Analysis to Combine Classifiers.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Machine Learning</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i="1" dirty="0">
                <a:effectLst/>
                <a:latin typeface="Calibri" panose="020F0502020204030204" pitchFamily="34" charset="0"/>
                <a:ea typeface="Calibri" panose="020F0502020204030204" pitchFamily="34" charset="0"/>
                <a:cs typeface="Times New Roman" panose="02020603050405020304" pitchFamily="18" charset="0"/>
              </a:rPr>
              <a:t>36</a:t>
            </a:r>
            <a:r>
              <a:rPr lang="en-US" sz="1600" dirty="0">
                <a:effectLst/>
                <a:latin typeface="Calibri" panose="020F0502020204030204" pitchFamily="34" charset="0"/>
                <a:ea typeface="Calibri" panose="020F0502020204030204" pitchFamily="34" charset="0"/>
                <a:cs typeface="Times New Roman" panose="02020603050405020304" pitchFamily="18" charset="0"/>
              </a:rPr>
              <a:t>, 33–58.</a:t>
            </a:r>
          </a:p>
          <a:p>
            <a:pPr marL="685800" lvl="2"/>
            <a:endParaRPr lang="en-US" sz="1200" i="1" dirty="0">
              <a:effectLst/>
              <a:latin typeface="Calibri" panose="020F0502020204030204" pitchFamily="34" charset="0"/>
              <a:ea typeface="Calibri" panose="020F0502020204030204" pitchFamily="34" charset="0"/>
              <a:cs typeface="Times New Roman" panose="02020603050405020304" pitchFamily="18" charset="0"/>
            </a:endParaRPr>
          </a:p>
          <a:p>
            <a:pPr lvl="1"/>
            <a:endParaRPr lang="en-US" dirty="0">
              <a:cs typeface="Calibri" panose="020F0502020204030204" pitchFamily="34" charset="0"/>
            </a:endParaRP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14</a:t>
            </a:fld>
            <a:endParaRPr lang="en-US" dirty="0"/>
          </a:p>
        </p:txBody>
      </p:sp>
    </p:spTree>
    <p:extLst>
      <p:ext uri="{BB962C8B-B14F-4D97-AF65-F5344CB8AC3E}">
        <p14:creationId xmlns:p14="http://schemas.microsoft.com/office/powerpoint/2010/main" val="1261628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4000" dirty="0">
                <a:solidFill>
                  <a:schemeClr val="accent5">
                    <a:lumMod val="75000"/>
                  </a:schemeClr>
                </a:solidFill>
                <a:cs typeface="Calibri" panose="020F0502020204030204" pitchFamily="34" charset="0"/>
              </a:rPr>
              <a:t>Model Stacking: Within BEACON</a:t>
            </a:r>
            <a:endParaRPr lang="en-US" sz="4000" dirty="0">
              <a:cs typeface="Calibri" panose="020F0502020204030204" pitchFamily="34" charset="0"/>
            </a:endParaRPr>
          </a:p>
        </p:txBody>
      </p:sp>
      <p:graphicFrame>
        <p:nvGraphicFramePr>
          <p:cNvPr id="9" name="Content Placeholder 8">
            <a:extLst>
              <a:ext uri="{FF2B5EF4-FFF2-40B4-BE49-F238E27FC236}">
                <a16:creationId xmlns:a16="http://schemas.microsoft.com/office/drawing/2014/main" id="{44C32198-BC91-4860-BED0-29B88995C81E}"/>
              </a:ext>
            </a:extLst>
          </p:cNvPr>
          <p:cNvGraphicFramePr>
            <a:graphicFrameLocks noGrp="1"/>
          </p:cNvGraphicFramePr>
          <p:nvPr>
            <p:ph idx="1"/>
            <p:extLst>
              <p:ext uri="{D42A27DB-BD31-4B8C-83A1-F6EECF244321}">
                <p14:modId xmlns:p14="http://schemas.microsoft.com/office/powerpoint/2010/main" val="1009406943"/>
              </p:ext>
            </p:extLst>
          </p:nvPr>
        </p:nvGraphicFramePr>
        <p:xfrm>
          <a:off x="838200" y="1825625"/>
          <a:ext cx="1073369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fld id="{24BFE6D4-27A9-4AE4-9EAE-AF75F97B179B}" type="slidenum">
              <a:rPr lang="en-US" smtClean="0"/>
              <a:t>15</a:t>
            </a:fld>
            <a:endParaRPr lang="en-US" dirty="0"/>
          </a:p>
        </p:txBody>
      </p:sp>
    </p:spTree>
    <p:extLst>
      <p:ext uri="{BB962C8B-B14F-4D97-AF65-F5344CB8AC3E}">
        <p14:creationId xmlns:p14="http://schemas.microsoft.com/office/powerpoint/2010/main" val="104975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Model Stacking: Within BEACON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“Standard” and “Umbrella” models</a:t>
                </a:r>
              </a:p>
              <a:p>
                <a:pPr lvl="1"/>
                <a:r>
                  <a:rPr lang="en-US" dirty="0"/>
                  <a:t>The NAICS distributions of the words/stems and word/stem combinations are averaged using “purity weights” that give more weight to the NAICS distributions of words that are more predictive.</a:t>
                </a:r>
              </a:p>
              <a:p>
                <a:pPr lvl="1"/>
                <a:r>
                  <a:rPr lang="en-US" dirty="0"/>
                  <a:t>The purity weight is a function of the maximum proportion.</a:t>
                </a:r>
              </a:p>
              <a:p>
                <a:r>
                  <a:rPr lang="en-US" dirty="0"/>
                  <a:t>Final scores</a:t>
                </a:r>
              </a:p>
              <a:p>
                <a:pPr lvl="1"/>
                <a:r>
                  <a:rPr lang="en-US" dirty="0"/>
                  <a:t>The scores from the “Standard”, “Umbrella”, and “Exact” models are averaged</a:t>
                </a:r>
              </a:p>
              <a:p>
                <a:pPr lvl="1"/>
                <a:r>
                  <a:rPr lang="en-US" dirty="0"/>
                  <a:t>Three model weight parameters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𝑤</m:t>
                        </m:r>
                      </m:e>
                      <m:sub>
                        <m:r>
                          <a:rPr lang="en-US" b="0" i="1" dirty="0" smtClean="0">
                            <a:solidFill>
                              <a:srgbClr val="FF0000"/>
                            </a:solidFill>
                            <a:latin typeface="Cambria Math" panose="02040503050406030204" pitchFamily="18" charset="0"/>
                          </a:rPr>
                          <m:t>𝑠𝑡𝑎𝑛𝑑𝑎𝑟𝑑</m:t>
                        </m:r>
                      </m:sub>
                    </m:sSub>
                  </m:oMath>
                </a14:m>
                <a:r>
                  <a:rPr lang="en-US" dirty="0"/>
                  <a:t> ,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𝑤</m:t>
                        </m:r>
                      </m:e>
                      <m:sub>
                        <m:r>
                          <a:rPr lang="en-US" b="0" i="1" dirty="0" smtClean="0">
                            <a:solidFill>
                              <a:srgbClr val="FF0000"/>
                            </a:solidFill>
                            <a:latin typeface="Cambria Math" panose="02040503050406030204" pitchFamily="18" charset="0"/>
                          </a:rPr>
                          <m:t>𝑢𝑚𝑏</m:t>
                        </m:r>
                      </m:sub>
                    </m:sSub>
                  </m:oMath>
                </a14:m>
                <a:r>
                  <a:rPr lang="en-US" dirty="0"/>
                  <a:t>, and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𝑤</m:t>
                        </m:r>
                      </m:e>
                      <m:sub>
                        <m:r>
                          <a:rPr lang="en-US" i="1" dirty="0">
                            <a:solidFill>
                              <a:srgbClr val="FF0000"/>
                            </a:solidFill>
                            <a:latin typeface="Cambria Math" panose="02040503050406030204" pitchFamily="18" charset="0"/>
                          </a:rPr>
                          <m:t>𝑒𝑥𝑎𝑐𝑡</m:t>
                        </m:r>
                      </m:sub>
                    </m:sSub>
                  </m:oMath>
                </a14:m>
                <a:r>
                  <a:rPr lang="en-US" dirty="0"/>
                  <a:t> ( = 1 -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𝑤</m:t>
                        </m:r>
                      </m:e>
                      <m:sub>
                        <m:r>
                          <a:rPr lang="en-US" i="1" dirty="0">
                            <a:solidFill>
                              <a:srgbClr val="FF0000"/>
                            </a:solidFill>
                            <a:latin typeface="Cambria Math" panose="02040503050406030204" pitchFamily="18" charset="0"/>
                          </a:rPr>
                          <m:t>𝑎𝑙𝑙</m:t>
                        </m:r>
                      </m:sub>
                    </m:sSub>
                  </m:oMath>
                </a14:m>
                <a:r>
                  <a:rPr lang="en-US" dirty="0"/>
                  <a:t> - </a:t>
                </a:r>
                <a14:m>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𝑤</m:t>
                        </m:r>
                      </m:e>
                      <m:sub>
                        <m:r>
                          <a:rPr lang="en-US" i="1" dirty="0">
                            <a:solidFill>
                              <a:srgbClr val="FF0000"/>
                            </a:solidFill>
                            <a:latin typeface="Cambria Math" panose="02040503050406030204" pitchFamily="18" charset="0"/>
                          </a:rPr>
                          <m:t>𝑢𝑚𝑏</m:t>
                        </m:r>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r="-58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24BFE6D4-27A9-4AE4-9EAE-AF75F97B179B}" type="slidenum">
              <a:rPr lang="en-US" smtClean="0"/>
              <a:t>16</a:t>
            </a:fld>
            <a:endParaRPr lang="en-US" dirty="0"/>
          </a:p>
        </p:txBody>
      </p:sp>
    </p:spTree>
    <p:extLst>
      <p:ext uri="{BB962C8B-B14F-4D97-AF65-F5344CB8AC3E}">
        <p14:creationId xmlns:p14="http://schemas.microsoft.com/office/powerpoint/2010/main" val="3103578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B0247-8F3B-4FC7-58DA-336C2B5EFFEF}"/>
              </a:ext>
            </a:extLst>
          </p:cNvPr>
          <p:cNvSpPr>
            <a:spLocks noGrp="1"/>
          </p:cNvSpPr>
          <p:nvPr>
            <p:ph type="title"/>
          </p:nvPr>
        </p:nvSpPr>
        <p:spPr/>
        <p:txBody>
          <a:bodyPr/>
          <a:lstStyle/>
          <a:p>
            <a:r>
              <a:rPr lang="en-US" sz="4400" dirty="0">
                <a:solidFill>
                  <a:schemeClr val="accent5">
                    <a:lumMod val="75000"/>
                  </a:schemeClr>
                </a:solidFill>
                <a:cs typeface="Calibri" panose="020F0502020204030204" pitchFamily="34" charset="0"/>
              </a:rPr>
              <a:t>Model Stacking: Proposal</a:t>
            </a:r>
            <a:endParaRPr lang="en-US" dirty="0"/>
          </a:p>
        </p:txBody>
      </p:sp>
      <p:sp>
        <p:nvSpPr>
          <p:cNvPr id="3" name="Content Placeholder 2">
            <a:extLst>
              <a:ext uri="{FF2B5EF4-FFF2-40B4-BE49-F238E27FC236}">
                <a16:creationId xmlns:a16="http://schemas.microsoft.com/office/drawing/2014/main" id="{7D03A77B-7184-2EF1-3779-8AF70101492E}"/>
              </a:ext>
            </a:extLst>
          </p:cNvPr>
          <p:cNvSpPr>
            <a:spLocks noGrp="1"/>
          </p:cNvSpPr>
          <p:nvPr>
            <p:ph idx="1"/>
          </p:nvPr>
        </p:nvSpPr>
        <p:spPr/>
        <p:txBody>
          <a:bodyPr>
            <a:normAutofit/>
          </a:bodyPr>
          <a:lstStyle/>
          <a:p>
            <a:r>
              <a:rPr lang="en-US" dirty="0"/>
              <a:t>Generate predictions from component models within BEACON</a:t>
            </a:r>
          </a:p>
          <a:p>
            <a:pPr lvl="1"/>
            <a:r>
              <a:rPr lang="en-US" dirty="0"/>
              <a:t>“Standard”</a:t>
            </a:r>
          </a:p>
          <a:p>
            <a:pPr lvl="1"/>
            <a:r>
              <a:rPr lang="en-US" dirty="0"/>
              <a:t>“Umbrella”</a:t>
            </a:r>
          </a:p>
          <a:p>
            <a:pPr lvl="1"/>
            <a:r>
              <a:rPr lang="en-US" dirty="0"/>
              <a:t>“Exact”</a:t>
            </a:r>
          </a:p>
          <a:p>
            <a:pPr marL="457200" lvl="1" indent="0">
              <a:buNone/>
            </a:pPr>
            <a:endParaRPr lang="en-US" dirty="0"/>
          </a:p>
          <a:p>
            <a:r>
              <a:rPr lang="en-US" dirty="0"/>
              <a:t>Refine initial predictions with predictions from meta-models</a:t>
            </a:r>
          </a:p>
          <a:p>
            <a:pPr lvl="1"/>
            <a:r>
              <a:rPr lang="en-US" dirty="0"/>
              <a:t>Logistic Regression</a:t>
            </a:r>
          </a:p>
          <a:p>
            <a:pPr lvl="1"/>
            <a:r>
              <a:rPr lang="en-US" dirty="0"/>
              <a:t>Decision Tree</a:t>
            </a:r>
          </a:p>
          <a:p>
            <a:pPr lvl="1"/>
            <a:r>
              <a:rPr lang="en-US" dirty="0"/>
              <a:t>Random Forest</a:t>
            </a:r>
          </a:p>
        </p:txBody>
      </p:sp>
      <p:sp>
        <p:nvSpPr>
          <p:cNvPr id="4" name="Slide Number Placeholder 3">
            <a:extLst>
              <a:ext uri="{FF2B5EF4-FFF2-40B4-BE49-F238E27FC236}">
                <a16:creationId xmlns:a16="http://schemas.microsoft.com/office/drawing/2014/main" id="{3CFA97A4-8807-633C-2F08-CD30E935D5A9}"/>
              </a:ext>
            </a:extLst>
          </p:cNvPr>
          <p:cNvSpPr>
            <a:spLocks noGrp="1"/>
          </p:cNvSpPr>
          <p:nvPr>
            <p:ph type="sldNum" sz="quarter" idx="12"/>
          </p:nvPr>
        </p:nvSpPr>
        <p:spPr/>
        <p:txBody>
          <a:bodyPr/>
          <a:lstStyle/>
          <a:p>
            <a:fld id="{FC63ECC8-719A-498E-B101-491B6A35558E}" type="slidenum">
              <a:rPr lang="en-US" smtClean="0"/>
              <a:t>17</a:t>
            </a:fld>
            <a:endParaRPr lang="en-US" dirty="0"/>
          </a:p>
        </p:txBody>
      </p:sp>
    </p:spTree>
    <p:extLst>
      <p:ext uri="{BB962C8B-B14F-4D97-AF65-F5344CB8AC3E}">
        <p14:creationId xmlns:p14="http://schemas.microsoft.com/office/powerpoint/2010/main" val="2083365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25A90-F3E7-F7FF-713D-6030D35C918B}"/>
              </a:ext>
            </a:extLst>
          </p:cNvPr>
          <p:cNvSpPr>
            <a:spLocks noGrp="1"/>
          </p:cNvSpPr>
          <p:nvPr>
            <p:ph type="title"/>
          </p:nvPr>
        </p:nvSpPr>
        <p:spPr/>
        <p:txBody>
          <a:bodyPr/>
          <a:lstStyle/>
          <a:p>
            <a:r>
              <a:rPr lang="en-US" sz="4400" dirty="0">
                <a:solidFill>
                  <a:schemeClr val="accent5">
                    <a:lumMod val="75000"/>
                  </a:schemeClr>
                </a:solidFill>
                <a:cs typeface="Calibri" panose="020F0502020204030204" pitchFamily="34" charset="0"/>
              </a:rPr>
              <a:t>Model Stacking: Evaluation Metrics</a:t>
            </a:r>
            <a:endParaRPr lang="en-US" dirty="0"/>
          </a:p>
        </p:txBody>
      </p:sp>
      <p:sp>
        <p:nvSpPr>
          <p:cNvPr id="3" name="Content Placeholder 2">
            <a:extLst>
              <a:ext uri="{FF2B5EF4-FFF2-40B4-BE49-F238E27FC236}">
                <a16:creationId xmlns:a16="http://schemas.microsoft.com/office/drawing/2014/main" id="{D1F28684-26EE-86F1-2176-002D4A3DB6E1}"/>
              </a:ext>
            </a:extLst>
          </p:cNvPr>
          <p:cNvSpPr>
            <a:spLocks noGrp="1"/>
          </p:cNvSpPr>
          <p:nvPr>
            <p:ph idx="1"/>
          </p:nvPr>
        </p:nvSpPr>
        <p:spPr/>
        <p:txBody>
          <a:bodyPr/>
          <a:lstStyle/>
          <a:p>
            <a:r>
              <a:rPr lang="en-US" dirty="0"/>
              <a:t>Top-</a:t>
            </a:r>
            <a:r>
              <a:rPr lang="en-US" i="1" dirty="0"/>
              <a:t>k</a:t>
            </a:r>
          </a:p>
          <a:p>
            <a:pPr lvl="1"/>
            <a:r>
              <a:rPr lang="en-US" dirty="0"/>
              <a:t>Measures success rate where success is % of times that true NAICS code is found in top-</a:t>
            </a:r>
            <a:r>
              <a:rPr lang="en-US" i="1" dirty="0"/>
              <a:t>k</a:t>
            </a:r>
            <a:r>
              <a:rPr lang="en-US" dirty="0"/>
              <a:t> predictions within sector</a:t>
            </a:r>
          </a:p>
          <a:p>
            <a:pPr lvl="1"/>
            <a:r>
              <a:rPr lang="en-US" dirty="0"/>
              <a:t>Evaluated for </a:t>
            </a:r>
            <a:r>
              <a:rPr lang="en-US" i="1" dirty="0"/>
              <a:t>k </a:t>
            </a:r>
            <a:r>
              <a:rPr lang="en-US" dirty="0"/>
              <a:t>= 1, 2, 3, 4, 5</a:t>
            </a:r>
          </a:p>
          <a:p>
            <a:pPr lvl="1"/>
            <a:endParaRPr lang="en-US" dirty="0"/>
          </a:p>
          <a:p>
            <a:r>
              <a:rPr lang="en-US" dirty="0"/>
              <a:t>F</a:t>
            </a:r>
            <a:r>
              <a:rPr lang="en-US" baseline="-25000" dirty="0"/>
              <a:t>1</a:t>
            </a:r>
            <a:r>
              <a:rPr lang="en-US" dirty="0"/>
              <a:t> score</a:t>
            </a:r>
          </a:p>
          <a:p>
            <a:pPr lvl="1"/>
            <a:r>
              <a:rPr lang="en-US" dirty="0"/>
              <a:t>Harmonic mean of precision and recall</a:t>
            </a:r>
          </a:p>
        </p:txBody>
      </p:sp>
      <p:sp>
        <p:nvSpPr>
          <p:cNvPr id="4" name="Slide Number Placeholder 3">
            <a:extLst>
              <a:ext uri="{FF2B5EF4-FFF2-40B4-BE49-F238E27FC236}">
                <a16:creationId xmlns:a16="http://schemas.microsoft.com/office/drawing/2014/main" id="{E5C81054-0C32-1DED-B41F-26B60C0D693F}"/>
              </a:ext>
            </a:extLst>
          </p:cNvPr>
          <p:cNvSpPr>
            <a:spLocks noGrp="1"/>
          </p:cNvSpPr>
          <p:nvPr>
            <p:ph type="sldNum" sz="quarter" idx="12"/>
          </p:nvPr>
        </p:nvSpPr>
        <p:spPr/>
        <p:txBody>
          <a:bodyPr/>
          <a:lstStyle/>
          <a:p>
            <a:fld id="{FC63ECC8-719A-498E-B101-491B6A35558E}" type="slidenum">
              <a:rPr lang="en-US" smtClean="0"/>
              <a:t>18</a:t>
            </a:fld>
            <a:endParaRPr lang="en-US" dirty="0"/>
          </a:p>
        </p:txBody>
      </p:sp>
    </p:spTree>
    <p:extLst>
      <p:ext uri="{BB962C8B-B14F-4D97-AF65-F5344CB8AC3E}">
        <p14:creationId xmlns:p14="http://schemas.microsoft.com/office/powerpoint/2010/main" val="3497336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hart of different colored bars&#10;&#10;Description automatically generated">
            <a:extLst>
              <a:ext uri="{FF2B5EF4-FFF2-40B4-BE49-F238E27FC236}">
                <a16:creationId xmlns:a16="http://schemas.microsoft.com/office/drawing/2014/main" id="{3A2BC0E9-149C-BEAA-0CA2-13DF828132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488684" y="136525"/>
            <a:ext cx="7456116" cy="6634390"/>
          </a:xfrm>
        </p:spPr>
      </p:pic>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839788" y="-713015"/>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839788" y="909103"/>
            <a:ext cx="3932237" cy="3811588"/>
          </a:xfrm>
        </p:spPr>
        <p:txBody>
          <a:bodyPr>
            <a:normAutofit/>
          </a:bodyPr>
          <a:lstStyle/>
          <a:p>
            <a:r>
              <a:rPr lang="en-US" sz="2400" dirty="0"/>
              <a:t>Exact model is least accurate of individual component models.</a:t>
            </a:r>
          </a:p>
          <a:p>
            <a:endParaRPr lang="en-US" sz="2400" dirty="0"/>
          </a:p>
          <a:p>
            <a:r>
              <a:rPr lang="en-US" sz="2400" dirty="0"/>
              <a:t>BEACON model tends to produce more accurate predictions than any of its component models.</a:t>
            </a:r>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19</a:t>
            </a:fld>
            <a:endParaRPr lang="en-US" dirty="0"/>
          </a:p>
        </p:txBody>
      </p:sp>
      <p:sp>
        <p:nvSpPr>
          <p:cNvPr id="3" name="TextBox 2">
            <a:extLst>
              <a:ext uri="{FF2B5EF4-FFF2-40B4-BE49-F238E27FC236}">
                <a16:creationId xmlns:a16="http://schemas.microsoft.com/office/drawing/2014/main" id="{EECBF4C1-E53E-1002-7EDA-BDB6185145C0}"/>
              </a:ext>
            </a:extLst>
          </p:cNvPr>
          <p:cNvSpPr txBox="1"/>
          <p:nvPr/>
        </p:nvSpPr>
        <p:spPr>
          <a:xfrm>
            <a:off x="839788" y="4720691"/>
            <a:ext cx="3591296" cy="1234697"/>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92087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2A2F2-7C71-4D4D-ABB7-A8E091C6D3D0}"/>
              </a:ext>
            </a:extLst>
          </p:cNvPr>
          <p:cNvSpPr>
            <a:spLocks noGrp="1"/>
          </p:cNvSpPr>
          <p:nvPr>
            <p:ph type="title"/>
          </p:nvPr>
        </p:nvSpPr>
        <p:spPr/>
        <p:txBody>
          <a:bodyPr/>
          <a:lstStyle/>
          <a:p>
            <a:r>
              <a:rPr lang="en-US" sz="4000" dirty="0">
                <a:solidFill>
                  <a:schemeClr val="accent5">
                    <a:lumMod val="75000"/>
                  </a:schemeClr>
                </a:solidFill>
                <a:cs typeface="Calibri" panose="020F0502020204030204" pitchFamily="34" charset="0"/>
              </a:rPr>
              <a:t>Disclaimer</a:t>
            </a:r>
            <a:r>
              <a:rPr lang="en-US" dirty="0"/>
              <a:t>	</a:t>
            </a:r>
          </a:p>
        </p:txBody>
      </p:sp>
      <p:sp>
        <p:nvSpPr>
          <p:cNvPr id="3" name="Content Placeholder 2">
            <a:extLst>
              <a:ext uri="{FF2B5EF4-FFF2-40B4-BE49-F238E27FC236}">
                <a16:creationId xmlns:a16="http://schemas.microsoft.com/office/drawing/2014/main" id="{86DCD0A1-04A6-432B-B1EB-30844D02DCFA}"/>
              </a:ext>
            </a:extLst>
          </p:cNvPr>
          <p:cNvSpPr>
            <a:spLocks noGrp="1"/>
          </p:cNvSpPr>
          <p:nvPr>
            <p:ph idx="1"/>
          </p:nvPr>
        </p:nvSpPr>
        <p:spPr/>
        <p:txBody>
          <a:bodyPr>
            <a:normAutofit/>
          </a:bodyPr>
          <a:lstStyle/>
          <a:p>
            <a:pPr marL="0" indent="0">
              <a:buNone/>
            </a:pPr>
            <a:r>
              <a:rPr lang="en-US" i="1" dirty="0"/>
              <a:t>Any opinions and conclusions expressed herein are those of the authors and do not reflect the views of the U.S. Census Bureau. The Census Bureau has reviewed this data product to ensure appropriate access, use, and disclosure avoidance protection of the confidential source data used to produce this product [Data Management System (DMS) number: P-7504847, subproject P-7514952; Disclosure Review Board (DRB) approval number: CBDRB-FY23-ESMD002-034].</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CA54D4C-8C29-466B-8C9B-7A4E84EEEA3B}"/>
              </a:ext>
            </a:extLst>
          </p:cNvPr>
          <p:cNvSpPr>
            <a:spLocks noGrp="1"/>
          </p:cNvSpPr>
          <p:nvPr>
            <p:ph type="sldNum" sz="quarter" idx="12"/>
          </p:nvPr>
        </p:nvSpPr>
        <p:spPr/>
        <p:txBody>
          <a:bodyPr/>
          <a:lstStyle/>
          <a:p>
            <a:fld id="{FC63ECC8-719A-498E-B101-491B6A35558E}" type="slidenum">
              <a:rPr lang="en-US" smtClean="0"/>
              <a:t>2</a:t>
            </a:fld>
            <a:endParaRPr lang="en-US" dirty="0"/>
          </a:p>
        </p:txBody>
      </p:sp>
    </p:spTree>
    <p:extLst>
      <p:ext uri="{BB962C8B-B14F-4D97-AF65-F5344CB8AC3E}">
        <p14:creationId xmlns:p14="http://schemas.microsoft.com/office/powerpoint/2010/main" val="3758025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hart of different colored bars&#10;&#10;Description automatically generated">
            <a:extLst>
              <a:ext uri="{FF2B5EF4-FFF2-40B4-BE49-F238E27FC236}">
                <a16:creationId xmlns:a16="http://schemas.microsoft.com/office/drawing/2014/main" id="{3A2BC0E9-149C-BEAA-0CA2-13DF828132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07914" y="136525"/>
            <a:ext cx="7444085" cy="6650354"/>
          </a:xfrm>
        </p:spPr>
      </p:pic>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839788" y="-714153"/>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839788" y="886047"/>
            <a:ext cx="3932237" cy="3811588"/>
          </a:xfrm>
        </p:spPr>
        <p:txBody>
          <a:bodyPr>
            <a:normAutofit/>
          </a:bodyPr>
          <a:lstStyle/>
          <a:p>
            <a:r>
              <a:rPr lang="en-US" sz="2400" dirty="0"/>
              <a:t>Meta-models offer similar potential for incremental improvement.</a:t>
            </a:r>
          </a:p>
          <a:p>
            <a:r>
              <a:rPr lang="en-US" sz="2400" dirty="0"/>
              <a:t>Random forest and decision trees methods appear most promising.</a:t>
            </a:r>
          </a:p>
          <a:p>
            <a:r>
              <a:rPr lang="en-US" sz="2400" dirty="0"/>
              <a:t>Potential improvement in manufacturing sector (31) is encouraging. </a:t>
            </a:r>
          </a:p>
          <a:p>
            <a:endParaRPr lang="en-US" sz="2400" dirty="0"/>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20</a:t>
            </a:fld>
            <a:endParaRPr lang="en-US" dirty="0"/>
          </a:p>
        </p:txBody>
      </p:sp>
      <p:sp>
        <p:nvSpPr>
          <p:cNvPr id="3" name="TextBox 2">
            <a:extLst>
              <a:ext uri="{FF2B5EF4-FFF2-40B4-BE49-F238E27FC236}">
                <a16:creationId xmlns:a16="http://schemas.microsoft.com/office/drawing/2014/main" id="{EECBF4C1-E53E-1002-7EDA-BDB6185145C0}"/>
              </a:ext>
            </a:extLst>
          </p:cNvPr>
          <p:cNvSpPr txBox="1"/>
          <p:nvPr/>
        </p:nvSpPr>
        <p:spPr>
          <a:xfrm>
            <a:off x="839788" y="4737256"/>
            <a:ext cx="3700074" cy="1234697"/>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2120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Content Placeholder 17" descr="A chart of different colored bars&#10;&#10;Description automatically generated">
            <a:extLst>
              <a:ext uri="{FF2B5EF4-FFF2-40B4-BE49-F238E27FC236}">
                <a16:creationId xmlns:a16="http://schemas.microsoft.com/office/drawing/2014/main" id="{5182A696-952B-3208-ADE5-234F1202935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45025" y="14288"/>
            <a:ext cx="7051675" cy="6707187"/>
          </a:xfrm>
        </p:spPr>
      </p:pic>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839788" y="-714153"/>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839788" y="886047"/>
            <a:ext cx="3932237" cy="3811588"/>
          </a:xfrm>
        </p:spPr>
        <p:txBody>
          <a:bodyPr>
            <a:normAutofit/>
          </a:bodyPr>
          <a:lstStyle/>
          <a:p>
            <a:r>
              <a:rPr lang="en-US" sz="2400" dirty="0"/>
              <a:t>Similar results were found at other NAICS levels.</a:t>
            </a:r>
          </a:p>
          <a:p>
            <a:endParaRPr lang="en-US" sz="2400" dirty="0"/>
          </a:p>
          <a:p>
            <a:endParaRPr lang="en-US" sz="2400" dirty="0"/>
          </a:p>
          <a:p>
            <a:endParaRPr lang="en-US" sz="2400" dirty="0"/>
          </a:p>
          <a:p>
            <a:endParaRPr lang="en-US" sz="2400" dirty="0"/>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21</a:t>
            </a:fld>
            <a:endParaRPr lang="en-US" dirty="0"/>
          </a:p>
        </p:txBody>
      </p:sp>
      <p:sp>
        <p:nvSpPr>
          <p:cNvPr id="3" name="TextBox 2">
            <a:extLst>
              <a:ext uri="{FF2B5EF4-FFF2-40B4-BE49-F238E27FC236}">
                <a16:creationId xmlns:a16="http://schemas.microsoft.com/office/drawing/2014/main" id="{EECBF4C1-E53E-1002-7EDA-BDB6185145C0}"/>
              </a:ext>
            </a:extLst>
          </p:cNvPr>
          <p:cNvSpPr txBox="1"/>
          <p:nvPr/>
        </p:nvSpPr>
        <p:spPr>
          <a:xfrm>
            <a:off x="839788" y="4737256"/>
            <a:ext cx="3700074" cy="1234697"/>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9273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839788" y="-88900"/>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839788" y="1547811"/>
            <a:ext cx="3932237" cy="3811588"/>
          </a:xfrm>
        </p:spPr>
        <p:txBody>
          <a:bodyPr>
            <a:normAutofit lnSpcReduction="10000"/>
          </a:bodyPr>
          <a:lstStyle/>
          <a:p>
            <a:r>
              <a:rPr lang="en-US" sz="2400" dirty="0"/>
              <a:t>Meta-models improved performance in sectors where BEACON was already doing well.</a:t>
            </a:r>
          </a:p>
          <a:p>
            <a:endParaRPr lang="en-US" sz="2400" dirty="0"/>
          </a:p>
          <a:p>
            <a:r>
              <a:rPr lang="en-US" sz="2400" dirty="0"/>
              <a:t>F</a:t>
            </a:r>
            <a:r>
              <a:rPr lang="en-US" sz="2400" baseline="-25000" dirty="0"/>
              <a:t>1</a:t>
            </a:r>
            <a:r>
              <a:rPr lang="en-US" sz="2400" dirty="0"/>
              <a:t> score of BEACON in NAICS codes where meta-model outperformed BEACON is higher than that of NAICS codes where BEACON outperformed meta-model. 	</a:t>
            </a:r>
          </a:p>
          <a:p>
            <a:endParaRPr lang="en-US" sz="2400" dirty="0"/>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22</a:t>
            </a:fld>
            <a:endParaRPr lang="en-US" dirty="0"/>
          </a:p>
        </p:txBody>
      </p:sp>
      <p:sp>
        <p:nvSpPr>
          <p:cNvPr id="3" name="TextBox 2">
            <a:extLst>
              <a:ext uri="{FF2B5EF4-FFF2-40B4-BE49-F238E27FC236}">
                <a16:creationId xmlns:a16="http://schemas.microsoft.com/office/drawing/2014/main" id="{EECBF4C1-E53E-1002-7EDA-BDB6185145C0}"/>
              </a:ext>
            </a:extLst>
          </p:cNvPr>
          <p:cNvSpPr txBox="1"/>
          <p:nvPr/>
        </p:nvSpPr>
        <p:spPr>
          <a:xfrm>
            <a:off x="7678757" y="5606607"/>
            <a:ext cx="4246332" cy="1004186"/>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5E366E11-1A8B-7D54-61A0-E46FBE37E3F0}"/>
              </a:ext>
            </a:extLst>
          </p:cNvPr>
          <p:cNvGraphicFramePr>
            <a:graphicFrameLocks noGrp="1"/>
          </p:cNvGraphicFramePr>
          <p:nvPr>
            <p:extLst>
              <p:ext uri="{D42A27DB-BD31-4B8C-83A1-F6EECF244321}">
                <p14:modId xmlns:p14="http://schemas.microsoft.com/office/powerpoint/2010/main" val="2721500779"/>
              </p:ext>
            </p:extLst>
          </p:nvPr>
        </p:nvGraphicFramePr>
        <p:xfrm>
          <a:off x="5183188" y="1575500"/>
          <a:ext cx="6304536" cy="3541713"/>
        </p:xfrm>
        <a:graphic>
          <a:graphicData uri="http://schemas.openxmlformats.org/drawingml/2006/table">
            <a:tbl>
              <a:tblPr>
                <a:tableStyleId>{5C22544A-7EE6-4342-B048-85BDC9FD1C3A}</a:tableStyleId>
              </a:tblPr>
              <a:tblGrid>
                <a:gridCol w="3662758">
                  <a:extLst>
                    <a:ext uri="{9D8B030D-6E8A-4147-A177-3AD203B41FA5}">
                      <a16:colId xmlns:a16="http://schemas.microsoft.com/office/drawing/2014/main" val="290382675"/>
                    </a:ext>
                  </a:extLst>
                </a:gridCol>
                <a:gridCol w="823997">
                  <a:extLst>
                    <a:ext uri="{9D8B030D-6E8A-4147-A177-3AD203B41FA5}">
                      <a16:colId xmlns:a16="http://schemas.microsoft.com/office/drawing/2014/main" val="4221077073"/>
                    </a:ext>
                  </a:extLst>
                </a:gridCol>
                <a:gridCol w="815248">
                  <a:extLst>
                    <a:ext uri="{9D8B030D-6E8A-4147-A177-3AD203B41FA5}">
                      <a16:colId xmlns:a16="http://schemas.microsoft.com/office/drawing/2014/main" val="1797898427"/>
                    </a:ext>
                  </a:extLst>
                </a:gridCol>
                <a:gridCol w="1002533">
                  <a:extLst>
                    <a:ext uri="{9D8B030D-6E8A-4147-A177-3AD203B41FA5}">
                      <a16:colId xmlns:a16="http://schemas.microsoft.com/office/drawing/2014/main" val="522213564"/>
                    </a:ext>
                  </a:extLst>
                </a:gridCol>
              </a:tblGrid>
              <a:tr h="926748">
                <a:tc>
                  <a:txBody>
                    <a:bodyPr/>
                    <a:lstStyle/>
                    <a:p>
                      <a:pPr algn="l" fontAlgn="b"/>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u="none" strike="noStrike" dirty="0">
                          <a:effectLst/>
                        </a:rPr>
                        <a:t>RF</a:t>
                      </a:r>
                      <a:endParaRPr lang="en-US" sz="2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u="none" strike="noStrike" dirty="0">
                          <a:effectLst/>
                        </a:rPr>
                        <a:t>Tree</a:t>
                      </a:r>
                      <a:endParaRPr lang="en-US" sz="2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u="none" strike="noStrike" dirty="0">
                          <a:effectLst/>
                        </a:rPr>
                        <a:t>LR</a:t>
                      </a:r>
                      <a:endParaRPr lang="en-US" sz="2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1482375"/>
                  </a:ext>
                </a:extLst>
              </a:tr>
              <a:tr h="1492431">
                <a:tc>
                  <a:txBody>
                    <a:bodyPr/>
                    <a:lstStyle/>
                    <a:p>
                      <a:pPr algn="l" fontAlgn="b"/>
                      <a:r>
                        <a:rPr lang="en-US" sz="2400" u="none" strike="noStrike" dirty="0">
                          <a:effectLst/>
                        </a:rPr>
                        <a:t>NAICS codes where </a:t>
                      </a:r>
                      <a:r>
                        <a:rPr lang="en-US" sz="2400" dirty="0"/>
                        <a:t>F</a:t>
                      </a:r>
                      <a:r>
                        <a:rPr lang="en-US" sz="2400" baseline="-25000" dirty="0"/>
                        <a:t>1 </a:t>
                      </a:r>
                      <a:r>
                        <a:rPr lang="en-US" sz="2400" u="none" strike="noStrike" dirty="0">
                          <a:effectLst/>
                        </a:rPr>
                        <a:t>score of meta-model &gt; </a:t>
                      </a:r>
                      <a:r>
                        <a:rPr lang="en-US" sz="2400" dirty="0"/>
                        <a:t>F</a:t>
                      </a:r>
                      <a:r>
                        <a:rPr lang="en-US" sz="2400" baseline="-25000" dirty="0"/>
                        <a:t>1</a:t>
                      </a:r>
                      <a:r>
                        <a:rPr lang="en-US" sz="2400" u="none" strike="noStrike" dirty="0">
                          <a:effectLst/>
                        </a:rPr>
                        <a:t> score of BEACON</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0.93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0.93</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0.95</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153695"/>
                  </a:ext>
                </a:extLst>
              </a:tr>
              <a:tr h="1122534">
                <a:tc>
                  <a:txBody>
                    <a:bodyPr/>
                    <a:lstStyle/>
                    <a:p>
                      <a:pPr algn="l" fontAlgn="b"/>
                      <a:r>
                        <a:rPr lang="en-US" sz="2400" u="none" strike="noStrike" dirty="0">
                          <a:effectLst/>
                        </a:rPr>
                        <a:t>NAICS codes where </a:t>
                      </a:r>
                      <a:r>
                        <a:rPr lang="en-US" sz="2400" dirty="0"/>
                        <a:t>F</a:t>
                      </a:r>
                      <a:r>
                        <a:rPr lang="en-US" sz="2400" baseline="-25000" dirty="0"/>
                        <a:t>1 </a:t>
                      </a:r>
                      <a:r>
                        <a:rPr lang="en-US" sz="2400" u="none" strike="noStrike" dirty="0">
                          <a:effectLst/>
                        </a:rPr>
                        <a:t>score of BEACON &gt; </a:t>
                      </a:r>
                      <a:r>
                        <a:rPr lang="en-US" sz="2400" dirty="0"/>
                        <a:t>F</a:t>
                      </a:r>
                      <a:r>
                        <a:rPr lang="en-US" sz="2400" baseline="-25000" dirty="0"/>
                        <a:t>1</a:t>
                      </a:r>
                      <a:r>
                        <a:rPr lang="en-US" sz="2400" u="none" strike="noStrike" dirty="0">
                          <a:effectLst/>
                        </a:rPr>
                        <a:t> score of meta-model</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0.89</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31578936"/>
                  </a:ext>
                </a:extLst>
              </a:tr>
            </a:tbl>
          </a:graphicData>
        </a:graphic>
      </p:graphicFrame>
      <p:sp>
        <p:nvSpPr>
          <p:cNvPr id="14" name="Content Placeholder 13">
            <a:extLst>
              <a:ext uri="{FF2B5EF4-FFF2-40B4-BE49-F238E27FC236}">
                <a16:creationId xmlns:a16="http://schemas.microsoft.com/office/drawing/2014/main" id="{151F2FC6-66A6-57AC-764B-777D3050C596}"/>
              </a:ext>
            </a:extLst>
          </p:cNvPr>
          <p:cNvSpPr>
            <a:spLocks noGrp="1"/>
          </p:cNvSpPr>
          <p:nvPr>
            <p:ph idx="1"/>
          </p:nvPr>
        </p:nvSpPr>
        <p:spPr>
          <a:xfrm>
            <a:off x="5183188" y="1235075"/>
            <a:ext cx="6172200" cy="4873625"/>
          </a:xfrm>
        </p:spPr>
        <p:txBody>
          <a:bodyPr/>
          <a:lstStyle/>
          <a:p>
            <a:endParaRPr lang="en-US" dirty="0"/>
          </a:p>
          <a:p>
            <a:endParaRPr lang="en-US" dirty="0"/>
          </a:p>
        </p:txBody>
      </p:sp>
      <p:sp>
        <p:nvSpPr>
          <p:cNvPr id="15" name="Title 1">
            <a:extLst>
              <a:ext uri="{FF2B5EF4-FFF2-40B4-BE49-F238E27FC236}">
                <a16:creationId xmlns:a16="http://schemas.microsoft.com/office/drawing/2014/main" id="{82A3A356-A415-0851-0AF7-A5C96D7DFD93}"/>
              </a:ext>
            </a:extLst>
          </p:cNvPr>
          <p:cNvSpPr txBox="1">
            <a:spLocks/>
          </p:cNvSpPr>
          <p:nvPr/>
        </p:nvSpPr>
        <p:spPr>
          <a:xfrm>
            <a:off x="5081036" y="-52389"/>
            <a:ext cx="5570496"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Calibri" panose="020F0502020204030204" pitchFamily="34" charset="0"/>
                <a:ea typeface="+mj-ea"/>
                <a:cs typeface="+mj-cs"/>
              </a:defRPr>
            </a:lvl1pPr>
          </a:lstStyle>
          <a:p>
            <a:r>
              <a:rPr lang="en-US" dirty="0">
                <a:solidFill>
                  <a:schemeClr val="accent5">
                    <a:lumMod val="75000"/>
                  </a:schemeClr>
                </a:solidFill>
                <a:cs typeface="Calibri" panose="020F0502020204030204" pitchFamily="34" charset="0"/>
              </a:rPr>
              <a:t>Median BEACON F</a:t>
            </a:r>
            <a:r>
              <a:rPr lang="en-US" baseline="-25000" dirty="0">
                <a:solidFill>
                  <a:schemeClr val="accent5">
                    <a:lumMod val="75000"/>
                  </a:schemeClr>
                </a:solidFill>
                <a:cs typeface="Calibri" panose="020F0502020204030204" pitchFamily="34" charset="0"/>
              </a:rPr>
              <a:t>1</a:t>
            </a:r>
            <a:r>
              <a:rPr lang="en-US" dirty="0">
                <a:solidFill>
                  <a:schemeClr val="accent5">
                    <a:lumMod val="75000"/>
                  </a:schemeClr>
                </a:solidFill>
                <a:cs typeface="Calibri" panose="020F0502020204030204" pitchFamily="34" charset="0"/>
              </a:rPr>
              <a:t> score: </a:t>
            </a:r>
          </a:p>
          <a:p>
            <a:r>
              <a:rPr lang="en-US" dirty="0">
                <a:solidFill>
                  <a:schemeClr val="accent5">
                    <a:lumMod val="75000"/>
                  </a:schemeClr>
                </a:solidFill>
                <a:cs typeface="Calibri" panose="020F0502020204030204" pitchFamily="34" charset="0"/>
              </a:rPr>
              <a:t>3-digit NAICS codes</a:t>
            </a:r>
            <a:endParaRPr lang="en-US" dirty="0"/>
          </a:p>
        </p:txBody>
      </p:sp>
    </p:spTree>
    <p:extLst>
      <p:ext uri="{BB962C8B-B14F-4D97-AF65-F5344CB8AC3E}">
        <p14:creationId xmlns:p14="http://schemas.microsoft.com/office/powerpoint/2010/main" val="157080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839788" y="-88900"/>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839788" y="1547811"/>
            <a:ext cx="3932237" cy="3811588"/>
          </a:xfrm>
        </p:spPr>
        <p:txBody>
          <a:bodyPr>
            <a:normAutofit lnSpcReduction="10000"/>
          </a:bodyPr>
          <a:lstStyle/>
          <a:p>
            <a:r>
              <a:rPr lang="en-US" sz="2400" dirty="0"/>
              <a:t>Meta-models improved performance in sectors where BEACON was already doing well.</a:t>
            </a:r>
          </a:p>
          <a:p>
            <a:endParaRPr lang="en-US" sz="2400" dirty="0"/>
          </a:p>
          <a:p>
            <a:r>
              <a:rPr lang="en-US" sz="2400" dirty="0"/>
              <a:t>F</a:t>
            </a:r>
            <a:r>
              <a:rPr lang="en-US" sz="2400" baseline="-25000" dirty="0"/>
              <a:t>1</a:t>
            </a:r>
            <a:r>
              <a:rPr lang="en-US" sz="2400" dirty="0"/>
              <a:t> score of BEACON in NAICS codes where meta-model outperformed BEACON is higher than that of NAICS codes where BEACON outperformed meta-model. 	</a:t>
            </a:r>
          </a:p>
          <a:p>
            <a:endParaRPr lang="en-US" sz="2400" dirty="0"/>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23</a:t>
            </a:fld>
            <a:endParaRPr lang="en-US" dirty="0"/>
          </a:p>
        </p:txBody>
      </p:sp>
      <p:sp>
        <p:nvSpPr>
          <p:cNvPr id="3" name="TextBox 2">
            <a:extLst>
              <a:ext uri="{FF2B5EF4-FFF2-40B4-BE49-F238E27FC236}">
                <a16:creationId xmlns:a16="http://schemas.microsoft.com/office/drawing/2014/main" id="{EECBF4C1-E53E-1002-7EDA-BDB6185145C0}"/>
              </a:ext>
            </a:extLst>
          </p:cNvPr>
          <p:cNvSpPr txBox="1"/>
          <p:nvPr/>
        </p:nvSpPr>
        <p:spPr>
          <a:xfrm>
            <a:off x="7678757" y="5606607"/>
            <a:ext cx="4246332" cy="1004186"/>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5E366E11-1A8B-7D54-61A0-E46FBE37E3F0}"/>
              </a:ext>
            </a:extLst>
          </p:cNvPr>
          <p:cNvGraphicFramePr>
            <a:graphicFrameLocks noGrp="1"/>
          </p:cNvGraphicFramePr>
          <p:nvPr>
            <p:extLst>
              <p:ext uri="{D42A27DB-BD31-4B8C-83A1-F6EECF244321}">
                <p14:modId xmlns:p14="http://schemas.microsoft.com/office/powerpoint/2010/main" val="2519907126"/>
              </p:ext>
            </p:extLst>
          </p:nvPr>
        </p:nvGraphicFramePr>
        <p:xfrm>
          <a:off x="5183188" y="1575500"/>
          <a:ext cx="6304536" cy="3541713"/>
        </p:xfrm>
        <a:graphic>
          <a:graphicData uri="http://schemas.openxmlformats.org/drawingml/2006/table">
            <a:tbl>
              <a:tblPr>
                <a:tableStyleId>{5C22544A-7EE6-4342-B048-85BDC9FD1C3A}</a:tableStyleId>
              </a:tblPr>
              <a:tblGrid>
                <a:gridCol w="3662758">
                  <a:extLst>
                    <a:ext uri="{9D8B030D-6E8A-4147-A177-3AD203B41FA5}">
                      <a16:colId xmlns:a16="http://schemas.microsoft.com/office/drawing/2014/main" val="290382675"/>
                    </a:ext>
                  </a:extLst>
                </a:gridCol>
                <a:gridCol w="823997">
                  <a:extLst>
                    <a:ext uri="{9D8B030D-6E8A-4147-A177-3AD203B41FA5}">
                      <a16:colId xmlns:a16="http://schemas.microsoft.com/office/drawing/2014/main" val="4221077073"/>
                    </a:ext>
                  </a:extLst>
                </a:gridCol>
                <a:gridCol w="815248">
                  <a:extLst>
                    <a:ext uri="{9D8B030D-6E8A-4147-A177-3AD203B41FA5}">
                      <a16:colId xmlns:a16="http://schemas.microsoft.com/office/drawing/2014/main" val="1797898427"/>
                    </a:ext>
                  </a:extLst>
                </a:gridCol>
                <a:gridCol w="1002533">
                  <a:extLst>
                    <a:ext uri="{9D8B030D-6E8A-4147-A177-3AD203B41FA5}">
                      <a16:colId xmlns:a16="http://schemas.microsoft.com/office/drawing/2014/main" val="522213564"/>
                    </a:ext>
                  </a:extLst>
                </a:gridCol>
              </a:tblGrid>
              <a:tr h="926748">
                <a:tc>
                  <a:txBody>
                    <a:bodyPr/>
                    <a:lstStyle/>
                    <a:p>
                      <a:pPr algn="l" fontAlgn="b"/>
                      <a:endParaRPr lang="en-US" sz="18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u="none" strike="noStrike" dirty="0">
                          <a:effectLst/>
                        </a:rPr>
                        <a:t>RF</a:t>
                      </a:r>
                      <a:endParaRPr lang="en-US" sz="2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u="none" strike="noStrike" dirty="0">
                          <a:effectLst/>
                        </a:rPr>
                        <a:t>Tree</a:t>
                      </a:r>
                      <a:endParaRPr lang="en-US" sz="26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600" b="1" u="none" strike="noStrike" dirty="0">
                          <a:effectLst/>
                        </a:rPr>
                        <a:t>LR</a:t>
                      </a:r>
                      <a:endParaRPr lang="en-US" sz="2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21482375"/>
                  </a:ext>
                </a:extLst>
              </a:tr>
              <a:tr h="1492431">
                <a:tc>
                  <a:txBody>
                    <a:bodyPr/>
                    <a:lstStyle/>
                    <a:p>
                      <a:pPr algn="l" fontAlgn="b"/>
                      <a:r>
                        <a:rPr lang="en-US" sz="2400" u="none" strike="noStrike" dirty="0">
                          <a:effectLst/>
                        </a:rPr>
                        <a:t>NAICS codes where </a:t>
                      </a:r>
                      <a:r>
                        <a:rPr lang="en-US" sz="2400" dirty="0"/>
                        <a:t>F</a:t>
                      </a:r>
                      <a:r>
                        <a:rPr lang="en-US" sz="2400" baseline="-25000" dirty="0"/>
                        <a:t>1 </a:t>
                      </a:r>
                      <a:r>
                        <a:rPr lang="en-US" sz="2400" u="none" strike="noStrike" dirty="0">
                          <a:effectLst/>
                        </a:rPr>
                        <a:t>score of meta-model &gt; </a:t>
                      </a:r>
                      <a:r>
                        <a:rPr lang="en-US" sz="2400" dirty="0"/>
                        <a:t>F</a:t>
                      </a:r>
                      <a:r>
                        <a:rPr lang="en-US" sz="2400" baseline="-25000" dirty="0"/>
                        <a:t>1</a:t>
                      </a:r>
                      <a:r>
                        <a:rPr lang="en-US" sz="2400" u="none" strike="noStrike" dirty="0">
                          <a:effectLst/>
                        </a:rPr>
                        <a:t> score of BEACON</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0.89</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0.89</a:t>
                      </a:r>
                      <a:endParaRPr lang="en-US" sz="24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82153695"/>
                  </a:ext>
                </a:extLst>
              </a:tr>
              <a:tr h="1122534">
                <a:tc>
                  <a:txBody>
                    <a:bodyPr/>
                    <a:lstStyle/>
                    <a:p>
                      <a:pPr algn="l" fontAlgn="b"/>
                      <a:r>
                        <a:rPr lang="en-US" sz="2400" u="none" strike="noStrike" dirty="0">
                          <a:effectLst/>
                        </a:rPr>
                        <a:t>NAICS codes where </a:t>
                      </a:r>
                      <a:r>
                        <a:rPr lang="en-US" sz="2400" dirty="0"/>
                        <a:t>F</a:t>
                      </a:r>
                      <a:r>
                        <a:rPr lang="en-US" sz="2400" baseline="-25000" dirty="0"/>
                        <a:t>1 </a:t>
                      </a:r>
                      <a:r>
                        <a:rPr lang="en-US" sz="2400" u="none" strike="noStrike" dirty="0">
                          <a:effectLst/>
                        </a:rPr>
                        <a:t>score of BEACON &gt; </a:t>
                      </a:r>
                      <a:r>
                        <a:rPr lang="en-US" sz="2400" dirty="0"/>
                        <a:t>F</a:t>
                      </a:r>
                      <a:r>
                        <a:rPr lang="en-US" sz="2400" baseline="-25000" dirty="0"/>
                        <a:t>1</a:t>
                      </a:r>
                      <a:r>
                        <a:rPr lang="en-US" sz="2400" u="none" strike="noStrike" dirty="0">
                          <a:effectLst/>
                        </a:rPr>
                        <a:t> score of meta-model</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0.85</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u="none" strike="noStrike" dirty="0">
                          <a:effectLst/>
                        </a:rPr>
                        <a:t>0.86</a:t>
                      </a:r>
                      <a:endParaRPr lang="en-US" sz="2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2400" b="0" i="0" u="none" strike="noStrike" dirty="0">
                          <a:solidFill>
                            <a:srgbClr val="000000"/>
                          </a:solidFill>
                          <a:effectLst/>
                          <a:latin typeface="Calibri" panose="020F0502020204030204" pitchFamily="34" charset="0"/>
                        </a:rPr>
                        <a:t>0.85</a:t>
                      </a:r>
                    </a:p>
                  </a:txBody>
                  <a:tcPr marL="9525" marR="9525" marT="9525" marB="0" anchor="b"/>
                </a:tc>
                <a:extLst>
                  <a:ext uri="{0D108BD9-81ED-4DB2-BD59-A6C34878D82A}">
                    <a16:rowId xmlns:a16="http://schemas.microsoft.com/office/drawing/2014/main" val="631578936"/>
                  </a:ext>
                </a:extLst>
              </a:tr>
            </a:tbl>
          </a:graphicData>
        </a:graphic>
      </p:graphicFrame>
      <p:sp>
        <p:nvSpPr>
          <p:cNvPr id="14" name="Content Placeholder 13">
            <a:extLst>
              <a:ext uri="{FF2B5EF4-FFF2-40B4-BE49-F238E27FC236}">
                <a16:creationId xmlns:a16="http://schemas.microsoft.com/office/drawing/2014/main" id="{151F2FC6-66A6-57AC-764B-777D3050C596}"/>
              </a:ext>
            </a:extLst>
          </p:cNvPr>
          <p:cNvSpPr>
            <a:spLocks noGrp="1"/>
          </p:cNvSpPr>
          <p:nvPr>
            <p:ph idx="1"/>
          </p:nvPr>
        </p:nvSpPr>
        <p:spPr>
          <a:xfrm>
            <a:off x="5183188" y="1235075"/>
            <a:ext cx="6172200" cy="4873625"/>
          </a:xfrm>
        </p:spPr>
        <p:txBody>
          <a:bodyPr/>
          <a:lstStyle/>
          <a:p>
            <a:endParaRPr lang="en-US" dirty="0"/>
          </a:p>
          <a:p>
            <a:endParaRPr lang="en-US" dirty="0"/>
          </a:p>
        </p:txBody>
      </p:sp>
      <p:sp>
        <p:nvSpPr>
          <p:cNvPr id="15" name="Title 1">
            <a:extLst>
              <a:ext uri="{FF2B5EF4-FFF2-40B4-BE49-F238E27FC236}">
                <a16:creationId xmlns:a16="http://schemas.microsoft.com/office/drawing/2014/main" id="{82A3A356-A415-0851-0AF7-A5C96D7DFD93}"/>
              </a:ext>
            </a:extLst>
          </p:cNvPr>
          <p:cNvSpPr txBox="1">
            <a:spLocks/>
          </p:cNvSpPr>
          <p:nvPr/>
        </p:nvSpPr>
        <p:spPr>
          <a:xfrm>
            <a:off x="5081036" y="-52389"/>
            <a:ext cx="5570496" cy="16002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Calibri" panose="020F0502020204030204" pitchFamily="34" charset="0"/>
                <a:ea typeface="+mj-ea"/>
                <a:cs typeface="+mj-cs"/>
              </a:defRPr>
            </a:lvl1pPr>
          </a:lstStyle>
          <a:p>
            <a:r>
              <a:rPr lang="en-US" dirty="0">
                <a:solidFill>
                  <a:schemeClr val="accent5">
                    <a:lumMod val="75000"/>
                  </a:schemeClr>
                </a:solidFill>
                <a:cs typeface="Calibri" panose="020F0502020204030204" pitchFamily="34" charset="0"/>
              </a:rPr>
              <a:t>Median BEACON F</a:t>
            </a:r>
            <a:r>
              <a:rPr lang="en-US" baseline="-25000" dirty="0">
                <a:solidFill>
                  <a:schemeClr val="accent5">
                    <a:lumMod val="75000"/>
                  </a:schemeClr>
                </a:solidFill>
                <a:cs typeface="Calibri" panose="020F0502020204030204" pitchFamily="34" charset="0"/>
              </a:rPr>
              <a:t>1</a:t>
            </a:r>
            <a:r>
              <a:rPr lang="en-US" dirty="0">
                <a:solidFill>
                  <a:schemeClr val="accent5">
                    <a:lumMod val="75000"/>
                  </a:schemeClr>
                </a:solidFill>
                <a:cs typeface="Calibri" panose="020F0502020204030204" pitchFamily="34" charset="0"/>
              </a:rPr>
              <a:t> score: </a:t>
            </a:r>
          </a:p>
          <a:p>
            <a:r>
              <a:rPr lang="en-US" dirty="0">
                <a:solidFill>
                  <a:schemeClr val="accent5">
                    <a:lumMod val="75000"/>
                  </a:schemeClr>
                </a:solidFill>
                <a:cs typeface="Calibri" panose="020F0502020204030204" pitchFamily="34" charset="0"/>
              </a:rPr>
              <a:t>6-digit NAICS codes</a:t>
            </a:r>
            <a:endParaRPr lang="en-US" dirty="0"/>
          </a:p>
        </p:txBody>
      </p:sp>
    </p:spTree>
    <p:extLst>
      <p:ext uri="{BB962C8B-B14F-4D97-AF65-F5344CB8AC3E}">
        <p14:creationId xmlns:p14="http://schemas.microsoft.com/office/powerpoint/2010/main" val="21355256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chart of different colored bars&#10;&#10;Description automatically generated">
            <a:extLst>
              <a:ext uri="{FF2B5EF4-FFF2-40B4-BE49-F238E27FC236}">
                <a16:creationId xmlns:a16="http://schemas.microsoft.com/office/drawing/2014/main" id="{3A2BC0E9-149C-BEAA-0CA2-13DF828132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47541" y="0"/>
            <a:ext cx="7383726" cy="6862323"/>
          </a:xfrm>
        </p:spPr>
      </p:pic>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352497" y="-800100"/>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352497" y="823051"/>
            <a:ext cx="3368655" cy="3811588"/>
          </a:xfrm>
        </p:spPr>
        <p:txBody>
          <a:bodyPr>
            <a:normAutofit/>
          </a:bodyPr>
          <a:lstStyle/>
          <a:p>
            <a:r>
              <a:rPr lang="en-US" sz="2400" dirty="0">
                <a:ea typeface="Calibri" panose="020F0502020204030204" pitchFamily="34" charset="0"/>
                <a:cs typeface="Times New Roman" panose="02020603050405020304" pitchFamily="18" charset="0"/>
              </a:rPr>
              <a:t>M</a:t>
            </a:r>
            <a:r>
              <a:rPr lang="en-US" sz="2400" dirty="0">
                <a:effectLst/>
                <a:latin typeface="Calibri" panose="020F0502020204030204" pitchFamily="34" charset="0"/>
                <a:ea typeface="Calibri" panose="020F0502020204030204" pitchFamily="34" charset="0"/>
                <a:cs typeface="Times New Roman" panose="02020603050405020304" pitchFamily="18" charset="0"/>
              </a:rPr>
              <a:t>eta-models may offer more potential for providing a single predicted NAICS than for providing multiple NAICS codes to a respondent. </a:t>
            </a:r>
            <a:endParaRPr lang="en-US" sz="2400" dirty="0"/>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24</a:t>
            </a:fld>
            <a:endParaRPr lang="en-US" dirty="0"/>
          </a:p>
        </p:txBody>
      </p:sp>
      <p:sp>
        <p:nvSpPr>
          <p:cNvPr id="3" name="TextBox 2">
            <a:extLst>
              <a:ext uri="{FF2B5EF4-FFF2-40B4-BE49-F238E27FC236}">
                <a16:creationId xmlns:a16="http://schemas.microsoft.com/office/drawing/2014/main" id="{EECBF4C1-E53E-1002-7EDA-BDB6185145C0}"/>
              </a:ext>
            </a:extLst>
          </p:cNvPr>
          <p:cNvSpPr txBox="1"/>
          <p:nvPr/>
        </p:nvSpPr>
        <p:spPr>
          <a:xfrm>
            <a:off x="352497" y="4657590"/>
            <a:ext cx="4098318" cy="1004186"/>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3656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descr="A graph with colored lines&#10;&#10;Description automatically generated">
            <a:extLst>
              <a:ext uri="{FF2B5EF4-FFF2-40B4-BE49-F238E27FC236}">
                <a16:creationId xmlns:a16="http://schemas.microsoft.com/office/drawing/2014/main" id="{A9CBD036-7317-CE2B-9FBC-F4D3389C543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55937" y="951983"/>
            <a:ext cx="7625451" cy="5083633"/>
          </a:xfrm>
        </p:spPr>
      </p:pic>
      <p:sp>
        <p:nvSpPr>
          <p:cNvPr id="2" name="Title 1">
            <a:extLst>
              <a:ext uri="{FF2B5EF4-FFF2-40B4-BE49-F238E27FC236}">
                <a16:creationId xmlns:a16="http://schemas.microsoft.com/office/drawing/2014/main" id="{62F83BAC-2221-8436-213E-53C2430B2CCC}"/>
              </a:ext>
            </a:extLst>
          </p:cNvPr>
          <p:cNvSpPr>
            <a:spLocks noGrp="1"/>
          </p:cNvSpPr>
          <p:nvPr>
            <p:ph type="title"/>
          </p:nvPr>
        </p:nvSpPr>
        <p:spPr>
          <a:xfrm>
            <a:off x="839788" y="0"/>
            <a:ext cx="3932237" cy="1600200"/>
          </a:xfrm>
        </p:spPr>
        <p:txBody>
          <a:bodyPr/>
          <a:lstStyle/>
          <a:p>
            <a:r>
              <a:rPr lang="en-US" sz="3200" dirty="0">
                <a:solidFill>
                  <a:schemeClr val="accent5">
                    <a:lumMod val="75000"/>
                  </a:schemeClr>
                </a:solidFill>
                <a:cs typeface="Calibri" panose="020F0502020204030204" pitchFamily="34" charset="0"/>
              </a:rPr>
              <a:t>Results</a:t>
            </a:r>
            <a:endParaRPr lang="en-US" dirty="0"/>
          </a:p>
        </p:txBody>
      </p:sp>
      <p:sp>
        <p:nvSpPr>
          <p:cNvPr id="4" name="Text Placeholder 3">
            <a:extLst>
              <a:ext uri="{FF2B5EF4-FFF2-40B4-BE49-F238E27FC236}">
                <a16:creationId xmlns:a16="http://schemas.microsoft.com/office/drawing/2014/main" id="{D4AF3B6D-0507-B248-8C6D-1C1F49F8CD46}"/>
              </a:ext>
            </a:extLst>
          </p:cNvPr>
          <p:cNvSpPr>
            <a:spLocks noGrp="1"/>
          </p:cNvSpPr>
          <p:nvPr>
            <p:ph type="body" sz="half" idx="2"/>
          </p:nvPr>
        </p:nvSpPr>
        <p:spPr>
          <a:xfrm>
            <a:off x="839789" y="1600200"/>
            <a:ext cx="3716148" cy="4268788"/>
          </a:xfrm>
        </p:spPr>
        <p:txBody>
          <a:bodyPr>
            <a:normAutofit/>
          </a:bodyPr>
          <a:lstStyle/>
          <a:p>
            <a:r>
              <a:rPr lang="en-US" sz="2400" dirty="0"/>
              <a:t>BEACON performed as well or better than meta-models as top-</a:t>
            </a:r>
            <a:r>
              <a:rPr lang="en-US" sz="2400" i="1" dirty="0"/>
              <a:t>k </a:t>
            </a:r>
            <a:r>
              <a:rPr lang="en-US" sz="2400" dirty="0"/>
              <a:t>goal was relaxed.</a:t>
            </a:r>
          </a:p>
          <a:p>
            <a:endParaRPr lang="en-US" sz="2400" dirty="0"/>
          </a:p>
          <a:p>
            <a:r>
              <a:rPr lang="en-US" sz="2400" dirty="0"/>
              <a:t>BEACON is well-equipped at providing multiple NAICS codes to respondent. </a:t>
            </a:r>
          </a:p>
          <a:p>
            <a:endParaRPr lang="en-US" sz="2400" dirty="0"/>
          </a:p>
        </p:txBody>
      </p:sp>
      <p:sp>
        <p:nvSpPr>
          <p:cNvPr id="5" name="Slide Number Placeholder 4">
            <a:extLst>
              <a:ext uri="{FF2B5EF4-FFF2-40B4-BE49-F238E27FC236}">
                <a16:creationId xmlns:a16="http://schemas.microsoft.com/office/drawing/2014/main" id="{6455D54D-37FB-40D8-82B8-94A43019F2D7}"/>
              </a:ext>
            </a:extLst>
          </p:cNvPr>
          <p:cNvSpPr>
            <a:spLocks noGrp="1"/>
          </p:cNvSpPr>
          <p:nvPr>
            <p:ph type="sldNum" sz="quarter" idx="12"/>
          </p:nvPr>
        </p:nvSpPr>
        <p:spPr/>
        <p:txBody>
          <a:bodyPr/>
          <a:lstStyle/>
          <a:p>
            <a:fld id="{FC63ECC8-719A-498E-B101-491B6A35558E}" type="slidenum">
              <a:rPr lang="en-US" smtClean="0"/>
              <a:t>25</a:t>
            </a:fld>
            <a:endParaRPr lang="en-US" dirty="0"/>
          </a:p>
        </p:txBody>
      </p:sp>
      <p:sp>
        <p:nvSpPr>
          <p:cNvPr id="10" name="TextBox 9">
            <a:extLst>
              <a:ext uri="{FF2B5EF4-FFF2-40B4-BE49-F238E27FC236}">
                <a16:creationId xmlns:a16="http://schemas.microsoft.com/office/drawing/2014/main" id="{6E069B69-7282-422D-D26B-46C151DE1667}"/>
              </a:ext>
            </a:extLst>
          </p:cNvPr>
          <p:cNvSpPr txBox="1"/>
          <p:nvPr/>
        </p:nvSpPr>
        <p:spPr>
          <a:xfrm>
            <a:off x="839788" y="4413518"/>
            <a:ext cx="3383914" cy="1234697"/>
          </a:xfrm>
          <a:prstGeom prst="rect">
            <a:avLst/>
          </a:prstGeom>
          <a:noFill/>
        </p:spPr>
        <p:txBody>
          <a:bodyPr wrap="square">
            <a:spAutoFit/>
          </a:bodyPr>
          <a:lstStyle/>
          <a:p>
            <a:pPr marL="0" marR="0">
              <a:lnSpc>
                <a:spcPct val="107000"/>
              </a:lnSpc>
              <a:spcBef>
                <a:spcPts val="0"/>
              </a:spcBef>
              <a:spcAft>
                <a:spcPts val="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Data Sources: Economic Census (2002–2022), 2021 Industry Classification Report, Internal Revenue Service SS-4 (2002–2016), Classification Analytical Processing System, Harmonized System</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2729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7A5BD-B604-02C1-EE88-3FDCD9B84074}"/>
              </a:ext>
            </a:extLst>
          </p:cNvPr>
          <p:cNvSpPr>
            <a:spLocks noGrp="1"/>
          </p:cNvSpPr>
          <p:nvPr>
            <p:ph type="title"/>
          </p:nvPr>
        </p:nvSpPr>
        <p:spPr/>
        <p:txBody>
          <a:bodyPr/>
          <a:lstStyle/>
          <a:p>
            <a:r>
              <a:rPr lang="en-US" sz="4400" dirty="0">
                <a:solidFill>
                  <a:schemeClr val="accent5">
                    <a:lumMod val="75000"/>
                  </a:schemeClr>
                </a:solidFill>
                <a:cs typeface="Calibri" panose="020F0502020204030204" pitchFamily="34" charset="0"/>
              </a:rPr>
              <a:t>Conclusions</a:t>
            </a:r>
            <a:endParaRPr lang="en-US" dirty="0"/>
          </a:p>
        </p:txBody>
      </p:sp>
      <p:sp>
        <p:nvSpPr>
          <p:cNvPr id="3" name="Content Placeholder 2">
            <a:extLst>
              <a:ext uri="{FF2B5EF4-FFF2-40B4-BE49-F238E27FC236}">
                <a16:creationId xmlns:a16="http://schemas.microsoft.com/office/drawing/2014/main" id="{A841817D-95A8-6227-D589-3294072267A7}"/>
              </a:ext>
            </a:extLst>
          </p:cNvPr>
          <p:cNvSpPr>
            <a:spLocks noGrp="1"/>
          </p:cNvSpPr>
          <p:nvPr>
            <p:ph idx="1"/>
          </p:nvPr>
        </p:nvSpPr>
        <p:spPr/>
        <p:txBody>
          <a:bodyPr/>
          <a:lstStyle/>
          <a:p>
            <a:r>
              <a:rPr lang="en-US" dirty="0"/>
              <a:t>Meta-models performed best, compared to BEACON, at predicting single best NAICS code.</a:t>
            </a:r>
          </a:p>
          <a:p>
            <a:endParaRPr lang="en-US" dirty="0"/>
          </a:p>
          <a:p>
            <a:r>
              <a:rPr lang="en-US" dirty="0"/>
              <a:t>BEACON performed as well or better than meta-models when goal was to include best NAICS code as one of several potential NAICS codes.</a:t>
            </a:r>
          </a:p>
          <a:p>
            <a:pPr marL="0" indent="0">
              <a:buNone/>
            </a:pPr>
            <a:endParaRPr lang="en-US" dirty="0"/>
          </a:p>
          <a:p>
            <a:r>
              <a:rPr lang="en-US" dirty="0"/>
              <a:t>Meta-models may be helpful in manufacturing sector, which has more NAICS codes than any other sector.</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546668D6-F7C9-1DFB-B1A7-A791EE184C31}"/>
              </a:ext>
            </a:extLst>
          </p:cNvPr>
          <p:cNvSpPr>
            <a:spLocks noGrp="1"/>
          </p:cNvSpPr>
          <p:nvPr>
            <p:ph type="sldNum" sz="quarter" idx="12"/>
          </p:nvPr>
        </p:nvSpPr>
        <p:spPr/>
        <p:txBody>
          <a:bodyPr/>
          <a:lstStyle/>
          <a:p>
            <a:fld id="{FC63ECC8-719A-498E-B101-491B6A35558E}" type="slidenum">
              <a:rPr lang="en-US" smtClean="0"/>
              <a:t>26</a:t>
            </a:fld>
            <a:endParaRPr lang="en-US" dirty="0"/>
          </a:p>
        </p:txBody>
      </p:sp>
    </p:spTree>
    <p:extLst>
      <p:ext uri="{BB962C8B-B14F-4D97-AF65-F5344CB8AC3E}">
        <p14:creationId xmlns:p14="http://schemas.microsoft.com/office/powerpoint/2010/main" val="28771700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9335-FFFD-4F3F-BA55-DB729B9B3B9D}"/>
              </a:ext>
            </a:extLst>
          </p:cNvPr>
          <p:cNvSpPr>
            <a:spLocks noGrp="1"/>
          </p:cNvSpPr>
          <p:nvPr>
            <p:ph type="title"/>
          </p:nvPr>
        </p:nvSpPr>
        <p:spPr>
          <a:xfrm>
            <a:off x="838200" y="582869"/>
            <a:ext cx="10515600" cy="1325563"/>
          </a:xfrm>
        </p:spPr>
        <p:txBody>
          <a:bodyPr anchor="ctr">
            <a:normAutofit/>
          </a:bodyPr>
          <a:lstStyle/>
          <a:p>
            <a:r>
              <a:rPr lang="en-US" sz="4000" dirty="0">
                <a:solidFill>
                  <a:schemeClr val="accent5">
                    <a:lumMod val="75000"/>
                  </a:schemeClr>
                </a:solidFill>
                <a:cs typeface="Calibri" panose="020F0502020204030204" pitchFamily="34" charset="0"/>
              </a:rPr>
              <a:t>Contacts</a:t>
            </a:r>
            <a:br>
              <a:rPr lang="en-US" sz="4000" b="1" dirty="0"/>
            </a:br>
            <a:endParaRPr lang="en-US" sz="4000" dirty="0"/>
          </a:p>
        </p:txBody>
      </p:sp>
      <p:sp>
        <p:nvSpPr>
          <p:cNvPr id="4" name="Slide Number Placeholder 3">
            <a:extLst>
              <a:ext uri="{FF2B5EF4-FFF2-40B4-BE49-F238E27FC236}">
                <a16:creationId xmlns:a16="http://schemas.microsoft.com/office/drawing/2014/main" id="{05506C0E-AA48-48D8-90AE-BDDBC4684F1C}"/>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C63ECC8-719A-498E-B101-491B6A35558E}" type="slidenum">
              <a:rPr lang="en-US" smtClean="0"/>
              <a:pPr>
                <a:spcAft>
                  <a:spcPts val="600"/>
                </a:spcAft>
              </a:pPr>
              <a:t>27</a:t>
            </a:fld>
            <a:endParaRPr lang="en-US" dirty="0"/>
          </a:p>
        </p:txBody>
      </p:sp>
      <p:sp>
        <p:nvSpPr>
          <p:cNvPr id="3" name="TextBox 2">
            <a:extLst>
              <a:ext uri="{FF2B5EF4-FFF2-40B4-BE49-F238E27FC236}">
                <a16:creationId xmlns:a16="http://schemas.microsoft.com/office/drawing/2014/main" id="{33B59DFA-2B56-4B85-A13E-C6312DC996BF}"/>
              </a:ext>
            </a:extLst>
          </p:cNvPr>
          <p:cNvSpPr txBox="1"/>
          <p:nvPr/>
        </p:nvSpPr>
        <p:spPr>
          <a:xfrm>
            <a:off x="838200" y="2126176"/>
            <a:ext cx="10515600" cy="461665"/>
          </a:xfrm>
          <a:prstGeom prst="rect">
            <a:avLst/>
          </a:prstGeom>
          <a:noFill/>
        </p:spPr>
        <p:txBody>
          <a:bodyPr wrap="square" rtlCol="0">
            <a:spAutoFit/>
          </a:bodyPr>
          <a:lstStyle/>
          <a:p>
            <a:pPr algn="ctr"/>
            <a:endParaRPr lang="en-US" sz="2400" b="1" dirty="0">
              <a:latin typeface="Calibri" panose="020F0502020204030204" pitchFamily="34" charset="0"/>
            </a:endParaRPr>
          </a:p>
        </p:txBody>
      </p:sp>
      <p:sp>
        <p:nvSpPr>
          <p:cNvPr id="7" name="Content Placeholder 6">
            <a:extLst>
              <a:ext uri="{FF2B5EF4-FFF2-40B4-BE49-F238E27FC236}">
                <a16:creationId xmlns:a16="http://schemas.microsoft.com/office/drawing/2014/main" id="{6AD7CBFD-B933-F58F-6916-8428D7B7914B}"/>
              </a:ext>
            </a:extLst>
          </p:cNvPr>
          <p:cNvSpPr>
            <a:spLocks noGrp="1"/>
          </p:cNvSpPr>
          <p:nvPr>
            <p:ph idx="1"/>
          </p:nvPr>
        </p:nvSpPr>
        <p:spPr/>
        <p:txBody>
          <a:bodyPr/>
          <a:lstStyle/>
          <a:p>
            <a:r>
              <a:rPr lang="en-US" sz="2800" b="1" dirty="0"/>
              <a:t>Email: </a:t>
            </a:r>
            <a:r>
              <a:rPr lang="en-US" sz="2800" b="1" dirty="0">
                <a:hlinkClick r:id="rId2"/>
              </a:rPr>
              <a:t>Daniel.Whitehead@Census.gov</a:t>
            </a:r>
            <a:endParaRPr lang="en-US" sz="2800" b="1" dirty="0"/>
          </a:p>
          <a:p>
            <a:r>
              <a:rPr lang="en-US" sz="2800" b="1" dirty="0"/>
              <a:t>Email: </a:t>
            </a:r>
            <a:r>
              <a:rPr lang="en-US" sz="2800" b="1" dirty="0">
                <a:hlinkClick r:id="rId3"/>
              </a:rPr>
              <a:t>Brian.Dumbacher@Census.gov</a:t>
            </a:r>
            <a:endParaRPr lang="en-US" sz="2800" b="1" dirty="0"/>
          </a:p>
          <a:p>
            <a:pPr marL="0" indent="0">
              <a:buNone/>
            </a:pPr>
            <a:br>
              <a:rPr lang="en-US" sz="2800" b="1" dirty="0"/>
            </a:br>
            <a:endParaRPr lang="en-US" dirty="0"/>
          </a:p>
        </p:txBody>
      </p:sp>
    </p:spTree>
    <p:extLst>
      <p:ext uri="{BB962C8B-B14F-4D97-AF65-F5344CB8AC3E}">
        <p14:creationId xmlns:p14="http://schemas.microsoft.com/office/powerpoint/2010/main" val="809411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34EFB-B48B-4915-B0DE-2B49AC4938D1}"/>
              </a:ext>
            </a:extLst>
          </p:cNvPr>
          <p:cNvSpPr>
            <a:spLocks noGrp="1"/>
          </p:cNvSpPr>
          <p:nvPr>
            <p:ph type="title"/>
          </p:nvPr>
        </p:nvSpPr>
        <p:spPr/>
        <p:txBody>
          <a:bodyPr/>
          <a:lstStyle/>
          <a:p>
            <a:r>
              <a:rPr lang="en-US" sz="4400" dirty="0">
                <a:solidFill>
                  <a:schemeClr val="accent5">
                    <a:lumMod val="75000"/>
                  </a:schemeClr>
                </a:solidFill>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1B2C7BF7-9ADD-41AB-8796-A8FE9E1C185C}"/>
              </a:ext>
            </a:extLst>
          </p:cNvPr>
          <p:cNvSpPr>
            <a:spLocks noGrp="1"/>
          </p:cNvSpPr>
          <p:nvPr>
            <p:ph idx="1"/>
          </p:nvPr>
        </p:nvSpPr>
        <p:spPr>
          <a:xfrm>
            <a:off x="838200" y="1690688"/>
            <a:ext cx="10515600" cy="4351338"/>
          </a:xfrm>
        </p:spPr>
        <p:txBody>
          <a:bodyPr>
            <a:normAutofit lnSpcReduction="10000"/>
          </a:bodyPr>
          <a:lstStyle/>
          <a:p>
            <a:r>
              <a:rPr lang="en-US" dirty="0"/>
              <a:t>Background: Slides 4 - 10</a:t>
            </a:r>
          </a:p>
          <a:p>
            <a:endParaRPr lang="en-US" dirty="0"/>
          </a:p>
          <a:p>
            <a:r>
              <a:rPr lang="en-US" dirty="0"/>
              <a:t>BEACON Methodology: Slides 11 - 13</a:t>
            </a:r>
          </a:p>
          <a:p>
            <a:endParaRPr lang="en-US" dirty="0"/>
          </a:p>
          <a:p>
            <a:r>
              <a:rPr lang="en-US" dirty="0"/>
              <a:t>Model Stacking: Slides 14 - 18</a:t>
            </a:r>
          </a:p>
          <a:p>
            <a:endParaRPr lang="en-US" dirty="0"/>
          </a:p>
          <a:p>
            <a:r>
              <a:rPr lang="en-US" dirty="0"/>
              <a:t>Results: Slides 19 - 25</a:t>
            </a:r>
          </a:p>
          <a:p>
            <a:pPr marL="0" indent="0">
              <a:buNone/>
            </a:pPr>
            <a:endParaRPr lang="en-US" dirty="0"/>
          </a:p>
          <a:p>
            <a:r>
              <a:rPr lang="en-US" dirty="0"/>
              <a:t>Conclusions/Contacts: Slides 26 - 27</a:t>
            </a:r>
          </a:p>
          <a:p>
            <a:endParaRPr lang="en-US" dirty="0"/>
          </a:p>
        </p:txBody>
      </p:sp>
      <p:sp>
        <p:nvSpPr>
          <p:cNvPr id="4" name="Slide Number Placeholder 3">
            <a:extLst>
              <a:ext uri="{FF2B5EF4-FFF2-40B4-BE49-F238E27FC236}">
                <a16:creationId xmlns:a16="http://schemas.microsoft.com/office/drawing/2014/main" id="{79CBCF76-F958-4F4C-A290-0D3CCFA3BEC5}"/>
              </a:ext>
            </a:extLst>
          </p:cNvPr>
          <p:cNvSpPr>
            <a:spLocks noGrp="1"/>
          </p:cNvSpPr>
          <p:nvPr>
            <p:ph type="sldNum" sz="quarter" idx="12"/>
          </p:nvPr>
        </p:nvSpPr>
        <p:spPr/>
        <p:txBody>
          <a:bodyPr/>
          <a:lstStyle/>
          <a:p>
            <a:fld id="{FC63ECC8-719A-498E-B101-491B6A35558E}" type="slidenum">
              <a:rPr lang="en-US" smtClean="0"/>
              <a:t>3</a:t>
            </a:fld>
            <a:endParaRPr lang="en-US" dirty="0"/>
          </a:p>
        </p:txBody>
      </p:sp>
    </p:spTree>
    <p:extLst>
      <p:ext uri="{BB962C8B-B14F-4D97-AF65-F5344CB8AC3E}">
        <p14:creationId xmlns:p14="http://schemas.microsoft.com/office/powerpoint/2010/main" val="3954504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chemeClr val="accent5">
                    <a:lumMod val="75000"/>
                  </a:schemeClr>
                </a:solidFill>
                <a:cs typeface="Calibri" panose="020F0502020204030204" pitchFamily="34" charset="0"/>
              </a:rPr>
              <a:t>Background: North American Industry Classification System (NAICS)</a:t>
            </a:r>
          </a:p>
        </p:txBody>
      </p:sp>
      <p:sp>
        <p:nvSpPr>
          <p:cNvPr id="3" name="Content Placeholder 2"/>
          <p:cNvSpPr>
            <a:spLocks noGrp="1"/>
          </p:cNvSpPr>
          <p:nvPr>
            <p:ph idx="1"/>
          </p:nvPr>
        </p:nvSpPr>
        <p:spPr>
          <a:xfrm>
            <a:off x="838200" y="1536250"/>
            <a:ext cx="10750826" cy="4351338"/>
          </a:xfrm>
        </p:spPr>
        <p:txBody>
          <a:bodyPr>
            <a:noAutofit/>
          </a:bodyPr>
          <a:lstStyle/>
          <a:p>
            <a:r>
              <a:rPr lang="en-US" sz="2200" dirty="0"/>
              <a:t>U.S. Census Bureau classifies business establishments by NAICS code based on primary business activity</a:t>
            </a:r>
          </a:p>
          <a:p>
            <a:endParaRPr lang="en-US" sz="2200" dirty="0"/>
          </a:p>
          <a:p>
            <a:pPr>
              <a:spcBef>
                <a:spcPts val="0"/>
              </a:spcBef>
            </a:pPr>
            <a:r>
              <a:rPr lang="en-US" sz="2200" dirty="0"/>
              <a:t>NAICS is utilized throughout the survey life cycle</a:t>
            </a:r>
          </a:p>
          <a:p>
            <a:pPr lvl="1"/>
            <a:r>
              <a:rPr lang="en-US" sz="2200" dirty="0"/>
              <a:t>Sample selection</a:t>
            </a:r>
          </a:p>
          <a:p>
            <a:pPr lvl="1"/>
            <a:r>
              <a:rPr lang="en-US" sz="2200" dirty="0"/>
              <a:t>Data collection</a:t>
            </a:r>
          </a:p>
          <a:p>
            <a:pPr lvl="1"/>
            <a:r>
              <a:rPr lang="en-US" sz="2200" dirty="0"/>
              <a:t>Analytical review</a:t>
            </a:r>
          </a:p>
          <a:p>
            <a:pPr lvl="1"/>
            <a:r>
              <a:rPr lang="en-US" sz="2200" dirty="0"/>
              <a:t>Publication</a:t>
            </a:r>
          </a:p>
          <a:p>
            <a:pPr marL="457200" lvl="1" indent="0">
              <a:buNone/>
            </a:pPr>
            <a:endParaRPr lang="en-US" sz="2200" dirty="0"/>
          </a:p>
          <a:p>
            <a:pPr>
              <a:spcBef>
                <a:spcPts val="0"/>
              </a:spcBef>
            </a:pPr>
            <a:r>
              <a:rPr lang="en-US" sz="2200" dirty="0"/>
              <a:t>Hierarchical 6-digit coding structure</a:t>
            </a:r>
          </a:p>
          <a:p>
            <a:pPr lvl="1"/>
            <a:r>
              <a:rPr lang="en-US" sz="2200" dirty="0"/>
              <a:t>First two digits of NAICS code represent economic sector (</a:t>
            </a:r>
            <a:r>
              <a:rPr lang="en-US" sz="2200" b="1" dirty="0"/>
              <a:t>22</a:t>
            </a:r>
            <a:r>
              <a:rPr lang="en-US" sz="2200" dirty="0"/>
              <a:t> – Utilities)</a:t>
            </a:r>
          </a:p>
          <a:p>
            <a:pPr lvl="1"/>
            <a:r>
              <a:rPr lang="en-US" sz="2200" dirty="0"/>
              <a:t>Additional non-zero digits add industry detail (</a:t>
            </a:r>
            <a:r>
              <a:rPr lang="en-US" sz="2200" b="1" dirty="0"/>
              <a:t>221210</a:t>
            </a:r>
            <a:r>
              <a:rPr lang="en-US" sz="2200" dirty="0"/>
              <a:t> – Natural Gas Distribution)</a:t>
            </a:r>
          </a:p>
        </p:txBody>
      </p:sp>
      <p:sp>
        <p:nvSpPr>
          <p:cNvPr id="4" name="Slide Number Placeholder 3"/>
          <p:cNvSpPr>
            <a:spLocks noGrp="1"/>
          </p:cNvSpPr>
          <p:nvPr>
            <p:ph type="sldNum" sz="quarter" idx="12"/>
          </p:nvPr>
        </p:nvSpPr>
        <p:spPr/>
        <p:txBody>
          <a:bodyPr/>
          <a:lstStyle/>
          <a:p>
            <a:fld id="{24BFE6D4-27A9-4AE4-9EAE-AF75F97B179B}" type="slidenum">
              <a:rPr lang="en-US" smtClean="0"/>
              <a:t>4</a:t>
            </a:fld>
            <a:endParaRPr lang="en-US" dirty="0"/>
          </a:p>
        </p:txBody>
      </p:sp>
    </p:spTree>
    <p:extLst>
      <p:ext uri="{BB962C8B-B14F-4D97-AF65-F5344CB8AC3E}">
        <p14:creationId xmlns:p14="http://schemas.microsoft.com/office/powerpoint/2010/main" val="1649325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5FDB43-D6CE-4FD8-9AED-CB68BC39E9A5}"/>
              </a:ext>
            </a:extLst>
          </p:cNvPr>
          <p:cNvSpPr/>
          <p:nvPr/>
        </p:nvSpPr>
        <p:spPr>
          <a:xfrm>
            <a:off x="838201" y="1765465"/>
            <a:ext cx="4389120" cy="950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D7285F4B-DDA6-4C86-94FF-98E80D47D6F1}"/>
              </a:ext>
            </a:extLst>
          </p:cNvPr>
          <p:cNvSpPr>
            <a:spLocks noGrp="1"/>
          </p:cNvSpPr>
          <p:nvPr>
            <p:ph type="title"/>
          </p:nvPr>
        </p:nvSpPr>
        <p:spPr>
          <a:xfrm>
            <a:off x="838200" y="208720"/>
            <a:ext cx="10515600" cy="1302468"/>
          </a:xfrm>
        </p:spPr>
        <p:txBody>
          <a:bodyPr anchor="ctr">
            <a:normAutofit/>
          </a:bodyPr>
          <a:lstStyle/>
          <a:p>
            <a:r>
              <a:rPr lang="en-US" dirty="0">
                <a:solidFill>
                  <a:schemeClr val="accent5">
                    <a:lumMod val="75000"/>
                  </a:schemeClr>
                </a:solidFill>
                <a:cs typeface="Calibri" panose="020F0502020204030204" pitchFamily="34" charset="0"/>
              </a:rPr>
              <a:t>Background: Primary Business or Activity Question from the Economic Census</a:t>
            </a:r>
          </a:p>
        </p:txBody>
      </p:sp>
      <p:sp>
        <p:nvSpPr>
          <p:cNvPr id="4" name="Text Placeholder 3">
            <a:extLst>
              <a:ext uri="{FF2B5EF4-FFF2-40B4-BE49-F238E27FC236}">
                <a16:creationId xmlns:a16="http://schemas.microsoft.com/office/drawing/2014/main" id="{A4A5F55A-CF16-45BC-BD9C-BABA45D8F0D9}"/>
              </a:ext>
            </a:extLst>
          </p:cNvPr>
          <p:cNvSpPr>
            <a:spLocks noGrp="1"/>
          </p:cNvSpPr>
          <p:nvPr>
            <p:ph sz="half" idx="1"/>
          </p:nvPr>
        </p:nvSpPr>
        <p:spPr>
          <a:xfrm>
            <a:off x="838200" y="1825625"/>
            <a:ext cx="4586555" cy="4351338"/>
          </a:xfrm>
        </p:spPr>
        <p:txBody>
          <a:bodyPr>
            <a:normAutofit/>
          </a:bodyPr>
          <a:lstStyle/>
          <a:p>
            <a:pPr marL="285750" indent="-285750">
              <a:buFont typeface="Arial" panose="020B0604020202020204" pitchFamily="34" charset="0"/>
              <a:buChar char="•"/>
            </a:pPr>
            <a:r>
              <a:rPr lang="en-US" dirty="0">
                <a:cs typeface="Calibri" panose="020F0502020204030204" pitchFamily="34" charset="0"/>
              </a:rPr>
              <a:t>Question asks respondents to describe their business</a:t>
            </a:r>
          </a:p>
          <a:p>
            <a:pPr marL="285750" indent="-285750">
              <a:buFont typeface="Arial" panose="020B0604020202020204" pitchFamily="34" charset="0"/>
              <a:buChar char="•"/>
            </a:pPr>
            <a:r>
              <a:rPr lang="en-US" dirty="0">
                <a:cs typeface="Calibri" panose="020F0502020204030204" pitchFamily="34" charset="0"/>
              </a:rPr>
              <a:t>There are prelisted descriptions, but the respondent also has the option of writing in a business description</a:t>
            </a:r>
          </a:p>
          <a:p>
            <a:pPr marL="285750" indent="-285750">
              <a:buFont typeface="Arial" panose="020B0604020202020204" pitchFamily="34" charset="0"/>
              <a:buChar char="•"/>
            </a:pPr>
            <a:r>
              <a:rPr lang="en-US" dirty="0">
                <a:cs typeface="Calibri" panose="020F0502020204030204" pitchFamily="34" charset="0"/>
              </a:rPr>
              <a:t>Manual coding of write-in text is resource-intensive</a:t>
            </a:r>
          </a:p>
        </p:txBody>
      </p:sp>
      <p:sp>
        <p:nvSpPr>
          <p:cNvPr id="5" name="Slide Number Placeholder 4">
            <a:extLst>
              <a:ext uri="{FF2B5EF4-FFF2-40B4-BE49-F238E27FC236}">
                <a16:creationId xmlns:a16="http://schemas.microsoft.com/office/drawing/2014/main" id="{39C933DE-A8F6-4A08-B007-5C846EE8BC69}"/>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FC63ECC8-719A-498E-B101-491B6A35558E}" type="slidenum">
              <a:rPr lang="en-US" smtClean="0"/>
              <a:pPr>
                <a:spcAft>
                  <a:spcPts val="600"/>
                </a:spcAft>
              </a:pPr>
              <a:t>5</a:t>
            </a:fld>
            <a:endParaRPr lang="en-US" dirty="0"/>
          </a:p>
        </p:txBody>
      </p:sp>
      <p:sp>
        <p:nvSpPr>
          <p:cNvPr id="7" name="TextBox 6">
            <a:extLst>
              <a:ext uri="{FF2B5EF4-FFF2-40B4-BE49-F238E27FC236}">
                <a16:creationId xmlns:a16="http://schemas.microsoft.com/office/drawing/2014/main" id="{B18DC4A2-7A77-4209-863E-96E001B10E58}"/>
              </a:ext>
            </a:extLst>
          </p:cNvPr>
          <p:cNvSpPr txBox="1"/>
          <p:nvPr/>
        </p:nvSpPr>
        <p:spPr>
          <a:xfrm>
            <a:off x="6248400" y="5764103"/>
            <a:ext cx="5105400"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Source: 2022 Economic Census</a:t>
            </a:r>
          </a:p>
        </p:txBody>
      </p:sp>
      <p:pic>
        <p:nvPicPr>
          <p:cNvPr id="9" name="Picture 8" descr="A screenshot of a computer&#10;&#10;Description automatically generated">
            <a:extLst>
              <a:ext uri="{FF2B5EF4-FFF2-40B4-BE49-F238E27FC236}">
                <a16:creationId xmlns:a16="http://schemas.microsoft.com/office/drawing/2014/main" id="{D04BF908-3ED4-361E-E6A2-AE9F19A3AD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3044" y="1907535"/>
            <a:ext cx="6976111" cy="3595687"/>
          </a:xfrm>
          <a:prstGeom prst="rect">
            <a:avLst/>
          </a:prstGeom>
        </p:spPr>
      </p:pic>
    </p:spTree>
    <p:extLst>
      <p:ext uri="{BB962C8B-B14F-4D97-AF65-F5344CB8AC3E}">
        <p14:creationId xmlns:p14="http://schemas.microsoft.com/office/powerpoint/2010/main" val="4006454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E90-AD05-4121-8E2D-F388086F1EDF}"/>
              </a:ext>
            </a:extLst>
          </p:cNvPr>
          <p:cNvSpPr>
            <a:spLocks noGrp="1"/>
          </p:cNvSpPr>
          <p:nvPr>
            <p:ph type="title"/>
          </p:nvPr>
        </p:nvSpPr>
        <p:spPr>
          <a:xfrm>
            <a:off x="838200" y="66675"/>
            <a:ext cx="10515600" cy="1238251"/>
          </a:xfrm>
        </p:spPr>
        <p:txBody>
          <a:bodyPr>
            <a:normAutofit/>
          </a:bodyPr>
          <a:lstStyle/>
          <a:p>
            <a:r>
              <a:rPr lang="en-US" sz="4000" dirty="0">
                <a:solidFill>
                  <a:schemeClr val="accent5">
                    <a:lumMod val="75000"/>
                  </a:schemeClr>
                </a:solidFill>
                <a:cs typeface="Calibri" panose="020F0502020204030204" pitchFamily="34" charset="0"/>
              </a:rPr>
              <a:t>Background: What is BEACON?</a:t>
            </a:r>
          </a:p>
        </p:txBody>
      </p:sp>
      <p:sp>
        <p:nvSpPr>
          <p:cNvPr id="3" name="Content Placeholder 2">
            <a:extLst>
              <a:ext uri="{FF2B5EF4-FFF2-40B4-BE49-F238E27FC236}">
                <a16:creationId xmlns:a16="http://schemas.microsoft.com/office/drawing/2014/main" id="{141672E7-87FA-4714-90CF-7BD318B0370B}"/>
              </a:ext>
            </a:extLst>
          </p:cNvPr>
          <p:cNvSpPr>
            <a:spLocks noGrp="1"/>
          </p:cNvSpPr>
          <p:nvPr>
            <p:ph idx="1"/>
          </p:nvPr>
        </p:nvSpPr>
        <p:spPr>
          <a:xfrm>
            <a:off x="838200" y="1162050"/>
            <a:ext cx="10515600" cy="5014913"/>
          </a:xfrm>
        </p:spPr>
        <p:txBody>
          <a:bodyPr>
            <a:normAutofit/>
          </a:bodyPr>
          <a:lstStyle/>
          <a:p>
            <a:r>
              <a:rPr lang="en-US" u="sng" dirty="0">
                <a:cs typeface="Calibri" panose="020F0502020204030204" pitchFamily="34" charset="0"/>
              </a:rPr>
              <a:t>B</a:t>
            </a:r>
            <a:r>
              <a:rPr lang="en-US" dirty="0">
                <a:cs typeface="Calibri" panose="020F0502020204030204" pitchFamily="34" charset="0"/>
              </a:rPr>
              <a:t>usiness </a:t>
            </a:r>
            <a:r>
              <a:rPr lang="en-US" u="sng" dirty="0">
                <a:cs typeface="Calibri" panose="020F0502020204030204" pitchFamily="34" charset="0"/>
              </a:rPr>
              <a:t>E</a:t>
            </a:r>
            <a:r>
              <a:rPr lang="en-US" dirty="0">
                <a:cs typeface="Calibri" panose="020F0502020204030204" pitchFamily="34" charset="0"/>
              </a:rPr>
              <a:t>stablishment </a:t>
            </a:r>
            <a:r>
              <a:rPr lang="en-US" u="sng" dirty="0">
                <a:cs typeface="Calibri" panose="020F0502020204030204" pitchFamily="34" charset="0"/>
              </a:rPr>
              <a:t>A</a:t>
            </a:r>
            <a:r>
              <a:rPr lang="en-US" dirty="0">
                <a:cs typeface="Calibri" panose="020F0502020204030204" pitchFamily="34" charset="0"/>
              </a:rPr>
              <a:t>utomated </a:t>
            </a:r>
            <a:r>
              <a:rPr lang="en-US" u="sng" dirty="0">
                <a:cs typeface="Calibri" panose="020F0502020204030204" pitchFamily="34" charset="0"/>
              </a:rPr>
              <a:t>C</a:t>
            </a:r>
            <a:r>
              <a:rPr lang="en-US" dirty="0">
                <a:cs typeface="Calibri" panose="020F0502020204030204" pitchFamily="34" charset="0"/>
              </a:rPr>
              <a:t>lassification </a:t>
            </a:r>
            <a:r>
              <a:rPr lang="en-US" u="sng" dirty="0">
                <a:cs typeface="Calibri" panose="020F0502020204030204" pitchFamily="34" charset="0"/>
              </a:rPr>
              <a:t>o</a:t>
            </a:r>
            <a:r>
              <a:rPr lang="en-US" dirty="0">
                <a:cs typeface="Calibri" panose="020F0502020204030204" pitchFamily="34" charset="0"/>
              </a:rPr>
              <a:t>f </a:t>
            </a:r>
            <a:r>
              <a:rPr lang="en-US" u="sng" dirty="0">
                <a:cs typeface="Calibri" panose="020F0502020204030204" pitchFamily="34" charset="0"/>
              </a:rPr>
              <a:t>N</a:t>
            </a:r>
            <a:r>
              <a:rPr lang="en-US" dirty="0">
                <a:cs typeface="Calibri" panose="020F0502020204030204" pitchFamily="34" charset="0"/>
              </a:rPr>
              <a:t>AICS</a:t>
            </a:r>
          </a:p>
          <a:p>
            <a:endParaRPr lang="en-US" sz="2000" dirty="0">
              <a:cs typeface="Calibri" panose="020F0502020204030204" pitchFamily="34" charset="0"/>
            </a:endParaRPr>
          </a:p>
          <a:p>
            <a:r>
              <a:rPr lang="en-US" dirty="0">
                <a:cs typeface="Calibri" panose="020F0502020204030204" pitchFamily="34" charset="0"/>
              </a:rPr>
              <a:t>A machine learning tool developed by the Economic Statistical Methods Division (U.S. Census Bureau) to classify NAICS for establishments based on a write-in business description</a:t>
            </a:r>
          </a:p>
          <a:p>
            <a:endParaRPr lang="en-US" sz="2000" dirty="0">
              <a:cs typeface="Calibri" panose="020F050202020403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C097D5CA-9CBB-42FD-BB12-77930E4D5678}"/>
              </a:ext>
            </a:extLst>
          </p:cNvPr>
          <p:cNvSpPr>
            <a:spLocks noGrp="1"/>
          </p:cNvSpPr>
          <p:nvPr>
            <p:ph type="sldNum" sz="quarter" idx="12"/>
          </p:nvPr>
        </p:nvSpPr>
        <p:spPr/>
        <p:txBody>
          <a:bodyPr/>
          <a:lstStyle/>
          <a:p>
            <a:fld id="{FC63ECC8-719A-498E-B101-491B6A35558E}" type="slidenum">
              <a:rPr lang="en-US" smtClean="0"/>
              <a:t>6</a:t>
            </a:fld>
            <a:endParaRPr lang="en-US" dirty="0"/>
          </a:p>
        </p:txBody>
      </p:sp>
      <p:sp>
        <p:nvSpPr>
          <p:cNvPr id="6" name="Flowchart: Alternate Process 5">
            <a:extLst>
              <a:ext uri="{FF2B5EF4-FFF2-40B4-BE49-F238E27FC236}">
                <a16:creationId xmlns:a16="http://schemas.microsoft.com/office/drawing/2014/main" id="{8A4B7D51-AAE2-470D-886C-3737F21080B4}"/>
              </a:ext>
            </a:extLst>
          </p:cNvPr>
          <p:cNvSpPr/>
          <p:nvPr/>
        </p:nvSpPr>
        <p:spPr>
          <a:xfrm>
            <a:off x="1119552" y="3622430"/>
            <a:ext cx="2145324" cy="157980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Respondent provides write-in description</a:t>
            </a:r>
          </a:p>
        </p:txBody>
      </p:sp>
      <p:sp>
        <p:nvSpPr>
          <p:cNvPr id="7" name="Flowchart: Alternate Process 6">
            <a:extLst>
              <a:ext uri="{FF2B5EF4-FFF2-40B4-BE49-F238E27FC236}">
                <a16:creationId xmlns:a16="http://schemas.microsoft.com/office/drawing/2014/main" id="{6C1DF385-6FC5-41D3-BD79-BDF3FEB9FCD1}"/>
              </a:ext>
            </a:extLst>
          </p:cNvPr>
          <p:cNvSpPr/>
          <p:nvPr/>
        </p:nvSpPr>
        <p:spPr>
          <a:xfrm>
            <a:off x="4261336" y="3617975"/>
            <a:ext cx="2145324" cy="157980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Text is outputted to BEACON API</a:t>
            </a:r>
          </a:p>
        </p:txBody>
      </p:sp>
      <p:sp>
        <p:nvSpPr>
          <p:cNvPr id="8" name="Flowchart: Alternate Process 7">
            <a:extLst>
              <a:ext uri="{FF2B5EF4-FFF2-40B4-BE49-F238E27FC236}">
                <a16:creationId xmlns:a16="http://schemas.microsoft.com/office/drawing/2014/main" id="{8A0ABCFD-5589-4A86-AF16-36AC5A811BB3}"/>
              </a:ext>
            </a:extLst>
          </p:cNvPr>
          <p:cNvSpPr/>
          <p:nvPr/>
        </p:nvSpPr>
        <p:spPr>
          <a:xfrm>
            <a:off x="7403121" y="3617975"/>
            <a:ext cx="2145324" cy="157980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API returns most relevant NAICS codes to respondent</a:t>
            </a:r>
          </a:p>
        </p:txBody>
      </p:sp>
      <p:sp>
        <p:nvSpPr>
          <p:cNvPr id="9" name="Arrow: Right 8">
            <a:extLst>
              <a:ext uri="{FF2B5EF4-FFF2-40B4-BE49-F238E27FC236}">
                <a16:creationId xmlns:a16="http://schemas.microsoft.com/office/drawing/2014/main" id="{25957586-366D-4E3A-B6AE-78481110D74F}"/>
              </a:ext>
            </a:extLst>
          </p:cNvPr>
          <p:cNvSpPr/>
          <p:nvPr/>
        </p:nvSpPr>
        <p:spPr>
          <a:xfrm>
            <a:off x="6582505"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74E97254-58DA-4A4A-BF51-F9351DAB29D9}"/>
              </a:ext>
            </a:extLst>
          </p:cNvPr>
          <p:cNvSpPr/>
          <p:nvPr/>
        </p:nvSpPr>
        <p:spPr>
          <a:xfrm>
            <a:off x="3475887"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655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6D9A-3E24-4753-9EAD-705CA420BC1D}"/>
              </a:ext>
            </a:extLst>
          </p:cNvPr>
          <p:cNvSpPr>
            <a:spLocks noGrp="1"/>
          </p:cNvSpPr>
          <p:nvPr>
            <p:ph type="title"/>
          </p:nvPr>
        </p:nvSpPr>
        <p:spPr>
          <a:xfrm>
            <a:off x="838200" y="136525"/>
            <a:ext cx="10515600" cy="1325563"/>
          </a:xfrm>
        </p:spPr>
        <p:txBody>
          <a:bodyPr/>
          <a:lstStyle/>
          <a:p>
            <a:r>
              <a:rPr lang="en-US" sz="4400" dirty="0">
                <a:solidFill>
                  <a:schemeClr val="accent5">
                    <a:lumMod val="75000"/>
                  </a:schemeClr>
                </a:solidFill>
                <a:cs typeface="Calibri" panose="020F0502020204030204" pitchFamily="34" charset="0"/>
              </a:rPr>
              <a:t>Background: Goals of BEACON</a:t>
            </a:r>
            <a:endParaRPr lang="en-US" dirty="0">
              <a:solidFill>
                <a:schemeClr val="accent5"/>
              </a:solidFill>
            </a:endParaRPr>
          </a:p>
        </p:txBody>
      </p:sp>
      <p:sp>
        <p:nvSpPr>
          <p:cNvPr id="3" name="Content Placeholder 2">
            <a:extLst>
              <a:ext uri="{FF2B5EF4-FFF2-40B4-BE49-F238E27FC236}">
                <a16:creationId xmlns:a16="http://schemas.microsoft.com/office/drawing/2014/main" id="{7B7ED864-471C-481B-B232-A8EC02820922}"/>
              </a:ext>
            </a:extLst>
          </p:cNvPr>
          <p:cNvSpPr>
            <a:spLocks noGrp="1"/>
          </p:cNvSpPr>
          <p:nvPr>
            <p:ph sz="half" idx="1"/>
          </p:nvPr>
        </p:nvSpPr>
        <p:spPr>
          <a:xfrm>
            <a:off x="838199" y="1462088"/>
            <a:ext cx="4413423" cy="4351338"/>
          </a:xfrm>
        </p:spPr>
        <p:txBody>
          <a:bodyPr/>
          <a:lstStyle/>
          <a:p>
            <a:pPr marL="228600" lvl="1"/>
            <a:r>
              <a:rPr lang="en-US" sz="2800" dirty="0">
                <a:cs typeface="Calibri" panose="020F0502020204030204" pitchFamily="34" charset="0"/>
              </a:rPr>
              <a:t>Assist respondents</a:t>
            </a:r>
            <a:r>
              <a:rPr lang="en-US" sz="2800" baseline="0" dirty="0">
                <a:cs typeface="Calibri" panose="020F0502020204030204" pitchFamily="34" charset="0"/>
              </a:rPr>
              <a:t> in </a:t>
            </a:r>
            <a:r>
              <a:rPr lang="en-US" sz="2800" dirty="0">
                <a:cs typeface="Calibri" panose="020F0502020204030204" pitchFamily="34" charset="0"/>
              </a:rPr>
              <a:t>self-designating their NAICS codes</a:t>
            </a:r>
          </a:p>
          <a:p>
            <a:pPr marL="228600" lvl="1"/>
            <a:endParaRPr lang="en-US" sz="2800" dirty="0">
              <a:cs typeface="Calibri" panose="020F0502020204030204" pitchFamily="34" charset="0"/>
            </a:endParaRPr>
          </a:p>
          <a:p>
            <a:pPr marL="228600" lvl="1"/>
            <a:r>
              <a:rPr lang="en-US" sz="2800" dirty="0">
                <a:cs typeface="Calibri" panose="020F0502020204030204" pitchFamily="34" charset="0"/>
              </a:rPr>
              <a:t>Improve accuracy of self-designated NAICS codes</a:t>
            </a:r>
          </a:p>
          <a:p>
            <a:pPr marL="228600" lvl="1"/>
            <a:endParaRPr lang="en-US" sz="2800" dirty="0">
              <a:cs typeface="Calibri" panose="020F0502020204030204" pitchFamily="34" charset="0"/>
            </a:endParaRPr>
          </a:p>
          <a:p>
            <a:pPr marL="228600" lvl="1"/>
            <a:r>
              <a:rPr lang="en-US" sz="2800" dirty="0">
                <a:cs typeface="Calibri" panose="020F0502020204030204" pitchFamily="34" charset="0"/>
              </a:rPr>
              <a:t>Reduce manual coding of write-ins</a:t>
            </a:r>
          </a:p>
          <a:p>
            <a:endParaRPr lang="en-US" dirty="0"/>
          </a:p>
        </p:txBody>
      </p:sp>
      <p:sp>
        <p:nvSpPr>
          <p:cNvPr id="5" name="Slide Number Placeholder 4">
            <a:extLst>
              <a:ext uri="{FF2B5EF4-FFF2-40B4-BE49-F238E27FC236}">
                <a16:creationId xmlns:a16="http://schemas.microsoft.com/office/drawing/2014/main" id="{5129ACAA-CDE7-48D8-A5AB-A965D5C094EF}"/>
              </a:ext>
            </a:extLst>
          </p:cNvPr>
          <p:cNvSpPr>
            <a:spLocks noGrp="1"/>
          </p:cNvSpPr>
          <p:nvPr>
            <p:ph type="sldNum" sz="quarter" idx="12"/>
          </p:nvPr>
        </p:nvSpPr>
        <p:spPr/>
        <p:txBody>
          <a:bodyPr/>
          <a:lstStyle/>
          <a:p>
            <a:fld id="{FC63ECC8-719A-498E-B101-491B6A35558E}" type="slidenum">
              <a:rPr lang="en-US" smtClean="0"/>
              <a:t>7</a:t>
            </a:fld>
            <a:endParaRPr lang="en-US" dirty="0"/>
          </a:p>
        </p:txBody>
      </p:sp>
      <p:pic>
        <p:nvPicPr>
          <p:cNvPr id="23" name="Content Placeholder 22" descr="Graphical user interface, text, application&#10;&#10;Description automatically generated">
            <a:extLst>
              <a:ext uri="{FF2B5EF4-FFF2-40B4-BE49-F238E27FC236}">
                <a16:creationId xmlns:a16="http://schemas.microsoft.com/office/drawing/2014/main" id="{DF7F63CE-1F62-4294-9052-63D68447CC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112508" y="1462088"/>
            <a:ext cx="6241292" cy="3933824"/>
          </a:xfrm>
        </p:spPr>
      </p:pic>
    </p:spTree>
    <p:extLst>
      <p:ext uri="{BB962C8B-B14F-4D97-AF65-F5344CB8AC3E}">
        <p14:creationId xmlns:p14="http://schemas.microsoft.com/office/powerpoint/2010/main" val="200150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375F-F1CC-4506-8C6B-6C3DCE71E4C3}"/>
              </a:ext>
            </a:extLst>
          </p:cNvPr>
          <p:cNvSpPr>
            <a:spLocks noGrp="1"/>
          </p:cNvSpPr>
          <p:nvPr>
            <p:ph type="title"/>
          </p:nvPr>
        </p:nvSpPr>
        <p:spPr>
          <a:xfrm>
            <a:off x="838200" y="365125"/>
            <a:ext cx="10515600" cy="1325563"/>
          </a:xfrm>
        </p:spPr>
        <p:txBody>
          <a:bodyPr>
            <a:normAutofit/>
          </a:bodyPr>
          <a:lstStyle/>
          <a:p>
            <a:r>
              <a:rPr lang="en-US" sz="4000" dirty="0">
                <a:solidFill>
                  <a:schemeClr val="accent5">
                    <a:lumMod val="75000"/>
                  </a:schemeClr>
                </a:solidFill>
                <a:cs typeface="Calibri" panose="020F0502020204030204" pitchFamily="34" charset="0"/>
              </a:rPr>
              <a:t>Background: Training Data</a:t>
            </a:r>
          </a:p>
        </p:txBody>
      </p:sp>
      <p:sp>
        <p:nvSpPr>
          <p:cNvPr id="3" name="Content Placeholder 2">
            <a:extLst>
              <a:ext uri="{FF2B5EF4-FFF2-40B4-BE49-F238E27FC236}">
                <a16:creationId xmlns:a16="http://schemas.microsoft.com/office/drawing/2014/main" id="{1F3EBD8D-4678-4F30-8371-A6A7D67CD22D}"/>
              </a:ext>
            </a:extLst>
          </p:cNvPr>
          <p:cNvSpPr>
            <a:spLocks noGrp="1"/>
          </p:cNvSpPr>
          <p:nvPr>
            <p:ph idx="1"/>
          </p:nvPr>
        </p:nvSpPr>
        <p:spPr>
          <a:xfrm>
            <a:off x="838200" y="1352145"/>
            <a:ext cx="10515600" cy="4824818"/>
          </a:xfrm>
        </p:spPr>
        <p:txBody>
          <a:bodyPr/>
          <a:lstStyle/>
          <a:p>
            <a:r>
              <a:rPr lang="en-US" dirty="0">
                <a:cs typeface="Calibri" panose="020F0502020204030204" pitchFamily="34" charset="0"/>
              </a:rPr>
              <a:t>Historic write-in responses to the Economic Census (EC)</a:t>
            </a:r>
          </a:p>
          <a:p>
            <a:r>
              <a:rPr lang="en-US" dirty="0">
                <a:cs typeface="Calibri" panose="020F0502020204030204" pitchFamily="34" charset="0"/>
              </a:rPr>
              <a:t>Frequent write-in text that was autocoded during 2017 EC</a:t>
            </a:r>
            <a:endParaRPr lang="en-US" dirty="0">
              <a:solidFill>
                <a:srgbClr val="FF0000"/>
              </a:solidFill>
              <a:cs typeface="Calibri" panose="020F0502020204030204" pitchFamily="34" charset="0"/>
            </a:endParaRPr>
          </a:p>
          <a:p>
            <a:r>
              <a:rPr lang="en-US" dirty="0">
                <a:cs typeface="Calibri" panose="020F0502020204030204" pitchFamily="34" charset="0"/>
              </a:rPr>
              <a:t>Business descriptions from IRS SS-4 forms</a:t>
            </a:r>
            <a:r>
              <a:rPr lang="en-US" baseline="30000" dirty="0">
                <a:cs typeface="Calibri" panose="020F0502020204030204" pitchFamily="34" charset="0"/>
              </a:rPr>
              <a:t>*</a:t>
            </a:r>
            <a:endParaRPr lang="en-US" dirty="0">
              <a:cs typeface="Calibri" panose="020F0502020204030204" pitchFamily="34" charset="0"/>
            </a:endParaRPr>
          </a:p>
          <a:p>
            <a:r>
              <a:rPr lang="en-US" dirty="0">
                <a:cs typeface="Calibri" panose="020F0502020204030204" pitchFamily="34" charset="0"/>
              </a:rPr>
              <a:t>Classification Analytical Processing System (CAPS) items</a:t>
            </a:r>
          </a:p>
          <a:p>
            <a:r>
              <a:rPr lang="en-US" dirty="0">
                <a:cs typeface="Calibri" panose="020F0502020204030204" pitchFamily="34" charset="0"/>
              </a:rPr>
              <a:t>Harmonized System commodity descriptions</a:t>
            </a:r>
          </a:p>
          <a:p>
            <a:r>
              <a:rPr lang="en-US" dirty="0">
                <a:cs typeface="Calibri" panose="020F0502020204030204" pitchFamily="34" charset="0"/>
              </a:rPr>
              <a:t>Variables</a:t>
            </a:r>
          </a:p>
          <a:p>
            <a:pPr lvl="1"/>
            <a:r>
              <a:rPr lang="en-US" dirty="0">
                <a:cs typeface="Calibri" panose="020F0502020204030204" pitchFamily="34" charset="0"/>
              </a:rPr>
              <a:t>Business description text</a:t>
            </a:r>
          </a:p>
          <a:p>
            <a:pPr lvl="1"/>
            <a:r>
              <a:rPr lang="en-US" dirty="0">
                <a:cs typeface="Calibri" panose="020F0502020204030204" pitchFamily="34" charset="0"/>
              </a:rPr>
              <a:t>Corresponding NAICS code</a:t>
            </a:r>
          </a:p>
        </p:txBody>
      </p:sp>
      <p:sp>
        <p:nvSpPr>
          <p:cNvPr id="4" name="Slide Number Placeholder 3">
            <a:extLst>
              <a:ext uri="{FF2B5EF4-FFF2-40B4-BE49-F238E27FC236}">
                <a16:creationId xmlns:a16="http://schemas.microsoft.com/office/drawing/2014/main" id="{3C338F5A-B8C1-4CA3-8D3E-FE152BF39EA8}"/>
              </a:ext>
            </a:extLst>
          </p:cNvPr>
          <p:cNvSpPr>
            <a:spLocks noGrp="1"/>
          </p:cNvSpPr>
          <p:nvPr>
            <p:ph type="sldNum" sz="quarter" idx="12"/>
          </p:nvPr>
        </p:nvSpPr>
        <p:spPr/>
        <p:txBody>
          <a:bodyPr/>
          <a:lstStyle/>
          <a:p>
            <a:fld id="{FC63ECC8-719A-498E-B101-491B6A35558E}" type="slidenum">
              <a:rPr lang="en-US" smtClean="0"/>
              <a:t>8</a:t>
            </a:fld>
            <a:endParaRPr lang="en-US" dirty="0"/>
          </a:p>
        </p:txBody>
      </p:sp>
      <p:graphicFrame>
        <p:nvGraphicFramePr>
          <p:cNvPr id="5" name="Table 5">
            <a:extLst>
              <a:ext uri="{FF2B5EF4-FFF2-40B4-BE49-F238E27FC236}">
                <a16:creationId xmlns:a16="http://schemas.microsoft.com/office/drawing/2014/main" id="{D1B14966-0238-4CB9-A754-BBF3683A6BC8}"/>
              </a:ext>
            </a:extLst>
          </p:cNvPr>
          <p:cNvGraphicFramePr>
            <a:graphicFrameLocks noGrp="1"/>
          </p:cNvGraphicFramePr>
          <p:nvPr>
            <p:extLst>
              <p:ext uri="{D42A27DB-BD31-4B8C-83A1-F6EECF244321}">
                <p14:modId xmlns:p14="http://schemas.microsoft.com/office/powerpoint/2010/main" val="3840285019"/>
              </p:ext>
            </p:extLst>
          </p:nvPr>
        </p:nvGraphicFramePr>
        <p:xfrm>
          <a:off x="5347252" y="3918401"/>
          <a:ext cx="5128591" cy="2194560"/>
        </p:xfrm>
        <a:graphic>
          <a:graphicData uri="http://schemas.openxmlformats.org/drawingml/2006/table">
            <a:tbl>
              <a:tblPr firstRow="1" bandRow="1">
                <a:tableStyleId>{5C22544A-7EE6-4342-B048-85BDC9FD1C3A}</a:tableStyleId>
              </a:tblPr>
              <a:tblGrid>
                <a:gridCol w="3737113">
                  <a:extLst>
                    <a:ext uri="{9D8B030D-6E8A-4147-A177-3AD203B41FA5}">
                      <a16:colId xmlns:a16="http://schemas.microsoft.com/office/drawing/2014/main" val="2682633466"/>
                    </a:ext>
                  </a:extLst>
                </a:gridCol>
                <a:gridCol w="1391478">
                  <a:extLst>
                    <a:ext uri="{9D8B030D-6E8A-4147-A177-3AD203B41FA5}">
                      <a16:colId xmlns:a16="http://schemas.microsoft.com/office/drawing/2014/main" val="734363166"/>
                    </a:ext>
                  </a:extLst>
                </a:gridCol>
              </a:tblGrid>
              <a:tr h="370840">
                <a:tc>
                  <a:txBody>
                    <a:bodyPr/>
                    <a:lstStyle/>
                    <a:p>
                      <a:r>
                        <a:rPr lang="en-US" sz="2400" dirty="0">
                          <a:latin typeface="Calibri" panose="020F0502020204030204" pitchFamily="34" charset="0"/>
                          <a:cs typeface="Calibri" panose="020F0502020204030204" pitchFamily="34" charset="0"/>
                        </a:rPr>
                        <a:t>Business Description Text</a:t>
                      </a:r>
                    </a:p>
                  </a:txBody>
                  <a:tcPr/>
                </a:tc>
                <a:tc>
                  <a:txBody>
                    <a:bodyPr/>
                    <a:lstStyle/>
                    <a:p>
                      <a:r>
                        <a:rPr lang="en-US" sz="2400" dirty="0">
                          <a:latin typeface="Calibri" panose="020F0502020204030204" pitchFamily="34" charset="0"/>
                          <a:cs typeface="Calibri" panose="020F0502020204030204" pitchFamily="34" charset="0"/>
                        </a:rPr>
                        <a:t>NAICS</a:t>
                      </a:r>
                    </a:p>
                  </a:txBody>
                  <a:tcPr/>
                </a:tc>
                <a:extLst>
                  <a:ext uri="{0D108BD9-81ED-4DB2-BD59-A6C34878D82A}">
                    <a16:rowId xmlns:a16="http://schemas.microsoft.com/office/drawing/2014/main" val="773007567"/>
                  </a:ext>
                </a:extLst>
              </a:tr>
              <a:tr h="370840">
                <a:tc>
                  <a:txBody>
                    <a:bodyPr/>
                    <a:lstStyle/>
                    <a:p>
                      <a:r>
                        <a:rPr lang="en-US" sz="2400" dirty="0">
                          <a:latin typeface="Calibri" panose="020F0502020204030204" pitchFamily="34" charset="0"/>
                          <a:cs typeface="Calibri" panose="020F0502020204030204" pitchFamily="34" charset="0"/>
                        </a:rPr>
                        <a:t>This is a car dealership.</a:t>
                      </a:r>
                    </a:p>
                  </a:txBody>
                  <a:tcPr/>
                </a:tc>
                <a:tc>
                  <a:txBody>
                    <a:bodyPr/>
                    <a:lstStyle/>
                    <a:p>
                      <a:r>
                        <a:rPr lang="en-US" sz="2400" dirty="0">
                          <a:latin typeface="Calibri" panose="020F0502020204030204" pitchFamily="34" charset="0"/>
                          <a:cs typeface="Calibri" panose="020F0502020204030204" pitchFamily="34" charset="0"/>
                        </a:rPr>
                        <a:t>441110</a:t>
                      </a:r>
                    </a:p>
                  </a:txBody>
                  <a:tcPr/>
                </a:tc>
                <a:extLst>
                  <a:ext uri="{0D108BD9-81ED-4DB2-BD59-A6C34878D82A}">
                    <a16:rowId xmlns:a16="http://schemas.microsoft.com/office/drawing/2014/main" val="3014768367"/>
                  </a:ext>
                </a:extLst>
              </a:tr>
              <a:tr h="370840">
                <a:tc>
                  <a:txBody>
                    <a:bodyPr/>
                    <a:lstStyle/>
                    <a:p>
                      <a:r>
                        <a:rPr lang="en-US" sz="2400" dirty="0">
                          <a:latin typeface="Calibri" panose="020F0502020204030204" pitchFamily="34" charset="0"/>
                          <a:cs typeface="Calibri" panose="020F0502020204030204" pitchFamily="34" charset="0"/>
                        </a:rPr>
                        <a:t>R&amp;D lab – medical/health</a:t>
                      </a:r>
                    </a:p>
                  </a:txBody>
                  <a:tcPr/>
                </a:tc>
                <a:tc>
                  <a:txBody>
                    <a:bodyPr/>
                    <a:lstStyle/>
                    <a:p>
                      <a:r>
                        <a:rPr lang="en-US" sz="2400" dirty="0">
                          <a:latin typeface="Calibri" panose="020F0502020204030204" pitchFamily="34" charset="0"/>
                          <a:cs typeface="Calibri" panose="020F0502020204030204" pitchFamily="34" charset="0"/>
                        </a:rPr>
                        <a:t>541715</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we mainly repair furniture, some 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811420</a:t>
                      </a:r>
                    </a:p>
                  </a:txBody>
                  <a:tcPr/>
                </a:tc>
                <a:extLst>
                  <a:ext uri="{0D108BD9-81ED-4DB2-BD59-A6C34878D82A}">
                    <a16:rowId xmlns:a16="http://schemas.microsoft.com/office/drawing/2014/main" val="1629725729"/>
                  </a:ext>
                </a:extLst>
              </a:tr>
            </a:tbl>
          </a:graphicData>
        </a:graphic>
      </p:graphicFrame>
      <p:sp>
        <p:nvSpPr>
          <p:cNvPr id="9" name="TextBox 8">
            <a:extLst>
              <a:ext uri="{FF2B5EF4-FFF2-40B4-BE49-F238E27FC236}">
                <a16:creationId xmlns:a16="http://schemas.microsoft.com/office/drawing/2014/main" id="{423887FA-9798-5EFB-2A66-1D5870AFC560}"/>
              </a:ext>
            </a:extLst>
          </p:cNvPr>
          <p:cNvSpPr txBox="1"/>
          <p:nvPr/>
        </p:nvSpPr>
        <p:spPr>
          <a:xfrm>
            <a:off x="1996140" y="6235450"/>
            <a:ext cx="7679765" cy="369332"/>
          </a:xfrm>
          <a:prstGeom prst="rect">
            <a:avLst/>
          </a:prstGeom>
          <a:noFill/>
        </p:spPr>
        <p:txBody>
          <a:bodyPr wrap="square">
            <a:spAutoFit/>
          </a:bodyPr>
          <a:lstStyle/>
          <a:p>
            <a:pPr algn="ctr"/>
            <a:r>
              <a:rPr lang="en-US" dirty="0">
                <a:latin typeface="Calibri" panose="020F0502020204030204" pitchFamily="34" charset="0"/>
                <a:cs typeface="Calibri" panose="020F0502020204030204" pitchFamily="34" charset="0"/>
              </a:rPr>
              <a:t>*IRS data used for internal statistical purposes only, in accordance with Title 26.</a:t>
            </a:r>
          </a:p>
        </p:txBody>
      </p:sp>
    </p:spTree>
    <p:extLst>
      <p:ext uri="{BB962C8B-B14F-4D97-AF65-F5344CB8AC3E}">
        <p14:creationId xmlns:p14="http://schemas.microsoft.com/office/powerpoint/2010/main" val="272569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519F7-8D6F-4CB7-AD5F-B9B464DF6DFF}"/>
              </a:ext>
            </a:extLst>
          </p:cNvPr>
          <p:cNvSpPr>
            <a:spLocks noGrp="1"/>
          </p:cNvSpPr>
          <p:nvPr>
            <p:ph type="title"/>
          </p:nvPr>
        </p:nvSpPr>
        <p:spPr>
          <a:xfrm>
            <a:off x="357455" y="120320"/>
            <a:ext cx="11477625" cy="1076325"/>
          </a:xfrm>
        </p:spPr>
        <p:txBody>
          <a:bodyPr>
            <a:normAutofit/>
          </a:bodyPr>
          <a:lstStyle/>
          <a:p>
            <a:r>
              <a:rPr lang="en-US" dirty="0">
                <a:solidFill>
                  <a:schemeClr val="accent5">
                    <a:lumMod val="75000"/>
                  </a:schemeClr>
                </a:solidFill>
                <a:cs typeface="Calibri" panose="020F0502020204030204" pitchFamily="34" charset="0"/>
              </a:rPr>
              <a:t>Background: Training Data</a:t>
            </a:r>
          </a:p>
        </p:txBody>
      </p:sp>
      <p:sp>
        <p:nvSpPr>
          <p:cNvPr id="3" name="Slide Number Placeholder 2">
            <a:extLst>
              <a:ext uri="{FF2B5EF4-FFF2-40B4-BE49-F238E27FC236}">
                <a16:creationId xmlns:a16="http://schemas.microsoft.com/office/drawing/2014/main" id="{46D8CB42-8C08-4571-86B6-D6001A566995}"/>
              </a:ext>
            </a:extLst>
          </p:cNvPr>
          <p:cNvSpPr>
            <a:spLocks noGrp="1"/>
          </p:cNvSpPr>
          <p:nvPr>
            <p:ph type="sldNum" sz="quarter" idx="12"/>
          </p:nvPr>
        </p:nvSpPr>
        <p:spPr/>
        <p:txBody>
          <a:bodyPr/>
          <a:lstStyle/>
          <a:p>
            <a:fld id="{FC63ECC8-719A-498E-B101-491B6A35558E}" type="slidenum">
              <a:rPr lang="en-US" smtClean="0"/>
              <a:t>9</a:t>
            </a:fld>
            <a:endParaRPr lang="en-US" dirty="0"/>
          </a:p>
        </p:txBody>
      </p:sp>
      <p:graphicFrame>
        <p:nvGraphicFramePr>
          <p:cNvPr id="4" name="Content Placeholder 5">
            <a:extLst>
              <a:ext uri="{FF2B5EF4-FFF2-40B4-BE49-F238E27FC236}">
                <a16:creationId xmlns:a16="http://schemas.microsoft.com/office/drawing/2014/main" id="{258CAEF2-6F5F-4B03-BD00-2CFF7B0A1087}"/>
              </a:ext>
            </a:extLst>
          </p:cNvPr>
          <p:cNvGraphicFramePr>
            <a:graphicFrameLocks/>
          </p:cNvGraphicFramePr>
          <p:nvPr>
            <p:extLst>
              <p:ext uri="{D42A27DB-BD31-4B8C-83A1-F6EECF244321}">
                <p14:modId xmlns:p14="http://schemas.microsoft.com/office/powerpoint/2010/main" val="3053131601"/>
              </p:ext>
            </p:extLst>
          </p:nvPr>
        </p:nvGraphicFramePr>
        <p:xfrm>
          <a:off x="356920" y="889233"/>
          <a:ext cx="11477625" cy="4937760"/>
        </p:xfrm>
        <a:graphic>
          <a:graphicData uri="http://schemas.openxmlformats.org/drawingml/2006/table">
            <a:tbl>
              <a:tblPr firstRow="1" bandRow="1">
                <a:tableStyleId>{5C22544A-7EE6-4342-B048-85BDC9FD1C3A}</a:tableStyleId>
              </a:tblPr>
              <a:tblGrid>
                <a:gridCol w="1754961">
                  <a:extLst>
                    <a:ext uri="{9D8B030D-6E8A-4147-A177-3AD203B41FA5}">
                      <a16:colId xmlns:a16="http://schemas.microsoft.com/office/drawing/2014/main" val="2839995"/>
                    </a:ext>
                  </a:extLst>
                </a:gridCol>
                <a:gridCol w="1775631">
                  <a:extLst>
                    <a:ext uri="{9D8B030D-6E8A-4147-A177-3AD203B41FA5}">
                      <a16:colId xmlns:a16="http://schemas.microsoft.com/office/drawing/2014/main" val="1272615925"/>
                    </a:ext>
                  </a:extLst>
                </a:gridCol>
                <a:gridCol w="3673477">
                  <a:extLst>
                    <a:ext uri="{9D8B030D-6E8A-4147-A177-3AD203B41FA5}">
                      <a16:colId xmlns:a16="http://schemas.microsoft.com/office/drawing/2014/main" val="3045631395"/>
                    </a:ext>
                  </a:extLst>
                </a:gridCol>
                <a:gridCol w="4273556">
                  <a:extLst>
                    <a:ext uri="{9D8B030D-6E8A-4147-A177-3AD203B41FA5}">
                      <a16:colId xmlns:a16="http://schemas.microsoft.com/office/drawing/2014/main" val="737189796"/>
                    </a:ext>
                  </a:extLst>
                </a:gridCol>
              </a:tblGrid>
              <a:tr h="697218">
                <a:tc>
                  <a:txBody>
                    <a:bodyPr/>
                    <a:lstStyle/>
                    <a:p>
                      <a:r>
                        <a:rPr lang="en-US" dirty="0">
                          <a:latin typeface="Calibri" panose="020F0502020204030204" pitchFamily="34" charset="0"/>
                          <a:cs typeface="Calibri" panose="020F0502020204030204" pitchFamily="34" charset="0"/>
                        </a:rPr>
                        <a:t>Data</a:t>
                      </a:r>
                    </a:p>
                    <a:p>
                      <a:r>
                        <a:rPr lang="en-US" dirty="0">
                          <a:latin typeface="Calibri" panose="020F0502020204030204" pitchFamily="34" charset="0"/>
                          <a:cs typeface="Calibri" panose="020F0502020204030204" pitchFamily="34" charset="0"/>
                        </a:rPr>
                        <a:t>Source</a:t>
                      </a:r>
                    </a:p>
                  </a:txBody>
                  <a:tcPr marT="91440" marB="91440"/>
                </a:tc>
                <a:tc>
                  <a:txBody>
                    <a:bodyPr/>
                    <a:lstStyle/>
                    <a:p>
                      <a:r>
                        <a:rPr lang="en-US" dirty="0">
                          <a:latin typeface="Calibri" panose="020F0502020204030204" pitchFamily="34" charset="0"/>
                          <a:cs typeface="Calibri" panose="020F0502020204030204" pitchFamily="34" charset="0"/>
                        </a:rPr>
                        <a:t>Number of</a:t>
                      </a:r>
                    </a:p>
                    <a:p>
                      <a:r>
                        <a:rPr lang="en-US" dirty="0">
                          <a:latin typeface="Calibri" panose="020F0502020204030204" pitchFamily="34" charset="0"/>
                          <a:cs typeface="Calibri" panose="020F0502020204030204" pitchFamily="34" charset="0"/>
                        </a:rPr>
                        <a:t>Observations</a:t>
                      </a:r>
                    </a:p>
                  </a:txBody>
                  <a:tcPr marT="91440" marB="91440"/>
                </a:tc>
                <a:tc>
                  <a:txBody>
                    <a:bodyPr/>
                    <a:lstStyle/>
                    <a:p>
                      <a:r>
                        <a:rPr lang="en-US" dirty="0">
                          <a:latin typeface="Calibri" panose="020F0502020204030204" pitchFamily="34" charset="0"/>
                          <a:cs typeface="Calibri" panose="020F0502020204030204" pitchFamily="34" charset="0"/>
                        </a:rPr>
                        <a:t>Advantages</a:t>
                      </a:r>
                    </a:p>
                  </a:txBody>
                  <a:tcPr marT="91440" marB="91440"/>
                </a:tc>
                <a:tc>
                  <a:txBody>
                    <a:bodyPr/>
                    <a:lstStyle/>
                    <a:p>
                      <a:r>
                        <a:rPr lang="en-US" dirty="0">
                          <a:latin typeface="Calibri" panose="020F0502020204030204" pitchFamily="34" charset="0"/>
                          <a:cs typeface="Calibri" panose="020F0502020204030204" pitchFamily="34" charset="0"/>
                        </a:rPr>
                        <a:t>Disadvantages</a:t>
                      </a:r>
                    </a:p>
                  </a:txBody>
                  <a:tcPr marT="91440" marB="91440"/>
                </a:tc>
                <a:extLst>
                  <a:ext uri="{0D108BD9-81ED-4DB2-BD59-A6C34878D82A}">
                    <a16:rowId xmlns:a16="http://schemas.microsoft.com/office/drawing/2014/main" val="3038942758"/>
                  </a:ext>
                </a:extLst>
              </a:tr>
              <a:tr h="697218">
                <a:tc>
                  <a:txBody>
                    <a:bodyPr/>
                    <a:lstStyle/>
                    <a:p>
                      <a:r>
                        <a:rPr lang="en-US" dirty="0">
                          <a:latin typeface="Calibri" panose="020F0502020204030204" pitchFamily="34" charset="0"/>
                          <a:cs typeface="Calibri" panose="020F0502020204030204" pitchFamily="34" charset="0"/>
                        </a:rPr>
                        <a:t>EC</a:t>
                      </a:r>
                    </a:p>
                  </a:txBody>
                  <a:tcPr marT="91440" marB="91440"/>
                </a:tc>
                <a:tc>
                  <a:txBody>
                    <a:bodyPr/>
                    <a:lstStyle/>
                    <a:p>
                      <a:pPr algn="r"/>
                      <a:r>
                        <a:rPr lang="en-US" dirty="0">
                          <a:latin typeface="Calibri" panose="020F0502020204030204" pitchFamily="34" charset="0"/>
                          <a:cs typeface="Calibri" panose="020F0502020204030204" pitchFamily="34" charset="0"/>
                        </a:rPr>
                        <a:t>~ 1,611,000</a:t>
                      </a:r>
                    </a:p>
                    <a:p>
                      <a:pPr algn="r"/>
                      <a:r>
                        <a:rPr lang="en-US" dirty="0">
                          <a:latin typeface="Calibri" panose="020F0502020204030204" pitchFamily="34" charset="0"/>
                          <a:cs typeface="Calibri" panose="020F0502020204030204" pitchFamily="34" charset="0"/>
                        </a:rPr>
                        <a:t>(single-unit)</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Represents target population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a:t>
                      </a:r>
                      <a:r>
                        <a:rPr lang="en-US" baseline="0" dirty="0">
                          <a:latin typeface="Calibri" panose="020F0502020204030204" pitchFamily="34" charset="0"/>
                          <a:cs typeface="Calibri" panose="020F0502020204030204" pitchFamily="34" charset="0"/>
                        </a:rPr>
                        <a:t> natural language</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a:t>
                      </a:r>
                      <a:r>
                        <a:rPr lang="en-US" baseline="0" dirty="0">
                          <a:latin typeface="Calibri" panose="020F0502020204030204" pitchFamily="34" charset="0"/>
                          <a:cs typeface="Calibri" panose="020F0502020204030204" pitchFamily="34" charset="0"/>
                        </a:rPr>
                        <a:t>n</a:t>
                      </a:r>
                      <a:r>
                        <a:rPr lang="en-US" dirty="0">
                          <a:latin typeface="Calibri" panose="020F0502020204030204" pitchFamily="34" charset="0"/>
                          <a:cs typeface="Calibri" panose="020F0502020204030204" pitchFamily="34" charset="0"/>
                        </a:rPr>
                        <a:t>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892446925"/>
                  </a:ext>
                </a:extLst>
              </a:tr>
              <a:tr h="697218">
                <a:tc>
                  <a:txBody>
                    <a:bodyPr/>
                    <a:lstStyle/>
                    <a:p>
                      <a:r>
                        <a:rPr lang="en-US" baseline="0" dirty="0">
                          <a:latin typeface="Calibri" panose="020F0502020204030204" pitchFamily="34" charset="0"/>
                          <a:cs typeface="Calibri" panose="020F0502020204030204" pitchFamily="34" charset="0"/>
                        </a:rPr>
                        <a:t>EC Autocoded</a:t>
                      </a:r>
                    </a:p>
                  </a:txBody>
                  <a:tcPr marT="91440" marB="91440"/>
                </a:tc>
                <a:tc>
                  <a:txBody>
                    <a:bodyPr/>
                    <a:lstStyle/>
                    <a:p>
                      <a:pPr algn="r"/>
                      <a:r>
                        <a:rPr lang="en-US" dirty="0">
                          <a:latin typeface="Calibri" panose="020F0502020204030204" pitchFamily="34" charset="0"/>
                          <a:cs typeface="Calibri" panose="020F0502020204030204" pitchFamily="34" charset="0"/>
                        </a:rPr>
                        <a:t>~ 98,000 *</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Improves consistency with autocoding</a:t>
                      </a:r>
                      <a:r>
                        <a:rPr lang="en-US" baseline="0" dirty="0">
                          <a:latin typeface="Calibri" panose="020F0502020204030204" pitchFamily="34" charset="0"/>
                          <a:cs typeface="Calibri" panose="020F0502020204030204" pitchFamily="34" charset="0"/>
                        </a:rPr>
                        <a:t> during </a:t>
                      </a:r>
                      <a:r>
                        <a:rPr lang="en-US" dirty="0">
                          <a:latin typeface="Calibri" panose="020F0502020204030204" pitchFamily="34" charset="0"/>
                          <a:cs typeface="Calibri" panose="020F0502020204030204" pitchFamily="34" charset="0"/>
                        </a:rPr>
                        <a:t>2017 EC</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Relatively small data source</a:t>
                      </a:r>
                    </a:p>
                  </a:txBody>
                  <a:tcPr marT="91440" marB="91440"/>
                </a:tc>
                <a:extLst>
                  <a:ext uri="{0D108BD9-81ED-4DB2-BD59-A6C34878D82A}">
                    <a16:rowId xmlns:a16="http://schemas.microsoft.com/office/drawing/2014/main" val="2831431776"/>
                  </a:ext>
                </a:extLst>
              </a:tr>
              <a:tr h="697218">
                <a:tc>
                  <a:txBody>
                    <a:bodyPr/>
                    <a:lstStyle/>
                    <a:p>
                      <a:r>
                        <a:rPr lang="en-US" dirty="0">
                          <a:latin typeface="Calibri" panose="020F0502020204030204" pitchFamily="34" charset="0"/>
                          <a:cs typeface="Calibri" panose="020F0502020204030204" pitchFamily="34" charset="0"/>
                        </a:rPr>
                        <a:t>IRS SS-4</a:t>
                      </a:r>
                    </a:p>
                  </a:txBody>
                  <a:tcPr marT="91440" marB="91440"/>
                </a:tc>
                <a:tc>
                  <a:txBody>
                    <a:bodyPr/>
                    <a:lstStyle/>
                    <a:p>
                      <a:pPr algn="r"/>
                      <a:r>
                        <a:rPr lang="en-US" dirty="0">
                          <a:latin typeface="Calibri" panose="020F0502020204030204" pitchFamily="34" charset="0"/>
                          <a:cs typeface="Calibri" panose="020F0502020204030204" pitchFamily="34" charset="0"/>
                        </a:rPr>
                        <a:t>~ 865,000</a:t>
                      </a:r>
                    </a:p>
                    <a:p>
                      <a:pPr algn="r"/>
                      <a:r>
                        <a:rPr lang="en-US" dirty="0">
                          <a:latin typeface="Calibri" panose="020F0502020204030204" pitchFamily="34" charset="0"/>
                          <a:cs typeface="Calibri" panose="020F0502020204030204" pitchFamily="34" charset="0"/>
                        </a:rPr>
                        <a:t>(single-unit)</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timely data</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Reflects natural language</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not perfectly classified</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Descriptions contain</a:t>
                      </a:r>
                      <a:r>
                        <a:rPr lang="en-US" baseline="0"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misspellings</a:t>
                      </a:r>
                    </a:p>
                  </a:txBody>
                  <a:tcPr marT="91440" marB="91440"/>
                </a:tc>
                <a:extLst>
                  <a:ext uri="{0D108BD9-81ED-4DB2-BD59-A6C34878D82A}">
                    <a16:rowId xmlns:a16="http://schemas.microsoft.com/office/drawing/2014/main" val="963957080"/>
                  </a:ext>
                </a:extLst>
              </a:tr>
              <a:tr h="958675">
                <a:tc>
                  <a:txBody>
                    <a:bodyPr/>
                    <a:lstStyle/>
                    <a:p>
                      <a:r>
                        <a:rPr lang="en-US" dirty="0">
                          <a:latin typeface="Calibri" panose="020F0502020204030204" pitchFamily="34" charset="0"/>
                          <a:cs typeface="Calibri" panose="020F0502020204030204" pitchFamily="34" charset="0"/>
                        </a:rPr>
                        <a:t>CAPS</a:t>
                      </a:r>
                    </a:p>
                  </a:txBody>
                  <a:tcPr marT="91440" marB="91440"/>
                </a:tc>
                <a:tc>
                  <a:txBody>
                    <a:bodyPr/>
                    <a:lstStyle/>
                    <a:p>
                      <a:pPr algn="r"/>
                      <a:r>
                        <a:rPr lang="en-US" dirty="0">
                          <a:latin typeface="Calibri" panose="020F0502020204030204" pitchFamily="34" charset="0"/>
                          <a:cs typeface="Calibri" panose="020F0502020204030204" pitchFamily="34" charset="0"/>
                        </a:rPr>
                        <a:t>~ 1,508,000 *</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a rich vocabulary</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Descriptions are</a:t>
                      </a:r>
                      <a:r>
                        <a:rPr lang="en-US" baseline="0" dirty="0">
                          <a:latin typeface="Calibri" panose="020F0502020204030204" pitchFamily="34" charset="0"/>
                          <a:cs typeface="Calibri" panose="020F0502020204030204" pitchFamily="34" charset="0"/>
                        </a:rPr>
                        <a:t> classified correctly</a:t>
                      </a:r>
                      <a:endParaRPr lang="en-US" dirty="0">
                        <a:latin typeface="Calibri" panose="020F0502020204030204" pitchFamily="34" charset="0"/>
                        <a:cs typeface="Calibri" panose="020F0502020204030204" pitchFamily="34" charset="0"/>
                      </a:endParaRP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Does</a:t>
                      </a:r>
                      <a:r>
                        <a:rPr lang="en-US" baseline="0" dirty="0">
                          <a:latin typeface="Calibri" panose="020F0502020204030204" pitchFamily="34" charset="0"/>
                          <a:cs typeface="Calibri" panose="020F0502020204030204" pitchFamily="34" charset="0"/>
                        </a:rPr>
                        <a:t> not always reflect natural language</a:t>
                      </a:r>
                      <a:endParaRPr lang="en-US" dirty="0">
                        <a:latin typeface="Calibri" panose="020F0502020204030204" pitchFamily="34" charset="0"/>
                        <a:cs typeface="Calibri" panose="020F0502020204030204" pitchFamily="34" charset="0"/>
                      </a:endParaRPr>
                    </a:p>
                  </a:txBody>
                  <a:tcPr marT="91440" marB="91440"/>
                </a:tc>
                <a:extLst>
                  <a:ext uri="{0D108BD9-81ED-4DB2-BD59-A6C34878D82A}">
                    <a16:rowId xmlns:a16="http://schemas.microsoft.com/office/drawing/2014/main" val="4193819494"/>
                  </a:ext>
                </a:extLst>
              </a:tr>
              <a:tr h="958675">
                <a:tc>
                  <a:txBody>
                    <a:bodyPr/>
                    <a:lstStyle/>
                    <a:p>
                      <a:r>
                        <a:rPr lang="en-US" dirty="0">
                          <a:latin typeface="Calibri" panose="020F0502020204030204" pitchFamily="34" charset="0"/>
                          <a:cs typeface="Calibri" panose="020F0502020204030204" pitchFamily="34" charset="0"/>
                        </a:rPr>
                        <a:t>Harmonized </a:t>
                      </a:r>
                    </a:p>
                    <a:p>
                      <a:r>
                        <a:rPr lang="en-US" dirty="0">
                          <a:latin typeface="Calibri" panose="020F0502020204030204" pitchFamily="34" charset="0"/>
                          <a:cs typeface="Calibri" panose="020F0502020204030204" pitchFamily="34" charset="0"/>
                        </a:rPr>
                        <a:t>System</a:t>
                      </a:r>
                    </a:p>
                  </a:txBody>
                  <a:tcPr marT="91440" marB="91440"/>
                </a:tc>
                <a:tc>
                  <a:txBody>
                    <a:bodyPr/>
                    <a:lstStyle/>
                    <a:p>
                      <a:pPr algn="r"/>
                      <a:r>
                        <a:rPr lang="en-US" dirty="0">
                          <a:latin typeface="Calibri" panose="020F0502020204030204" pitchFamily="34" charset="0"/>
                          <a:cs typeface="Calibri" panose="020F0502020204030204" pitchFamily="34" charset="0"/>
                        </a:rPr>
                        <a:t>~21,000</a:t>
                      </a:r>
                    </a:p>
                  </a:txBody>
                  <a:tcPr marT="91440" marB="91440"/>
                </a:tc>
                <a:tc>
                  <a:txBody>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Provides examples of industry-specific abbreviations/terminology</a:t>
                      </a:r>
                    </a:p>
                  </a:txBody>
                  <a:tcPr marT="91440" marB="91440"/>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Relatively small data 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Calibri" panose="020F0502020204030204" pitchFamily="34" charset="0"/>
                          <a:cs typeface="Calibri" panose="020F0502020204030204" pitchFamily="34" charset="0"/>
                        </a:rPr>
                        <a:t>Does</a:t>
                      </a:r>
                      <a:r>
                        <a:rPr lang="en-US" baseline="0" dirty="0">
                          <a:latin typeface="Calibri" panose="020F0502020204030204" pitchFamily="34" charset="0"/>
                          <a:cs typeface="Calibri" panose="020F0502020204030204" pitchFamily="34" charset="0"/>
                        </a:rPr>
                        <a:t> not always reflect natural language</a:t>
                      </a:r>
                      <a:endParaRPr lang="en-US" dirty="0">
                        <a:latin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latin typeface="Calibri" panose="020F0502020204030204" pitchFamily="34" charset="0"/>
                        <a:cs typeface="Calibri" panose="020F0502020204030204" pitchFamily="34" charset="0"/>
                      </a:endParaRPr>
                    </a:p>
                  </a:txBody>
                  <a:tcPr marT="91440" marB="91440"/>
                </a:tc>
                <a:extLst>
                  <a:ext uri="{0D108BD9-81ED-4DB2-BD59-A6C34878D82A}">
                    <a16:rowId xmlns:a16="http://schemas.microsoft.com/office/drawing/2014/main" val="2935741836"/>
                  </a:ext>
                </a:extLst>
              </a:tr>
            </a:tbl>
          </a:graphicData>
        </a:graphic>
      </p:graphicFrame>
      <p:sp>
        <p:nvSpPr>
          <p:cNvPr id="5" name="TextBox 4">
            <a:extLst>
              <a:ext uri="{FF2B5EF4-FFF2-40B4-BE49-F238E27FC236}">
                <a16:creationId xmlns:a16="http://schemas.microsoft.com/office/drawing/2014/main" id="{756738B0-BCEB-4748-A7C0-C20E4CE6FC02}"/>
              </a:ext>
            </a:extLst>
          </p:cNvPr>
          <p:cNvSpPr txBox="1"/>
          <p:nvPr/>
        </p:nvSpPr>
        <p:spPr>
          <a:xfrm>
            <a:off x="2653553" y="5826993"/>
            <a:ext cx="6848181" cy="369332"/>
          </a:xfrm>
          <a:prstGeom prst="rect">
            <a:avLst/>
          </a:prstGeom>
          <a:noFill/>
        </p:spPr>
        <p:txBody>
          <a:bodyPr wrap="square" rtlCol="0">
            <a:spAutoFit/>
          </a:bodyPr>
          <a:lstStyle/>
          <a:p>
            <a:pPr algn="ctr"/>
            <a:r>
              <a:rPr lang="en-US" dirty="0">
                <a:latin typeface="Calibri" panose="020F0502020204030204" pitchFamily="34" charset="0"/>
                <a:cs typeface="Calibri" panose="020F0502020204030204" pitchFamily="34" charset="0"/>
              </a:rPr>
              <a:t>*Includes duplicates and variations of original observations.</a:t>
            </a:r>
          </a:p>
        </p:txBody>
      </p:sp>
    </p:spTree>
    <p:extLst>
      <p:ext uri="{BB962C8B-B14F-4D97-AF65-F5344CB8AC3E}">
        <p14:creationId xmlns:p14="http://schemas.microsoft.com/office/powerpoint/2010/main" val="3865208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customXml/itemProps2.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ABB135-AD88-424B-A70F-93719B4573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9176</TotalTime>
  <Words>1867</Words>
  <Application>Microsoft Office PowerPoint</Application>
  <PresentationFormat>Widescreen</PresentationFormat>
  <Paragraphs>303</Paragraphs>
  <Slides>27</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Segoe UI</vt:lpstr>
      <vt:lpstr>Office Theme</vt:lpstr>
      <vt:lpstr>Ensemble Modeling Techniques for NAICS Classification in the Economic Census </vt:lpstr>
      <vt:lpstr>Disclaimer </vt:lpstr>
      <vt:lpstr>Outline</vt:lpstr>
      <vt:lpstr>Background: North American Industry Classification System (NAICS)</vt:lpstr>
      <vt:lpstr>Background: Primary Business or Activity Question from the Economic Census</vt:lpstr>
      <vt:lpstr>Background: What is BEACON?</vt:lpstr>
      <vt:lpstr>Background: Goals of BEACON</vt:lpstr>
      <vt:lpstr>Background: Training Data</vt:lpstr>
      <vt:lpstr>Background: Training Data</vt:lpstr>
      <vt:lpstr>PowerPoint Presentation</vt:lpstr>
      <vt:lpstr>Methodology: Text Cleaning</vt:lpstr>
      <vt:lpstr>Methodology: Dictionary</vt:lpstr>
      <vt:lpstr>Methodology: Model Ensemble</vt:lpstr>
      <vt:lpstr>Model Stacking: Overview</vt:lpstr>
      <vt:lpstr>Model Stacking: Within BEACON</vt:lpstr>
      <vt:lpstr>Model Stacking: Within BEACON</vt:lpstr>
      <vt:lpstr>Model Stacking: Proposal</vt:lpstr>
      <vt:lpstr>Model Stacking: Evaluation Metrics</vt:lpstr>
      <vt:lpstr>Results</vt:lpstr>
      <vt:lpstr>Results</vt:lpstr>
      <vt:lpstr>Results</vt:lpstr>
      <vt:lpstr>Results</vt:lpstr>
      <vt:lpstr>Results</vt:lpstr>
      <vt:lpstr>Results</vt:lpstr>
      <vt:lpstr>Results</vt:lpstr>
      <vt:lpstr>Conclusions</vt:lpstr>
      <vt:lpstr>Contacts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BEACON: NAICS Classification Using Machine Learning</dc:title>
  <dc:creator>Brian Dumbacher (CENSUS/ESMD FED)</dc:creator>
  <cp:lastModifiedBy>Daniel Whitehead (CENSUS/ESMD FED)</cp:lastModifiedBy>
  <cp:revision>402</cp:revision>
  <dcterms:created xsi:type="dcterms:W3CDTF">2021-03-26T19:40:49Z</dcterms:created>
  <dcterms:modified xsi:type="dcterms:W3CDTF">2024-01-31T21:58:19Z</dcterms:modified>
</cp:coreProperties>
</file>