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57" r:id="rId5"/>
    <p:sldId id="358" r:id="rId6"/>
    <p:sldId id="266" r:id="rId7"/>
    <p:sldId id="267" r:id="rId8"/>
    <p:sldId id="350" r:id="rId9"/>
    <p:sldId id="341" r:id="rId10"/>
    <p:sldId id="338" r:id="rId11"/>
    <p:sldId id="261" r:id="rId12"/>
    <p:sldId id="265" r:id="rId13"/>
    <p:sldId id="348" r:id="rId14"/>
    <p:sldId id="313" r:id="rId15"/>
    <p:sldId id="339" r:id="rId16"/>
    <p:sldId id="274" r:id="rId17"/>
    <p:sldId id="344" r:id="rId18"/>
    <p:sldId id="356" r:id="rId19"/>
    <p:sldId id="352" r:id="rId20"/>
    <p:sldId id="277" r:id="rId21"/>
    <p:sldId id="355" r:id="rId22"/>
    <p:sldId id="357" r:id="rId23"/>
    <p:sldId id="262" r:id="rId24"/>
    <p:sldId id="347" r:id="rId25"/>
    <p:sldId id="353" r:id="rId26"/>
    <p:sldId id="264" r:id="rId27"/>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Page" id="{D83467A7-22E1-4BCC-9AF8-7D509D0938A1}">
          <p14:sldIdLst>
            <p14:sldId id="257"/>
            <p14:sldId id="358"/>
          </p14:sldIdLst>
        </p14:section>
        <p14:section name="Background" id="{2052AC4E-49F9-4ACA-99DB-775B723E6506}">
          <p14:sldIdLst>
            <p14:sldId id="266"/>
            <p14:sldId id="267"/>
            <p14:sldId id="350"/>
          </p14:sldIdLst>
        </p14:section>
        <p14:section name="BEACON" id="{06D84906-445C-4EF6-A599-1543EA1238C7}">
          <p14:sldIdLst>
            <p14:sldId id="341"/>
            <p14:sldId id="338"/>
            <p14:sldId id="261"/>
            <p14:sldId id="265"/>
            <p14:sldId id="348"/>
            <p14:sldId id="313"/>
            <p14:sldId id="339"/>
          </p14:sldIdLst>
        </p14:section>
        <p14:section name="SINCT" id="{B1E159A1-660B-425D-B1B9-6C18904AD7DE}">
          <p14:sldIdLst>
            <p14:sldId id="274"/>
            <p14:sldId id="344"/>
            <p14:sldId id="356"/>
            <p14:sldId id="352"/>
            <p14:sldId id="277"/>
          </p14:sldIdLst>
        </p14:section>
        <p14:section name="Refile discussion" id="{8665F3A9-0186-4CD6-A1C7-C16F90F5A548}">
          <p14:sldIdLst>
            <p14:sldId id="355"/>
            <p14:sldId id="357"/>
            <p14:sldId id="262"/>
            <p14:sldId id="347"/>
            <p14:sldId id="353"/>
            <p14:sldId id="26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0D22E4-1AC5-DE5A-0FA0-C942DF98EC46}" name="Emily L Wiley (CENSUS/EWD FED)" initials="ELW(F" userId="S::emily.l.wiley@census.gov::c1826123-a76c-4df6-a318-d69d2f7329b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Emily L Wiley (CENSUS/EWD FED)" initials="ELW(F" lastIdx="4" clrIdx="0">
    <p:extLst>
      <p:ext uri="{19B8F6BF-5375-455C-9EA6-DF929625EA0E}">
        <p15:presenceInfo xmlns:p15="http://schemas.microsoft.com/office/powerpoint/2012/main" userId="S::emily.l.wiley@census.gov::c1826123-a76c-4df6-a318-d69d2f7329b4" providerId="AD"/>
      </p:ext>
    </p:extLst>
  </p:cmAuthor>
  <p:cmAuthor id="2" name="Anne Sigda Russell (CENSUS/EWD FED)" initials="ASR(F" lastIdx="4" clrIdx="1">
    <p:extLst>
      <p:ext uri="{19B8F6BF-5375-455C-9EA6-DF929625EA0E}">
        <p15:presenceInfo xmlns:p15="http://schemas.microsoft.com/office/powerpoint/2012/main" userId="S::anne.sigda.russell@census.gov::5c955421-055a-4aa1-bd1d-05667ed6752f" providerId="AD"/>
      </p:ext>
    </p:extLst>
  </p:cmAuthor>
  <p:cmAuthor id="3" name="Daniel Whitehead (CENSUS/ESMD FED)" initials="DW(F" lastIdx="2" clrIdx="2">
    <p:extLst>
      <p:ext uri="{19B8F6BF-5375-455C-9EA6-DF929625EA0E}">
        <p15:presenceInfo xmlns:p15="http://schemas.microsoft.com/office/powerpoint/2012/main" userId="S::daniel.whitehead@census.gov::01b9dd91-4482-4973-97e9-d01ccc2fb4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7" autoAdjust="0"/>
    <p:restoredTop sz="85076" autoAdjust="0"/>
  </p:normalViewPr>
  <p:slideViewPr>
    <p:cSldViewPr snapToGrid="0">
      <p:cViewPr varScale="1">
        <p:scale>
          <a:sx n="83" d="100"/>
          <a:sy n="83" d="100"/>
        </p:scale>
        <p:origin x="228" y="84"/>
      </p:cViewPr>
      <p:guideLst/>
    </p:cSldViewPr>
  </p:slideViewPr>
  <p:outlineViewPr>
    <p:cViewPr>
      <p:scale>
        <a:sx n="33" d="100"/>
        <a:sy n="33" d="100"/>
      </p:scale>
      <p:origin x="0" y="-6960"/>
    </p:cViewPr>
  </p:outlineViewPr>
  <p:notesTextViewPr>
    <p:cViewPr>
      <p:scale>
        <a:sx n="1" d="1"/>
        <a:sy n="1" d="1"/>
      </p:scale>
      <p:origin x="0" y="0"/>
    </p:cViewPr>
  </p:notesTextViewPr>
  <p:notesViewPr>
    <p:cSldViewPr snapToGrid="0">
      <p:cViewPr varScale="1">
        <p:scale>
          <a:sx n="122" d="100"/>
          <a:sy n="122" d="100"/>
        </p:scale>
        <p:origin x="1584"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2017 NAICS Write-ins</a:t>
            </a:r>
          </a:p>
          <a:p>
            <a:pPr>
              <a:defRPr/>
            </a:pPr>
            <a:r>
              <a:rPr lang="en-US" sz="1400" dirty="0"/>
              <a:t>500,000 total</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2017 NAICS Write-ins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F430-4EA8-A3F0-6E792873DCE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F430-4EA8-A3F0-6E792873DCE0}"/>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F430-4EA8-A3F0-6E792873DCE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Manually coded</c:v>
                </c:pt>
                <c:pt idx="1">
                  <c:v>Autocoded</c:v>
                </c:pt>
                <c:pt idx="2">
                  <c:v>Not coded</c:v>
                </c:pt>
              </c:strCache>
            </c:strRef>
          </c:cat>
          <c:val>
            <c:numRef>
              <c:f>Sheet1!$B$2:$B$4</c:f>
              <c:numCache>
                <c:formatCode>0%</c:formatCode>
                <c:ptCount val="3"/>
                <c:pt idx="0">
                  <c:v>0.54</c:v>
                </c:pt>
                <c:pt idx="1">
                  <c:v>0.14000000000000001</c:v>
                </c:pt>
                <c:pt idx="2">
                  <c:v>0.32</c:v>
                </c:pt>
              </c:numCache>
            </c:numRef>
          </c:val>
          <c:extLst>
            <c:ext xmlns:c16="http://schemas.microsoft.com/office/drawing/2014/chart" uri="{C3380CC4-5D6E-409C-BE32-E72D297353CC}">
              <c16:uniqueId val="{00000000-473B-40B0-9544-74A7CC48CD6D}"/>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dirty="0"/>
              <a:t>2017 NAPCS Write-ins</a:t>
            </a:r>
          </a:p>
          <a:p>
            <a:pPr>
              <a:defRPr/>
            </a:pPr>
            <a:r>
              <a:rPr lang="en-US" sz="1400" dirty="0"/>
              <a:t>1,000,000 total</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2017 NAPCS Write-ins</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4592-44C7-B334-B7335609AAE9}"/>
              </c:ext>
            </c:extLst>
          </c:dPt>
          <c:dPt>
            <c:idx val="1"/>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4592-44C7-B334-B7335609AAE9}"/>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Manually coded</c:v>
                </c:pt>
                <c:pt idx="1">
                  <c:v>Not coded</c:v>
                </c:pt>
              </c:strCache>
            </c:strRef>
          </c:cat>
          <c:val>
            <c:numRef>
              <c:f>Sheet1!$B$2:$B$3</c:f>
              <c:numCache>
                <c:formatCode>0%</c:formatCode>
                <c:ptCount val="2"/>
                <c:pt idx="0">
                  <c:v>0.17</c:v>
                </c:pt>
                <c:pt idx="1">
                  <c:v>0.83</c:v>
                </c:pt>
              </c:numCache>
            </c:numRef>
          </c:val>
          <c:extLst>
            <c:ext xmlns:c16="http://schemas.microsoft.com/office/drawing/2014/chart" uri="{C3380CC4-5D6E-409C-BE32-E72D297353CC}">
              <c16:uniqueId val="{00000000-8D47-4341-B71F-995FF5059CE9}"/>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5/24/2023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6</a:t>
            </a:fld>
            <a:endParaRPr lang="en-US" dirty="0"/>
          </a:p>
        </p:txBody>
      </p:sp>
    </p:spTree>
    <p:extLst>
      <p:ext uri="{BB962C8B-B14F-4D97-AF65-F5344CB8AC3E}">
        <p14:creationId xmlns:p14="http://schemas.microsoft.com/office/powerpoint/2010/main" val="7802147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19</a:t>
            </a:fld>
            <a:endParaRPr lang="en-US"/>
          </a:p>
        </p:txBody>
      </p:sp>
    </p:spTree>
    <p:extLst>
      <p:ext uri="{BB962C8B-B14F-4D97-AF65-F5344CB8AC3E}">
        <p14:creationId xmlns:p14="http://schemas.microsoft.com/office/powerpoint/2010/main" val="1240024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20</a:t>
            </a:fld>
            <a:endParaRPr lang="en-US"/>
          </a:p>
        </p:txBody>
      </p:sp>
    </p:spTree>
    <p:extLst>
      <p:ext uri="{BB962C8B-B14F-4D97-AF65-F5344CB8AC3E}">
        <p14:creationId xmlns:p14="http://schemas.microsoft.com/office/powerpoint/2010/main" val="26197837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21</a:t>
            </a:fld>
            <a:endParaRPr lang="en-US"/>
          </a:p>
        </p:txBody>
      </p:sp>
    </p:spTree>
    <p:extLst>
      <p:ext uri="{BB962C8B-B14F-4D97-AF65-F5344CB8AC3E}">
        <p14:creationId xmlns:p14="http://schemas.microsoft.com/office/powerpoint/2010/main" val="18692036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22</a:t>
            </a:fld>
            <a:endParaRPr lang="en-US"/>
          </a:p>
        </p:txBody>
      </p:sp>
    </p:spTree>
    <p:extLst>
      <p:ext uri="{BB962C8B-B14F-4D97-AF65-F5344CB8AC3E}">
        <p14:creationId xmlns:p14="http://schemas.microsoft.com/office/powerpoint/2010/main" val="13608722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10</a:t>
            </a:fld>
            <a:endParaRPr lang="en-US" dirty="0"/>
          </a:p>
        </p:txBody>
      </p:sp>
    </p:spTree>
    <p:extLst>
      <p:ext uri="{BB962C8B-B14F-4D97-AF65-F5344CB8AC3E}">
        <p14:creationId xmlns:p14="http://schemas.microsoft.com/office/powerpoint/2010/main" val="3957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pPr/>
              <a:t>11</a:t>
            </a:fld>
            <a:endParaRPr lang="en-US" dirty="0"/>
          </a:p>
        </p:txBody>
      </p:sp>
    </p:spTree>
    <p:extLst>
      <p:ext uri="{BB962C8B-B14F-4D97-AF65-F5344CB8AC3E}">
        <p14:creationId xmlns:p14="http://schemas.microsoft.com/office/powerpoint/2010/main" val="363719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13</a:t>
            </a:fld>
            <a:endParaRPr lang="en-US"/>
          </a:p>
        </p:txBody>
      </p:sp>
    </p:spTree>
    <p:extLst>
      <p:ext uri="{BB962C8B-B14F-4D97-AF65-F5344CB8AC3E}">
        <p14:creationId xmlns:p14="http://schemas.microsoft.com/office/powerpoint/2010/main" val="1658756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14</a:t>
            </a:fld>
            <a:endParaRPr lang="en-US"/>
          </a:p>
        </p:txBody>
      </p:sp>
    </p:spTree>
    <p:extLst>
      <p:ext uri="{BB962C8B-B14F-4D97-AF65-F5344CB8AC3E}">
        <p14:creationId xmlns:p14="http://schemas.microsoft.com/office/powerpoint/2010/main" val="3283078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15</a:t>
            </a:fld>
            <a:endParaRPr lang="en-US"/>
          </a:p>
        </p:txBody>
      </p:sp>
    </p:spTree>
    <p:extLst>
      <p:ext uri="{BB962C8B-B14F-4D97-AF65-F5344CB8AC3E}">
        <p14:creationId xmlns:p14="http://schemas.microsoft.com/office/powerpoint/2010/main" val="3941137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16</a:t>
            </a:fld>
            <a:endParaRPr lang="en-US"/>
          </a:p>
        </p:txBody>
      </p:sp>
    </p:spTree>
    <p:extLst>
      <p:ext uri="{BB962C8B-B14F-4D97-AF65-F5344CB8AC3E}">
        <p14:creationId xmlns:p14="http://schemas.microsoft.com/office/powerpoint/2010/main" val="1600274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17</a:t>
            </a:fld>
            <a:endParaRPr lang="en-US"/>
          </a:p>
        </p:txBody>
      </p:sp>
    </p:spTree>
    <p:extLst>
      <p:ext uri="{BB962C8B-B14F-4D97-AF65-F5344CB8AC3E}">
        <p14:creationId xmlns:p14="http://schemas.microsoft.com/office/powerpoint/2010/main" val="1493965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18</a:t>
            </a:fld>
            <a:endParaRPr lang="en-US"/>
          </a:p>
        </p:txBody>
      </p:sp>
    </p:spTree>
    <p:extLst>
      <p:ext uri="{BB962C8B-B14F-4D97-AF65-F5344CB8AC3E}">
        <p14:creationId xmlns:p14="http://schemas.microsoft.com/office/powerpoint/2010/main" val="480281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mailto:Daniel.Whitehead@census.gov" TargetMode="External"/><Relationship Id="rId2" Type="http://schemas.openxmlformats.org/officeDocument/2006/relationships/hyperlink" Target="mailto:Emily.L.Wiley@census.gov"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5F1F5-A2F4-417E-996A-510F1EC93407}"/>
              </a:ext>
            </a:extLst>
          </p:cNvPr>
          <p:cNvSpPr>
            <a:spLocks noGrp="1"/>
          </p:cNvSpPr>
          <p:nvPr>
            <p:ph type="ctrTitle"/>
          </p:nvPr>
        </p:nvSpPr>
        <p:spPr/>
        <p:txBody>
          <a:bodyPr>
            <a:normAutofit fontScale="90000"/>
          </a:bodyPr>
          <a:lstStyle/>
          <a:p>
            <a:r>
              <a:rPr lang="en-US" dirty="0"/>
              <a:t>Implementing Interactive Classification Tools in the 2022 Economic Census</a:t>
            </a:r>
          </a:p>
        </p:txBody>
      </p:sp>
      <p:sp>
        <p:nvSpPr>
          <p:cNvPr id="3" name="Subtitle 2">
            <a:extLst>
              <a:ext uri="{FF2B5EF4-FFF2-40B4-BE49-F238E27FC236}">
                <a16:creationId xmlns:a16="http://schemas.microsoft.com/office/drawing/2014/main" id="{416EDE1A-C055-4677-9CBA-0BF82186A701}"/>
              </a:ext>
            </a:extLst>
          </p:cNvPr>
          <p:cNvSpPr>
            <a:spLocks noGrp="1"/>
          </p:cNvSpPr>
          <p:nvPr>
            <p:ph type="subTitle" idx="1"/>
          </p:nvPr>
        </p:nvSpPr>
        <p:spPr/>
        <p:txBody>
          <a:bodyPr>
            <a:normAutofit fontScale="92500" lnSpcReduction="10000"/>
          </a:bodyPr>
          <a:lstStyle/>
          <a:p>
            <a:r>
              <a:rPr lang="en-US" dirty="0"/>
              <a:t>Emily Wiley</a:t>
            </a:r>
          </a:p>
          <a:p>
            <a:r>
              <a:rPr lang="en-US" dirty="0"/>
              <a:t>Daniel Whitehead</a:t>
            </a:r>
          </a:p>
          <a:p>
            <a:r>
              <a:rPr lang="en-US" dirty="0"/>
              <a:t>U.S. Census Bureau</a:t>
            </a:r>
          </a:p>
          <a:p>
            <a:r>
              <a:rPr lang="en-US" dirty="0"/>
              <a:t>October 27, 2022</a:t>
            </a:r>
          </a:p>
        </p:txBody>
      </p:sp>
      <p:sp>
        <p:nvSpPr>
          <p:cNvPr id="4" name="Slide Number Placeholder 3">
            <a:extLst>
              <a:ext uri="{FF2B5EF4-FFF2-40B4-BE49-F238E27FC236}">
                <a16:creationId xmlns:a16="http://schemas.microsoft.com/office/drawing/2014/main" id="{0224989C-1945-40A9-8D4C-C4526AA63A1E}"/>
              </a:ext>
            </a:extLst>
          </p:cNvPr>
          <p:cNvSpPr>
            <a:spLocks noGrp="1"/>
          </p:cNvSpPr>
          <p:nvPr>
            <p:ph type="sldNum" sz="quarter" idx="12"/>
          </p:nvPr>
        </p:nvSpPr>
        <p:spPr/>
        <p:txBody>
          <a:bodyPr/>
          <a:lstStyle/>
          <a:p>
            <a:fld id="{FC63ECC8-719A-498E-B101-491B6A35558E}" type="slidenum">
              <a:rPr lang="en-US" smtClean="0"/>
              <a:t>1</a:t>
            </a:fld>
            <a:endParaRPr lang="en-US" dirty="0"/>
          </a:p>
        </p:txBody>
      </p:sp>
      <p:sp>
        <p:nvSpPr>
          <p:cNvPr id="5" name="TextBox 4">
            <a:extLst>
              <a:ext uri="{FF2B5EF4-FFF2-40B4-BE49-F238E27FC236}">
                <a16:creationId xmlns:a16="http://schemas.microsoft.com/office/drawing/2014/main" id="{617261E5-D93B-4D98-BB75-922CA5BE5278}"/>
              </a:ext>
            </a:extLst>
          </p:cNvPr>
          <p:cNvSpPr txBox="1"/>
          <p:nvPr/>
        </p:nvSpPr>
        <p:spPr>
          <a:xfrm>
            <a:off x="1944302" y="5584805"/>
            <a:ext cx="8903369" cy="954107"/>
          </a:xfrm>
          <a:prstGeom prst="rect">
            <a:avLst/>
          </a:prstGeom>
          <a:noFill/>
        </p:spPr>
        <p:txBody>
          <a:bodyPr wrap="square" rtlCol="0">
            <a:spAutoFit/>
          </a:bodyPr>
          <a:lstStyle/>
          <a:p>
            <a:pPr algn="ctr"/>
            <a:r>
              <a:rPr lang="en-US" sz="1400" dirty="0">
                <a:solidFill>
                  <a:schemeClr val="bg1">
                    <a:lumMod val="65000"/>
                  </a:schemeClr>
                </a:solidFill>
              </a:rPr>
              <a:t>Any opinions and conclusions expressed herein are those of the author(s) and do not reflect the views of the U.S. Census Bureau. The Census Bureau has reviewed this data product to ensure appropriate access, use, and disclosure avoidance protection of the confidential source data used to produce this product (Data Management System (DMS) number: P-7504847, subproject P-7514952; Disclosure Review Board (DRB) approval number: CBDRB-FY22-ESMD009-007).</a:t>
            </a:r>
          </a:p>
        </p:txBody>
      </p:sp>
    </p:spTree>
    <p:extLst>
      <p:ext uri="{BB962C8B-B14F-4D97-AF65-F5344CB8AC3E}">
        <p14:creationId xmlns:p14="http://schemas.microsoft.com/office/powerpoint/2010/main" val="23906430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E90-AD05-4121-8E2D-F388086F1EDF}"/>
              </a:ext>
            </a:extLst>
          </p:cNvPr>
          <p:cNvSpPr>
            <a:spLocks noGrp="1"/>
          </p:cNvSpPr>
          <p:nvPr>
            <p:ph type="title"/>
          </p:nvPr>
        </p:nvSpPr>
        <p:spPr>
          <a:xfrm>
            <a:off x="838200" y="66675"/>
            <a:ext cx="10515600" cy="1238251"/>
          </a:xfrm>
        </p:spPr>
        <p:txBody>
          <a:bodyPr>
            <a:normAutofit/>
          </a:bodyPr>
          <a:lstStyle/>
          <a:p>
            <a:r>
              <a:rPr lang="en-US" sz="4000" dirty="0">
                <a:cs typeface="Calibri" panose="020F0502020204030204" pitchFamily="34" charset="0"/>
              </a:rPr>
              <a:t>BEACON: Methodology</a:t>
            </a:r>
          </a:p>
        </p:txBody>
      </p:sp>
      <p:sp>
        <p:nvSpPr>
          <p:cNvPr id="3" name="Content Placeholder 2">
            <a:extLst>
              <a:ext uri="{FF2B5EF4-FFF2-40B4-BE49-F238E27FC236}">
                <a16:creationId xmlns:a16="http://schemas.microsoft.com/office/drawing/2014/main" id="{141672E7-87FA-4714-90CF-7BD318B0370B}"/>
              </a:ext>
            </a:extLst>
          </p:cNvPr>
          <p:cNvSpPr>
            <a:spLocks noGrp="1"/>
          </p:cNvSpPr>
          <p:nvPr>
            <p:ph idx="1"/>
          </p:nvPr>
        </p:nvSpPr>
        <p:spPr>
          <a:xfrm>
            <a:off x="838200" y="1162050"/>
            <a:ext cx="10515600" cy="5014913"/>
          </a:xfrm>
        </p:spPr>
        <p:txBody>
          <a:bodyPr>
            <a:normAutofit/>
          </a:bodyPr>
          <a:lstStyle/>
          <a:p>
            <a:r>
              <a:rPr lang="en-US" dirty="0">
                <a:cs typeface="Calibri" panose="020F0502020204030204" pitchFamily="34" charset="0"/>
              </a:rPr>
              <a:t>Three separate information retrieval models</a:t>
            </a:r>
          </a:p>
          <a:p>
            <a:pPr marL="0" indent="0">
              <a:buNone/>
            </a:pPr>
            <a:endParaRPr lang="en-US" dirty="0">
              <a:cs typeface="Calibri" panose="020F0502020204030204" pitchFamily="34" charset="0"/>
            </a:endParaRPr>
          </a:p>
          <a:p>
            <a:r>
              <a:rPr lang="en-US" dirty="0">
                <a:cs typeface="Calibri" panose="020F0502020204030204" pitchFamily="34" charset="0"/>
              </a:rPr>
              <a:t>Models are applied hierarchically</a:t>
            </a:r>
          </a:p>
          <a:p>
            <a:pPr lvl="1"/>
            <a:r>
              <a:rPr lang="en-US" dirty="0">
                <a:cs typeface="Calibri" panose="020F0502020204030204" pitchFamily="34" charset="0"/>
              </a:rPr>
              <a:t>First: 2-digit (sector level)</a:t>
            </a:r>
          </a:p>
          <a:p>
            <a:pPr lvl="1"/>
            <a:r>
              <a:rPr lang="en-US" dirty="0">
                <a:cs typeface="Calibri" panose="020F0502020204030204" pitchFamily="34" charset="0"/>
              </a:rPr>
              <a:t>Then: 6-digit (industry level)</a:t>
            </a:r>
          </a:p>
        </p:txBody>
      </p:sp>
      <p:sp>
        <p:nvSpPr>
          <p:cNvPr id="4" name="Slide Number Placeholder 3">
            <a:extLst>
              <a:ext uri="{FF2B5EF4-FFF2-40B4-BE49-F238E27FC236}">
                <a16:creationId xmlns:a16="http://schemas.microsoft.com/office/drawing/2014/main" id="{C097D5CA-9CBB-42FD-BB12-77930E4D5678}"/>
              </a:ext>
            </a:extLst>
          </p:cNvPr>
          <p:cNvSpPr>
            <a:spLocks noGrp="1"/>
          </p:cNvSpPr>
          <p:nvPr>
            <p:ph type="sldNum" sz="quarter" idx="12"/>
          </p:nvPr>
        </p:nvSpPr>
        <p:spPr/>
        <p:txBody>
          <a:bodyPr/>
          <a:lstStyle/>
          <a:p>
            <a:fld id="{FC63ECC8-719A-498E-B101-491B6A35558E}" type="slidenum">
              <a:rPr lang="en-US" smtClean="0"/>
              <a:t>10</a:t>
            </a:fld>
            <a:endParaRPr lang="en-US" dirty="0"/>
          </a:p>
        </p:txBody>
      </p:sp>
      <p:sp>
        <p:nvSpPr>
          <p:cNvPr id="6" name="Flowchart: Alternate Process 5">
            <a:extLst>
              <a:ext uri="{FF2B5EF4-FFF2-40B4-BE49-F238E27FC236}">
                <a16:creationId xmlns:a16="http://schemas.microsoft.com/office/drawing/2014/main" id="{8A4B7D51-AAE2-470D-886C-3737F21080B4}"/>
              </a:ext>
            </a:extLst>
          </p:cNvPr>
          <p:cNvSpPr/>
          <p:nvPr/>
        </p:nvSpPr>
        <p:spPr>
          <a:xfrm>
            <a:off x="1119551" y="3622429"/>
            <a:ext cx="2457025" cy="19218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0" lvl="1" algn="ctr"/>
            <a:r>
              <a:rPr lang="en-US" dirty="0">
                <a:cs typeface="Calibri" panose="020F0502020204030204" pitchFamily="34" charset="0"/>
              </a:rPr>
              <a:t>Information retrieval models applied to individual words/phrases</a:t>
            </a:r>
          </a:p>
        </p:txBody>
      </p:sp>
      <p:sp>
        <p:nvSpPr>
          <p:cNvPr id="7" name="Flowchart: Alternate Process 6">
            <a:extLst>
              <a:ext uri="{FF2B5EF4-FFF2-40B4-BE49-F238E27FC236}">
                <a16:creationId xmlns:a16="http://schemas.microsoft.com/office/drawing/2014/main" id="{6C1DF385-6FC5-41D3-BD79-BDF3FEB9FCD1}"/>
              </a:ext>
            </a:extLst>
          </p:cNvPr>
          <p:cNvSpPr/>
          <p:nvPr/>
        </p:nvSpPr>
        <p:spPr>
          <a:xfrm>
            <a:off x="4261336" y="3617974"/>
            <a:ext cx="2457024" cy="19218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Distributions of individual words/phrases averaged using purity weights</a:t>
            </a:r>
          </a:p>
        </p:txBody>
      </p:sp>
      <p:sp>
        <p:nvSpPr>
          <p:cNvPr id="8" name="Flowchart: Alternate Process 7">
            <a:extLst>
              <a:ext uri="{FF2B5EF4-FFF2-40B4-BE49-F238E27FC236}">
                <a16:creationId xmlns:a16="http://schemas.microsoft.com/office/drawing/2014/main" id="{8A0ABCFD-5589-4A86-AF16-36AC5A811BB3}"/>
              </a:ext>
            </a:extLst>
          </p:cNvPr>
          <p:cNvSpPr/>
          <p:nvPr/>
        </p:nvSpPr>
        <p:spPr>
          <a:xfrm>
            <a:off x="7403121" y="3617975"/>
            <a:ext cx="2574256" cy="192184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Predictions across models are averaged, yielding relevance scores</a:t>
            </a:r>
          </a:p>
        </p:txBody>
      </p:sp>
      <p:sp>
        <p:nvSpPr>
          <p:cNvPr id="9" name="Arrow: Right 8">
            <a:extLst>
              <a:ext uri="{FF2B5EF4-FFF2-40B4-BE49-F238E27FC236}">
                <a16:creationId xmlns:a16="http://schemas.microsoft.com/office/drawing/2014/main" id="{25957586-366D-4E3A-B6AE-78481110D74F}"/>
              </a:ext>
            </a:extLst>
          </p:cNvPr>
          <p:cNvSpPr/>
          <p:nvPr/>
        </p:nvSpPr>
        <p:spPr>
          <a:xfrm>
            <a:off x="6778233" y="4265418"/>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74E97254-58DA-4A4A-BF51-F9351DAB29D9}"/>
              </a:ext>
            </a:extLst>
          </p:cNvPr>
          <p:cNvSpPr/>
          <p:nvPr/>
        </p:nvSpPr>
        <p:spPr>
          <a:xfrm>
            <a:off x="3620643"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65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6525"/>
            <a:ext cx="10515600" cy="1325563"/>
          </a:xfrm>
        </p:spPr>
        <p:txBody>
          <a:bodyPr>
            <a:normAutofit/>
          </a:bodyPr>
          <a:lstStyle/>
          <a:p>
            <a:r>
              <a:rPr lang="en-US" sz="4000" dirty="0">
                <a:cs typeface="Calibri" panose="020F0502020204030204" pitchFamily="34" charset="0"/>
              </a:rPr>
              <a:t>BEACON: Methodology</a:t>
            </a:r>
          </a:p>
        </p:txBody>
      </p:sp>
      <p:sp>
        <p:nvSpPr>
          <p:cNvPr id="3" name="Content Placeholder 2"/>
          <p:cNvSpPr>
            <a:spLocks noGrp="1"/>
          </p:cNvSpPr>
          <p:nvPr>
            <p:ph idx="1"/>
          </p:nvPr>
        </p:nvSpPr>
        <p:spPr>
          <a:xfrm>
            <a:off x="838200" y="1462088"/>
            <a:ext cx="10515600" cy="4351338"/>
          </a:xfrm>
        </p:spPr>
        <p:txBody>
          <a:bodyPr>
            <a:normAutofit/>
          </a:bodyPr>
          <a:lstStyle/>
          <a:p>
            <a:r>
              <a:rPr lang="en-US" dirty="0"/>
              <a:t>Purity Weights</a:t>
            </a:r>
          </a:p>
          <a:p>
            <a:pPr lvl="1"/>
            <a:r>
              <a:rPr lang="en-US" dirty="0"/>
              <a:t>The NAICS distributions of the various words/combs are averaged using “purity weights” that give more weight to the NAICS distributions of words/combs that are more pure/predictive</a:t>
            </a:r>
          </a:p>
          <a:p>
            <a:pPr lvl="1"/>
            <a:r>
              <a:rPr lang="en-US" dirty="0"/>
              <a:t>The purity weight is a function of the maximum proportion</a:t>
            </a:r>
          </a:p>
          <a:p>
            <a:pPr marL="457200" lvl="1" indent="0">
              <a:buNone/>
            </a:pPr>
            <a:endParaRPr lang="en-US" dirty="0"/>
          </a:p>
          <a:p>
            <a:r>
              <a:rPr lang="en-US" dirty="0">
                <a:cs typeface="Calibri" panose="020F0502020204030204" pitchFamily="34" charset="0"/>
              </a:rPr>
              <a:t>Relevance scores</a:t>
            </a:r>
          </a:p>
          <a:p>
            <a:pPr lvl="1"/>
            <a:r>
              <a:rPr lang="en-US" dirty="0">
                <a:cs typeface="Calibri" panose="020F0502020204030204" pitchFamily="34" charset="0"/>
              </a:rPr>
              <a:t>Range in value between 0 and 100</a:t>
            </a:r>
          </a:p>
          <a:p>
            <a:pPr lvl="1"/>
            <a:r>
              <a:rPr lang="en-US" dirty="0">
                <a:cs typeface="Calibri" panose="020F0502020204030204" pitchFamily="34" charset="0"/>
              </a:rPr>
              <a:t>Reflect how confident BEACON is that the NAICS code is correct</a:t>
            </a:r>
          </a:p>
          <a:p>
            <a:pPr marL="457200" lvl="1" indent="0">
              <a:buNone/>
            </a:pPr>
            <a:endParaRPr lang="en-US" dirty="0">
              <a:cs typeface="Calibri" panose="020F0502020204030204" pitchFamily="34" charset="0"/>
            </a:endParaRPr>
          </a:p>
        </p:txBody>
      </p:sp>
      <p:sp>
        <p:nvSpPr>
          <p:cNvPr id="4" name="Slide Number Placeholder 3"/>
          <p:cNvSpPr>
            <a:spLocks noGrp="1"/>
          </p:cNvSpPr>
          <p:nvPr>
            <p:ph type="sldNum" sz="quarter" idx="12"/>
          </p:nvPr>
        </p:nvSpPr>
        <p:spPr/>
        <p:txBody>
          <a:bodyPr/>
          <a:lstStyle/>
          <a:p>
            <a:fld id="{24BFE6D4-27A9-4AE4-9EAE-AF75F97B179B}" type="slidenum">
              <a:rPr lang="en-US" smtClean="0"/>
              <a:t>11</a:t>
            </a:fld>
            <a:endParaRPr lang="en-US" dirty="0"/>
          </a:p>
        </p:txBody>
      </p:sp>
    </p:spTree>
    <p:extLst>
      <p:ext uri="{BB962C8B-B14F-4D97-AF65-F5344CB8AC3E}">
        <p14:creationId xmlns:p14="http://schemas.microsoft.com/office/powerpoint/2010/main" val="310357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A5B7-9862-48A2-8010-7374D99F989F}"/>
              </a:ext>
            </a:extLst>
          </p:cNvPr>
          <p:cNvSpPr>
            <a:spLocks noGrp="1"/>
          </p:cNvSpPr>
          <p:nvPr>
            <p:ph type="title"/>
          </p:nvPr>
        </p:nvSpPr>
        <p:spPr>
          <a:xfrm>
            <a:off x="838199" y="136525"/>
            <a:ext cx="10515600" cy="1325563"/>
          </a:xfrm>
        </p:spPr>
        <p:txBody>
          <a:bodyPr>
            <a:normAutofit/>
          </a:bodyPr>
          <a:lstStyle/>
          <a:p>
            <a:r>
              <a:rPr lang="en-US" sz="4000" dirty="0"/>
              <a:t>BEACON: Results</a:t>
            </a:r>
          </a:p>
        </p:txBody>
      </p:sp>
      <p:sp>
        <p:nvSpPr>
          <p:cNvPr id="6" name="Content Placeholder 5">
            <a:extLst>
              <a:ext uri="{FF2B5EF4-FFF2-40B4-BE49-F238E27FC236}">
                <a16:creationId xmlns:a16="http://schemas.microsoft.com/office/drawing/2014/main" id="{24046B77-9622-4EEC-B1D1-BE2B6CC66878}"/>
              </a:ext>
            </a:extLst>
          </p:cNvPr>
          <p:cNvSpPr>
            <a:spLocks noGrp="1"/>
          </p:cNvSpPr>
          <p:nvPr>
            <p:ph sz="half" idx="1"/>
          </p:nvPr>
        </p:nvSpPr>
        <p:spPr>
          <a:xfrm>
            <a:off x="838199" y="1552535"/>
            <a:ext cx="3429001" cy="4351338"/>
          </a:xfrm>
        </p:spPr>
        <p:txBody>
          <a:bodyPr/>
          <a:lstStyle/>
          <a:p>
            <a:r>
              <a:rPr lang="en-US" dirty="0"/>
              <a:t>From these scores, BEACON </a:t>
            </a:r>
            <a:r>
              <a:rPr lang="en-US" dirty="0">
                <a:cs typeface="Calibri" panose="020F0502020204030204" pitchFamily="34" charset="0"/>
              </a:rPr>
              <a:t>returns a ranked list of NAICS codes at the 6-digit level</a:t>
            </a:r>
          </a:p>
          <a:p>
            <a:endParaRPr lang="en-US" dirty="0"/>
          </a:p>
        </p:txBody>
      </p:sp>
      <p:sp>
        <p:nvSpPr>
          <p:cNvPr id="4" name="Slide Number Placeholder 3">
            <a:extLst>
              <a:ext uri="{FF2B5EF4-FFF2-40B4-BE49-F238E27FC236}">
                <a16:creationId xmlns:a16="http://schemas.microsoft.com/office/drawing/2014/main" id="{550D337F-5A58-4F2C-BCE4-A9E186B42719}"/>
              </a:ext>
            </a:extLst>
          </p:cNvPr>
          <p:cNvSpPr>
            <a:spLocks noGrp="1"/>
          </p:cNvSpPr>
          <p:nvPr>
            <p:ph type="sldNum" sz="quarter" idx="12"/>
          </p:nvPr>
        </p:nvSpPr>
        <p:spPr/>
        <p:txBody>
          <a:bodyPr/>
          <a:lstStyle/>
          <a:p>
            <a:fld id="{FC63ECC8-719A-498E-B101-491B6A35558E}" type="slidenum">
              <a:rPr lang="en-US" smtClean="0"/>
              <a:t>12</a:t>
            </a:fld>
            <a:endParaRPr lang="en-US"/>
          </a:p>
        </p:txBody>
      </p:sp>
      <p:pic>
        <p:nvPicPr>
          <p:cNvPr id="5" name="Picture 4" descr="Graphical user interface, text, application, email&#10;&#10;Description automatically generated">
            <a:extLst>
              <a:ext uri="{FF2B5EF4-FFF2-40B4-BE49-F238E27FC236}">
                <a16:creationId xmlns:a16="http://schemas.microsoft.com/office/drawing/2014/main" id="{C591A1DD-27CF-4366-8877-07E126C54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6518" y="1552535"/>
            <a:ext cx="7391400" cy="4782264"/>
          </a:xfrm>
          <a:prstGeom prst="rect">
            <a:avLst/>
          </a:prstGeom>
        </p:spPr>
      </p:pic>
    </p:spTree>
    <p:extLst>
      <p:ext uri="{BB962C8B-B14F-4D97-AF65-F5344CB8AC3E}">
        <p14:creationId xmlns:p14="http://schemas.microsoft.com/office/powerpoint/2010/main" val="17489566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4BDB-5F36-4331-8539-90F984304021}"/>
              </a:ext>
            </a:extLst>
          </p:cNvPr>
          <p:cNvSpPr>
            <a:spLocks noGrp="1"/>
          </p:cNvSpPr>
          <p:nvPr>
            <p:ph type="title"/>
          </p:nvPr>
        </p:nvSpPr>
        <p:spPr/>
        <p:txBody>
          <a:bodyPr>
            <a:normAutofit/>
          </a:bodyPr>
          <a:lstStyle/>
          <a:p>
            <a:r>
              <a:rPr lang="en-US" dirty="0"/>
              <a:t>What is SINCT?</a:t>
            </a:r>
          </a:p>
        </p:txBody>
      </p:sp>
      <p:sp>
        <p:nvSpPr>
          <p:cNvPr id="3" name="Content Placeholder 2">
            <a:extLst>
              <a:ext uri="{FF2B5EF4-FFF2-40B4-BE49-F238E27FC236}">
                <a16:creationId xmlns:a16="http://schemas.microsoft.com/office/drawing/2014/main" id="{E4C7DE6E-4161-460C-82CF-4120C575985F}"/>
              </a:ext>
            </a:extLst>
          </p:cNvPr>
          <p:cNvSpPr>
            <a:spLocks noGrp="1"/>
          </p:cNvSpPr>
          <p:nvPr>
            <p:ph idx="1"/>
          </p:nvPr>
        </p:nvSpPr>
        <p:spPr/>
        <p:txBody>
          <a:bodyPr/>
          <a:lstStyle/>
          <a:p>
            <a:r>
              <a:rPr lang="en-US" u="sng" dirty="0"/>
              <a:t>S</a:t>
            </a:r>
            <a:r>
              <a:rPr lang="en-US" dirty="0"/>
              <a:t>mart </a:t>
            </a:r>
            <a:r>
              <a:rPr lang="en-US" u="sng" dirty="0"/>
              <a:t>I</a:t>
            </a:r>
            <a:r>
              <a:rPr lang="en-US" dirty="0"/>
              <a:t>nstrument </a:t>
            </a:r>
            <a:r>
              <a:rPr lang="en-US" u="sng" dirty="0"/>
              <a:t>N</a:t>
            </a:r>
            <a:r>
              <a:rPr lang="en-US" dirty="0"/>
              <a:t>APCS </a:t>
            </a:r>
            <a:r>
              <a:rPr lang="en-US" u="sng" dirty="0"/>
              <a:t>C</a:t>
            </a:r>
            <a:r>
              <a:rPr lang="en-US" dirty="0"/>
              <a:t>lassification </a:t>
            </a:r>
            <a:r>
              <a:rPr lang="en-US" u="sng" dirty="0"/>
              <a:t>T</a:t>
            </a:r>
            <a:r>
              <a:rPr lang="en-US" dirty="0"/>
              <a:t>ool</a:t>
            </a:r>
          </a:p>
          <a:p>
            <a:endParaRPr lang="en-US" dirty="0"/>
          </a:p>
          <a:p>
            <a:r>
              <a:rPr lang="en-US" dirty="0"/>
              <a:t>Developed by Economy-Wide Statistics Division</a:t>
            </a:r>
          </a:p>
          <a:p>
            <a:endParaRPr lang="en-US" dirty="0"/>
          </a:p>
          <a:p>
            <a:r>
              <a:rPr lang="en-US" dirty="0"/>
              <a:t>Two distinct versions</a:t>
            </a:r>
          </a:p>
          <a:p>
            <a:pPr lvl="1"/>
            <a:r>
              <a:rPr lang="en-US" dirty="0"/>
              <a:t>SINCT 1.0: TF-IDF</a:t>
            </a:r>
          </a:p>
          <a:p>
            <a:pPr lvl="1"/>
            <a:r>
              <a:rPr lang="en-US" dirty="0"/>
              <a:t>SINCT 2.0: Doc2Vec</a:t>
            </a:r>
          </a:p>
        </p:txBody>
      </p:sp>
      <p:sp>
        <p:nvSpPr>
          <p:cNvPr id="4" name="Slide Number Placeholder 3">
            <a:extLst>
              <a:ext uri="{FF2B5EF4-FFF2-40B4-BE49-F238E27FC236}">
                <a16:creationId xmlns:a16="http://schemas.microsoft.com/office/drawing/2014/main" id="{F25BADD9-DDD0-4C8B-8F1F-0729E51A83A8}"/>
              </a:ext>
            </a:extLst>
          </p:cNvPr>
          <p:cNvSpPr>
            <a:spLocks noGrp="1"/>
          </p:cNvSpPr>
          <p:nvPr>
            <p:ph type="sldNum" sz="quarter" idx="12"/>
          </p:nvPr>
        </p:nvSpPr>
        <p:spPr/>
        <p:txBody>
          <a:bodyPr/>
          <a:lstStyle/>
          <a:p>
            <a:fld id="{FC63ECC8-719A-498E-B101-491B6A35558E}" type="slidenum">
              <a:rPr lang="en-US" smtClean="0"/>
              <a:t>13</a:t>
            </a:fld>
            <a:endParaRPr lang="en-US"/>
          </a:p>
        </p:txBody>
      </p:sp>
      <p:pic>
        <p:nvPicPr>
          <p:cNvPr id="6" name="Picture 5" descr="A picture containing harbor, city, line, several&#10;&#10;Description automatically generated">
            <a:extLst>
              <a:ext uri="{FF2B5EF4-FFF2-40B4-BE49-F238E27FC236}">
                <a16:creationId xmlns:a16="http://schemas.microsoft.com/office/drawing/2014/main" id="{5C71C8A7-320C-400D-9493-4266A13B3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824" y="1870075"/>
            <a:ext cx="3632724" cy="2421816"/>
          </a:xfrm>
          <a:prstGeom prst="rect">
            <a:avLst/>
          </a:prstGeom>
        </p:spPr>
      </p:pic>
      <p:sp>
        <p:nvSpPr>
          <p:cNvPr id="7" name="TextBox 6">
            <a:extLst>
              <a:ext uri="{FF2B5EF4-FFF2-40B4-BE49-F238E27FC236}">
                <a16:creationId xmlns:a16="http://schemas.microsoft.com/office/drawing/2014/main" id="{465C5CCE-D990-4BA5-AE8F-12072E745325}"/>
              </a:ext>
            </a:extLst>
          </p:cNvPr>
          <p:cNvSpPr txBox="1"/>
          <p:nvPr/>
        </p:nvSpPr>
        <p:spPr>
          <a:xfrm>
            <a:off x="9168875" y="4340473"/>
            <a:ext cx="1528621" cy="261610"/>
          </a:xfrm>
          <a:prstGeom prst="rect">
            <a:avLst/>
          </a:prstGeom>
          <a:noFill/>
        </p:spPr>
        <p:txBody>
          <a:bodyPr wrap="square" rtlCol="0">
            <a:spAutoFit/>
          </a:bodyPr>
          <a:lstStyle/>
          <a:p>
            <a:r>
              <a:rPr lang="en-US" sz="1050" i="1" dirty="0">
                <a:solidFill>
                  <a:schemeClr val="bg1">
                    <a:lumMod val="65000"/>
                  </a:schemeClr>
                </a:solidFill>
              </a:rPr>
              <a:t>Source: istockphoto.com</a:t>
            </a:r>
          </a:p>
        </p:txBody>
      </p:sp>
    </p:spTree>
    <p:extLst>
      <p:ext uri="{BB962C8B-B14F-4D97-AF65-F5344CB8AC3E}">
        <p14:creationId xmlns:p14="http://schemas.microsoft.com/office/powerpoint/2010/main" val="953163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4393-38C9-4B39-B04D-24C4E65D126F}"/>
              </a:ext>
            </a:extLst>
          </p:cNvPr>
          <p:cNvSpPr>
            <a:spLocks noGrp="1"/>
          </p:cNvSpPr>
          <p:nvPr>
            <p:ph type="title"/>
          </p:nvPr>
        </p:nvSpPr>
        <p:spPr/>
        <p:txBody>
          <a:bodyPr/>
          <a:lstStyle/>
          <a:p>
            <a:r>
              <a:rPr lang="en-US" dirty="0"/>
              <a:t>SINCT: Training Data</a:t>
            </a:r>
          </a:p>
        </p:txBody>
      </p:sp>
      <p:sp>
        <p:nvSpPr>
          <p:cNvPr id="3" name="Content Placeholder 2">
            <a:extLst>
              <a:ext uri="{FF2B5EF4-FFF2-40B4-BE49-F238E27FC236}">
                <a16:creationId xmlns:a16="http://schemas.microsoft.com/office/drawing/2014/main" id="{179C87DE-47DE-4749-9166-6DD247201E44}"/>
              </a:ext>
            </a:extLst>
          </p:cNvPr>
          <p:cNvSpPr>
            <a:spLocks noGrp="1"/>
          </p:cNvSpPr>
          <p:nvPr>
            <p:ph sz="half" idx="1"/>
          </p:nvPr>
        </p:nvSpPr>
        <p:spPr>
          <a:xfrm>
            <a:off x="838200" y="1825625"/>
            <a:ext cx="4169229" cy="4351338"/>
          </a:xfrm>
        </p:spPr>
        <p:txBody>
          <a:bodyPr>
            <a:normAutofit/>
          </a:bodyPr>
          <a:lstStyle/>
          <a:p>
            <a:r>
              <a:rPr lang="en-US" dirty="0"/>
              <a:t>Reclassified write-ins from the 2012 and 2017 Economic Census</a:t>
            </a:r>
          </a:p>
          <a:p>
            <a:r>
              <a:rPr lang="en-US" dirty="0">
                <a:cs typeface="Calibri" panose="020F0502020204030204" pitchFamily="34" charset="0"/>
              </a:rPr>
              <a:t>Classification Analytical Processing System (CAPS) items</a:t>
            </a:r>
          </a:p>
          <a:p>
            <a:r>
              <a:rPr lang="en-US" dirty="0"/>
              <a:t>Subject matter expert examples</a:t>
            </a:r>
          </a:p>
          <a:p>
            <a:r>
              <a:rPr lang="en-US" dirty="0"/>
              <a:t>NAPCS title file</a:t>
            </a:r>
          </a:p>
        </p:txBody>
      </p:sp>
      <p:sp>
        <p:nvSpPr>
          <p:cNvPr id="4" name="Slide Number Placeholder 3">
            <a:extLst>
              <a:ext uri="{FF2B5EF4-FFF2-40B4-BE49-F238E27FC236}">
                <a16:creationId xmlns:a16="http://schemas.microsoft.com/office/drawing/2014/main" id="{ED0D5F02-D9F2-4F5B-B227-7F0A8351A0DF}"/>
              </a:ext>
            </a:extLst>
          </p:cNvPr>
          <p:cNvSpPr>
            <a:spLocks noGrp="1"/>
          </p:cNvSpPr>
          <p:nvPr>
            <p:ph type="sldNum" sz="quarter" idx="12"/>
          </p:nvPr>
        </p:nvSpPr>
        <p:spPr/>
        <p:txBody>
          <a:bodyPr/>
          <a:lstStyle/>
          <a:p>
            <a:fld id="{FC63ECC8-719A-498E-B101-491B6A35558E}" type="slidenum">
              <a:rPr lang="en-US" smtClean="0"/>
              <a:t>14</a:t>
            </a:fld>
            <a:endParaRPr lang="en-US"/>
          </a:p>
        </p:txBody>
      </p:sp>
      <p:graphicFrame>
        <p:nvGraphicFramePr>
          <p:cNvPr id="5" name="Table 5">
            <a:extLst>
              <a:ext uri="{FF2B5EF4-FFF2-40B4-BE49-F238E27FC236}">
                <a16:creationId xmlns:a16="http://schemas.microsoft.com/office/drawing/2014/main" id="{DC019EB6-5C93-4010-8C30-21E69E9027A4}"/>
              </a:ext>
            </a:extLst>
          </p:cNvPr>
          <p:cNvGraphicFramePr>
            <a:graphicFrameLocks noGrp="1"/>
          </p:cNvGraphicFramePr>
          <p:nvPr>
            <p:extLst>
              <p:ext uri="{D42A27DB-BD31-4B8C-83A1-F6EECF244321}">
                <p14:modId xmlns:p14="http://schemas.microsoft.com/office/powerpoint/2010/main" val="3676328990"/>
              </p:ext>
            </p:extLst>
          </p:nvPr>
        </p:nvGraphicFramePr>
        <p:xfrm>
          <a:off x="5667103" y="2415501"/>
          <a:ext cx="5686697" cy="1569797"/>
        </p:xfrm>
        <a:graphic>
          <a:graphicData uri="http://schemas.openxmlformats.org/drawingml/2006/table">
            <a:tbl>
              <a:tblPr firstRow="1" bandRow="1">
                <a:tableStyleId>{5C22544A-7EE6-4342-B048-85BDC9FD1C3A}</a:tableStyleId>
              </a:tblPr>
              <a:tblGrid>
                <a:gridCol w="1644072">
                  <a:extLst>
                    <a:ext uri="{9D8B030D-6E8A-4147-A177-3AD203B41FA5}">
                      <a16:colId xmlns:a16="http://schemas.microsoft.com/office/drawing/2014/main" val="2682633466"/>
                    </a:ext>
                  </a:extLst>
                </a:gridCol>
                <a:gridCol w="2036685">
                  <a:extLst>
                    <a:ext uri="{9D8B030D-6E8A-4147-A177-3AD203B41FA5}">
                      <a16:colId xmlns:a16="http://schemas.microsoft.com/office/drawing/2014/main" val="495710936"/>
                    </a:ext>
                  </a:extLst>
                </a:gridCol>
                <a:gridCol w="2005940">
                  <a:extLst>
                    <a:ext uri="{9D8B030D-6E8A-4147-A177-3AD203B41FA5}">
                      <a16:colId xmlns:a16="http://schemas.microsoft.com/office/drawing/2014/main" val="734363166"/>
                    </a:ext>
                  </a:extLst>
                </a:gridCol>
              </a:tblGrid>
              <a:tr h="655397">
                <a:tc>
                  <a:txBody>
                    <a:bodyPr/>
                    <a:lstStyle/>
                    <a:p>
                      <a:r>
                        <a:rPr lang="en-US" sz="2400" dirty="0">
                          <a:latin typeface="Calibri" panose="020F0502020204030204" pitchFamily="34" charset="0"/>
                          <a:cs typeface="Calibri" panose="020F0502020204030204" pitchFamily="34" charset="0"/>
                        </a:rPr>
                        <a:t>NAICS</a:t>
                      </a:r>
                    </a:p>
                  </a:txBody>
                  <a:tcPr/>
                </a:tc>
                <a:tc>
                  <a:txBody>
                    <a:bodyPr/>
                    <a:lstStyle/>
                    <a:p>
                      <a:r>
                        <a:rPr lang="en-US" sz="2400" dirty="0">
                          <a:latin typeface="Calibri" panose="020F0502020204030204" pitchFamily="34" charset="0"/>
                          <a:cs typeface="Calibri" panose="020F0502020204030204" pitchFamily="34" charset="0"/>
                        </a:rPr>
                        <a:t>Search Term</a:t>
                      </a:r>
                    </a:p>
                  </a:txBody>
                  <a:tcPr/>
                </a:tc>
                <a:tc>
                  <a:txBody>
                    <a:bodyPr/>
                    <a:lstStyle/>
                    <a:p>
                      <a:r>
                        <a:rPr lang="en-US" sz="2400" dirty="0">
                          <a:latin typeface="Calibri" panose="020F0502020204030204" pitchFamily="34" charset="0"/>
                          <a:cs typeface="Calibri" panose="020F0502020204030204" pitchFamily="34" charset="0"/>
                        </a:rPr>
                        <a:t>NAPCS</a:t>
                      </a:r>
                    </a:p>
                  </a:txBody>
                  <a:tcPr/>
                </a:tc>
                <a:extLst>
                  <a:ext uri="{0D108BD9-81ED-4DB2-BD59-A6C34878D82A}">
                    <a16:rowId xmlns:a16="http://schemas.microsoft.com/office/drawing/2014/main" val="773007567"/>
                  </a:ext>
                </a:extLst>
              </a:tr>
              <a:tr h="453736">
                <a:tc>
                  <a:txBody>
                    <a:bodyPr/>
                    <a:lstStyle/>
                    <a:p>
                      <a:r>
                        <a:rPr lang="en-US" sz="2400" dirty="0">
                          <a:latin typeface="Calibri" panose="020F0502020204030204" pitchFamily="34" charset="0"/>
                          <a:cs typeface="Calibri" panose="020F0502020204030204" pitchFamily="34" charset="0"/>
                        </a:rPr>
                        <a:t>423860</a:t>
                      </a:r>
                    </a:p>
                  </a:txBody>
                  <a:tcPr/>
                </a:tc>
                <a:tc>
                  <a:txBody>
                    <a:bodyPr/>
                    <a:lstStyle/>
                    <a:p>
                      <a:r>
                        <a:rPr lang="en-US" sz="2400" dirty="0">
                          <a:latin typeface="Calibri" panose="020F0502020204030204" pitchFamily="34" charset="0"/>
                          <a:cs typeface="Calibri" panose="020F0502020204030204" pitchFamily="34" charset="0"/>
                        </a:rPr>
                        <a:t>Airplane</a:t>
                      </a:r>
                    </a:p>
                  </a:txBody>
                  <a:tcPr/>
                </a:tc>
                <a:tc>
                  <a:txBody>
                    <a:bodyPr/>
                    <a:lstStyle/>
                    <a:p>
                      <a:r>
                        <a:rPr lang="en-US" sz="2400" dirty="0">
                          <a:latin typeface="Calibri" panose="020F0502020204030204" pitchFamily="34" charset="0"/>
                          <a:cs typeface="Calibri" panose="020F0502020204030204" pitchFamily="34" charset="0"/>
                        </a:rPr>
                        <a:t>4002000003</a:t>
                      </a:r>
                    </a:p>
                  </a:txBody>
                  <a:tcPr/>
                </a:tc>
                <a:extLst>
                  <a:ext uri="{0D108BD9-81ED-4DB2-BD59-A6C34878D82A}">
                    <a16:rowId xmlns:a16="http://schemas.microsoft.com/office/drawing/2014/main" val="3014768367"/>
                  </a:ext>
                </a:extLst>
              </a:tr>
              <a:tr h="453736">
                <a:tc>
                  <a:txBody>
                    <a:bodyPr/>
                    <a:lstStyle/>
                    <a:p>
                      <a:r>
                        <a:rPr lang="en-US" sz="2400" dirty="0">
                          <a:latin typeface="Calibri" panose="020F0502020204030204" pitchFamily="34" charset="0"/>
                          <a:cs typeface="Calibri" panose="020F0502020204030204" pitchFamily="34" charset="0"/>
                        </a:rPr>
                        <a:t>481111</a:t>
                      </a:r>
                    </a:p>
                  </a:txBody>
                  <a:tcPr/>
                </a:tc>
                <a:tc>
                  <a:txBody>
                    <a:bodyPr/>
                    <a:lstStyle/>
                    <a:p>
                      <a:r>
                        <a:rPr lang="en-US" sz="2400" dirty="0">
                          <a:latin typeface="Calibri" panose="020F0502020204030204" pitchFamily="34" charset="0"/>
                          <a:cs typeface="Calibri" panose="020F0502020204030204" pitchFamily="34" charset="0"/>
                        </a:rPr>
                        <a:t>Airplane</a:t>
                      </a:r>
                    </a:p>
                  </a:txBody>
                  <a:tcPr/>
                </a:tc>
                <a:tc>
                  <a:txBody>
                    <a:bodyPr/>
                    <a:lstStyle/>
                    <a:p>
                      <a:r>
                        <a:rPr lang="en-US" sz="2400" dirty="0">
                          <a:latin typeface="Calibri" panose="020F0502020204030204" pitchFamily="34" charset="0"/>
                          <a:cs typeface="Calibri" panose="020F0502020204030204" pitchFamily="34" charset="0"/>
                        </a:rPr>
                        <a:t>7003075000</a:t>
                      </a:r>
                    </a:p>
                  </a:txBody>
                  <a:tcPr/>
                </a:tc>
                <a:extLst>
                  <a:ext uri="{0D108BD9-81ED-4DB2-BD59-A6C34878D82A}">
                    <a16:rowId xmlns:a16="http://schemas.microsoft.com/office/drawing/2014/main" val="4206930385"/>
                  </a:ext>
                </a:extLst>
              </a:tr>
            </a:tbl>
          </a:graphicData>
        </a:graphic>
      </p:graphicFrame>
    </p:spTree>
    <p:extLst>
      <p:ext uri="{BB962C8B-B14F-4D97-AF65-F5344CB8AC3E}">
        <p14:creationId xmlns:p14="http://schemas.microsoft.com/office/powerpoint/2010/main" val="39940585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3C077-535B-43B4-ACAB-35D263530E79}"/>
              </a:ext>
            </a:extLst>
          </p:cNvPr>
          <p:cNvSpPr>
            <a:spLocks noGrp="1"/>
          </p:cNvSpPr>
          <p:nvPr>
            <p:ph type="title"/>
          </p:nvPr>
        </p:nvSpPr>
        <p:spPr/>
        <p:txBody>
          <a:bodyPr/>
          <a:lstStyle/>
          <a:p>
            <a:r>
              <a:rPr lang="en-US" dirty="0"/>
              <a:t>SINCT 1.0: Methodology</a:t>
            </a:r>
          </a:p>
        </p:txBody>
      </p:sp>
      <p:sp>
        <p:nvSpPr>
          <p:cNvPr id="3" name="Content Placeholder 2">
            <a:extLst>
              <a:ext uri="{FF2B5EF4-FFF2-40B4-BE49-F238E27FC236}">
                <a16:creationId xmlns:a16="http://schemas.microsoft.com/office/drawing/2014/main" id="{9DCAAEA8-B72A-4F20-8733-854FDE406956}"/>
              </a:ext>
            </a:extLst>
          </p:cNvPr>
          <p:cNvSpPr>
            <a:spLocks noGrp="1"/>
          </p:cNvSpPr>
          <p:nvPr>
            <p:ph idx="1"/>
          </p:nvPr>
        </p:nvSpPr>
        <p:spPr/>
        <p:txBody>
          <a:bodyPr/>
          <a:lstStyle/>
          <a:p>
            <a:r>
              <a:rPr lang="en-US" dirty="0"/>
              <a:t>Term frequency-inverse document frequency (TF-IDF)</a:t>
            </a:r>
          </a:p>
          <a:p>
            <a:pPr lvl="1"/>
            <a:r>
              <a:rPr lang="en-US" dirty="0"/>
              <a:t>Compute the frequency of a word or phrase within a document, and then adjust that calculation to account for common words</a:t>
            </a:r>
          </a:p>
        </p:txBody>
      </p:sp>
      <p:sp>
        <p:nvSpPr>
          <p:cNvPr id="4" name="Slide Number Placeholder 3">
            <a:extLst>
              <a:ext uri="{FF2B5EF4-FFF2-40B4-BE49-F238E27FC236}">
                <a16:creationId xmlns:a16="http://schemas.microsoft.com/office/drawing/2014/main" id="{C409A405-61BB-46E5-B876-1B91C1F0D4F7}"/>
              </a:ext>
            </a:extLst>
          </p:cNvPr>
          <p:cNvSpPr>
            <a:spLocks noGrp="1"/>
          </p:cNvSpPr>
          <p:nvPr>
            <p:ph type="sldNum" sz="quarter" idx="12"/>
          </p:nvPr>
        </p:nvSpPr>
        <p:spPr/>
        <p:txBody>
          <a:bodyPr/>
          <a:lstStyle/>
          <a:p>
            <a:fld id="{FC63ECC8-719A-498E-B101-491B6A35558E}" type="slidenum">
              <a:rPr lang="en-US" smtClean="0"/>
              <a:t>15</a:t>
            </a:fld>
            <a:endParaRPr lang="en-US"/>
          </a:p>
        </p:txBody>
      </p:sp>
      <p:sp>
        <p:nvSpPr>
          <p:cNvPr id="5" name="Flowchart: Alternate Process 4">
            <a:extLst>
              <a:ext uri="{FF2B5EF4-FFF2-40B4-BE49-F238E27FC236}">
                <a16:creationId xmlns:a16="http://schemas.microsoft.com/office/drawing/2014/main" id="{EC95FDFA-C778-4C6D-8001-DBCC9C2013B4}"/>
              </a:ext>
            </a:extLst>
          </p:cNvPr>
          <p:cNvSpPr/>
          <p:nvPr/>
        </p:nvSpPr>
        <p:spPr>
          <a:xfrm>
            <a:off x="1119551" y="3622429"/>
            <a:ext cx="2457025" cy="19218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0" lvl="1" algn="ctr"/>
            <a:r>
              <a:rPr lang="en-US" dirty="0">
                <a:cs typeface="Calibri" panose="020F0502020204030204" pitchFamily="34" charset="0"/>
              </a:rPr>
              <a:t>Compute TF-IDF scores for every word in training data</a:t>
            </a:r>
          </a:p>
        </p:txBody>
      </p:sp>
      <p:sp>
        <p:nvSpPr>
          <p:cNvPr id="6" name="Flowchart: Alternate Process 5">
            <a:extLst>
              <a:ext uri="{FF2B5EF4-FFF2-40B4-BE49-F238E27FC236}">
                <a16:creationId xmlns:a16="http://schemas.microsoft.com/office/drawing/2014/main" id="{3EE3264A-CAC5-4740-B1C9-BCAE18D78DCF}"/>
              </a:ext>
            </a:extLst>
          </p:cNvPr>
          <p:cNvSpPr/>
          <p:nvPr/>
        </p:nvSpPr>
        <p:spPr>
          <a:xfrm>
            <a:off x="4261336" y="3617974"/>
            <a:ext cx="2457024" cy="19218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Compare the search term with every matching word in the training data</a:t>
            </a:r>
          </a:p>
        </p:txBody>
      </p:sp>
      <p:sp>
        <p:nvSpPr>
          <p:cNvPr id="7" name="Flowchart: Alternate Process 6">
            <a:extLst>
              <a:ext uri="{FF2B5EF4-FFF2-40B4-BE49-F238E27FC236}">
                <a16:creationId xmlns:a16="http://schemas.microsoft.com/office/drawing/2014/main" id="{CE9A16D9-4EF1-4CAF-A2A3-45CC6BACE230}"/>
              </a:ext>
            </a:extLst>
          </p:cNvPr>
          <p:cNvSpPr/>
          <p:nvPr/>
        </p:nvSpPr>
        <p:spPr>
          <a:xfrm>
            <a:off x="7403121" y="3617975"/>
            <a:ext cx="2574256" cy="192184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Add the TF-IDF scores for each word, and return the ten highest-scored NAPCS codes</a:t>
            </a:r>
          </a:p>
        </p:txBody>
      </p:sp>
      <p:sp>
        <p:nvSpPr>
          <p:cNvPr id="8" name="Arrow: Right 7">
            <a:extLst>
              <a:ext uri="{FF2B5EF4-FFF2-40B4-BE49-F238E27FC236}">
                <a16:creationId xmlns:a16="http://schemas.microsoft.com/office/drawing/2014/main" id="{E103F77E-05E7-4F95-A5B0-CD58FFC44D1B}"/>
              </a:ext>
            </a:extLst>
          </p:cNvPr>
          <p:cNvSpPr/>
          <p:nvPr/>
        </p:nvSpPr>
        <p:spPr>
          <a:xfrm>
            <a:off x="6778233" y="4265418"/>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F87764DE-B057-47F2-AA35-73E490855FFE}"/>
              </a:ext>
            </a:extLst>
          </p:cNvPr>
          <p:cNvSpPr/>
          <p:nvPr/>
        </p:nvSpPr>
        <p:spPr>
          <a:xfrm>
            <a:off x="3620643"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79377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0FBED-66C5-4344-81B4-1E72773BD006}"/>
              </a:ext>
            </a:extLst>
          </p:cNvPr>
          <p:cNvSpPr>
            <a:spLocks noGrp="1"/>
          </p:cNvSpPr>
          <p:nvPr>
            <p:ph type="title"/>
          </p:nvPr>
        </p:nvSpPr>
        <p:spPr/>
        <p:txBody>
          <a:bodyPr/>
          <a:lstStyle/>
          <a:p>
            <a:r>
              <a:rPr lang="en-US" dirty="0"/>
              <a:t>SINCT 2.0: Methodology</a:t>
            </a:r>
          </a:p>
        </p:txBody>
      </p:sp>
      <p:sp>
        <p:nvSpPr>
          <p:cNvPr id="3" name="Content Placeholder 2">
            <a:extLst>
              <a:ext uri="{FF2B5EF4-FFF2-40B4-BE49-F238E27FC236}">
                <a16:creationId xmlns:a16="http://schemas.microsoft.com/office/drawing/2014/main" id="{30301EE5-972C-4570-BA46-CF42CD920F98}"/>
              </a:ext>
            </a:extLst>
          </p:cNvPr>
          <p:cNvSpPr>
            <a:spLocks noGrp="1"/>
          </p:cNvSpPr>
          <p:nvPr>
            <p:ph idx="1"/>
          </p:nvPr>
        </p:nvSpPr>
        <p:spPr/>
        <p:txBody>
          <a:bodyPr/>
          <a:lstStyle/>
          <a:p>
            <a:r>
              <a:rPr lang="en-US" dirty="0"/>
              <a:t>Doc2Vec machine learning model</a:t>
            </a:r>
          </a:p>
          <a:p>
            <a:pPr lvl="1"/>
            <a:r>
              <a:rPr lang="en-US" dirty="0"/>
              <a:t>Neural network model</a:t>
            </a:r>
          </a:p>
          <a:p>
            <a:pPr lvl="1"/>
            <a:r>
              <a:rPr lang="en-US" dirty="0"/>
              <a:t>Represent words, phrases, sentences, or paragraphs as a vector</a:t>
            </a:r>
          </a:p>
        </p:txBody>
      </p:sp>
      <p:sp>
        <p:nvSpPr>
          <p:cNvPr id="4" name="Slide Number Placeholder 3">
            <a:extLst>
              <a:ext uri="{FF2B5EF4-FFF2-40B4-BE49-F238E27FC236}">
                <a16:creationId xmlns:a16="http://schemas.microsoft.com/office/drawing/2014/main" id="{841B244A-3DDC-4FA8-B9C2-CA1EFC081663}"/>
              </a:ext>
            </a:extLst>
          </p:cNvPr>
          <p:cNvSpPr>
            <a:spLocks noGrp="1"/>
          </p:cNvSpPr>
          <p:nvPr>
            <p:ph type="sldNum" sz="quarter" idx="12"/>
          </p:nvPr>
        </p:nvSpPr>
        <p:spPr/>
        <p:txBody>
          <a:bodyPr/>
          <a:lstStyle/>
          <a:p>
            <a:fld id="{FC63ECC8-719A-498E-B101-491B6A35558E}" type="slidenum">
              <a:rPr lang="en-US" smtClean="0"/>
              <a:t>16</a:t>
            </a:fld>
            <a:endParaRPr lang="en-US"/>
          </a:p>
        </p:txBody>
      </p:sp>
      <p:sp>
        <p:nvSpPr>
          <p:cNvPr id="5" name="Flowchart: Alternate Process 4">
            <a:extLst>
              <a:ext uri="{FF2B5EF4-FFF2-40B4-BE49-F238E27FC236}">
                <a16:creationId xmlns:a16="http://schemas.microsoft.com/office/drawing/2014/main" id="{ECAADE93-6775-49C6-9969-8969828E24A8}"/>
              </a:ext>
            </a:extLst>
          </p:cNvPr>
          <p:cNvSpPr/>
          <p:nvPr/>
        </p:nvSpPr>
        <p:spPr>
          <a:xfrm>
            <a:off x="1119551" y="3622429"/>
            <a:ext cx="2457025" cy="19218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marL="0" lvl="1" algn="ctr"/>
            <a:r>
              <a:rPr lang="en-US" dirty="0">
                <a:cs typeface="Calibri" panose="020F0502020204030204" pitchFamily="34" charset="0"/>
              </a:rPr>
              <a:t>Text cleaning and spell check</a:t>
            </a:r>
          </a:p>
        </p:txBody>
      </p:sp>
      <p:sp>
        <p:nvSpPr>
          <p:cNvPr id="6" name="Flowchart: Alternate Process 5">
            <a:extLst>
              <a:ext uri="{FF2B5EF4-FFF2-40B4-BE49-F238E27FC236}">
                <a16:creationId xmlns:a16="http://schemas.microsoft.com/office/drawing/2014/main" id="{BDAD1DBB-3E7E-428A-A746-83B8BD158CD6}"/>
              </a:ext>
            </a:extLst>
          </p:cNvPr>
          <p:cNvSpPr/>
          <p:nvPr/>
        </p:nvSpPr>
        <p:spPr>
          <a:xfrm>
            <a:off x="4261336" y="3617974"/>
            <a:ext cx="2457024" cy="1921843"/>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Convert the search string into a numerical representation</a:t>
            </a:r>
          </a:p>
        </p:txBody>
      </p:sp>
      <p:sp>
        <p:nvSpPr>
          <p:cNvPr id="7" name="Flowchart: Alternate Process 6">
            <a:extLst>
              <a:ext uri="{FF2B5EF4-FFF2-40B4-BE49-F238E27FC236}">
                <a16:creationId xmlns:a16="http://schemas.microsoft.com/office/drawing/2014/main" id="{E7ACA644-1F7B-4ED8-A9EF-14768F0BBDAA}"/>
              </a:ext>
            </a:extLst>
          </p:cNvPr>
          <p:cNvSpPr/>
          <p:nvPr/>
        </p:nvSpPr>
        <p:spPr>
          <a:xfrm>
            <a:off x="7403121" y="3617975"/>
            <a:ext cx="2574256" cy="192184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Use cosine similarity scores to identify the ten closest training examples, and return those NAPCS codes</a:t>
            </a:r>
          </a:p>
        </p:txBody>
      </p:sp>
      <p:sp>
        <p:nvSpPr>
          <p:cNvPr id="8" name="Arrow: Right 7">
            <a:extLst>
              <a:ext uri="{FF2B5EF4-FFF2-40B4-BE49-F238E27FC236}">
                <a16:creationId xmlns:a16="http://schemas.microsoft.com/office/drawing/2014/main" id="{0CF358BE-F388-43CD-A509-E53D3B2D5F26}"/>
              </a:ext>
            </a:extLst>
          </p:cNvPr>
          <p:cNvSpPr/>
          <p:nvPr/>
        </p:nvSpPr>
        <p:spPr>
          <a:xfrm>
            <a:off x="6778233" y="4265418"/>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8313D711-45A6-45D7-B22B-984155B26CD7}"/>
              </a:ext>
            </a:extLst>
          </p:cNvPr>
          <p:cNvSpPr/>
          <p:nvPr/>
        </p:nvSpPr>
        <p:spPr>
          <a:xfrm>
            <a:off x="3620643"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5644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23BBF-9C7B-4C07-9EF2-A4EDE3A60FF0}"/>
              </a:ext>
            </a:extLst>
          </p:cNvPr>
          <p:cNvSpPr>
            <a:spLocks noGrp="1"/>
          </p:cNvSpPr>
          <p:nvPr>
            <p:ph type="title"/>
          </p:nvPr>
        </p:nvSpPr>
        <p:spPr/>
        <p:txBody>
          <a:bodyPr/>
          <a:lstStyle/>
          <a:p>
            <a:r>
              <a:rPr lang="en-US" dirty="0"/>
              <a:t>SINCT: Results</a:t>
            </a:r>
          </a:p>
        </p:txBody>
      </p:sp>
      <p:pic>
        <p:nvPicPr>
          <p:cNvPr id="10" name="Content Placeholder 9">
            <a:extLst>
              <a:ext uri="{FF2B5EF4-FFF2-40B4-BE49-F238E27FC236}">
                <a16:creationId xmlns:a16="http://schemas.microsoft.com/office/drawing/2014/main" id="{3E85E731-67E4-4D80-B0CB-0B8A0AACE8DB}"/>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68177" y="1152548"/>
            <a:ext cx="4047445" cy="5024415"/>
          </a:xfrm>
        </p:spPr>
      </p:pic>
      <p:sp>
        <p:nvSpPr>
          <p:cNvPr id="4" name="Slide Number Placeholder 3">
            <a:extLst>
              <a:ext uri="{FF2B5EF4-FFF2-40B4-BE49-F238E27FC236}">
                <a16:creationId xmlns:a16="http://schemas.microsoft.com/office/drawing/2014/main" id="{35D97F43-5193-44EE-9F30-90C5F99E9A97}"/>
              </a:ext>
            </a:extLst>
          </p:cNvPr>
          <p:cNvSpPr>
            <a:spLocks noGrp="1"/>
          </p:cNvSpPr>
          <p:nvPr>
            <p:ph type="sldNum" sz="quarter" idx="12"/>
          </p:nvPr>
        </p:nvSpPr>
        <p:spPr/>
        <p:txBody>
          <a:bodyPr/>
          <a:lstStyle/>
          <a:p>
            <a:fld id="{FC63ECC8-719A-498E-B101-491B6A35558E}" type="slidenum">
              <a:rPr lang="en-US" smtClean="0"/>
              <a:t>17</a:t>
            </a:fld>
            <a:endParaRPr lang="en-US"/>
          </a:p>
        </p:txBody>
      </p:sp>
      <p:sp>
        <p:nvSpPr>
          <p:cNvPr id="6" name="Content Placeholder 5">
            <a:extLst>
              <a:ext uri="{FF2B5EF4-FFF2-40B4-BE49-F238E27FC236}">
                <a16:creationId xmlns:a16="http://schemas.microsoft.com/office/drawing/2014/main" id="{2E260944-097E-471C-9A72-B10052E165DE}"/>
              </a:ext>
            </a:extLst>
          </p:cNvPr>
          <p:cNvSpPr>
            <a:spLocks noGrp="1"/>
          </p:cNvSpPr>
          <p:nvPr>
            <p:ph sz="half" idx="1"/>
          </p:nvPr>
        </p:nvSpPr>
        <p:spPr/>
        <p:txBody>
          <a:bodyPr/>
          <a:lstStyle/>
          <a:p>
            <a:r>
              <a:rPr lang="en-US" dirty="0"/>
              <a:t>SINCT returns the ten highest-scored NAPCS codes to respondents</a:t>
            </a:r>
          </a:p>
          <a:p>
            <a:r>
              <a:rPr lang="en-US" dirty="0"/>
              <a:t>Respondents can select from those results, perform a new search, or leave their search term as a write-in</a:t>
            </a:r>
          </a:p>
        </p:txBody>
      </p:sp>
    </p:spTree>
    <p:extLst>
      <p:ext uri="{BB962C8B-B14F-4D97-AF65-F5344CB8AC3E}">
        <p14:creationId xmlns:p14="http://schemas.microsoft.com/office/powerpoint/2010/main" val="886572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D547C-78A8-41D7-8D2E-2432349883A6}"/>
              </a:ext>
            </a:extLst>
          </p:cNvPr>
          <p:cNvSpPr>
            <a:spLocks noGrp="1"/>
          </p:cNvSpPr>
          <p:nvPr>
            <p:ph type="title"/>
          </p:nvPr>
        </p:nvSpPr>
        <p:spPr/>
        <p:txBody>
          <a:bodyPr/>
          <a:lstStyle/>
          <a:p>
            <a:r>
              <a:rPr lang="en-US" dirty="0"/>
              <a:t>2021 Industry Classification Report Field Test</a:t>
            </a:r>
          </a:p>
        </p:txBody>
      </p:sp>
      <p:sp>
        <p:nvSpPr>
          <p:cNvPr id="3" name="Content Placeholder 2">
            <a:extLst>
              <a:ext uri="{FF2B5EF4-FFF2-40B4-BE49-F238E27FC236}">
                <a16:creationId xmlns:a16="http://schemas.microsoft.com/office/drawing/2014/main" id="{83EC181D-5834-424C-94A7-F62362BCE646}"/>
              </a:ext>
            </a:extLst>
          </p:cNvPr>
          <p:cNvSpPr>
            <a:spLocks noGrp="1"/>
          </p:cNvSpPr>
          <p:nvPr>
            <p:ph idx="1"/>
          </p:nvPr>
        </p:nvSpPr>
        <p:spPr/>
        <p:txBody>
          <a:bodyPr/>
          <a:lstStyle/>
          <a:p>
            <a:r>
              <a:rPr lang="en-US" dirty="0"/>
              <a:t>The 2021 Economic Census Industry Classification Report (Refile) was repurposed as a field test for BEACON and SINCT</a:t>
            </a:r>
          </a:p>
          <a:p>
            <a:endParaRPr lang="en-US" dirty="0"/>
          </a:p>
          <a:p>
            <a:r>
              <a:rPr lang="en-US" dirty="0"/>
              <a:t>Approximately 37,000 establishments</a:t>
            </a:r>
          </a:p>
          <a:p>
            <a:pPr lvl="1"/>
            <a:r>
              <a:rPr lang="en-US" dirty="0"/>
              <a:t>12,000 truth deck</a:t>
            </a:r>
          </a:p>
          <a:p>
            <a:pPr lvl="1"/>
            <a:r>
              <a:rPr lang="en-US" dirty="0"/>
              <a:t>25,000 non-truth deck</a:t>
            </a:r>
          </a:p>
        </p:txBody>
      </p:sp>
      <p:sp>
        <p:nvSpPr>
          <p:cNvPr id="4" name="Slide Number Placeholder 3">
            <a:extLst>
              <a:ext uri="{FF2B5EF4-FFF2-40B4-BE49-F238E27FC236}">
                <a16:creationId xmlns:a16="http://schemas.microsoft.com/office/drawing/2014/main" id="{A0EE0467-A845-4827-B1AE-507B249E0440}"/>
              </a:ext>
            </a:extLst>
          </p:cNvPr>
          <p:cNvSpPr>
            <a:spLocks noGrp="1"/>
          </p:cNvSpPr>
          <p:nvPr>
            <p:ph type="sldNum" sz="quarter" idx="12"/>
          </p:nvPr>
        </p:nvSpPr>
        <p:spPr/>
        <p:txBody>
          <a:bodyPr/>
          <a:lstStyle/>
          <a:p>
            <a:fld id="{FC63ECC8-719A-498E-B101-491B6A35558E}" type="slidenum">
              <a:rPr lang="en-US" smtClean="0"/>
              <a:t>18</a:t>
            </a:fld>
            <a:endParaRPr lang="en-US"/>
          </a:p>
        </p:txBody>
      </p:sp>
    </p:spTree>
    <p:extLst>
      <p:ext uri="{BB962C8B-B14F-4D97-AF65-F5344CB8AC3E}">
        <p14:creationId xmlns:p14="http://schemas.microsoft.com/office/powerpoint/2010/main" val="4020929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0D94B-7CEB-43BE-8811-0A751C7A2138}"/>
              </a:ext>
            </a:extLst>
          </p:cNvPr>
          <p:cNvSpPr>
            <a:spLocks noGrp="1"/>
          </p:cNvSpPr>
          <p:nvPr>
            <p:ph type="title"/>
          </p:nvPr>
        </p:nvSpPr>
        <p:spPr/>
        <p:txBody>
          <a:bodyPr/>
          <a:lstStyle/>
          <a:p>
            <a:r>
              <a:rPr lang="en-US" dirty="0"/>
              <a:t>Field Test: Results</a:t>
            </a:r>
          </a:p>
        </p:txBody>
      </p:sp>
      <p:sp>
        <p:nvSpPr>
          <p:cNvPr id="3" name="Content Placeholder 2">
            <a:extLst>
              <a:ext uri="{FF2B5EF4-FFF2-40B4-BE49-F238E27FC236}">
                <a16:creationId xmlns:a16="http://schemas.microsoft.com/office/drawing/2014/main" id="{96388CD2-93F3-4442-BDFE-E9A59DE6D581}"/>
              </a:ext>
            </a:extLst>
          </p:cNvPr>
          <p:cNvSpPr>
            <a:spLocks noGrp="1"/>
          </p:cNvSpPr>
          <p:nvPr>
            <p:ph idx="1"/>
          </p:nvPr>
        </p:nvSpPr>
        <p:spPr/>
        <p:txBody>
          <a:bodyPr/>
          <a:lstStyle/>
          <a:p>
            <a:r>
              <a:rPr lang="en-US" dirty="0"/>
              <a:t>BEACON</a:t>
            </a:r>
          </a:p>
          <a:p>
            <a:pPr lvl="1"/>
            <a:r>
              <a:rPr lang="en-US" dirty="0"/>
              <a:t>Returned correct NAICS code 90% of the time</a:t>
            </a:r>
          </a:p>
          <a:p>
            <a:pPr lvl="1"/>
            <a:r>
              <a:rPr lang="en-US" dirty="0"/>
              <a:t>Respondents selected it 83% of the time</a:t>
            </a:r>
          </a:p>
          <a:p>
            <a:endParaRPr lang="en-US" dirty="0"/>
          </a:p>
          <a:p>
            <a:r>
              <a:rPr lang="en-US" dirty="0"/>
              <a:t>SINCT</a:t>
            </a:r>
          </a:p>
          <a:p>
            <a:pPr lvl="1"/>
            <a:r>
              <a:rPr lang="en-US" dirty="0"/>
              <a:t>Returned correct NAPCS code 74% of the time</a:t>
            </a:r>
          </a:p>
          <a:p>
            <a:pPr lvl="1"/>
            <a:r>
              <a:rPr lang="en-US" dirty="0"/>
              <a:t>Respondents only selected it 50% of the time</a:t>
            </a:r>
          </a:p>
        </p:txBody>
      </p:sp>
      <p:sp>
        <p:nvSpPr>
          <p:cNvPr id="4" name="Slide Number Placeholder 3">
            <a:extLst>
              <a:ext uri="{FF2B5EF4-FFF2-40B4-BE49-F238E27FC236}">
                <a16:creationId xmlns:a16="http://schemas.microsoft.com/office/drawing/2014/main" id="{4FB4A48F-09F3-4022-B752-BEB9613E1FFB}"/>
              </a:ext>
            </a:extLst>
          </p:cNvPr>
          <p:cNvSpPr>
            <a:spLocks noGrp="1"/>
          </p:cNvSpPr>
          <p:nvPr>
            <p:ph type="sldNum" sz="quarter" idx="12"/>
          </p:nvPr>
        </p:nvSpPr>
        <p:spPr/>
        <p:txBody>
          <a:bodyPr/>
          <a:lstStyle/>
          <a:p>
            <a:fld id="{FC63ECC8-719A-498E-B101-491B6A35558E}" type="slidenum">
              <a:rPr lang="en-US" smtClean="0"/>
              <a:t>19</a:t>
            </a:fld>
            <a:endParaRPr lang="en-US"/>
          </a:p>
        </p:txBody>
      </p:sp>
    </p:spTree>
    <p:extLst>
      <p:ext uri="{BB962C8B-B14F-4D97-AF65-F5344CB8AC3E}">
        <p14:creationId xmlns:p14="http://schemas.microsoft.com/office/powerpoint/2010/main" val="2199304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361CB-82B8-4DC1-A75B-D37E54FFF3AB}"/>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E81E874-B0D8-416F-B367-CD113B6FBA57}"/>
              </a:ext>
            </a:extLst>
          </p:cNvPr>
          <p:cNvSpPr>
            <a:spLocks noGrp="1"/>
          </p:cNvSpPr>
          <p:nvPr>
            <p:ph idx="1"/>
          </p:nvPr>
        </p:nvSpPr>
        <p:spPr/>
        <p:txBody>
          <a:bodyPr/>
          <a:lstStyle/>
          <a:p>
            <a:r>
              <a:rPr lang="en-US" dirty="0"/>
              <a:t>Background and motivation</a:t>
            </a:r>
          </a:p>
          <a:p>
            <a:r>
              <a:rPr lang="en-US" dirty="0"/>
              <a:t>BEACON overview</a:t>
            </a:r>
          </a:p>
          <a:p>
            <a:r>
              <a:rPr lang="en-US" dirty="0"/>
              <a:t>SINCT overview</a:t>
            </a:r>
          </a:p>
          <a:p>
            <a:r>
              <a:rPr lang="en-US" dirty="0"/>
              <a:t>Field Test results</a:t>
            </a:r>
          </a:p>
          <a:p>
            <a:r>
              <a:rPr lang="en-US" dirty="0"/>
              <a:t>Lessons learned and conclusions</a:t>
            </a:r>
          </a:p>
        </p:txBody>
      </p:sp>
      <p:sp>
        <p:nvSpPr>
          <p:cNvPr id="4" name="Slide Number Placeholder 3">
            <a:extLst>
              <a:ext uri="{FF2B5EF4-FFF2-40B4-BE49-F238E27FC236}">
                <a16:creationId xmlns:a16="http://schemas.microsoft.com/office/drawing/2014/main" id="{110C2413-B6C7-41B2-B415-EBF6BAAD47AB}"/>
              </a:ext>
            </a:extLst>
          </p:cNvPr>
          <p:cNvSpPr>
            <a:spLocks noGrp="1"/>
          </p:cNvSpPr>
          <p:nvPr>
            <p:ph type="sldNum" sz="quarter" idx="12"/>
          </p:nvPr>
        </p:nvSpPr>
        <p:spPr/>
        <p:txBody>
          <a:bodyPr/>
          <a:lstStyle/>
          <a:p>
            <a:fld id="{FC63ECC8-719A-498E-B101-491B6A35558E}" type="slidenum">
              <a:rPr lang="en-US" smtClean="0"/>
              <a:t>2</a:t>
            </a:fld>
            <a:endParaRPr lang="en-US"/>
          </a:p>
        </p:txBody>
      </p:sp>
    </p:spTree>
    <p:extLst>
      <p:ext uri="{BB962C8B-B14F-4D97-AF65-F5344CB8AC3E}">
        <p14:creationId xmlns:p14="http://schemas.microsoft.com/office/powerpoint/2010/main" val="37848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F436D-250B-43E2-98DD-66A80B2B6DD3}"/>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88693431-4756-4F49-A630-79904E891C38}"/>
              </a:ext>
            </a:extLst>
          </p:cNvPr>
          <p:cNvSpPr>
            <a:spLocks noGrp="1"/>
          </p:cNvSpPr>
          <p:nvPr>
            <p:ph idx="1"/>
          </p:nvPr>
        </p:nvSpPr>
        <p:spPr/>
        <p:txBody>
          <a:bodyPr/>
          <a:lstStyle/>
          <a:p>
            <a:r>
              <a:rPr lang="en-US" dirty="0"/>
              <a:t>BEACON performed as expected</a:t>
            </a:r>
          </a:p>
          <a:p>
            <a:pPr lvl="1"/>
            <a:r>
              <a:rPr lang="en-US" dirty="0"/>
              <a:t>Speed and concurrent request requirements were met</a:t>
            </a:r>
          </a:p>
          <a:p>
            <a:pPr lvl="1"/>
            <a:r>
              <a:rPr lang="en-US" dirty="0"/>
              <a:t>90% accuracy rate</a:t>
            </a:r>
          </a:p>
          <a:p>
            <a:pPr lvl="1"/>
            <a:endParaRPr lang="en-US" dirty="0"/>
          </a:p>
          <a:p>
            <a:r>
              <a:rPr lang="en-US" dirty="0"/>
              <a:t>SINCT performance was lower than expected</a:t>
            </a:r>
          </a:p>
          <a:p>
            <a:pPr lvl="1"/>
            <a:r>
              <a:rPr lang="en-US" dirty="0"/>
              <a:t>6% timeout rate</a:t>
            </a:r>
          </a:p>
          <a:p>
            <a:pPr lvl="1"/>
            <a:r>
              <a:rPr lang="en-US" dirty="0"/>
              <a:t>74% accuracy rate</a:t>
            </a:r>
          </a:p>
          <a:p>
            <a:pPr lvl="1"/>
            <a:r>
              <a:rPr lang="en-US" dirty="0"/>
              <a:t>Solution: overhaul the model, improving speed and accuracy</a:t>
            </a:r>
          </a:p>
          <a:p>
            <a:pPr lvl="1"/>
            <a:endParaRPr lang="en-US" dirty="0"/>
          </a:p>
        </p:txBody>
      </p:sp>
      <p:sp>
        <p:nvSpPr>
          <p:cNvPr id="4" name="Slide Number Placeholder 3">
            <a:extLst>
              <a:ext uri="{FF2B5EF4-FFF2-40B4-BE49-F238E27FC236}">
                <a16:creationId xmlns:a16="http://schemas.microsoft.com/office/drawing/2014/main" id="{1D00989D-8745-45A1-B793-EB8410C83496}"/>
              </a:ext>
            </a:extLst>
          </p:cNvPr>
          <p:cNvSpPr>
            <a:spLocks noGrp="1"/>
          </p:cNvSpPr>
          <p:nvPr>
            <p:ph type="sldNum" sz="quarter" idx="12"/>
          </p:nvPr>
        </p:nvSpPr>
        <p:spPr/>
        <p:txBody>
          <a:bodyPr/>
          <a:lstStyle/>
          <a:p>
            <a:fld id="{FC63ECC8-719A-498E-B101-491B6A35558E}" type="slidenum">
              <a:rPr lang="en-US" smtClean="0"/>
              <a:t>20</a:t>
            </a:fld>
            <a:endParaRPr lang="en-US"/>
          </a:p>
        </p:txBody>
      </p:sp>
    </p:spTree>
    <p:extLst>
      <p:ext uri="{BB962C8B-B14F-4D97-AF65-F5344CB8AC3E}">
        <p14:creationId xmlns:p14="http://schemas.microsoft.com/office/powerpoint/2010/main" val="2513847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EA311-C0CE-4ECE-92D6-B2C56AD997CF}"/>
              </a:ext>
            </a:extLst>
          </p:cNvPr>
          <p:cNvSpPr>
            <a:spLocks noGrp="1"/>
          </p:cNvSpPr>
          <p:nvPr>
            <p:ph type="title"/>
          </p:nvPr>
        </p:nvSpPr>
        <p:spPr/>
        <p:txBody>
          <a:bodyPr/>
          <a:lstStyle/>
          <a:p>
            <a:r>
              <a:rPr lang="en-US" dirty="0"/>
              <a:t>Lessons Learned</a:t>
            </a:r>
          </a:p>
        </p:txBody>
      </p:sp>
      <p:sp>
        <p:nvSpPr>
          <p:cNvPr id="3" name="Content Placeholder 2">
            <a:extLst>
              <a:ext uri="{FF2B5EF4-FFF2-40B4-BE49-F238E27FC236}">
                <a16:creationId xmlns:a16="http://schemas.microsoft.com/office/drawing/2014/main" id="{B2775393-8181-4957-ABEE-C2FCEDD1BBC1}"/>
              </a:ext>
            </a:extLst>
          </p:cNvPr>
          <p:cNvSpPr>
            <a:spLocks noGrp="1"/>
          </p:cNvSpPr>
          <p:nvPr>
            <p:ph idx="1"/>
          </p:nvPr>
        </p:nvSpPr>
        <p:spPr/>
        <p:txBody>
          <a:bodyPr/>
          <a:lstStyle/>
          <a:p>
            <a:r>
              <a:rPr lang="en-US" dirty="0"/>
              <a:t>Respondents often select “none of these”, even if the correct result is presented</a:t>
            </a:r>
          </a:p>
          <a:p>
            <a:pPr lvl="1"/>
            <a:r>
              <a:rPr lang="en-US" dirty="0"/>
              <a:t>Solution: update wording and instructions for main mailing</a:t>
            </a:r>
          </a:p>
          <a:p>
            <a:endParaRPr lang="en-US" dirty="0"/>
          </a:p>
          <a:p>
            <a:r>
              <a:rPr lang="en-US" dirty="0"/>
              <a:t>Additional training data</a:t>
            </a:r>
          </a:p>
          <a:p>
            <a:pPr lvl="1"/>
            <a:r>
              <a:rPr lang="en-US" dirty="0"/>
              <a:t>Added 7,000 examples each to BEACON and SINCT’s training data</a:t>
            </a:r>
          </a:p>
          <a:p>
            <a:endParaRPr lang="en-US" dirty="0"/>
          </a:p>
        </p:txBody>
      </p:sp>
      <p:sp>
        <p:nvSpPr>
          <p:cNvPr id="4" name="Slide Number Placeholder 3">
            <a:extLst>
              <a:ext uri="{FF2B5EF4-FFF2-40B4-BE49-F238E27FC236}">
                <a16:creationId xmlns:a16="http://schemas.microsoft.com/office/drawing/2014/main" id="{97459D89-1D6D-496E-A3D4-75069B63CB6C}"/>
              </a:ext>
            </a:extLst>
          </p:cNvPr>
          <p:cNvSpPr>
            <a:spLocks noGrp="1"/>
          </p:cNvSpPr>
          <p:nvPr>
            <p:ph type="sldNum" sz="quarter" idx="12"/>
          </p:nvPr>
        </p:nvSpPr>
        <p:spPr/>
        <p:txBody>
          <a:bodyPr/>
          <a:lstStyle/>
          <a:p>
            <a:fld id="{FC63ECC8-719A-498E-B101-491B6A35558E}" type="slidenum">
              <a:rPr lang="en-US" smtClean="0"/>
              <a:t>21</a:t>
            </a:fld>
            <a:endParaRPr lang="en-US"/>
          </a:p>
        </p:txBody>
      </p:sp>
    </p:spTree>
    <p:extLst>
      <p:ext uri="{BB962C8B-B14F-4D97-AF65-F5344CB8AC3E}">
        <p14:creationId xmlns:p14="http://schemas.microsoft.com/office/powerpoint/2010/main" val="1156673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56E02-8E77-4853-AE9C-2989D2EFE4E9}"/>
              </a:ext>
            </a:extLst>
          </p:cNvPr>
          <p:cNvSpPr>
            <a:spLocks noGrp="1"/>
          </p:cNvSpPr>
          <p:nvPr>
            <p:ph type="title"/>
          </p:nvPr>
        </p:nvSpPr>
        <p:spPr/>
        <p:txBody>
          <a:bodyPr/>
          <a:lstStyle/>
          <a:p>
            <a:r>
              <a:rPr lang="en-US" dirty="0"/>
              <a:t>Conclusions</a:t>
            </a:r>
          </a:p>
        </p:txBody>
      </p:sp>
      <p:sp>
        <p:nvSpPr>
          <p:cNvPr id="4" name="Slide Number Placeholder 3">
            <a:extLst>
              <a:ext uri="{FF2B5EF4-FFF2-40B4-BE49-F238E27FC236}">
                <a16:creationId xmlns:a16="http://schemas.microsoft.com/office/drawing/2014/main" id="{F66C3F38-625A-43AA-A148-10FF9F3A88F4}"/>
              </a:ext>
            </a:extLst>
          </p:cNvPr>
          <p:cNvSpPr>
            <a:spLocks noGrp="1"/>
          </p:cNvSpPr>
          <p:nvPr>
            <p:ph type="sldNum" sz="quarter" idx="12"/>
          </p:nvPr>
        </p:nvSpPr>
        <p:spPr/>
        <p:txBody>
          <a:bodyPr/>
          <a:lstStyle/>
          <a:p>
            <a:fld id="{FC63ECC8-719A-498E-B101-491B6A35558E}" type="slidenum">
              <a:rPr lang="en-US" smtClean="0"/>
              <a:t>22</a:t>
            </a:fld>
            <a:endParaRPr lang="en-US"/>
          </a:p>
        </p:txBody>
      </p:sp>
      <p:sp>
        <p:nvSpPr>
          <p:cNvPr id="5" name="Rectangle: Rounded Corners 4">
            <a:extLst>
              <a:ext uri="{FF2B5EF4-FFF2-40B4-BE49-F238E27FC236}">
                <a16:creationId xmlns:a16="http://schemas.microsoft.com/office/drawing/2014/main" id="{17746003-29AB-4EBA-A39D-3D94F76C115E}"/>
              </a:ext>
            </a:extLst>
          </p:cNvPr>
          <p:cNvSpPr/>
          <p:nvPr/>
        </p:nvSpPr>
        <p:spPr>
          <a:xfrm>
            <a:off x="678426" y="1690688"/>
            <a:ext cx="4670323" cy="111150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BEACON and SINCT should significantly reduce the number of unclassified write-ins in the 2022 Economic Census</a:t>
            </a:r>
          </a:p>
        </p:txBody>
      </p:sp>
      <p:sp>
        <p:nvSpPr>
          <p:cNvPr id="6" name="Arrow: Bent-Up 5">
            <a:extLst>
              <a:ext uri="{FF2B5EF4-FFF2-40B4-BE49-F238E27FC236}">
                <a16:creationId xmlns:a16="http://schemas.microsoft.com/office/drawing/2014/main" id="{EB6D1BE4-6B8F-4D87-BC14-723076807FB1}"/>
              </a:ext>
            </a:extLst>
          </p:cNvPr>
          <p:cNvSpPr/>
          <p:nvPr/>
        </p:nvSpPr>
        <p:spPr>
          <a:xfrm rot="5400000">
            <a:off x="3456039" y="3055017"/>
            <a:ext cx="550607" cy="4129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4049516-F386-40D4-9432-E2FAF47F5056}"/>
              </a:ext>
            </a:extLst>
          </p:cNvPr>
          <p:cNvSpPr/>
          <p:nvPr/>
        </p:nvSpPr>
        <p:spPr>
          <a:xfrm>
            <a:off x="4143067" y="3054581"/>
            <a:ext cx="3905865" cy="96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Analysts will spend less time and will code a higher percentage of write-ins</a:t>
            </a:r>
          </a:p>
        </p:txBody>
      </p:sp>
      <p:sp>
        <p:nvSpPr>
          <p:cNvPr id="8" name="Arrow: Bent-Up 7">
            <a:extLst>
              <a:ext uri="{FF2B5EF4-FFF2-40B4-BE49-F238E27FC236}">
                <a16:creationId xmlns:a16="http://schemas.microsoft.com/office/drawing/2014/main" id="{1D5D9845-B0B0-490B-B3DA-39E7D56E1B47}"/>
              </a:ext>
            </a:extLst>
          </p:cNvPr>
          <p:cNvSpPr/>
          <p:nvPr/>
        </p:nvSpPr>
        <p:spPr>
          <a:xfrm rot="5400000">
            <a:off x="6341805" y="4382473"/>
            <a:ext cx="550607" cy="412955"/>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2CA1E94-530D-4846-9A0C-BD59051E1F4B}"/>
              </a:ext>
            </a:extLst>
          </p:cNvPr>
          <p:cNvSpPr/>
          <p:nvPr/>
        </p:nvSpPr>
        <p:spPr>
          <a:xfrm>
            <a:off x="7046041" y="4275906"/>
            <a:ext cx="3129117" cy="96893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 quality will be improved</a:t>
            </a:r>
          </a:p>
        </p:txBody>
      </p:sp>
    </p:spTree>
    <p:extLst>
      <p:ext uri="{BB962C8B-B14F-4D97-AF65-F5344CB8AC3E}">
        <p14:creationId xmlns:p14="http://schemas.microsoft.com/office/powerpoint/2010/main" val="2582115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3999-AC0C-47C3-B022-2997ECBD7CD4}"/>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8BF24AE2-E44F-4AA7-AEFA-935531A9CD0D}"/>
              </a:ext>
            </a:extLst>
          </p:cNvPr>
          <p:cNvSpPr>
            <a:spLocks noGrp="1"/>
          </p:cNvSpPr>
          <p:nvPr>
            <p:ph type="subTitle" idx="1"/>
          </p:nvPr>
        </p:nvSpPr>
        <p:spPr>
          <a:xfrm>
            <a:off x="1524000" y="3602038"/>
            <a:ext cx="9144000" cy="1998662"/>
          </a:xfrm>
        </p:spPr>
        <p:txBody>
          <a:bodyPr>
            <a:normAutofit fontScale="92500" lnSpcReduction="10000"/>
          </a:bodyPr>
          <a:lstStyle/>
          <a:p>
            <a:r>
              <a:rPr lang="en-US" dirty="0"/>
              <a:t>Emily Wiley</a:t>
            </a:r>
          </a:p>
          <a:p>
            <a:r>
              <a:rPr lang="en-US" dirty="0">
                <a:hlinkClick r:id="rId2"/>
              </a:rPr>
              <a:t>Emily.L.Wiley@census.gov</a:t>
            </a:r>
            <a:r>
              <a:rPr lang="en-US" dirty="0"/>
              <a:t> </a:t>
            </a:r>
          </a:p>
          <a:p>
            <a:endParaRPr lang="en-US" dirty="0"/>
          </a:p>
          <a:p>
            <a:r>
              <a:rPr lang="en-US" dirty="0"/>
              <a:t>Daniel Whitehead</a:t>
            </a:r>
          </a:p>
          <a:p>
            <a:r>
              <a:rPr lang="en-US" dirty="0">
                <a:hlinkClick r:id="rId3"/>
              </a:rPr>
              <a:t>Daniel.Whitehead@census.gov</a:t>
            </a:r>
            <a:endParaRPr lang="en-US" dirty="0"/>
          </a:p>
          <a:p>
            <a:endParaRPr lang="en-US" dirty="0"/>
          </a:p>
        </p:txBody>
      </p:sp>
      <p:sp>
        <p:nvSpPr>
          <p:cNvPr id="4" name="Slide Number Placeholder 3">
            <a:extLst>
              <a:ext uri="{FF2B5EF4-FFF2-40B4-BE49-F238E27FC236}">
                <a16:creationId xmlns:a16="http://schemas.microsoft.com/office/drawing/2014/main" id="{F3CA05DF-1056-40EF-A8C9-57322F853D72}"/>
              </a:ext>
            </a:extLst>
          </p:cNvPr>
          <p:cNvSpPr>
            <a:spLocks noGrp="1"/>
          </p:cNvSpPr>
          <p:nvPr>
            <p:ph type="sldNum" sz="quarter" idx="12"/>
          </p:nvPr>
        </p:nvSpPr>
        <p:spPr/>
        <p:txBody>
          <a:bodyPr/>
          <a:lstStyle/>
          <a:p>
            <a:fld id="{FC63ECC8-719A-498E-B101-491B6A35558E}" type="slidenum">
              <a:rPr lang="en-US" smtClean="0"/>
              <a:t>23</a:t>
            </a:fld>
            <a:endParaRPr lang="en-US"/>
          </a:p>
        </p:txBody>
      </p:sp>
    </p:spTree>
    <p:extLst>
      <p:ext uri="{BB962C8B-B14F-4D97-AF65-F5344CB8AC3E}">
        <p14:creationId xmlns:p14="http://schemas.microsoft.com/office/powerpoint/2010/main" val="1627173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9D387-737F-4618-BF86-DF2B77C2597A}"/>
              </a:ext>
            </a:extLst>
          </p:cNvPr>
          <p:cNvSpPr>
            <a:spLocks noGrp="1"/>
          </p:cNvSpPr>
          <p:nvPr>
            <p:ph type="title"/>
          </p:nvPr>
        </p:nvSpPr>
        <p:spPr/>
        <p:txBody>
          <a:bodyPr>
            <a:normAutofit/>
          </a:bodyPr>
          <a:lstStyle/>
          <a:p>
            <a:r>
              <a:rPr lang="en-US" dirty="0"/>
              <a:t>North American Industry Classification System (NAICS)</a:t>
            </a:r>
          </a:p>
        </p:txBody>
      </p:sp>
      <p:sp>
        <p:nvSpPr>
          <p:cNvPr id="3" name="Content Placeholder 2">
            <a:extLst>
              <a:ext uri="{FF2B5EF4-FFF2-40B4-BE49-F238E27FC236}">
                <a16:creationId xmlns:a16="http://schemas.microsoft.com/office/drawing/2014/main" id="{5E40AF77-D072-4CE7-A518-16F22BA92D9C}"/>
              </a:ext>
            </a:extLst>
          </p:cNvPr>
          <p:cNvSpPr>
            <a:spLocks noGrp="1"/>
          </p:cNvSpPr>
          <p:nvPr>
            <p:ph sz="half" idx="1"/>
          </p:nvPr>
        </p:nvSpPr>
        <p:spPr/>
        <p:txBody>
          <a:bodyPr/>
          <a:lstStyle/>
          <a:p>
            <a:r>
              <a:rPr lang="en-US" dirty="0"/>
              <a:t>Business establishments are classified by NAICS code based on primary business activity</a:t>
            </a:r>
          </a:p>
          <a:p>
            <a:r>
              <a:rPr lang="en-US" dirty="0">
                <a:cs typeface="Calibri" panose="020F0502020204030204" pitchFamily="34" charset="0"/>
              </a:rPr>
              <a:t>There are prelisted descriptions, but the respondent also has the option of writing in a business description</a:t>
            </a:r>
          </a:p>
          <a:p>
            <a:endParaRPr lang="en-US" dirty="0"/>
          </a:p>
          <a:p>
            <a:pPr lvl="1"/>
            <a:endParaRPr lang="en-US" dirty="0"/>
          </a:p>
          <a:p>
            <a:pPr lvl="1"/>
            <a:endParaRPr lang="en-US" dirty="0"/>
          </a:p>
          <a:p>
            <a:pPr lvl="1"/>
            <a:endParaRPr lang="en-US" dirty="0"/>
          </a:p>
        </p:txBody>
      </p:sp>
      <p:sp>
        <p:nvSpPr>
          <p:cNvPr id="5" name="Content Placeholder 4">
            <a:extLst>
              <a:ext uri="{FF2B5EF4-FFF2-40B4-BE49-F238E27FC236}">
                <a16:creationId xmlns:a16="http://schemas.microsoft.com/office/drawing/2014/main" id="{4B9DC0A9-65AD-415E-8EA4-190E3A782C7D}"/>
              </a:ext>
            </a:extLst>
          </p:cNvPr>
          <p:cNvSpPr>
            <a:spLocks noGrp="1"/>
          </p:cNvSpPr>
          <p:nvPr>
            <p:ph sz="half" idx="2"/>
          </p:nvPr>
        </p:nvSpPr>
        <p:spPr/>
        <p:txBody>
          <a:bodyPr/>
          <a:lstStyle/>
          <a:p>
            <a:endParaRPr lang="en-US" dirty="0"/>
          </a:p>
        </p:txBody>
      </p:sp>
      <p:sp>
        <p:nvSpPr>
          <p:cNvPr id="4" name="Slide Number Placeholder 3">
            <a:extLst>
              <a:ext uri="{FF2B5EF4-FFF2-40B4-BE49-F238E27FC236}">
                <a16:creationId xmlns:a16="http://schemas.microsoft.com/office/drawing/2014/main" id="{8038E39D-9B83-47A5-8381-FA256AA0006C}"/>
              </a:ext>
            </a:extLst>
          </p:cNvPr>
          <p:cNvSpPr>
            <a:spLocks noGrp="1"/>
          </p:cNvSpPr>
          <p:nvPr>
            <p:ph type="sldNum" sz="quarter" idx="12"/>
          </p:nvPr>
        </p:nvSpPr>
        <p:spPr/>
        <p:txBody>
          <a:bodyPr/>
          <a:lstStyle/>
          <a:p>
            <a:fld id="{FC63ECC8-719A-498E-B101-491B6A35558E}" type="slidenum">
              <a:rPr lang="en-US" smtClean="0"/>
              <a:t>3</a:t>
            </a:fld>
            <a:endParaRPr lang="en-US"/>
          </a:p>
        </p:txBody>
      </p:sp>
      <p:pic>
        <p:nvPicPr>
          <p:cNvPr id="9" name="Picture 8">
            <a:extLst>
              <a:ext uri="{FF2B5EF4-FFF2-40B4-BE49-F238E27FC236}">
                <a16:creationId xmlns:a16="http://schemas.microsoft.com/office/drawing/2014/main" id="{F4AEFF5F-135F-4220-92AC-CB0FA8EC4E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88404" y="1690689"/>
            <a:ext cx="6308346" cy="3958951"/>
          </a:xfrm>
          <a:prstGeom prst="rect">
            <a:avLst/>
          </a:prstGeom>
          <a:noFill/>
        </p:spPr>
      </p:pic>
      <p:sp>
        <p:nvSpPr>
          <p:cNvPr id="11" name="TextBox 10">
            <a:extLst>
              <a:ext uri="{FF2B5EF4-FFF2-40B4-BE49-F238E27FC236}">
                <a16:creationId xmlns:a16="http://schemas.microsoft.com/office/drawing/2014/main" id="{C389DCC5-3A72-4BE9-A7BC-89BCB2C4B634}"/>
              </a:ext>
            </a:extLst>
          </p:cNvPr>
          <p:cNvSpPr txBox="1"/>
          <p:nvPr/>
        </p:nvSpPr>
        <p:spPr>
          <a:xfrm>
            <a:off x="6248400" y="5764103"/>
            <a:ext cx="5105400"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Source: 2017 Economic Census</a:t>
            </a:r>
          </a:p>
        </p:txBody>
      </p:sp>
      <p:cxnSp>
        <p:nvCxnSpPr>
          <p:cNvPr id="7" name="Straight Arrow Connector 6">
            <a:extLst>
              <a:ext uri="{FF2B5EF4-FFF2-40B4-BE49-F238E27FC236}">
                <a16:creationId xmlns:a16="http://schemas.microsoft.com/office/drawing/2014/main" id="{35AB0F63-5C08-4324-9836-A80430D08EA5}"/>
              </a:ext>
            </a:extLst>
          </p:cNvPr>
          <p:cNvCxnSpPr>
            <a:cxnSpLocks/>
          </p:cNvCxnSpPr>
          <p:nvPr/>
        </p:nvCxnSpPr>
        <p:spPr>
          <a:xfrm>
            <a:off x="5427677" y="5436066"/>
            <a:ext cx="1971413"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865626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A6E5F-0075-4FFE-9338-2BF3BEB926B1}"/>
              </a:ext>
            </a:extLst>
          </p:cNvPr>
          <p:cNvSpPr>
            <a:spLocks noGrp="1"/>
          </p:cNvSpPr>
          <p:nvPr>
            <p:ph type="title"/>
          </p:nvPr>
        </p:nvSpPr>
        <p:spPr/>
        <p:txBody>
          <a:bodyPr/>
          <a:lstStyle/>
          <a:p>
            <a:r>
              <a:rPr lang="en-US" dirty="0"/>
              <a:t>North American Product Classification System (NAPCS)</a:t>
            </a:r>
          </a:p>
        </p:txBody>
      </p:sp>
      <p:sp>
        <p:nvSpPr>
          <p:cNvPr id="3" name="Content Placeholder 2">
            <a:extLst>
              <a:ext uri="{FF2B5EF4-FFF2-40B4-BE49-F238E27FC236}">
                <a16:creationId xmlns:a16="http://schemas.microsoft.com/office/drawing/2014/main" id="{62D51FD1-22D7-429A-BD7B-2EED8F03B630}"/>
              </a:ext>
            </a:extLst>
          </p:cNvPr>
          <p:cNvSpPr>
            <a:spLocks noGrp="1"/>
          </p:cNvSpPr>
          <p:nvPr>
            <p:ph sz="half" idx="1"/>
          </p:nvPr>
        </p:nvSpPr>
        <p:spPr>
          <a:xfrm>
            <a:off x="838201" y="1825625"/>
            <a:ext cx="4538378" cy="4351338"/>
          </a:xfrm>
        </p:spPr>
        <p:txBody>
          <a:bodyPr/>
          <a:lstStyle/>
          <a:p>
            <a:r>
              <a:rPr lang="en-US" dirty="0"/>
              <a:t>Businesses classify their revenue into NAPCS codes based on specific products and services</a:t>
            </a:r>
          </a:p>
          <a:p>
            <a:r>
              <a:rPr lang="en-US" dirty="0"/>
              <a:t>Similar to NAICS, respondents choose from a prelist or provide a write-in</a:t>
            </a:r>
          </a:p>
        </p:txBody>
      </p:sp>
      <p:sp>
        <p:nvSpPr>
          <p:cNvPr id="4" name="Content Placeholder 3">
            <a:extLst>
              <a:ext uri="{FF2B5EF4-FFF2-40B4-BE49-F238E27FC236}">
                <a16:creationId xmlns:a16="http://schemas.microsoft.com/office/drawing/2014/main" id="{307A59D5-0B1D-48F4-BCE8-AC06A1025A0D}"/>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F550FEC5-7E13-430F-830E-7049E9F1CDDE}"/>
              </a:ext>
            </a:extLst>
          </p:cNvPr>
          <p:cNvSpPr>
            <a:spLocks noGrp="1"/>
          </p:cNvSpPr>
          <p:nvPr>
            <p:ph type="sldNum" sz="quarter" idx="12"/>
          </p:nvPr>
        </p:nvSpPr>
        <p:spPr/>
        <p:txBody>
          <a:bodyPr/>
          <a:lstStyle/>
          <a:p>
            <a:fld id="{FC63ECC8-719A-498E-B101-491B6A35558E}" type="slidenum">
              <a:rPr lang="en-US" smtClean="0"/>
              <a:t>4</a:t>
            </a:fld>
            <a:endParaRPr lang="en-US"/>
          </a:p>
        </p:txBody>
      </p:sp>
      <p:pic>
        <p:nvPicPr>
          <p:cNvPr id="9" name="Picture 8">
            <a:extLst>
              <a:ext uri="{FF2B5EF4-FFF2-40B4-BE49-F238E27FC236}">
                <a16:creationId xmlns:a16="http://schemas.microsoft.com/office/drawing/2014/main" id="{CF863BBE-4F0B-4E09-8C20-FF6E56A6C7B2}"/>
              </a:ext>
            </a:extLst>
          </p:cNvPr>
          <p:cNvPicPr>
            <a:picLocks noChangeAspect="1"/>
          </p:cNvPicPr>
          <p:nvPr/>
        </p:nvPicPr>
        <p:blipFill>
          <a:blip r:embed="rId2"/>
          <a:stretch>
            <a:fillRect/>
          </a:stretch>
        </p:blipFill>
        <p:spPr>
          <a:xfrm>
            <a:off x="5376578" y="1165130"/>
            <a:ext cx="6635823" cy="4464036"/>
          </a:xfrm>
          <a:prstGeom prst="rect">
            <a:avLst/>
          </a:prstGeom>
        </p:spPr>
      </p:pic>
      <p:sp>
        <p:nvSpPr>
          <p:cNvPr id="12" name="TextBox 11">
            <a:extLst>
              <a:ext uri="{FF2B5EF4-FFF2-40B4-BE49-F238E27FC236}">
                <a16:creationId xmlns:a16="http://schemas.microsoft.com/office/drawing/2014/main" id="{46D5E0C6-7068-4CAC-BC90-DD4D31B7CFC6}"/>
              </a:ext>
            </a:extLst>
          </p:cNvPr>
          <p:cNvSpPr txBox="1"/>
          <p:nvPr/>
        </p:nvSpPr>
        <p:spPr>
          <a:xfrm>
            <a:off x="6248400" y="5764103"/>
            <a:ext cx="5105400" cy="523220"/>
          </a:xfrm>
          <a:prstGeom prst="rect">
            <a:avLst/>
          </a:prstGeom>
          <a:noFill/>
        </p:spPr>
        <p:txBody>
          <a:bodyPr wrap="square" rtlCol="0">
            <a:spAutoFit/>
          </a:bodyPr>
          <a:lstStyle/>
          <a:p>
            <a:pPr algn="ctr"/>
            <a:r>
              <a:rPr lang="en-US" sz="2800" dirty="0">
                <a:latin typeface="Calibri" panose="020F0502020204030204" pitchFamily="34" charset="0"/>
                <a:cs typeface="Calibri" panose="020F0502020204030204" pitchFamily="34" charset="0"/>
              </a:rPr>
              <a:t>Source: 2017 Economic Census</a:t>
            </a:r>
          </a:p>
        </p:txBody>
      </p:sp>
      <p:sp>
        <p:nvSpPr>
          <p:cNvPr id="13" name="Left Brace 12">
            <a:extLst>
              <a:ext uri="{FF2B5EF4-FFF2-40B4-BE49-F238E27FC236}">
                <a16:creationId xmlns:a16="http://schemas.microsoft.com/office/drawing/2014/main" id="{FCFDAD0D-9CC3-45C8-A710-53523399824F}"/>
              </a:ext>
            </a:extLst>
          </p:cNvPr>
          <p:cNvSpPr/>
          <p:nvPr/>
        </p:nvSpPr>
        <p:spPr>
          <a:xfrm>
            <a:off x="5376577" y="4261607"/>
            <a:ext cx="118212" cy="1166070"/>
          </a:xfrm>
          <a:prstGeom prst="leftBrace">
            <a:avLst/>
          </a:pr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084300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0EA0C-BC25-418C-8250-07F3549C4AD8}"/>
              </a:ext>
            </a:extLst>
          </p:cNvPr>
          <p:cNvSpPr>
            <a:spLocks noGrp="1"/>
          </p:cNvSpPr>
          <p:nvPr>
            <p:ph type="title"/>
          </p:nvPr>
        </p:nvSpPr>
        <p:spPr/>
        <p:txBody>
          <a:bodyPr/>
          <a:lstStyle/>
          <a:p>
            <a:r>
              <a:rPr lang="en-US" dirty="0"/>
              <a:t>Motivation for Machine Learning Applications</a:t>
            </a:r>
          </a:p>
        </p:txBody>
      </p:sp>
      <p:graphicFrame>
        <p:nvGraphicFramePr>
          <p:cNvPr id="10" name="Content Placeholder 9">
            <a:extLst>
              <a:ext uri="{FF2B5EF4-FFF2-40B4-BE49-F238E27FC236}">
                <a16:creationId xmlns:a16="http://schemas.microsoft.com/office/drawing/2014/main" id="{A1222EA7-3ABA-4FA3-AD40-0816BFDCFDF5}"/>
              </a:ext>
            </a:extLst>
          </p:cNvPr>
          <p:cNvGraphicFramePr>
            <a:graphicFrameLocks noGrp="1"/>
          </p:cNvGraphicFramePr>
          <p:nvPr>
            <p:ph sz="half" idx="1"/>
            <p:extLst>
              <p:ext uri="{D42A27DB-BD31-4B8C-83A1-F6EECF244321}">
                <p14:modId xmlns:p14="http://schemas.microsoft.com/office/powerpoint/2010/main" val="3516731987"/>
              </p:ext>
            </p:extLst>
          </p:nvPr>
        </p:nvGraphicFramePr>
        <p:xfrm>
          <a:off x="1177833" y="1573077"/>
          <a:ext cx="4552406" cy="346047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12">
            <a:extLst>
              <a:ext uri="{FF2B5EF4-FFF2-40B4-BE49-F238E27FC236}">
                <a16:creationId xmlns:a16="http://schemas.microsoft.com/office/drawing/2014/main" id="{0ADD61EA-6023-4645-B913-65F642F0B240}"/>
              </a:ext>
            </a:extLst>
          </p:cNvPr>
          <p:cNvGraphicFramePr>
            <a:graphicFrameLocks noGrp="1"/>
          </p:cNvGraphicFramePr>
          <p:nvPr>
            <p:ph sz="half" idx="2"/>
            <p:extLst>
              <p:ext uri="{D42A27DB-BD31-4B8C-83A1-F6EECF244321}">
                <p14:modId xmlns:p14="http://schemas.microsoft.com/office/powerpoint/2010/main" val="1062291430"/>
              </p:ext>
            </p:extLst>
          </p:nvPr>
        </p:nvGraphicFramePr>
        <p:xfrm>
          <a:off x="6461761" y="1573077"/>
          <a:ext cx="4552406" cy="3460478"/>
        </p:xfrm>
        <a:graphic>
          <a:graphicData uri="http://schemas.openxmlformats.org/drawingml/2006/chart">
            <c:chart xmlns:c="http://schemas.openxmlformats.org/drawingml/2006/chart" xmlns:r="http://schemas.openxmlformats.org/officeDocument/2006/relationships" r:id="rId3"/>
          </a:graphicData>
        </a:graphic>
      </p:graphicFrame>
      <p:sp>
        <p:nvSpPr>
          <p:cNvPr id="4" name="Slide Number Placeholder 3">
            <a:extLst>
              <a:ext uri="{FF2B5EF4-FFF2-40B4-BE49-F238E27FC236}">
                <a16:creationId xmlns:a16="http://schemas.microsoft.com/office/drawing/2014/main" id="{0CE1842E-1E56-4D2C-AC1A-1648E4D30862}"/>
              </a:ext>
            </a:extLst>
          </p:cNvPr>
          <p:cNvSpPr>
            <a:spLocks noGrp="1"/>
          </p:cNvSpPr>
          <p:nvPr>
            <p:ph type="sldNum" sz="quarter" idx="12"/>
          </p:nvPr>
        </p:nvSpPr>
        <p:spPr/>
        <p:txBody>
          <a:bodyPr/>
          <a:lstStyle/>
          <a:p>
            <a:fld id="{FC63ECC8-719A-498E-B101-491B6A35558E}" type="slidenum">
              <a:rPr lang="en-US" smtClean="0"/>
              <a:t>5</a:t>
            </a:fld>
            <a:endParaRPr lang="en-US"/>
          </a:p>
        </p:txBody>
      </p:sp>
      <p:sp>
        <p:nvSpPr>
          <p:cNvPr id="14" name="Content Placeholder 7">
            <a:extLst>
              <a:ext uri="{FF2B5EF4-FFF2-40B4-BE49-F238E27FC236}">
                <a16:creationId xmlns:a16="http://schemas.microsoft.com/office/drawing/2014/main" id="{19991A4F-2B54-4A69-92CD-3D209E2E3FF4}"/>
              </a:ext>
            </a:extLst>
          </p:cNvPr>
          <p:cNvSpPr txBox="1">
            <a:spLocks/>
          </p:cNvSpPr>
          <p:nvPr/>
        </p:nvSpPr>
        <p:spPr>
          <a:xfrm>
            <a:off x="838200" y="5097274"/>
            <a:ext cx="10515600" cy="97223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Goal: develop ML applications and integrate them into the electronic reporting instrument for the 2022 Economic Census</a:t>
            </a:r>
          </a:p>
          <a:p>
            <a:endParaRPr lang="en-US" dirty="0"/>
          </a:p>
        </p:txBody>
      </p:sp>
    </p:spTree>
    <p:extLst>
      <p:ext uri="{BB962C8B-B14F-4D97-AF65-F5344CB8AC3E}">
        <p14:creationId xmlns:p14="http://schemas.microsoft.com/office/powerpoint/2010/main" val="571628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96E90-AD05-4121-8E2D-F388086F1EDF}"/>
              </a:ext>
            </a:extLst>
          </p:cNvPr>
          <p:cNvSpPr>
            <a:spLocks noGrp="1"/>
          </p:cNvSpPr>
          <p:nvPr>
            <p:ph type="title"/>
          </p:nvPr>
        </p:nvSpPr>
        <p:spPr>
          <a:xfrm>
            <a:off x="838200" y="66675"/>
            <a:ext cx="10515600" cy="1238251"/>
          </a:xfrm>
        </p:spPr>
        <p:txBody>
          <a:bodyPr>
            <a:normAutofit/>
          </a:bodyPr>
          <a:lstStyle/>
          <a:p>
            <a:r>
              <a:rPr lang="en-US" sz="4000" dirty="0">
                <a:cs typeface="Calibri" panose="020F0502020204030204" pitchFamily="34" charset="0"/>
              </a:rPr>
              <a:t>What is BEACON?</a:t>
            </a:r>
          </a:p>
        </p:txBody>
      </p:sp>
      <p:sp>
        <p:nvSpPr>
          <p:cNvPr id="3" name="Content Placeholder 2">
            <a:extLst>
              <a:ext uri="{FF2B5EF4-FFF2-40B4-BE49-F238E27FC236}">
                <a16:creationId xmlns:a16="http://schemas.microsoft.com/office/drawing/2014/main" id="{141672E7-87FA-4714-90CF-7BD318B0370B}"/>
              </a:ext>
            </a:extLst>
          </p:cNvPr>
          <p:cNvSpPr>
            <a:spLocks noGrp="1"/>
          </p:cNvSpPr>
          <p:nvPr>
            <p:ph idx="1"/>
          </p:nvPr>
        </p:nvSpPr>
        <p:spPr>
          <a:xfrm>
            <a:off x="838200" y="1162050"/>
            <a:ext cx="10515600" cy="5014913"/>
          </a:xfrm>
        </p:spPr>
        <p:txBody>
          <a:bodyPr>
            <a:normAutofit/>
          </a:bodyPr>
          <a:lstStyle/>
          <a:p>
            <a:r>
              <a:rPr lang="en-US" u="sng" dirty="0">
                <a:cs typeface="Calibri" panose="020F0502020204030204" pitchFamily="34" charset="0"/>
              </a:rPr>
              <a:t>B</a:t>
            </a:r>
            <a:r>
              <a:rPr lang="en-US" dirty="0">
                <a:cs typeface="Calibri" panose="020F0502020204030204" pitchFamily="34" charset="0"/>
              </a:rPr>
              <a:t>usiness </a:t>
            </a:r>
            <a:r>
              <a:rPr lang="en-US" u="sng" dirty="0">
                <a:cs typeface="Calibri" panose="020F0502020204030204" pitchFamily="34" charset="0"/>
              </a:rPr>
              <a:t>E</a:t>
            </a:r>
            <a:r>
              <a:rPr lang="en-US" dirty="0">
                <a:cs typeface="Calibri" panose="020F0502020204030204" pitchFamily="34" charset="0"/>
              </a:rPr>
              <a:t>stablishment </a:t>
            </a:r>
            <a:r>
              <a:rPr lang="en-US" u="sng" dirty="0">
                <a:cs typeface="Calibri" panose="020F0502020204030204" pitchFamily="34" charset="0"/>
              </a:rPr>
              <a:t>A</a:t>
            </a:r>
            <a:r>
              <a:rPr lang="en-US" dirty="0">
                <a:cs typeface="Calibri" panose="020F0502020204030204" pitchFamily="34" charset="0"/>
              </a:rPr>
              <a:t>utomated </a:t>
            </a:r>
            <a:r>
              <a:rPr lang="en-US" u="sng" dirty="0">
                <a:cs typeface="Calibri" panose="020F0502020204030204" pitchFamily="34" charset="0"/>
              </a:rPr>
              <a:t>C</a:t>
            </a:r>
            <a:r>
              <a:rPr lang="en-US" dirty="0">
                <a:cs typeface="Calibri" panose="020F0502020204030204" pitchFamily="34" charset="0"/>
              </a:rPr>
              <a:t>lassification </a:t>
            </a:r>
            <a:r>
              <a:rPr lang="en-US" u="sng" dirty="0">
                <a:cs typeface="Calibri" panose="020F0502020204030204" pitchFamily="34" charset="0"/>
              </a:rPr>
              <a:t>o</a:t>
            </a:r>
            <a:r>
              <a:rPr lang="en-US" dirty="0">
                <a:cs typeface="Calibri" panose="020F0502020204030204" pitchFamily="34" charset="0"/>
              </a:rPr>
              <a:t>f </a:t>
            </a:r>
            <a:r>
              <a:rPr lang="en-US" u="sng" dirty="0">
                <a:cs typeface="Calibri" panose="020F0502020204030204" pitchFamily="34" charset="0"/>
              </a:rPr>
              <a:t>N</a:t>
            </a:r>
            <a:r>
              <a:rPr lang="en-US" dirty="0">
                <a:cs typeface="Calibri" panose="020F0502020204030204" pitchFamily="34" charset="0"/>
              </a:rPr>
              <a:t>AICS</a:t>
            </a:r>
          </a:p>
          <a:p>
            <a:endParaRPr lang="en-US" sz="2000" dirty="0">
              <a:cs typeface="Calibri" panose="020F0502020204030204" pitchFamily="34" charset="0"/>
            </a:endParaRPr>
          </a:p>
          <a:p>
            <a:r>
              <a:rPr lang="en-US" dirty="0">
                <a:cs typeface="Calibri" panose="020F0502020204030204" pitchFamily="34" charset="0"/>
              </a:rPr>
              <a:t>A machine learning tool developed by the Economic Statistical Methods Division (U.S. Census Bureau) to classify NAICS for establishments based on a write-in business description</a:t>
            </a:r>
          </a:p>
          <a:p>
            <a:endParaRPr lang="en-US" sz="2000" dirty="0">
              <a:cs typeface="Calibri" panose="020F050202020403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C097D5CA-9CBB-42FD-BB12-77930E4D5678}"/>
              </a:ext>
            </a:extLst>
          </p:cNvPr>
          <p:cNvSpPr>
            <a:spLocks noGrp="1"/>
          </p:cNvSpPr>
          <p:nvPr>
            <p:ph type="sldNum" sz="quarter" idx="12"/>
          </p:nvPr>
        </p:nvSpPr>
        <p:spPr/>
        <p:txBody>
          <a:bodyPr/>
          <a:lstStyle/>
          <a:p>
            <a:fld id="{FC63ECC8-719A-498E-B101-491B6A35558E}" type="slidenum">
              <a:rPr lang="en-US" smtClean="0"/>
              <a:t>6</a:t>
            </a:fld>
            <a:endParaRPr lang="en-US" dirty="0"/>
          </a:p>
        </p:txBody>
      </p:sp>
      <p:sp>
        <p:nvSpPr>
          <p:cNvPr id="6" name="Flowchart: Alternate Process 5">
            <a:extLst>
              <a:ext uri="{FF2B5EF4-FFF2-40B4-BE49-F238E27FC236}">
                <a16:creationId xmlns:a16="http://schemas.microsoft.com/office/drawing/2014/main" id="{8A4B7D51-AAE2-470D-886C-3737F21080B4}"/>
              </a:ext>
            </a:extLst>
          </p:cNvPr>
          <p:cNvSpPr/>
          <p:nvPr/>
        </p:nvSpPr>
        <p:spPr>
          <a:xfrm>
            <a:off x="1119552" y="3622430"/>
            <a:ext cx="2145324" cy="157980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Respondent provides write-in description</a:t>
            </a:r>
          </a:p>
        </p:txBody>
      </p:sp>
      <p:sp>
        <p:nvSpPr>
          <p:cNvPr id="7" name="Flowchart: Alternate Process 6">
            <a:extLst>
              <a:ext uri="{FF2B5EF4-FFF2-40B4-BE49-F238E27FC236}">
                <a16:creationId xmlns:a16="http://schemas.microsoft.com/office/drawing/2014/main" id="{6C1DF385-6FC5-41D3-BD79-BDF3FEB9FCD1}"/>
              </a:ext>
            </a:extLst>
          </p:cNvPr>
          <p:cNvSpPr/>
          <p:nvPr/>
        </p:nvSpPr>
        <p:spPr>
          <a:xfrm>
            <a:off x="4261336" y="3617975"/>
            <a:ext cx="2145324" cy="157980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Text is outputted to BEACON API</a:t>
            </a:r>
          </a:p>
        </p:txBody>
      </p:sp>
      <p:sp>
        <p:nvSpPr>
          <p:cNvPr id="8" name="Flowchart: Alternate Process 7">
            <a:extLst>
              <a:ext uri="{FF2B5EF4-FFF2-40B4-BE49-F238E27FC236}">
                <a16:creationId xmlns:a16="http://schemas.microsoft.com/office/drawing/2014/main" id="{8A0ABCFD-5589-4A86-AF16-36AC5A811BB3}"/>
              </a:ext>
            </a:extLst>
          </p:cNvPr>
          <p:cNvSpPr/>
          <p:nvPr/>
        </p:nvSpPr>
        <p:spPr>
          <a:xfrm>
            <a:off x="7403121" y="3617975"/>
            <a:ext cx="2145324" cy="1579802"/>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API returns most relevant NAICS codes to respondent</a:t>
            </a:r>
          </a:p>
        </p:txBody>
      </p:sp>
      <p:sp>
        <p:nvSpPr>
          <p:cNvPr id="9" name="Arrow: Right 8">
            <a:extLst>
              <a:ext uri="{FF2B5EF4-FFF2-40B4-BE49-F238E27FC236}">
                <a16:creationId xmlns:a16="http://schemas.microsoft.com/office/drawing/2014/main" id="{25957586-366D-4E3A-B6AE-78481110D74F}"/>
              </a:ext>
            </a:extLst>
          </p:cNvPr>
          <p:cNvSpPr/>
          <p:nvPr/>
        </p:nvSpPr>
        <p:spPr>
          <a:xfrm>
            <a:off x="6582505"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74E97254-58DA-4A4A-BF51-F9351DAB29D9}"/>
              </a:ext>
            </a:extLst>
          </p:cNvPr>
          <p:cNvSpPr/>
          <p:nvPr/>
        </p:nvSpPr>
        <p:spPr>
          <a:xfrm>
            <a:off x="3475887" y="4249615"/>
            <a:ext cx="603739" cy="3985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6558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A6D9A-3E24-4753-9EAD-705CA420BC1D}"/>
              </a:ext>
            </a:extLst>
          </p:cNvPr>
          <p:cNvSpPr>
            <a:spLocks noGrp="1"/>
          </p:cNvSpPr>
          <p:nvPr>
            <p:ph type="title"/>
          </p:nvPr>
        </p:nvSpPr>
        <p:spPr>
          <a:xfrm>
            <a:off x="838200" y="136525"/>
            <a:ext cx="10515600" cy="1325563"/>
          </a:xfrm>
        </p:spPr>
        <p:txBody>
          <a:bodyPr/>
          <a:lstStyle/>
          <a:p>
            <a:r>
              <a:rPr lang="en-US" sz="4400" dirty="0">
                <a:cs typeface="Calibri" panose="020F0502020204030204" pitchFamily="34" charset="0"/>
              </a:rPr>
              <a:t>BEACON: Goals</a:t>
            </a:r>
            <a:endParaRPr lang="en-US" dirty="0"/>
          </a:p>
        </p:txBody>
      </p:sp>
      <p:sp>
        <p:nvSpPr>
          <p:cNvPr id="3" name="Content Placeholder 2">
            <a:extLst>
              <a:ext uri="{FF2B5EF4-FFF2-40B4-BE49-F238E27FC236}">
                <a16:creationId xmlns:a16="http://schemas.microsoft.com/office/drawing/2014/main" id="{7B7ED864-471C-481B-B232-A8EC02820922}"/>
              </a:ext>
            </a:extLst>
          </p:cNvPr>
          <p:cNvSpPr>
            <a:spLocks noGrp="1"/>
          </p:cNvSpPr>
          <p:nvPr>
            <p:ph sz="half" idx="1"/>
          </p:nvPr>
        </p:nvSpPr>
        <p:spPr>
          <a:xfrm>
            <a:off x="838199" y="1462088"/>
            <a:ext cx="5632269" cy="4351338"/>
          </a:xfrm>
        </p:spPr>
        <p:txBody>
          <a:bodyPr/>
          <a:lstStyle/>
          <a:p>
            <a:pPr marL="228600" lvl="1"/>
            <a:r>
              <a:rPr lang="en-US" sz="2800" dirty="0">
                <a:cs typeface="Calibri" panose="020F0502020204030204" pitchFamily="34" charset="0"/>
              </a:rPr>
              <a:t>Assist respondents</a:t>
            </a:r>
            <a:r>
              <a:rPr lang="en-US" sz="2800" baseline="0" dirty="0">
                <a:cs typeface="Calibri" panose="020F0502020204030204" pitchFamily="34" charset="0"/>
              </a:rPr>
              <a:t> in </a:t>
            </a:r>
            <a:r>
              <a:rPr lang="en-US" sz="2800" dirty="0">
                <a:cs typeface="Calibri" panose="020F0502020204030204" pitchFamily="34" charset="0"/>
              </a:rPr>
              <a:t>self-designating their NAICS codes</a:t>
            </a:r>
          </a:p>
          <a:p>
            <a:pPr marL="228600" lvl="1"/>
            <a:endParaRPr lang="en-US" sz="2800" dirty="0">
              <a:cs typeface="Calibri" panose="020F0502020204030204" pitchFamily="34" charset="0"/>
            </a:endParaRPr>
          </a:p>
          <a:p>
            <a:pPr marL="228600" lvl="1"/>
            <a:r>
              <a:rPr lang="en-US" sz="2800" dirty="0">
                <a:cs typeface="Calibri" panose="020F0502020204030204" pitchFamily="34" charset="0"/>
              </a:rPr>
              <a:t>Improve accuracy of self-designated NAICS codes</a:t>
            </a:r>
          </a:p>
          <a:p>
            <a:pPr marL="228600" lvl="1"/>
            <a:endParaRPr lang="en-US" sz="2800" dirty="0">
              <a:cs typeface="Calibri" panose="020F0502020204030204" pitchFamily="34" charset="0"/>
            </a:endParaRPr>
          </a:p>
          <a:p>
            <a:pPr marL="228600" lvl="1"/>
            <a:r>
              <a:rPr lang="en-US" sz="2800" dirty="0">
                <a:cs typeface="Calibri" panose="020F0502020204030204" pitchFamily="34" charset="0"/>
              </a:rPr>
              <a:t>Reduce manual coding of write-ins</a:t>
            </a:r>
          </a:p>
          <a:p>
            <a:endParaRPr lang="en-US" dirty="0"/>
          </a:p>
        </p:txBody>
      </p:sp>
      <p:sp>
        <p:nvSpPr>
          <p:cNvPr id="5" name="Slide Number Placeholder 4">
            <a:extLst>
              <a:ext uri="{FF2B5EF4-FFF2-40B4-BE49-F238E27FC236}">
                <a16:creationId xmlns:a16="http://schemas.microsoft.com/office/drawing/2014/main" id="{5129ACAA-CDE7-48D8-A5AB-A965D5C094EF}"/>
              </a:ext>
            </a:extLst>
          </p:cNvPr>
          <p:cNvSpPr>
            <a:spLocks noGrp="1"/>
          </p:cNvSpPr>
          <p:nvPr>
            <p:ph type="sldNum" sz="quarter" idx="12"/>
          </p:nvPr>
        </p:nvSpPr>
        <p:spPr/>
        <p:txBody>
          <a:bodyPr/>
          <a:lstStyle/>
          <a:p>
            <a:fld id="{FC63ECC8-719A-498E-B101-491B6A35558E}" type="slidenum">
              <a:rPr lang="en-US" smtClean="0"/>
              <a:t>7</a:t>
            </a:fld>
            <a:endParaRPr lang="en-US"/>
          </a:p>
        </p:txBody>
      </p:sp>
      <p:pic>
        <p:nvPicPr>
          <p:cNvPr id="23" name="Content Placeholder 22" descr="Graphical user interface, text, application&#10;&#10;Description automatically generated">
            <a:extLst>
              <a:ext uri="{FF2B5EF4-FFF2-40B4-BE49-F238E27FC236}">
                <a16:creationId xmlns:a16="http://schemas.microsoft.com/office/drawing/2014/main" id="{DF7F63CE-1F62-4294-9052-63D68447CC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09508" y="1462088"/>
            <a:ext cx="4944291" cy="3116337"/>
          </a:xfrm>
        </p:spPr>
      </p:pic>
    </p:spTree>
    <p:extLst>
      <p:ext uri="{BB962C8B-B14F-4D97-AF65-F5344CB8AC3E}">
        <p14:creationId xmlns:p14="http://schemas.microsoft.com/office/powerpoint/2010/main" val="200150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375F-F1CC-4506-8C6B-6C3DCE71E4C3}"/>
              </a:ext>
            </a:extLst>
          </p:cNvPr>
          <p:cNvSpPr>
            <a:spLocks noGrp="1"/>
          </p:cNvSpPr>
          <p:nvPr>
            <p:ph type="title"/>
          </p:nvPr>
        </p:nvSpPr>
        <p:spPr>
          <a:xfrm>
            <a:off x="838200" y="136525"/>
            <a:ext cx="10515600" cy="1325563"/>
          </a:xfrm>
        </p:spPr>
        <p:txBody>
          <a:bodyPr>
            <a:normAutofit/>
          </a:bodyPr>
          <a:lstStyle/>
          <a:p>
            <a:r>
              <a:rPr lang="en-US" sz="4000" dirty="0">
                <a:cs typeface="Calibri" panose="020F0502020204030204" pitchFamily="34" charset="0"/>
              </a:rPr>
              <a:t>BEACON: Training Data</a:t>
            </a:r>
          </a:p>
        </p:txBody>
      </p:sp>
      <p:sp>
        <p:nvSpPr>
          <p:cNvPr id="3" name="Content Placeholder 2">
            <a:extLst>
              <a:ext uri="{FF2B5EF4-FFF2-40B4-BE49-F238E27FC236}">
                <a16:creationId xmlns:a16="http://schemas.microsoft.com/office/drawing/2014/main" id="{1F3EBD8D-4678-4F30-8371-A6A7D67CD22D}"/>
              </a:ext>
            </a:extLst>
          </p:cNvPr>
          <p:cNvSpPr>
            <a:spLocks noGrp="1"/>
          </p:cNvSpPr>
          <p:nvPr>
            <p:ph idx="1"/>
          </p:nvPr>
        </p:nvSpPr>
        <p:spPr>
          <a:xfrm>
            <a:off x="838200" y="1352145"/>
            <a:ext cx="6260690" cy="4824818"/>
          </a:xfrm>
        </p:spPr>
        <p:txBody>
          <a:bodyPr/>
          <a:lstStyle/>
          <a:p>
            <a:r>
              <a:rPr lang="en-US" dirty="0">
                <a:cs typeface="Calibri" panose="020F0502020204030204" pitchFamily="34" charset="0"/>
              </a:rPr>
              <a:t>Historic write-in responses to the Economic Census (EC)</a:t>
            </a:r>
          </a:p>
          <a:p>
            <a:r>
              <a:rPr lang="en-US" dirty="0">
                <a:cs typeface="Calibri" panose="020F0502020204030204" pitchFamily="34" charset="0"/>
              </a:rPr>
              <a:t>Frequent write-in text that was </a:t>
            </a:r>
            <a:r>
              <a:rPr lang="en-US" dirty="0" err="1">
                <a:cs typeface="Calibri" panose="020F0502020204030204" pitchFamily="34" charset="0"/>
              </a:rPr>
              <a:t>autocoded</a:t>
            </a:r>
            <a:r>
              <a:rPr lang="en-US" dirty="0">
                <a:cs typeface="Calibri" panose="020F0502020204030204" pitchFamily="34" charset="0"/>
              </a:rPr>
              <a:t> during 2017 EC</a:t>
            </a:r>
            <a:endParaRPr lang="en-US" dirty="0">
              <a:solidFill>
                <a:srgbClr val="FF0000"/>
              </a:solidFill>
              <a:cs typeface="Calibri" panose="020F0502020204030204" pitchFamily="34" charset="0"/>
            </a:endParaRPr>
          </a:p>
          <a:p>
            <a:r>
              <a:rPr lang="en-US" dirty="0">
                <a:cs typeface="Calibri" panose="020F0502020204030204" pitchFamily="34" charset="0"/>
              </a:rPr>
              <a:t>Business descriptions from IRS SS-4 forms</a:t>
            </a:r>
          </a:p>
          <a:p>
            <a:r>
              <a:rPr lang="en-US" dirty="0">
                <a:cs typeface="Calibri" panose="020F0502020204030204" pitchFamily="34" charset="0"/>
              </a:rPr>
              <a:t>Classification Analytical Processing System (CAPS) items</a:t>
            </a:r>
          </a:p>
          <a:p>
            <a:r>
              <a:rPr lang="en-US" dirty="0">
                <a:cs typeface="Calibri" panose="020F0502020204030204" pitchFamily="34" charset="0"/>
              </a:rPr>
              <a:t>Harmonized System commodity description</a:t>
            </a:r>
          </a:p>
        </p:txBody>
      </p:sp>
      <p:sp>
        <p:nvSpPr>
          <p:cNvPr id="4" name="Slide Number Placeholder 3">
            <a:extLst>
              <a:ext uri="{FF2B5EF4-FFF2-40B4-BE49-F238E27FC236}">
                <a16:creationId xmlns:a16="http://schemas.microsoft.com/office/drawing/2014/main" id="{3C338F5A-B8C1-4CA3-8D3E-FE152BF39EA8}"/>
              </a:ext>
            </a:extLst>
          </p:cNvPr>
          <p:cNvSpPr>
            <a:spLocks noGrp="1"/>
          </p:cNvSpPr>
          <p:nvPr>
            <p:ph type="sldNum" sz="quarter" idx="12"/>
          </p:nvPr>
        </p:nvSpPr>
        <p:spPr/>
        <p:txBody>
          <a:bodyPr/>
          <a:lstStyle/>
          <a:p>
            <a:fld id="{FC63ECC8-719A-498E-B101-491B6A35558E}" type="slidenum">
              <a:rPr lang="en-US" smtClean="0"/>
              <a:t>8</a:t>
            </a:fld>
            <a:endParaRPr lang="en-US" dirty="0"/>
          </a:p>
        </p:txBody>
      </p:sp>
      <p:graphicFrame>
        <p:nvGraphicFramePr>
          <p:cNvPr id="5" name="Table 5">
            <a:extLst>
              <a:ext uri="{FF2B5EF4-FFF2-40B4-BE49-F238E27FC236}">
                <a16:creationId xmlns:a16="http://schemas.microsoft.com/office/drawing/2014/main" id="{D1B14966-0238-4CB9-A754-BBF3683A6BC8}"/>
              </a:ext>
            </a:extLst>
          </p:cNvPr>
          <p:cNvGraphicFramePr>
            <a:graphicFrameLocks noGrp="1"/>
          </p:cNvGraphicFramePr>
          <p:nvPr>
            <p:extLst>
              <p:ext uri="{D42A27DB-BD31-4B8C-83A1-F6EECF244321}">
                <p14:modId xmlns:p14="http://schemas.microsoft.com/office/powerpoint/2010/main" val="3131217612"/>
              </p:ext>
            </p:extLst>
          </p:nvPr>
        </p:nvGraphicFramePr>
        <p:xfrm>
          <a:off x="6507459" y="2331720"/>
          <a:ext cx="5128591" cy="2194560"/>
        </p:xfrm>
        <a:graphic>
          <a:graphicData uri="http://schemas.openxmlformats.org/drawingml/2006/table">
            <a:tbl>
              <a:tblPr firstRow="1" bandRow="1">
                <a:tableStyleId>{5C22544A-7EE6-4342-B048-85BDC9FD1C3A}</a:tableStyleId>
              </a:tblPr>
              <a:tblGrid>
                <a:gridCol w="3737113">
                  <a:extLst>
                    <a:ext uri="{9D8B030D-6E8A-4147-A177-3AD203B41FA5}">
                      <a16:colId xmlns:a16="http://schemas.microsoft.com/office/drawing/2014/main" val="2682633466"/>
                    </a:ext>
                  </a:extLst>
                </a:gridCol>
                <a:gridCol w="1391478">
                  <a:extLst>
                    <a:ext uri="{9D8B030D-6E8A-4147-A177-3AD203B41FA5}">
                      <a16:colId xmlns:a16="http://schemas.microsoft.com/office/drawing/2014/main" val="734363166"/>
                    </a:ext>
                  </a:extLst>
                </a:gridCol>
              </a:tblGrid>
              <a:tr h="370840">
                <a:tc>
                  <a:txBody>
                    <a:bodyPr/>
                    <a:lstStyle/>
                    <a:p>
                      <a:r>
                        <a:rPr lang="en-US" sz="2400" dirty="0">
                          <a:latin typeface="Calibri" panose="020F0502020204030204" pitchFamily="34" charset="0"/>
                          <a:cs typeface="Calibri" panose="020F0502020204030204" pitchFamily="34" charset="0"/>
                        </a:rPr>
                        <a:t>Business Description Text</a:t>
                      </a:r>
                    </a:p>
                  </a:txBody>
                  <a:tcPr/>
                </a:tc>
                <a:tc>
                  <a:txBody>
                    <a:bodyPr/>
                    <a:lstStyle/>
                    <a:p>
                      <a:r>
                        <a:rPr lang="en-US" sz="2400" dirty="0">
                          <a:latin typeface="Calibri" panose="020F0502020204030204" pitchFamily="34" charset="0"/>
                          <a:cs typeface="Calibri" panose="020F0502020204030204" pitchFamily="34" charset="0"/>
                        </a:rPr>
                        <a:t>NAICS</a:t>
                      </a:r>
                    </a:p>
                  </a:txBody>
                  <a:tcPr/>
                </a:tc>
                <a:extLst>
                  <a:ext uri="{0D108BD9-81ED-4DB2-BD59-A6C34878D82A}">
                    <a16:rowId xmlns:a16="http://schemas.microsoft.com/office/drawing/2014/main" val="773007567"/>
                  </a:ext>
                </a:extLst>
              </a:tr>
              <a:tr h="370840">
                <a:tc>
                  <a:txBody>
                    <a:bodyPr/>
                    <a:lstStyle/>
                    <a:p>
                      <a:r>
                        <a:rPr lang="en-US" sz="2400" dirty="0">
                          <a:latin typeface="Calibri" panose="020F0502020204030204" pitchFamily="34" charset="0"/>
                          <a:cs typeface="Calibri" panose="020F0502020204030204" pitchFamily="34" charset="0"/>
                        </a:rPr>
                        <a:t>This is a car dealership.</a:t>
                      </a:r>
                    </a:p>
                  </a:txBody>
                  <a:tcPr/>
                </a:tc>
                <a:tc>
                  <a:txBody>
                    <a:bodyPr/>
                    <a:lstStyle/>
                    <a:p>
                      <a:r>
                        <a:rPr lang="en-US" sz="2400" dirty="0">
                          <a:latin typeface="Calibri" panose="020F0502020204030204" pitchFamily="34" charset="0"/>
                          <a:cs typeface="Calibri" panose="020F0502020204030204" pitchFamily="34" charset="0"/>
                        </a:rPr>
                        <a:t>441110</a:t>
                      </a:r>
                    </a:p>
                  </a:txBody>
                  <a:tcPr/>
                </a:tc>
                <a:extLst>
                  <a:ext uri="{0D108BD9-81ED-4DB2-BD59-A6C34878D82A}">
                    <a16:rowId xmlns:a16="http://schemas.microsoft.com/office/drawing/2014/main" val="3014768367"/>
                  </a:ext>
                </a:extLst>
              </a:tr>
              <a:tr h="370840">
                <a:tc>
                  <a:txBody>
                    <a:bodyPr/>
                    <a:lstStyle/>
                    <a:p>
                      <a:r>
                        <a:rPr lang="en-US" sz="2400" dirty="0">
                          <a:latin typeface="Calibri" panose="020F0502020204030204" pitchFamily="34" charset="0"/>
                          <a:cs typeface="Calibri" panose="020F0502020204030204" pitchFamily="34" charset="0"/>
                        </a:rPr>
                        <a:t>R&amp;D lab – medical/health</a:t>
                      </a:r>
                    </a:p>
                  </a:txBody>
                  <a:tcPr/>
                </a:tc>
                <a:tc>
                  <a:txBody>
                    <a:bodyPr/>
                    <a:lstStyle/>
                    <a:p>
                      <a:r>
                        <a:rPr lang="en-US" sz="2400" dirty="0">
                          <a:latin typeface="Calibri" panose="020F0502020204030204" pitchFamily="34" charset="0"/>
                          <a:cs typeface="Calibri" panose="020F0502020204030204" pitchFamily="34" charset="0"/>
                        </a:rPr>
                        <a:t>541715</a:t>
                      </a:r>
                    </a:p>
                  </a:txBody>
                  <a:tcPr/>
                </a:tc>
                <a:extLst>
                  <a:ext uri="{0D108BD9-81ED-4DB2-BD59-A6C34878D82A}">
                    <a16:rowId xmlns:a16="http://schemas.microsoft.com/office/drawing/2014/main" val="4206930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we mainly repair furniture, some sales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latin typeface="Calibri" panose="020F0502020204030204" pitchFamily="34" charset="0"/>
                          <a:cs typeface="Calibri" panose="020F0502020204030204" pitchFamily="34" charset="0"/>
                        </a:rPr>
                        <a:t>811420</a:t>
                      </a:r>
                    </a:p>
                  </a:txBody>
                  <a:tcPr/>
                </a:tc>
                <a:extLst>
                  <a:ext uri="{0D108BD9-81ED-4DB2-BD59-A6C34878D82A}">
                    <a16:rowId xmlns:a16="http://schemas.microsoft.com/office/drawing/2014/main" val="1629725729"/>
                  </a:ext>
                </a:extLst>
              </a:tr>
            </a:tbl>
          </a:graphicData>
        </a:graphic>
      </p:graphicFrame>
    </p:spTree>
    <p:extLst>
      <p:ext uri="{BB962C8B-B14F-4D97-AF65-F5344CB8AC3E}">
        <p14:creationId xmlns:p14="http://schemas.microsoft.com/office/powerpoint/2010/main" val="2725691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4A63209-76F0-4678-9B69-4742A1C2527D}"/>
              </a:ext>
            </a:extLst>
          </p:cNvPr>
          <p:cNvSpPr/>
          <p:nvPr/>
        </p:nvSpPr>
        <p:spPr>
          <a:xfrm>
            <a:off x="838200" y="3493243"/>
            <a:ext cx="2377440" cy="48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5" name="Rectangle 4">
            <a:extLst>
              <a:ext uri="{FF2B5EF4-FFF2-40B4-BE49-F238E27FC236}">
                <a16:creationId xmlns:a16="http://schemas.microsoft.com/office/drawing/2014/main" id="{298AC544-1FFB-4D33-BD79-625386DFEF8F}"/>
              </a:ext>
            </a:extLst>
          </p:cNvPr>
          <p:cNvSpPr/>
          <p:nvPr/>
        </p:nvSpPr>
        <p:spPr>
          <a:xfrm>
            <a:off x="838200" y="1815234"/>
            <a:ext cx="2377440" cy="48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panose="020F0502020204030204" pitchFamily="34" charset="0"/>
            </a:endParaRPr>
          </a:p>
        </p:txBody>
      </p:sp>
      <p:sp>
        <p:nvSpPr>
          <p:cNvPr id="2" name="Title 1">
            <a:extLst>
              <a:ext uri="{FF2B5EF4-FFF2-40B4-BE49-F238E27FC236}">
                <a16:creationId xmlns:a16="http://schemas.microsoft.com/office/drawing/2014/main" id="{09BCB459-FF04-4300-863F-77EEE671A88F}"/>
              </a:ext>
            </a:extLst>
          </p:cNvPr>
          <p:cNvSpPr>
            <a:spLocks noGrp="1"/>
          </p:cNvSpPr>
          <p:nvPr>
            <p:ph type="title"/>
          </p:nvPr>
        </p:nvSpPr>
        <p:spPr>
          <a:xfrm>
            <a:off x="838200" y="136525"/>
            <a:ext cx="10515600" cy="1325563"/>
          </a:xfrm>
        </p:spPr>
        <p:txBody>
          <a:bodyPr>
            <a:normAutofit/>
          </a:bodyPr>
          <a:lstStyle/>
          <a:p>
            <a:r>
              <a:rPr lang="en-US" sz="4000" dirty="0">
                <a:cs typeface="Calibri" panose="020F0502020204030204" pitchFamily="34" charset="0"/>
              </a:rPr>
              <a:t>BEACON: Methodology</a:t>
            </a:r>
            <a:endParaRPr lang="en-US" sz="4000" dirty="0"/>
          </a:p>
        </p:txBody>
      </p:sp>
      <p:sp>
        <p:nvSpPr>
          <p:cNvPr id="3" name="Content Placeholder 2">
            <a:extLst>
              <a:ext uri="{FF2B5EF4-FFF2-40B4-BE49-F238E27FC236}">
                <a16:creationId xmlns:a16="http://schemas.microsoft.com/office/drawing/2014/main" id="{A18A7F2A-9091-4202-AAC1-29EC3CCA275D}"/>
              </a:ext>
            </a:extLst>
          </p:cNvPr>
          <p:cNvSpPr>
            <a:spLocks noGrp="1"/>
          </p:cNvSpPr>
          <p:nvPr>
            <p:ph idx="1"/>
          </p:nvPr>
        </p:nvSpPr>
        <p:spPr>
          <a:xfrm>
            <a:off x="838200" y="1317574"/>
            <a:ext cx="10515600" cy="4351338"/>
          </a:xfrm>
        </p:spPr>
        <p:txBody>
          <a:bodyPr>
            <a:normAutofit/>
          </a:bodyPr>
          <a:lstStyle/>
          <a:p>
            <a:r>
              <a:rPr lang="en-US" dirty="0">
                <a:cs typeface="Calibri" panose="020F0502020204030204" pitchFamily="34" charset="0"/>
              </a:rPr>
              <a:t>Text cleaning</a:t>
            </a:r>
          </a:p>
          <a:p>
            <a:pPr lvl="1"/>
            <a:r>
              <a:rPr lang="en-US" dirty="0">
                <a:cs typeface="Calibri" panose="020F0502020204030204" pitchFamily="34" charset="0"/>
              </a:rPr>
              <a:t>Remove common words and phrases (e.g., “the”, “has”, “for instance”)</a:t>
            </a:r>
          </a:p>
          <a:p>
            <a:pPr lvl="1"/>
            <a:r>
              <a:rPr lang="en-US" dirty="0">
                <a:cs typeface="Calibri" panose="020F0502020204030204" pitchFamily="34" charset="0"/>
              </a:rPr>
              <a:t>Correct common misspellings</a:t>
            </a:r>
          </a:p>
          <a:p>
            <a:pPr marL="457200" lvl="1" indent="0">
              <a:buNone/>
            </a:pPr>
            <a:endParaRPr lang="en-US" dirty="0">
              <a:cs typeface="Calibri" panose="020F0502020204030204" pitchFamily="34" charset="0"/>
            </a:endParaRPr>
          </a:p>
          <a:p>
            <a:r>
              <a:rPr lang="en-US" dirty="0">
                <a:cs typeface="Calibri" panose="020F0502020204030204" pitchFamily="34" charset="0"/>
              </a:rPr>
              <a:t>Dictionary</a:t>
            </a:r>
          </a:p>
          <a:p>
            <a:pPr lvl="1"/>
            <a:r>
              <a:rPr lang="en-US" dirty="0">
                <a:cs typeface="Calibri" panose="020F0502020204030204" pitchFamily="34" charset="0"/>
              </a:rPr>
              <a:t>Words and word combinations that BEACON recognizes </a:t>
            </a:r>
          </a:p>
          <a:p>
            <a:pPr lvl="2"/>
            <a:r>
              <a:rPr lang="en-US" dirty="0">
                <a:cs typeface="Calibri" panose="020F0502020204030204" pitchFamily="34" charset="0"/>
              </a:rPr>
              <a:t>Words are cleaned, stemmed, and meet minimum frequency requirements</a:t>
            </a:r>
          </a:p>
          <a:p>
            <a:pPr lvl="1"/>
            <a:r>
              <a:rPr lang="en-US" dirty="0">
                <a:cs typeface="Calibri" panose="020F0502020204030204" pitchFamily="34" charset="0"/>
              </a:rPr>
              <a:t>Associations between words and NAICS codes in the training data</a:t>
            </a:r>
          </a:p>
          <a:p>
            <a:pPr lvl="2"/>
            <a:r>
              <a:rPr lang="en-US" dirty="0">
                <a:cs typeface="Calibri" panose="020F0502020204030204" pitchFamily="34" charset="0"/>
              </a:rPr>
              <a:t>“tutor” is highly associated with NAICS 611691 – Exam Preparation </a:t>
            </a:r>
            <a:r>
              <a:rPr lang="en-US">
                <a:cs typeface="Calibri" panose="020F0502020204030204" pitchFamily="34" charset="0"/>
              </a:rPr>
              <a:t>and Tutoring</a:t>
            </a:r>
            <a:endParaRPr lang="en-US" dirty="0">
              <a:cs typeface="Calibri" panose="020F0502020204030204" pitchFamily="34" charset="0"/>
            </a:endParaRPr>
          </a:p>
          <a:p>
            <a:pPr lvl="2"/>
            <a:r>
              <a:rPr lang="en-US" dirty="0">
                <a:cs typeface="Calibri" panose="020F0502020204030204" pitchFamily="34" charset="0"/>
              </a:rPr>
              <a:t>“retail” occurs in many NAICS codes and is therefore less predictive</a:t>
            </a:r>
          </a:p>
        </p:txBody>
      </p:sp>
      <p:sp>
        <p:nvSpPr>
          <p:cNvPr id="4" name="Slide Number Placeholder 3">
            <a:extLst>
              <a:ext uri="{FF2B5EF4-FFF2-40B4-BE49-F238E27FC236}">
                <a16:creationId xmlns:a16="http://schemas.microsoft.com/office/drawing/2014/main" id="{FE7E7106-3C67-451C-AD34-494866D37E21}"/>
              </a:ext>
            </a:extLst>
          </p:cNvPr>
          <p:cNvSpPr>
            <a:spLocks noGrp="1"/>
          </p:cNvSpPr>
          <p:nvPr>
            <p:ph type="sldNum" sz="quarter" idx="12"/>
          </p:nvPr>
        </p:nvSpPr>
        <p:spPr/>
        <p:txBody>
          <a:bodyPr/>
          <a:lstStyle/>
          <a:p>
            <a:fld id="{FC63ECC8-719A-498E-B101-491B6A35558E}" type="slidenum">
              <a:rPr lang="en-US" smtClean="0"/>
              <a:t>9</a:t>
            </a:fld>
            <a:endParaRPr lang="en-US" dirty="0"/>
          </a:p>
        </p:txBody>
      </p:sp>
    </p:spTree>
    <p:extLst>
      <p:ext uri="{BB962C8B-B14F-4D97-AF65-F5344CB8AC3E}">
        <p14:creationId xmlns:p14="http://schemas.microsoft.com/office/powerpoint/2010/main" val="1888012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FE28DCF60A55469A767A693C98DF30" ma:contentTypeVersion="11" ma:contentTypeDescription="Create a new document." ma:contentTypeScope="" ma:versionID="fd15eec54e9a16b88682b5772339e0fc">
  <xsd:schema xmlns:xsd="http://www.w3.org/2001/XMLSchema" xmlns:xs="http://www.w3.org/2001/XMLSchema" xmlns:p="http://schemas.microsoft.com/office/2006/metadata/properties" xmlns:ns3="caecc2cd-c125-47bb-b7d8-61f5602bf9df" xmlns:ns4="f42af4b1-c551-450a-9f89-76df0847d194" targetNamespace="http://schemas.microsoft.com/office/2006/metadata/properties" ma:root="true" ma:fieldsID="b9f4a88b264629eea6c93697b8a79db7" ns3:_="" ns4:_="">
    <xsd:import namespace="caecc2cd-c125-47bb-b7d8-61f5602bf9df"/>
    <xsd:import namespace="f42af4b1-c551-450a-9f89-76df0847d194"/>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GenerationTime" minOccurs="0"/>
                <xsd:element ref="ns4:MediaServiceEventHashCode"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ecc2cd-c125-47bb-b7d8-61f5602bf9df"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42af4b1-c551-450a-9f89-76df0847d194"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D92B14D-EDFD-4FDD-92C0-0DF7EDA55E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aecc2cd-c125-47bb-b7d8-61f5602bf9df"/>
    <ds:schemaRef ds:uri="f42af4b1-c551-450a-9f89-76df0847d19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C29D7FDE-784D-4DEC-B49C-6F84CF51374D}">
  <ds:schemaRefs>
    <ds:schemaRef ds:uri="http://purl.org/dc/terms/"/>
    <ds:schemaRef ds:uri="http://schemas.microsoft.com/office/2006/documentManagement/types"/>
    <ds:schemaRef ds:uri="http://www.w3.org/XML/1998/namespace"/>
    <ds:schemaRef ds:uri="http://schemas.microsoft.com/office/infopath/2007/PartnerControls"/>
    <ds:schemaRef ds:uri="http://purl.org/dc/elements/1.1/"/>
    <ds:schemaRef ds:uri="f42af4b1-c551-450a-9f89-76df0847d194"/>
    <ds:schemaRef ds:uri="http://schemas.microsoft.com/office/2006/metadata/properties"/>
    <ds:schemaRef ds:uri="http://schemas.openxmlformats.org/package/2006/metadata/core-properties"/>
    <ds:schemaRef ds:uri="caecc2cd-c125-47bb-b7d8-61f5602bf9df"/>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3023</TotalTime>
  <Words>1082</Words>
  <Application>Microsoft Office PowerPoint</Application>
  <PresentationFormat>Widescreen</PresentationFormat>
  <Paragraphs>199</Paragraphs>
  <Slides>23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Implementing Interactive Classification Tools in the 2022 Economic Census</vt:lpstr>
      <vt:lpstr>Outline</vt:lpstr>
      <vt:lpstr>North American Industry Classification System (NAICS)</vt:lpstr>
      <vt:lpstr>North American Product Classification System (NAPCS)</vt:lpstr>
      <vt:lpstr>Motivation for Machine Learning Applications</vt:lpstr>
      <vt:lpstr>What is BEACON?</vt:lpstr>
      <vt:lpstr>BEACON: Goals</vt:lpstr>
      <vt:lpstr>BEACON: Training Data</vt:lpstr>
      <vt:lpstr>BEACON: Methodology</vt:lpstr>
      <vt:lpstr>BEACON: Methodology</vt:lpstr>
      <vt:lpstr>BEACON: Methodology</vt:lpstr>
      <vt:lpstr>BEACON: Results</vt:lpstr>
      <vt:lpstr>What is SINCT?</vt:lpstr>
      <vt:lpstr>SINCT: Training Data</vt:lpstr>
      <vt:lpstr>SINCT 1.0: Methodology</vt:lpstr>
      <vt:lpstr>SINCT 2.0: Methodology</vt:lpstr>
      <vt:lpstr>SINCT: Results</vt:lpstr>
      <vt:lpstr>2021 Industry Classification Report Field Test</vt:lpstr>
      <vt:lpstr>Field Test: Results</vt:lpstr>
      <vt:lpstr>Lessons Learned</vt:lpstr>
      <vt:lpstr>Lessons Learned</vt:lpstr>
      <vt:lpstr>Conclusions</vt:lpstr>
      <vt:lpstr>Thank You!</vt:lpstr>
    </vt:vector>
  </TitlesOfParts>
  <Company>U.S. Census Bureau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Emily L Wiley (CENSUS/EWD FED)</dc:creator>
  <cp:lastModifiedBy>Daniel Whitehead (CENSUS/ESMD FED)</cp:lastModifiedBy>
  <cp:revision>65</cp:revision>
  <dcterms:created xsi:type="dcterms:W3CDTF">2022-06-15T13:14:45Z</dcterms:created>
  <dcterms:modified xsi:type="dcterms:W3CDTF">2023-05-24T17:46:46Z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0x01010019FE28DCF60A55469A767A693C98DF30</vt:lpwstr>
  </property>
</Properties>
</file>