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7_87BC739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omments/modernComment_15F_8185B4A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7" r:id="rId5"/>
    <p:sldId id="268" r:id="rId6"/>
    <p:sldId id="266" r:id="rId7"/>
    <p:sldId id="270" r:id="rId8"/>
    <p:sldId id="271" r:id="rId9"/>
    <p:sldId id="272" r:id="rId10"/>
    <p:sldId id="264" r:id="rId11"/>
    <p:sldId id="263" r:id="rId12"/>
    <p:sldId id="355" r:id="rId13"/>
    <p:sldId id="262" r:id="rId14"/>
    <p:sldId id="273" r:id="rId15"/>
    <p:sldId id="356" r:id="rId16"/>
    <p:sldId id="353" r:id="rId17"/>
    <p:sldId id="364" r:id="rId18"/>
    <p:sldId id="362" r:id="rId19"/>
    <p:sldId id="374" r:id="rId20"/>
    <p:sldId id="332" r:id="rId21"/>
    <p:sldId id="375" r:id="rId22"/>
    <p:sldId id="313" r:id="rId23"/>
    <p:sldId id="351" r:id="rId24"/>
    <p:sldId id="352" r:id="rId25"/>
    <p:sldId id="345" r:id="rId26"/>
    <p:sldId id="339" r:id="rId27"/>
    <p:sldId id="346" r:id="rId28"/>
    <p:sldId id="348" r:id="rId29"/>
    <p:sldId id="358" r:id="rId30"/>
    <p:sldId id="360" r:id="rId31"/>
    <p:sldId id="361" r:id="rId32"/>
    <p:sldId id="363" r:id="rId33"/>
    <p:sldId id="349" r:id="rId34"/>
    <p:sldId id="347"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383F1B-D21B-5110-25BE-BE2F6BFBF25E}" name="Daniel Whitehead (CENSUS/ESMD FED)" initials="DW(F" userId="S::daniel.whitehead@census.gov::01b9dd91-4482-4973-97e9-d01ccc2fb414" providerId="AD"/>
  <p188:author id="{92C02125-ED03-B845-C43F-B1035DF9D620}" name="Sarah Pfeiff (CENSUS/ESMD FED)" initials="SP(F" userId="S::sarah.pfeiff@census.gov::03680e54-775a-448a-b2af-eb60db4c22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52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1" autoAdjust="0"/>
    <p:restoredTop sz="94660"/>
  </p:normalViewPr>
  <p:slideViewPr>
    <p:cSldViewPr snapToGrid="0">
      <p:cViewPr varScale="1">
        <p:scale>
          <a:sx n="110" d="100"/>
          <a:sy n="110" d="100"/>
        </p:scale>
        <p:origin x="6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omments/modernComment_107_87BC7394.xml><?xml version="1.0" encoding="utf-8"?>
<p188:cmLst xmlns:a="http://schemas.openxmlformats.org/drawingml/2006/main" xmlns:r="http://schemas.openxmlformats.org/officeDocument/2006/relationships" xmlns:p188="http://schemas.microsoft.com/office/powerpoint/2018/8/main">
  <p188:cm id="{F3C1BA74-81ED-47B0-886C-EC0F277EC48C}" authorId="{92C02125-ED03-B845-C43F-B1035DF9D620}" status="resolved" created="2024-03-25T21:00:42.424" complete="100000">
    <ac:deMkLst xmlns:ac="http://schemas.microsoft.com/office/drawing/2013/main/command">
      <pc:docMk xmlns:pc="http://schemas.microsoft.com/office/powerpoint/2013/main/command"/>
      <pc:sldMk xmlns:pc="http://schemas.microsoft.com/office/powerpoint/2013/main/command" cId="2277274516" sldId="263"/>
      <ac:spMk id="3" creationId="{DFA3927B-1C90-42E5-97E0-91984E9E9585}"/>
    </ac:deMkLst>
    <p188:txBody>
      <a:bodyPr/>
      <a:lstStyle/>
      <a:p>
        <a:r>
          <a:rPr lang="en-US"/>
          <a:t>Should this be past tense now?</a:t>
        </a:r>
      </a:p>
    </p188:txBody>
  </p188:cm>
</p188:cmLst>
</file>

<file path=ppt/comments/modernComment_15F_8185B4AC.xml><?xml version="1.0" encoding="utf-8"?>
<p188:cmLst xmlns:a="http://schemas.openxmlformats.org/drawingml/2006/main" xmlns:r="http://schemas.openxmlformats.org/officeDocument/2006/relationships" xmlns:p188="http://schemas.microsoft.com/office/powerpoint/2018/8/main">
  <p188:cm id="{B7580114-7F65-40BA-AEC5-26763D08F1FA}" authorId="{D1383F1B-D21B-5110-25BE-BE2F6BFBF25E}" status="resolved" created="2024-03-07T16:11:27.996" complete="100000">
    <pc:sldMkLst xmlns:pc="http://schemas.microsoft.com/office/powerpoint/2013/main/command">
      <pc:docMk/>
      <pc:sldMk cId="2707128245" sldId="351"/>
    </pc:sldMkLst>
    <p188:txBody>
      <a:bodyPr/>
      <a:lstStyle/>
      <a:p>
        <a:r>
          <a:rPr lang="en-US"/>
          <a:t>Considering removing slides 19 and 20. So far, we don't need to remove them.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E95BD-568F-4B29-809F-D53119A552C7}" type="doc">
      <dgm:prSet loTypeId="urn:microsoft.com/office/officeart/2005/8/layout/process1" loCatId="process" qsTypeId="urn:microsoft.com/office/officeart/2005/8/quickstyle/simple1" qsCatId="simple" csTypeId="urn:microsoft.com/office/officeart/2005/8/colors/accent1_2" csCatId="accent1" phldr="1"/>
      <dgm:spPr/>
    </dgm:pt>
    <dgm:pt modelId="{70482ADC-745E-4569-ABF3-E7F0F950B2E2}">
      <dgm:prSet phldrT="[Text]" custT="1"/>
      <dgm:spPr/>
      <dgm:t>
        <a:bodyPr/>
        <a:lstStyle/>
        <a:p>
          <a:r>
            <a:rPr lang="en-US" sz="2000" dirty="0"/>
            <a:t>Respondent provides write-in</a:t>
          </a:r>
        </a:p>
      </dgm:t>
    </dgm:pt>
    <dgm:pt modelId="{78A77420-1F61-40E9-8BBE-8F96C8F5FD61}" type="parTrans" cxnId="{86B936C6-A58D-4121-84C7-33C136E0EFE5}">
      <dgm:prSet/>
      <dgm:spPr/>
      <dgm:t>
        <a:bodyPr/>
        <a:lstStyle/>
        <a:p>
          <a:endParaRPr lang="en-US"/>
        </a:p>
      </dgm:t>
    </dgm:pt>
    <dgm:pt modelId="{78A547A5-F2A0-47F0-9AD2-3CB186C8D704}" type="sibTrans" cxnId="{86B936C6-A58D-4121-84C7-33C136E0EFE5}">
      <dgm:prSet/>
      <dgm:spPr/>
      <dgm:t>
        <a:bodyPr/>
        <a:lstStyle/>
        <a:p>
          <a:endParaRPr lang="en-US" dirty="0"/>
        </a:p>
      </dgm:t>
    </dgm:pt>
    <dgm:pt modelId="{61280430-7CE3-4812-9E89-9AF4A3D0B8AF}">
      <dgm:prSet phldrT="[Text]" custT="1"/>
      <dgm:spPr/>
      <dgm:t>
        <a:bodyPr/>
        <a:lstStyle/>
        <a:p>
          <a:r>
            <a:rPr lang="en-US" sz="2000" dirty="0"/>
            <a:t>Questionnaire sends write-in to BEACON via API</a:t>
          </a:r>
        </a:p>
      </dgm:t>
    </dgm:pt>
    <dgm:pt modelId="{C74052D8-4FF9-4073-90C0-2B58F3687E25}" type="parTrans" cxnId="{D4B7333E-E3CB-4A8C-835A-38BDF045FCDE}">
      <dgm:prSet/>
      <dgm:spPr/>
      <dgm:t>
        <a:bodyPr/>
        <a:lstStyle/>
        <a:p>
          <a:endParaRPr lang="en-US"/>
        </a:p>
      </dgm:t>
    </dgm:pt>
    <dgm:pt modelId="{70B218AE-03C6-40F9-8D7E-619FD45EC8E3}" type="sibTrans" cxnId="{D4B7333E-E3CB-4A8C-835A-38BDF045FCDE}">
      <dgm:prSet/>
      <dgm:spPr/>
      <dgm:t>
        <a:bodyPr/>
        <a:lstStyle/>
        <a:p>
          <a:endParaRPr lang="en-US" dirty="0"/>
        </a:p>
      </dgm:t>
    </dgm:pt>
    <dgm:pt modelId="{784DC34F-B4FF-44EE-9337-4A563E0C0426}">
      <dgm:prSet phldrT="[Text]" custT="1"/>
      <dgm:spPr/>
      <dgm:t>
        <a:bodyPr/>
        <a:lstStyle/>
        <a:p>
          <a:r>
            <a:rPr lang="en-US" sz="2000" dirty="0"/>
            <a:t>BEACON API returns ranked list of NAICS codes</a:t>
          </a:r>
        </a:p>
      </dgm:t>
    </dgm:pt>
    <dgm:pt modelId="{21ACFEE9-5797-43AA-899A-72A704259F5D}" type="parTrans" cxnId="{29D77312-2B26-4853-AB86-C49CEC5FDDB6}">
      <dgm:prSet/>
      <dgm:spPr/>
      <dgm:t>
        <a:bodyPr/>
        <a:lstStyle/>
        <a:p>
          <a:endParaRPr lang="en-US"/>
        </a:p>
      </dgm:t>
    </dgm:pt>
    <dgm:pt modelId="{F5CA3ECC-DA12-43E6-9818-0C4674C1A86E}" type="sibTrans" cxnId="{29D77312-2B26-4853-AB86-C49CEC5FDDB6}">
      <dgm:prSet/>
      <dgm:spPr/>
      <dgm:t>
        <a:bodyPr/>
        <a:lstStyle/>
        <a:p>
          <a:endParaRPr lang="en-US" dirty="0"/>
        </a:p>
      </dgm:t>
    </dgm:pt>
    <dgm:pt modelId="{793D922C-2454-4787-8A91-B275DD3CB020}">
      <dgm:prSet phldrT="[Text]" custT="1"/>
      <dgm:spPr/>
      <dgm:t>
        <a:bodyPr/>
        <a:lstStyle/>
        <a:p>
          <a:r>
            <a:rPr lang="en-US" sz="2000" dirty="0"/>
            <a:t>Respondent selects NAICS code</a:t>
          </a:r>
        </a:p>
      </dgm:t>
    </dgm:pt>
    <dgm:pt modelId="{499E42E1-B1F8-4855-8187-529D5ABE4DE6}" type="parTrans" cxnId="{25714AC2-0321-4DFA-8A21-1DB2280E3BE8}">
      <dgm:prSet/>
      <dgm:spPr/>
      <dgm:t>
        <a:bodyPr/>
        <a:lstStyle/>
        <a:p>
          <a:endParaRPr lang="en-US"/>
        </a:p>
      </dgm:t>
    </dgm:pt>
    <dgm:pt modelId="{7120132A-3D61-4384-81A3-ABDB2A59DB38}" type="sibTrans" cxnId="{25714AC2-0321-4DFA-8A21-1DB2280E3BE8}">
      <dgm:prSet/>
      <dgm:spPr/>
      <dgm:t>
        <a:bodyPr/>
        <a:lstStyle/>
        <a:p>
          <a:endParaRPr lang="en-US"/>
        </a:p>
      </dgm:t>
    </dgm:pt>
    <dgm:pt modelId="{D400A040-CE8F-44B4-B356-DA13A70E1EE7}" type="pres">
      <dgm:prSet presAssocID="{99FE95BD-568F-4B29-809F-D53119A552C7}" presName="Name0" presStyleCnt="0">
        <dgm:presLayoutVars>
          <dgm:dir/>
          <dgm:resizeHandles val="exact"/>
        </dgm:presLayoutVars>
      </dgm:prSet>
      <dgm:spPr/>
    </dgm:pt>
    <dgm:pt modelId="{930A2F5A-523C-4FE0-A9A4-55246708396A}" type="pres">
      <dgm:prSet presAssocID="{70482ADC-745E-4569-ABF3-E7F0F950B2E2}" presName="node" presStyleLbl="node1" presStyleIdx="0" presStyleCnt="4">
        <dgm:presLayoutVars>
          <dgm:bulletEnabled val="1"/>
        </dgm:presLayoutVars>
      </dgm:prSet>
      <dgm:spPr/>
    </dgm:pt>
    <dgm:pt modelId="{2BBDAE71-ACA1-45F3-BD25-471B9882CA15}" type="pres">
      <dgm:prSet presAssocID="{78A547A5-F2A0-47F0-9AD2-3CB186C8D704}" presName="sibTrans" presStyleLbl="sibTrans2D1" presStyleIdx="0" presStyleCnt="3"/>
      <dgm:spPr/>
    </dgm:pt>
    <dgm:pt modelId="{CEEC06CD-8E52-42D3-81EE-9E971C573D30}" type="pres">
      <dgm:prSet presAssocID="{78A547A5-F2A0-47F0-9AD2-3CB186C8D704}" presName="connectorText" presStyleLbl="sibTrans2D1" presStyleIdx="0" presStyleCnt="3"/>
      <dgm:spPr/>
    </dgm:pt>
    <dgm:pt modelId="{4692CFEA-F84E-4FF0-817D-14E718C5BC67}" type="pres">
      <dgm:prSet presAssocID="{61280430-7CE3-4812-9E89-9AF4A3D0B8AF}" presName="node" presStyleLbl="node1" presStyleIdx="1" presStyleCnt="4">
        <dgm:presLayoutVars>
          <dgm:bulletEnabled val="1"/>
        </dgm:presLayoutVars>
      </dgm:prSet>
      <dgm:spPr/>
    </dgm:pt>
    <dgm:pt modelId="{A4E57DB4-66E5-4136-BE0C-AABAC62BD42E}" type="pres">
      <dgm:prSet presAssocID="{70B218AE-03C6-40F9-8D7E-619FD45EC8E3}" presName="sibTrans" presStyleLbl="sibTrans2D1" presStyleIdx="1" presStyleCnt="3"/>
      <dgm:spPr/>
    </dgm:pt>
    <dgm:pt modelId="{2B886995-9284-4EBF-B88F-FA8951BF3C9F}" type="pres">
      <dgm:prSet presAssocID="{70B218AE-03C6-40F9-8D7E-619FD45EC8E3}" presName="connectorText" presStyleLbl="sibTrans2D1" presStyleIdx="1" presStyleCnt="3"/>
      <dgm:spPr/>
    </dgm:pt>
    <dgm:pt modelId="{D0CE178C-96A7-4B0A-93F2-AE00355DC323}" type="pres">
      <dgm:prSet presAssocID="{784DC34F-B4FF-44EE-9337-4A563E0C0426}" presName="node" presStyleLbl="node1" presStyleIdx="2" presStyleCnt="4">
        <dgm:presLayoutVars>
          <dgm:bulletEnabled val="1"/>
        </dgm:presLayoutVars>
      </dgm:prSet>
      <dgm:spPr/>
    </dgm:pt>
    <dgm:pt modelId="{E6721321-CCCB-4E0F-A8D5-7C1CD7C852FD}" type="pres">
      <dgm:prSet presAssocID="{F5CA3ECC-DA12-43E6-9818-0C4674C1A86E}" presName="sibTrans" presStyleLbl="sibTrans2D1" presStyleIdx="2" presStyleCnt="3"/>
      <dgm:spPr/>
    </dgm:pt>
    <dgm:pt modelId="{09B32351-FA0E-46B4-ADF1-FCA4E47BB379}" type="pres">
      <dgm:prSet presAssocID="{F5CA3ECC-DA12-43E6-9818-0C4674C1A86E}" presName="connectorText" presStyleLbl="sibTrans2D1" presStyleIdx="2" presStyleCnt="3"/>
      <dgm:spPr/>
    </dgm:pt>
    <dgm:pt modelId="{9DAF8C1A-CD65-436B-906A-6D4731E3FDE7}" type="pres">
      <dgm:prSet presAssocID="{793D922C-2454-4787-8A91-B275DD3CB020}" presName="node" presStyleLbl="node1" presStyleIdx="3" presStyleCnt="4">
        <dgm:presLayoutVars>
          <dgm:bulletEnabled val="1"/>
        </dgm:presLayoutVars>
      </dgm:prSet>
      <dgm:spPr/>
    </dgm:pt>
  </dgm:ptLst>
  <dgm:cxnLst>
    <dgm:cxn modelId="{6C12BE00-6F16-4FB2-AC83-98E0CE6527A8}" type="presOf" srcId="{784DC34F-B4FF-44EE-9337-4A563E0C0426}" destId="{D0CE178C-96A7-4B0A-93F2-AE00355DC323}" srcOrd="0" destOrd="0" presId="urn:microsoft.com/office/officeart/2005/8/layout/process1"/>
    <dgm:cxn modelId="{29D77312-2B26-4853-AB86-C49CEC5FDDB6}" srcId="{99FE95BD-568F-4B29-809F-D53119A552C7}" destId="{784DC34F-B4FF-44EE-9337-4A563E0C0426}" srcOrd="2" destOrd="0" parTransId="{21ACFEE9-5797-43AA-899A-72A704259F5D}" sibTransId="{F5CA3ECC-DA12-43E6-9818-0C4674C1A86E}"/>
    <dgm:cxn modelId="{60AC9621-610D-4BA1-8D95-51D36474C8C9}" type="presOf" srcId="{F5CA3ECC-DA12-43E6-9818-0C4674C1A86E}" destId="{09B32351-FA0E-46B4-ADF1-FCA4E47BB379}" srcOrd="1" destOrd="0" presId="urn:microsoft.com/office/officeart/2005/8/layout/process1"/>
    <dgm:cxn modelId="{3EA3D322-321C-4A23-8C81-B377B53BA718}" type="presOf" srcId="{70B218AE-03C6-40F9-8D7E-619FD45EC8E3}" destId="{A4E57DB4-66E5-4136-BE0C-AABAC62BD42E}" srcOrd="0" destOrd="0" presId="urn:microsoft.com/office/officeart/2005/8/layout/process1"/>
    <dgm:cxn modelId="{0F3D9136-6BE3-4FA3-A9A7-5C364D9DBE64}" type="presOf" srcId="{F5CA3ECC-DA12-43E6-9818-0C4674C1A86E}" destId="{E6721321-CCCB-4E0F-A8D5-7C1CD7C852FD}" srcOrd="0" destOrd="0" presId="urn:microsoft.com/office/officeart/2005/8/layout/process1"/>
    <dgm:cxn modelId="{D4B7333E-E3CB-4A8C-835A-38BDF045FCDE}" srcId="{99FE95BD-568F-4B29-809F-D53119A552C7}" destId="{61280430-7CE3-4812-9E89-9AF4A3D0B8AF}" srcOrd="1" destOrd="0" parTransId="{C74052D8-4FF9-4073-90C0-2B58F3687E25}" sibTransId="{70B218AE-03C6-40F9-8D7E-619FD45EC8E3}"/>
    <dgm:cxn modelId="{F3365C42-A2FB-4D3E-B832-331833A31833}" type="presOf" srcId="{78A547A5-F2A0-47F0-9AD2-3CB186C8D704}" destId="{CEEC06CD-8E52-42D3-81EE-9E971C573D30}" srcOrd="1" destOrd="0" presId="urn:microsoft.com/office/officeart/2005/8/layout/process1"/>
    <dgm:cxn modelId="{D9C6616B-1648-483E-9E1A-BFF12FFE0F85}" type="presOf" srcId="{70482ADC-745E-4569-ABF3-E7F0F950B2E2}" destId="{930A2F5A-523C-4FE0-A9A4-55246708396A}" srcOrd="0" destOrd="0" presId="urn:microsoft.com/office/officeart/2005/8/layout/process1"/>
    <dgm:cxn modelId="{19666558-5498-4289-B662-9692818D1E3A}" type="presOf" srcId="{61280430-7CE3-4812-9E89-9AF4A3D0B8AF}" destId="{4692CFEA-F84E-4FF0-817D-14E718C5BC67}" srcOrd="0" destOrd="0" presId="urn:microsoft.com/office/officeart/2005/8/layout/process1"/>
    <dgm:cxn modelId="{13247D79-E1B0-4B68-923B-F8B2509D4836}" type="presOf" srcId="{793D922C-2454-4787-8A91-B275DD3CB020}" destId="{9DAF8C1A-CD65-436B-906A-6D4731E3FDE7}" srcOrd="0" destOrd="0" presId="urn:microsoft.com/office/officeart/2005/8/layout/process1"/>
    <dgm:cxn modelId="{1A81CB8F-87B9-4CEE-8003-4228A8EE39BF}" type="presOf" srcId="{70B218AE-03C6-40F9-8D7E-619FD45EC8E3}" destId="{2B886995-9284-4EBF-B88F-FA8951BF3C9F}" srcOrd="1" destOrd="0" presId="urn:microsoft.com/office/officeart/2005/8/layout/process1"/>
    <dgm:cxn modelId="{6F565BA0-005F-4476-89BF-32024A5CC9AB}" type="presOf" srcId="{99FE95BD-568F-4B29-809F-D53119A552C7}" destId="{D400A040-CE8F-44B4-B356-DA13A70E1EE7}" srcOrd="0" destOrd="0" presId="urn:microsoft.com/office/officeart/2005/8/layout/process1"/>
    <dgm:cxn modelId="{25714AC2-0321-4DFA-8A21-1DB2280E3BE8}" srcId="{99FE95BD-568F-4B29-809F-D53119A552C7}" destId="{793D922C-2454-4787-8A91-B275DD3CB020}" srcOrd="3" destOrd="0" parTransId="{499E42E1-B1F8-4855-8187-529D5ABE4DE6}" sibTransId="{7120132A-3D61-4384-81A3-ABDB2A59DB38}"/>
    <dgm:cxn modelId="{86B936C6-A58D-4121-84C7-33C136E0EFE5}" srcId="{99FE95BD-568F-4B29-809F-D53119A552C7}" destId="{70482ADC-745E-4569-ABF3-E7F0F950B2E2}" srcOrd="0" destOrd="0" parTransId="{78A77420-1F61-40E9-8BBE-8F96C8F5FD61}" sibTransId="{78A547A5-F2A0-47F0-9AD2-3CB186C8D704}"/>
    <dgm:cxn modelId="{246378E2-DC32-43CB-B11D-D1CA1DD65428}" type="presOf" srcId="{78A547A5-F2A0-47F0-9AD2-3CB186C8D704}" destId="{2BBDAE71-ACA1-45F3-BD25-471B9882CA15}" srcOrd="0" destOrd="0" presId="urn:microsoft.com/office/officeart/2005/8/layout/process1"/>
    <dgm:cxn modelId="{20138BE3-1B4E-4710-B2E7-8DD736EDF9FD}" type="presParOf" srcId="{D400A040-CE8F-44B4-B356-DA13A70E1EE7}" destId="{930A2F5A-523C-4FE0-A9A4-55246708396A}" srcOrd="0" destOrd="0" presId="urn:microsoft.com/office/officeart/2005/8/layout/process1"/>
    <dgm:cxn modelId="{22BC87F6-FAD5-4BB7-92D0-EC57422C957E}" type="presParOf" srcId="{D400A040-CE8F-44B4-B356-DA13A70E1EE7}" destId="{2BBDAE71-ACA1-45F3-BD25-471B9882CA15}" srcOrd="1" destOrd="0" presId="urn:microsoft.com/office/officeart/2005/8/layout/process1"/>
    <dgm:cxn modelId="{872CEAE3-3705-4B53-AE10-7F276F041CA1}" type="presParOf" srcId="{2BBDAE71-ACA1-45F3-BD25-471B9882CA15}" destId="{CEEC06CD-8E52-42D3-81EE-9E971C573D30}" srcOrd="0" destOrd="0" presId="urn:microsoft.com/office/officeart/2005/8/layout/process1"/>
    <dgm:cxn modelId="{788E3154-764B-4452-8757-1F3BBCEF5CA7}" type="presParOf" srcId="{D400A040-CE8F-44B4-B356-DA13A70E1EE7}" destId="{4692CFEA-F84E-4FF0-817D-14E718C5BC67}" srcOrd="2" destOrd="0" presId="urn:microsoft.com/office/officeart/2005/8/layout/process1"/>
    <dgm:cxn modelId="{88002D81-CE38-4FA4-86BE-9C0D03E67818}" type="presParOf" srcId="{D400A040-CE8F-44B4-B356-DA13A70E1EE7}" destId="{A4E57DB4-66E5-4136-BE0C-AABAC62BD42E}" srcOrd="3" destOrd="0" presId="urn:microsoft.com/office/officeart/2005/8/layout/process1"/>
    <dgm:cxn modelId="{AB53E608-2D43-4227-8730-717BF4329753}" type="presParOf" srcId="{A4E57DB4-66E5-4136-BE0C-AABAC62BD42E}" destId="{2B886995-9284-4EBF-B88F-FA8951BF3C9F}" srcOrd="0" destOrd="0" presId="urn:microsoft.com/office/officeart/2005/8/layout/process1"/>
    <dgm:cxn modelId="{04AC6B27-030B-4467-848E-8BFD070D9B9E}" type="presParOf" srcId="{D400A040-CE8F-44B4-B356-DA13A70E1EE7}" destId="{D0CE178C-96A7-4B0A-93F2-AE00355DC323}" srcOrd="4" destOrd="0" presId="urn:microsoft.com/office/officeart/2005/8/layout/process1"/>
    <dgm:cxn modelId="{EBB6FC77-0044-47D9-9DC1-9CEE9AACA16F}" type="presParOf" srcId="{D400A040-CE8F-44B4-B356-DA13A70E1EE7}" destId="{E6721321-CCCB-4E0F-A8D5-7C1CD7C852FD}" srcOrd="5" destOrd="0" presId="urn:microsoft.com/office/officeart/2005/8/layout/process1"/>
    <dgm:cxn modelId="{0F87563E-220E-408B-AF0D-398376F8446A}" type="presParOf" srcId="{E6721321-CCCB-4E0F-A8D5-7C1CD7C852FD}" destId="{09B32351-FA0E-46B4-ADF1-FCA4E47BB379}" srcOrd="0" destOrd="0" presId="urn:microsoft.com/office/officeart/2005/8/layout/process1"/>
    <dgm:cxn modelId="{BCEB01B1-2B8E-4317-846B-F8E89653DB45}" type="presParOf" srcId="{D400A040-CE8F-44B4-B356-DA13A70E1EE7}" destId="{9DAF8C1A-CD65-436B-906A-6D4731E3FDE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8C1ED-2777-4611-B1FC-434811E95EC0}"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3CCC1843-AB52-4786-8431-A0AD26FA8DAC}">
      <dgm:prSet phldrT="[Text]"/>
      <dgm:spPr/>
      <dgm:t>
        <a:bodyPr/>
        <a:lstStyle/>
        <a:p>
          <a:r>
            <a:rPr lang="en-US" dirty="0"/>
            <a:t>Standard</a:t>
          </a:r>
        </a:p>
      </dgm:t>
    </dgm:pt>
    <dgm:pt modelId="{A0CD1933-D4B3-4F2D-8235-7889CA2CEDB6}" type="parTrans" cxnId="{006C7D0D-450C-4823-A278-A03C8EF9066C}">
      <dgm:prSet/>
      <dgm:spPr/>
      <dgm:t>
        <a:bodyPr/>
        <a:lstStyle/>
        <a:p>
          <a:endParaRPr lang="en-US"/>
        </a:p>
      </dgm:t>
    </dgm:pt>
    <dgm:pt modelId="{63563C7D-FEEF-4474-B3B0-0FAEC0C5E740}" type="sibTrans" cxnId="{006C7D0D-450C-4823-A278-A03C8EF9066C}">
      <dgm:prSet/>
      <dgm:spPr/>
      <dgm:t>
        <a:bodyPr/>
        <a:lstStyle/>
        <a:p>
          <a:endParaRPr lang="en-US"/>
        </a:p>
      </dgm:t>
    </dgm:pt>
    <dgm:pt modelId="{974F11BA-7364-478A-A46F-13034458A48D}">
      <dgm:prSet phldrT="[Text]" custT="1"/>
      <dgm:spPr/>
      <dgm:t>
        <a:bodyPr/>
        <a:lstStyle/>
        <a:p>
          <a:r>
            <a:rPr lang="en-US" sz="1500" dirty="0"/>
            <a:t>Considers all words and combinations of words (up to 2)</a:t>
          </a:r>
        </a:p>
      </dgm:t>
    </dgm:pt>
    <dgm:pt modelId="{5AACF030-0652-493A-8ABE-BE036CD04C55}" type="parTrans" cxnId="{026D7251-CE81-421B-B56D-2D2E50B3928F}">
      <dgm:prSet/>
      <dgm:spPr/>
      <dgm:t>
        <a:bodyPr/>
        <a:lstStyle/>
        <a:p>
          <a:endParaRPr lang="en-US"/>
        </a:p>
      </dgm:t>
    </dgm:pt>
    <dgm:pt modelId="{DBFCB116-67C0-4B75-8B15-4988F35FD69C}" type="sibTrans" cxnId="{026D7251-CE81-421B-B56D-2D2E50B3928F}">
      <dgm:prSet/>
      <dgm:spPr/>
      <dgm:t>
        <a:bodyPr/>
        <a:lstStyle/>
        <a:p>
          <a:endParaRPr lang="en-US"/>
        </a:p>
      </dgm:t>
    </dgm:pt>
    <dgm:pt modelId="{E5ACA472-C9A4-4178-AEF2-7543F24F293E}">
      <dgm:prSet phldrT="[Text]" custT="1"/>
      <dgm:spPr/>
      <dgm:t>
        <a:bodyPr/>
        <a:lstStyle/>
        <a:p>
          <a:r>
            <a:rPr lang="en-US" sz="1500" dirty="0"/>
            <a:t>Ex. “car repair”</a:t>
          </a:r>
        </a:p>
      </dgm:t>
    </dgm:pt>
    <dgm:pt modelId="{8F36FDC7-1514-4C20-A74A-B9519EDA39AE}" type="parTrans" cxnId="{393B24FD-DD4D-4FA8-8BB1-7B52596AE4BB}">
      <dgm:prSet/>
      <dgm:spPr/>
      <dgm:t>
        <a:bodyPr/>
        <a:lstStyle/>
        <a:p>
          <a:endParaRPr lang="en-US"/>
        </a:p>
      </dgm:t>
    </dgm:pt>
    <dgm:pt modelId="{32DB58BD-8E6E-4EBC-A47B-4F72390CA9F6}" type="sibTrans" cxnId="{393B24FD-DD4D-4FA8-8BB1-7B52596AE4BB}">
      <dgm:prSet/>
      <dgm:spPr/>
      <dgm:t>
        <a:bodyPr/>
        <a:lstStyle/>
        <a:p>
          <a:endParaRPr lang="en-US"/>
        </a:p>
      </dgm:t>
    </dgm:pt>
    <dgm:pt modelId="{B725E649-9CB0-489C-853B-7231A547861D}">
      <dgm:prSet phldrT="[Text]"/>
      <dgm:spPr/>
      <dgm:t>
        <a:bodyPr/>
        <a:lstStyle/>
        <a:p>
          <a:r>
            <a:rPr lang="en-US" dirty="0"/>
            <a:t>Umbrella</a:t>
          </a:r>
        </a:p>
      </dgm:t>
    </dgm:pt>
    <dgm:pt modelId="{506DC1D1-39D1-4019-A6C4-1BFC20944A05}" type="parTrans" cxnId="{5B3101C6-C2F7-4E82-B3F0-679F62B94350}">
      <dgm:prSet/>
      <dgm:spPr/>
      <dgm:t>
        <a:bodyPr/>
        <a:lstStyle/>
        <a:p>
          <a:endParaRPr lang="en-US"/>
        </a:p>
      </dgm:t>
    </dgm:pt>
    <dgm:pt modelId="{C63BB50D-A6A8-4316-B95B-5B0E645D72BA}" type="sibTrans" cxnId="{5B3101C6-C2F7-4E82-B3F0-679F62B94350}">
      <dgm:prSet/>
      <dgm:spPr/>
      <dgm:t>
        <a:bodyPr/>
        <a:lstStyle/>
        <a:p>
          <a:endParaRPr lang="en-US"/>
        </a:p>
      </dgm:t>
    </dgm:pt>
    <dgm:pt modelId="{1FAD99AE-FEA9-4EA7-9D9C-BEA21A5D0671}">
      <dgm:prSet phldrT="[Text]" custT="1"/>
      <dgm:spPr/>
      <dgm:t>
        <a:bodyPr/>
        <a:lstStyle/>
        <a:p>
          <a:r>
            <a:rPr lang="en-US" sz="1500" dirty="0"/>
            <a:t>Excludes words/combs that are subsets of other combs</a:t>
          </a:r>
        </a:p>
      </dgm:t>
    </dgm:pt>
    <dgm:pt modelId="{B5B9D985-406A-486F-81FA-D1C7B9CBDE92}" type="parTrans" cxnId="{700BBC10-83E5-4DD0-BF55-A6F3A352A207}">
      <dgm:prSet/>
      <dgm:spPr/>
      <dgm:t>
        <a:bodyPr/>
        <a:lstStyle/>
        <a:p>
          <a:endParaRPr lang="en-US"/>
        </a:p>
      </dgm:t>
    </dgm:pt>
    <dgm:pt modelId="{314CC7F1-305D-41DC-BE32-F67FB2A9D825}" type="sibTrans" cxnId="{700BBC10-83E5-4DD0-BF55-A6F3A352A207}">
      <dgm:prSet/>
      <dgm:spPr/>
      <dgm:t>
        <a:bodyPr/>
        <a:lstStyle/>
        <a:p>
          <a:endParaRPr lang="en-US"/>
        </a:p>
      </dgm:t>
    </dgm:pt>
    <dgm:pt modelId="{8EA966C0-827B-4F97-94BE-94AAEA6F6E38}">
      <dgm:prSet phldrT="[Text]"/>
      <dgm:spPr/>
      <dgm:t>
        <a:bodyPr/>
        <a:lstStyle/>
        <a:p>
          <a:r>
            <a:rPr lang="en-US" dirty="0"/>
            <a:t>Exact</a:t>
          </a:r>
        </a:p>
      </dgm:t>
    </dgm:pt>
    <dgm:pt modelId="{743841F3-E93F-4C50-BBBF-6E508ED374E4}" type="parTrans" cxnId="{E51C6AF6-7417-44DA-8E5A-48E25ECABD69}">
      <dgm:prSet/>
      <dgm:spPr/>
      <dgm:t>
        <a:bodyPr/>
        <a:lstStyle/>
        <a:p>
          <a:endParaRPr lang="en-US"/>
        </a:p>
      </dgm:t>
    </dgm:pt>
    <dgm:pt modelId="{2002A23C-3BF8-4698-924C-F8FAC49EBCA6}" type="sibTrans" cxnId="{E51C6AF6-7417-44DA-8E5A-48E25ECABD69}">
      <dgm:prSet/>
      <dgm:spPr/>
      <dgm:t>
        <a:bodyPr/>
        <a:lstStyle/>
        <a:p>
          <a:endParaRPr lang="en-US"/>
        </a:p>
      </dgm:t>
    </dgm:pt>
    <dgm:pt modelId="{7F018368-5D5D-46A4-A672-E5AE51380464}">
      <dgm:prSet phldrT="[Text]" custT="1"/>
      <dgm:spPr/>
      <dgm:t>
        <a:bodyPr/>
        <a:lstStyle/>
        <a:p>
          <a:r>
            <a:rPr lang="en-US" sz="1500" dirty="0"/>
            <a:t>Only considers complete write-in description</a:t>
          </a:r>
        </a:p>
      </dgm:t>
    </dgm:pt>
    <dgm:pt modelId="{783F011C-B1F5-4CC3-8AAE-C06617E739F3}" type="parTrans" cxnId="{7F39EF31-6C93-4D27-9EB3-77B79FD72BF2}">
      <dgm:prSet/>
      <dgm:spPr/>
      <dgm:t>
        <a:bodyPr/>
        <a:lstStyle/>
        <a:p>
          <a:endParaRPr lang="en-US"/>
        </a:p>
      </dgm:t>
    </dgm:pt>
    <dgm:pt modelId="{32CE969E-BF0A-4069-BDEA-279EB7A761FB}" type="sibTrans" cxnId="{7F39EF31-6C93-4D27-9EB3-77B79FD72BF2}">
      <dgm:prSet/>
      <dgm:spPr/>
      <dgm:t>
        <a:bodyPr/>
        <a:lstStyle/>
        <a:p>
          <a:endParaRPr lang="en-US"/>
        </a:p>
      </dgm:t>
    </dgm:pt>
    <dgm:pt modelId="{6AF86973-C682-4635-9E5E-2587804B39CC}">
      <dgm:prSet phldrT="[Text]" custT="1"/>
      <dgm:spPr/>
      <dgm:t>
        <a:bodyPr/>
        <a:lstStyle/>
        <a:p>
          <a:r>
            <a:rPr lang="en-US" sz="1500" dirty="0"/>
            <a:t>Ex. “car repair”</a:t>
          </a:r>
        </a:p>
      </dgm:t>
    </dgm:pt>
    <dgm:pt modelId="{D8E72B77-39D4-4D66-B4C7-44EE0719D2E8}" type="sibTrans" cxnId="{B09172BF-4B31-4C1C-8C65-E8D17B525C20}">
      <dgm:prSet/>
      <dgm:spPr/>
      <dgm:t>
        <a:bodyPr/>
        <a:lstStyle/>
        <a:p>
          <a:endParaRPr lang="en-US"/>
        </a:p>
      </dgm:t>
    </dgm:pt>
    <dgm:pt modelId="{F5F58EFE-43F3-4DDE-B8B6-365F30DB90B4}" type="parTrans" cxnId="{B09172BF-4B31-4C1C-8C65-E8D17B525C20}">
      <dgm:prSet/>
      <dgm:spPr/>
      <dgm:t>
        <a:bodyPr/>
        <a:lstStyle/>
        <a:p>
          <a:endParaRPr lang="en-US"/>
        </a:p>
      </dgm:t>
    </dgm:pt>
    <dgm:pt modelId="{350073CF-5FFF-49B2-958F-442633B90FF5}">
      <dgm:prSet phldrT="[Text]" custT="1"/>
      <dgm:spPr/>
      <dgm:t>
        <a:bodyPr/>
        <a:lstStyle/>
        <a:p>
          <a:r>
            <a:rPr lang="en-US" sz="1500" dirty="0"/>
            <a:t>Includes: “car repair” (all qualifying write-ins)</a:t>
          </a:r>
        </a:p>
      </dgm:t>
    </dgm:pt>
    <dgm:pt modelId="{5BEE888A-E05E-48FD-856B-5B33D2D31F65}" type="parTrans" cxnId="{633996F7-5E71-46A6-A942-83E25D3BD785}">
      <dgm:prSet/>
      <dgm:spPr/>
      <dgm:t>
        <a:bodyPr/>
        <a:lstStyle/>
        <a:p>
          <a:endParaRPr lang="en-US"/>
        </a:p>
      </dgm:t>
    </dgm:pt>
    <dgm:pt modelId="{878A2789-84AE-408A-8908-FBF2D7238B1D}" type="sibTrans" cxnId="{633996F7-5E71-46A6-A942-83E25D3BD785}">
      <dgm:prSet/>
      <dgm:spPr/>
      <dgm:t>
        <a:bodyPr/>
        <a:lstStyle/>
        <a:p>
          <a:endParaRPr lang="en-US"/>
        </a:p>
      </dgm:t>
    </dgm:pt>
    <dgm:pt modelId="{0F6C0F2C-C721-4272-9F73-D82899C55F1A}">
      <dgm:prSet phldrT="[Text]" custT="1"/>
      <dgm:spPr/>
      <dgm:t>
        <a:bodyPr/>
        <a:lstStyle/>
        <a:p>
          <a:r>
            <a:rPr lang="en-US" sz="1500" dirty="0"/>
            <a:t>Includes: “car”, “repair”, “car repair” (all qualifying write-ins)</a:t>
          </a:r>
        </a:p>
      </dgm:t>
    </dgm:pt>
    <dgm:pt modelId="{7F789A33-31F4-432D-80AE-07E79ACA1DAA}" type="parTrans" cxnId="{ABC61894-1B5B-4229-A862-4A90C5D44F39}">
      <dgm:prSet/>
      <dgm:spPr/>
      <dgm:t>
        <a:bodyPr/>
        <a:lstStyle/>
        <a:p>
          <a:endParaRPr lang="en-US"/>
        </a:p>
      </dgm:t>
    </dgm:pt>
    <dgm:pt modelId="{26046AD0-A153-434D-A891-054559316663}" type="sibTrans" cxnId="{ABC61894-1B5B-4229-A862-4A90C5D44F39}">
      <dgm:prSet/>
      <dgm:spPr/>
      <dgm:t>
        <a:bodyPr/>
        <a:lstStyle/>
        <a:p>
          <a:endParaRPr lang="en-US"/>
        </a:p>
      </dgm:t>
    </dgm:pt>
    <dgm:pt modelId="{609889D0-93AC-47B9-98B1-6CDBF450A6E4}">
      <dgm:prSet phldrT="[Text]" custT="1"/>
      <dgm:spPr/>
      <dgm:t>
        <a:bodyPr/>
        <a:lstStyle/>
        <a:p>
          <a:r>
            <a:rPr lang="en-US" sz="1500" dirty="0"/>
            <a:t>Excludes: “car”, “repair”</a:t>
          </a:r>
        </a:p>
      </dgm:t>
    </dgm:pt>
    <dgm:pt modelId="{CD9F436F-DC48-410B-9A44-58C06847B1BF}" type="parTrans" cxnId="{E9714818-21D5-44FB-B3BA-CC7A28FF02DB}">
      <dgm:prSet/>
      <dgm:spPr/>
      <dgm:t>
        <a:bodyPr/>
        <a:lstStyle/>
        <a:p>
          <a:endParaRPr lang="en-US"/>
        </a:p>
      </dgm:t>
    </dgm:pt>
    <dgm:pt modelId="{E9EF8270-8D63-4299-A79D-57B1A36AFE3C}" type="sibTrans" cxnId="{E9714818-21D5-44FB-B3BA-CC7A28FF02DB}">
      <dgm:prSet/>
      <dgm:spPr/>
      <dgm:t>
        <a:bodyPr/>
        <a:lstStyle/>
        <a:p>
          <a:endParaRPr lang="en-US"/>
        </a:p>
      </dgm:t>
    </dgm:pt>
    <dgm:pt modelId="{1A79904B-09A3-4A6D-BA36-68D3D7A49C11}">
      <dgm:prSet phldrT="[Text]" custT="1"/>
      <dgm:spPr/>
      <dgm:t>
        <a:bodyPr/>
        <a:lstStyle/>
        <a:p>
          <a:r>
            <a:rPr lang="en-US" sz="1500" dirty="0"/>
            <a:t>Includes: “car repair” (includes only write-ins consisting only of terms “car” and “repair”)</a:t>
          </a:r>
        </a:p>
      </dgm:t>
    </dgm:pt>
    <dgm:pt modelId="{F7A54CC8-554E-4BE9-8EC1-93F779DDEFF8}" type="parTrans" cxnId="{7682A97B-14E1-4E18-9424-64C5D18E20F8}">
      <dgm:prSet/>
      <dgm:spPr/>
      <dgm:t>
        <a:bodyPr/>
        <a:lstStyle/>
        <a:p>
          <a:endParaRPr lang="en-US"/>
        </a:p>
      </dgm:t>
    </dgm:pt>
    <dgm:pt modelId="{C756F40F-C8C1-41B7-8E2E-BD1C2CEC1310}" type="sibTrans" cxnId="{7682A97B-14E1-4E18-9424-64C5D18E20F8}">
      <dgm:prSet/>
      <dgm:spPr/>
      <dgm:t>
        <a:bodyPr/>
        <a:lstStyle/>
        <a:p>
          <a:endParaRPr lang="en-US"/>
        </a:p>
      </dgm:t>
    </dgm:pt>
    <dgm:pt modelId="{4CB9EB59-2C10-450B-B5D6-C43AE6EF1548}">
      <dgm:prSet phldrT="[Text]" custT="1"/>
      <dgm:spPr/>
      <dgm:t>
        <a:bodyPr/>
        <a:lstStyle/>
        <a:p>
          <a:r>
            <a:rPr lang="en-US" sz="1500" dirty="0"/>
            <a:t>Excludes: “car”, “repair”</a:t>
          </a:r>
        </a:p>
      </dgm:t>
    </dgm:pt>
    <dgm:pt modelId="{AF266193-B471-44DE-B5EA-3FC2A2885208}" type="parTrans" cxnId="{F5E22C45-517F-46AA-B54E-3B01997801D8}">
      <dgm:prSet/>
      <dgm:spPr/>
      <dgm:t>
        <a:bodyPr/>
        <a:lstStyle/>
        <a:p>
          <a:endParaRPr lang="en-US"/>
        </a:p>
      </dgm:t>
    </dgm:pt>
    <dgm:pt modelId="{71C94435-0E45-4397-B0D1-39C8D2A13E4A}" type="sibTrans" cxnId="{F5E22C45-517F-46AA-B54E-3B01997801D8}">
      <dgm:prSet/>
      <dgm:spPr/>
      <dgm:t>
        <a:bodyPr/>
        <a:lstStyle/>
        <a:p>
          <a:endParaRPr lang="en-US"/>
        </a:p>
      </dgm:t>
    </dgm:pt>
    <dgm:pt modelId="{22E70415-10F8-40FD-934F-CFF1B7855F66}">
      <dgm:prSet phldrT="[Text]" custT="1"/>
      <dgm:spPr/>
      <dgm:t>
        <a:bodyPr/>
        <a:lstStyle/>
        <a:p>
          <a:r>
            <a:rPr lang="en-US" sz="1500" dirty="0"/>
            <a:t>Ex. “car repair”</a:t>
          </a:r>
        </a:p>
      </dgm:t>
    </dgm:pt>
    <dgm:pt modelId="{07DB91B4-51C9-4985-B42D-684389B855FD}" type="parTrans" cxnId="{50D877BB-73FE-416F-B8A9-B0FAA50BB55D}">
      <dgm:prSet/>
      <dgm:spPr/>
      <dgm:t>
        <a:bodyPr/>
        <a:lstStyle/>
        <a:p>
          <a:endParaRPr lang="en-US"/>
        </a:p>
      </dgm:t>
    </dgm:pt>
    <dgm:pt modelId="{9CFC691E-A880-4631-A457-1A241D74C122}" type="sibTrans" cxnId="{50D877BB-73FE-416F-B8A9-B0FAA50BB55D}">
      <dgm:prSet/>
      <dgm:spPr/>
      <dgm:t>
        <a:bodyPr/>
        <a:lstStyle/>
        <a:p>
          <a:endParaRPr lang="en-US"/>
        </a:p>
      </dgm:t>
    </dgm:pt>
    <dgm:pt modelId="{F0912496-9D74-4FB9-9680-CA4958AA0CC4}" type="pres">
      <dgm:prSet presAssocID="{CD78C1ED-2777-4611-B1FC-434811E95EC0}" presName="Name0" presStyleCnt="0">
        <dgm:presLayoutVars>
          <dgm:chMax val="7"/>
          <dgm:dir/>
          <dgm:animLvl val="lvl"/>
          <dgm:resizeHandles val="exact"/>
        </dgm:presLayoutVars>
      </dgm:prSet>
      <dgm:spPr/>
    </dgm:pt>
    <dgm:pt modelId="{48FCD3BE-2252-4B35-8830-95F80884B027}" type="pres">
      <dgm:prSet presAssocID="{3CCC1843-AB52-4786-8431-A0AD26FA8DAC}" presName="circle1" presStyleLbl="node1" presStyleIdx="0" presStyleCnt="3"/>
      <dgm:spPr/>
    </dgm:pt>
    <dgm:pt modelId="{138262CD-4306-4358-A17A-BD9E9D7BAA70}" type="pres">
      <dgm:prSet presAssocID="{3CCC1843-AB52-4786-8431-A0AD26FA8DAC}" presName="space" presStyleCnt="0"/>
      <dgm:spPr/>
    </dgm:pt>
    <dgm:pt modelId="{8A1AAFE4-9FB6-4C53-B87B-7A7FC1E8A631}" type="pres">
      <dgm:prSet presAssocID="{3CCC1843-AB52-4786-8431-A0AD26FA8DAC}" presName="rect1" presStyleLbl="alignAcc1" presStyleIdx="0" presStyleCnt="3"/>
      <dgm:spPr/>
    </dgm:pt>
    <dgm:pt modelId="{89B8A61C-DBB0-4026-BC80-9F0AE4183013}" type="pres">
      <dgm:prSet presAssocID="{B725E649-9CB0-489C-853B-7231A547861D}" presName="vertSpace2" presStyleLbl="node1" presStyleIdx="0" presStyleCnt="3"/>
      <dgm:spPr/>
    </dgm:pt>
    <dgm:pt modelId="{0873492B-B5A8-4189-BAB8-A9585BC4597D}" type="pres">
      <dgm:prSet presAssocID="{B725E649-9CB0-489C-853B-7231A547861D}" presName="circle2" presStyleLbl="node1" presStyleIdx="1" presStyleCnt="3"/>
      <dgm:spPr/>
    </dgm:pt>
    <dgm:pt modelId="{F7CA2CD5-1DBB-451B-8D70-3E3F6231FAAE}" type="pres">
      <dgm:prSet presAssocID="{B725E649-9CB0-489C-853B-7231A547861D}" presName="rect2" presStyleLbl="alignAcc1" presStyleIdx="1" presStyleCnt="3"/>
      <dgm:spPr/>
    </dgm:pt>
    <dgm:pt modelId="{578F37E4-5B7D-4199-BD6D-05F875F77061}" type="pres">
      <dgm:prSet presAssocID="{8EA966C0-827B-4F97-94BE-94AAEA6F6E38}" presName="vertSpace3" presStyleLbl="node1" presStyleIdx="1" presStyleCnt="3"/>
      <dgm:spPr/>
    </dgm:pt>
    <dgm:pt modelId="{6A8D4139-3FF3-401E-82CE-81E6D6EB721D}" type="pres">
      <dgm:prSet presAssocID="{8EA966C0-827B-4F97-94BE-94AAEA6F6E38}" presName="circle3" presStyleLbl="node1" presStyleIdx="2" presStyleCnt="3"/>
      <dgm:spPr/>
    </dgm:pt>
    <dgm:pt modelId="{ABF96390-325C-473C-BEDE-D8E4AE65437B}" type="pres">
      <dgm:prSet presAssocID="{8EA966C0-827B-4F97-94BE-94AAEA6F6E38}" presName="rect3" presStyleLbl="alignAcc1" presStyleIdx="2" presStyleCnt="3" custLinFactNeighborX="-350" custLinFactNeighborY="1610"/>
      <dgm:spPr/>
    </dgm:pt>
    <dgm:pt modelId="{0DE49B21-AF0B-4404-8B11-A35417BCD849}" type="pres">
      <dgm:prSet presAssocID="{3CCC1843-AB52-4786-8431-A0AD26FA8DAC}" presName="rect1ParTx" presStyleLbl="alignAcc1" presStyleIdx="2" presStyleCnt="3">
        <dgm:presLayoutVars>
          <dgm:chMax val="1"/>
          <dgm:bulletEnabled val="1"/>
        </dgm:presLayoutVars>
      </dgm:prSet>
      <dgm:spPr/>
    </dgm:pt>
    <dgm:pt modelId="{0D718C1B-C10D-459B-B4A1-EE4B7A6C1837}" type="pres">
      <dgm:prSet presAssocID="{3CCC1843-AB52-4786-8431-A0AD26FA8DAC}" presName="rect1ChTx" presStyleLbl="alignAcc1" presStyleIdx="2" presStyleCnt="3">
        <dgm:presLayoutVars>
          <dgm:bulletEnabled val="1"/>
        </dgm:presLayoutVars>
      </dgm:prSet>
      <dgm:spPr/>
    </dgm:pt>
    <dgm:pt modelId="{407B0F5E-CABC-4F14-BF84-385B94CFD538}" type="pres">
      <dgm:prSet presAssocID="{B725E649-9CB0-489C-853B-7231A547861D}" presName="rect2ParTx" presStyleLbl="alignAcc1" presStyleIdx="2" presStyleCnt="3">
        <dgm:presLayoutVars>
          <dgm:chMax val="1"/>
          <dgm:bulletEnabled val="1"/>
        </dgm:presLayoutVars>
      </dgm:prSet>
      <dgm:spPr/>
    </dgm:pt>
    <dgm:pt modelId="{0ED387CC-79D4-4FB3-8F13-936BD559B4E9}" type="pres">
      <dgm:prSet presAssocID="{B725E649-9CB0-489C-853B-7231A547861D}" presName="rect2ChTx" presStyleLbl="alignAcc1" presStyleIdx="2" presStyleCnt="3">
        <dgm:presLayoutVars>
          <dgm:bulletEnabled val="1"/>
        </dgm:presLayoutVars>
      </dgm:prSet>
      <dgm:spPr/>
    </dgm:pt>
    <dgm:pt modelId="{0B66FDB0-1B70-4A1B-8037-F84ADC0C0238}" type="pres">
      <dgm:prSet presAssocID="{8EA966C0-827B-4F97-94BE-94AAEA6F6E38}" presName="rect3ParTx" presStyleLbl="alignAcc1" presStyleIdx="2" presStyleCnt="3">
        <dgm:presLayoutVars>
          <dgm:chMax val="1"/>
          <dgm:bulletEnabled val="1"/>
        </dgm:presLayoutVars>
      </dgm:prSet>
      <dgm:spPr/>
    </dgm:pt>
    <dgm:pt modelId="{699C58A8-7E4D-47A0-AACF-B53808DE5319}" type="pres">
      <dgm:prSet presAssocID="{8EA966C0-827B-4F97-94BE-94AAEA6F6E38}" presName="rect3ChTx" presStyleLbl="alignAcc1" presStyleIdx="2" presStyleCnt="3">
        <dgm:presLayoutVars>
          <dgm:bulletEnabled val="1"/>
        </dgm:presLayoutVars>
      </dgm:prSet>
      <dgm:spPr/>
    </dgm:pt>
  </dgm:ptLst>
  <dgm:cxnLst>
    <dgm:cxn modelId="{C4062206-3663-4462-90FA-E83CCB2A83D7}" type="presOf" srcId="{3CCC1843-AB52-4786-8431-A0AD26FA8DAC}" destId="{8A1AAFE4-9FB6-4C53-B87B-7A7FC1E8A631}" srcOrd="0" destOrd="0" presId="urn:microsoft.com/office/officeart/2005/8/layout/target3"/>
    <dgm:cxn modelId="{006C7D0D-450C-4823-A278-A03C8EF9066C}" srcId="{CD78C1ED-2777-4611-B1FC-434811E95EC0}" destId="{3CCC1843-AB52-4786-8431-A0AD26FA8DAC}" srcOrd="0" destOrd="0" parTransId="{A0CD1933-D4B3-4F2D-8235-7889CA2CEDB6}" sibTransId="{63563C7D-FEEF-4474-B3B0-0FAEC0C5E740}"/>
    <dgm:cxn modelId="{700BBC10-83E5-4DD0-BF55-A6F3A352A207}" srcId="{B725E649-9CB0-489C-853B-7231A547861D}" destId="{1FAD99AE-FEA9-4EA7-9D9C-BEA21A5D0671}" srcOrd="0" destOrd="0" parTransId="{B5B9D985-406A-486F-81FA-D1C7B9CBDE92}" sibTransId="{314CC7F1-305D-41DC-BE32-F67FB2A9D825}"/>
    <dgm:cxn modelId="{E9714818-21D5-44FB-B3BA-CC7A28FF02DB}" srcId="{6AF86973-C682-4635-9E5E-2587804B39CC}" destId="{609889D0-93AC-47B9-98B1-6CDBF450A6E4}" srcOrd="1" destOrd="0" parTransId="{CD9F436F-DC48-410B-9A44-58C06847B1BF}" sibTransId="{E9EF8270-8D63-4299-A79D-57B1A36AFE3C}"/>
    <dgm:cxn modelId="{4CBB3A20-E231-48C5-B05C-BE0D7F750E87}" type="presOf" srcId="{22E70415-10F8-40FD-934F-CFF1B7855F66}" destId="{699C58A8-7E4D-47A0-AACF-B53808DE5319}" srcOrd="0" destOrd="1" presId="urn:microsoft.com/office/officeart/2005/8/layout/target3"/>
    <dgm:cxn modelId="{1E498026-3DF6-4573-8F47-41DD81AF4FEE}" type="presOf" srcId="{6AF86973-C682-4635-9E5E-2587804B39CC}" destId="{0ED387CC-79D4-4FB3-8F13-936BD559B4E9}" srcOrd="0" destOrd="1" presId="urn:microsoft.com/office/officeart/2005/8/layout/target3"/>
    <dgm:cxn modelId="{7EB4452B-7A25-420A-81AB-228F67CFE387}" type="presOf" srcId="{609889D0-93AC-47B9-98B1-6CDBF450A6E4}" destId="{0ED387CC-79D4-4FB3-8F13-936BD559B4E9}" srcOrd="0" destOrd="3" presId="urn:microsoft.com/office/officeart/2005/8/layout/target3"/>
    <dgm:cxn modelId="{7F39EF31-6C93-4D27-9EB3-77B79FD72BF2}" srcId="{8EA966C0-827B-4F97-94BE-94AAEA6F6E38}" destId="{7F018368-5D5D-46A4-A672-E5AE51380464}" srcOrd="0" destOrd="0" parTransId="{783F011C-B1F5-4CC3-8AAE-C06617E739F3}" sibTransId="{32CE969E-BF0A-4069-BDEA-279EB7A761FB}"/>
    <dgm:cxn modelId="{C6D9FC32-8F18-4E08-91E2-FC062CCCE2BB}" type="presOf" srcId="{350073CF-5FFF-49B2-958F-442633B90FF5}" destId="{0ED387CC-79D4-4FB3-8F13-936BD559B4E9}" srcOrd="0" destOrd="2" presId="urn:microsoft.com/office/officeart/2005/8/layout/target3"/>
    <dgm:cxn modelId="{F413133C-8F94-4369-B406-2A247045C2CB}" type="presOf" srcId="{CD78C1ED-2777-4611-B1FC-434811E95EC0}" destId="{F0912496-9D74-4FB9-9680-CA4958AA0CC4}" srcOrd="0" destOrd="0" presId="urn:microsoft.com/office/officeart/2005/8/layout/target3"/>
    <dgm:cxn modelId="{F5E22C45-517F-46AA-B54E-3B01997801D8}" srcId="{22E70415-10F8-40FD-934F-CFF1B7855F66}" destId="{4CB9EB59-2C10-450B-B5D6-C43AE6EF1548}" srcOrd="1" destOrd="0" parTransId="{AF266193-B471-44DE-B5EA-3FC2A2885208}" sibTransId="{71C94435-0E45-4397-B0D1-39C8D2A13E4A}"/>
    <dgm:cxn modelId="{7A228746-5BF1-4FB1-B942-BDC6A5464447}" type="presOf" srcId="{B725E649-9CB0-489C-853B-7231A547861D}" destId="{F7CA2CD5-1DBB-451B-8D70-3E3F6231FAAE}" srcOrd="0" destOrd="0" presId="urn:microsoft.com/office/officeart/2005/8/layout/target3"/>
    <dgm:cxn modelId="{026D7251-CE81-421B-B56D-2D2E50B3928F}" srcId="{3CCC1843-AB52-4786-8431-A0AD26FA8DAC}" destId="{974F11BA-7364-478A-A46F-13034458A48D}" srcOrd="0" destOrd="0" parTransId="{5AACF030-0652-493A-8ABE-BE036CD04C55}" sibTransId="{DBFCB116-67C0-4B75-8B15-4988F35FD69C}"/>
    <dgm:cxn modelId="{633C9378-9F3A-42F3-A6EB-6AD0C8F95BD0}" type="presOf" srcId="{3CCC1843-AB52-4786-8431-A0AD26FA8DAC}" destId="{0DE49B21-AF0B-4404-8B11-A35417BCD849}" srcOrd="1" destOrd="0" presId="urn:microsoft.com/office/officeart/2005/8/layout/target3"/>
    <dgm:cxn modelId="{08FBA67A-4DEB-4C78-9B95-58CDE9510C1D}" type="presOf" srcId="{8EA966C0-827B-4F97-94BE-94AAEA6F6E38}" destId="{ABF96390-325C-473C-BEDE-D8E4AE65437B}" srcOrd="0" destOrd="0" presId="urn:microsoft.com/office/officeart/2005/8/layout/target3"/>
    <dgm:cxn modelId="{7682A97B-14E1-4E18-9424-64C5D18E20F8}" srcId="{22E70415-10F8-40FD-934F-CFF1B7855F66}" destId="{1A79904B-09A3-4A6D-BA36-68D3D7A49C11}" srcOrd="0" destOrd="0" parTransId="{F7A54CC8-554E-4BE9-8EC1-93F779DDEFF8}" sibTransId="{C756F40F-C8C1-41B7-8E2E-BD1C2CEC1310}"/>
    <dgm:cxn modelId="{9DFD247E-0F13-45DC-AAA3-B2E8D7372844}" type="presOf" srcId="{1FAD99AE-FEA9-4EA7-9D9C-BEA21A5D0671}" destId="{0ED387CC-79D4-4FB3-8F13-936BD559B4E9}" srcOrd="0" destOrd="0" presId="urn:microsoft.com/office/officeart/2005/8/layout/target3"/>
    <dgm:cxn modelId="{7D648F8E-E299-4A43-96CC-EEF86148905D}" type="presOf" srcId="{8EA966C0-827B-4F97-94BE-94AAEA6F6E38}" destId="{0B66FDB0-1B70-4A1B-8037-F84ADC0C0238}" srcOrd="1" destOrd="0" presId="urn:microsoft.com/office/officeart/2005/8/layout/target3"/>
    <dgm:cxn modelId="{0E1EF391-D80A-4091-8812-890DD091DB78}" type="presOf" srcId="{B725E649-9CB0-489C-853B-7231A547861D}" destId="{407B0F5E-CABC-4F14-BF84-385B94CFD538}" srcOrd="1" destOrd="0" presId="urn:microsoft.com/office/officeart/2005/8/layout/target3"/>
    <dgm:cxn modelId="{4C4FDE93-F1D8-4F39-8CF1-9A6FB56AFF45}" type="presOf" srcId="{974F11BA-7364-478A-A46F-13034458A48D}" destId="{0D718C1B-C10D-459B-B4A1-EE4B7A6C1837}" srcOrd="0" destOrd="0" presId="urn:microsoft.com/office/officeart/2005/8/layout/target3"/>
    <dgm:cxn modelId="{ABC61894-1B5B-4229-A862-4A90C5D44F39}" srcId="{E5ACA472-C9A4-4178-AEF2-7543F24F293E}" destId="{0F6C0F2C-C721-4272-9F73-D82899C55F1A}" srcOrd="0" destOrd="0" parTransId="{7F789A33-31F4-432D-80AE-07E79ACA1DAA}" sibTransId="{26046AD0-A153-434D-A891-054559316663}"/>
    <dgm:cxn modelId="{29C96A97-8809-4EBF-93A5-6F8FDACCC9D5}" type="presOf" srcId="{1A79904B-09A3-4A6D-BA36-68D3D7A49C11}" destId="{699C58A8-7E4D-47A0-AACF-B53808DE5319}" srcOrd="0" destOrd="2" presId="urn:microsoft.com/office/officeart/2005/8/layout/target3"/>
    <dgm:cxn modelId="{50D877BB-73FE-416F-B8A9-B0FAA50BB55D}" srcId="{8EA966C0-827B-4F97-94BE-94AAEA6F6E38}" destId="{22E70415-10F8-40FD-934F-CFF1B7855F66}" srcOrd="1" destOrd="0" parTransId="{07DB91B4-51C9-4985-B42D-684389B855FD}" sibTransId="{9CFC691E-A880-4631-A457-1A241D74C122}"/>
    <dgm:cxn modelId="{B09172BF-4B31-4C1C-8C65-E8D17B525C20}" srcId="{B725E649-9CB0-489C-853B-7231A547861D}" destId="{6AF86973-C682-4635-9E5E-2587804B39CC}" srcOrd="1" destOrd="0" parTransId="{F5F58EFE-43F3-4DDE-B8B6-365F30DB90B4}" sibTransId="{D8E72B77-39D4-4D66-B4C7-44EE0719D2E8}"/>
    <dgm:cxn modelId="{5B3101C6-C2F7-4E82-B3F0-679F62B94350}" srcId="{CD78C1ED-2777-4611-B1FC-434811E95EC0}" destId="{B725E649-9CB0-489C-853B-7231A547861D}" srcOrd="1" destOrd="0" parTransId="{506DC1D1-39D1-4019-A6C4-1BFC20944A05}" sibTransId="{C63BB50D-A6A8-4316-B95B-5B0E645D72BA}"/>
    <dgm:cxn modelId="{79B909CF-8744-4F33-A19C-BAE945154956}" type="presOf" srcId="{0F6C0F2C-C721-4272-9F73-D82899C55F1A}" destId="{0D718C1B-C10D-459B-B4A1-EE4B7A6C1837}" srcOrd="0" destOrd="2" presId="urn:microsoft.com/office/officeart/2005/8/layout/target3"/>
    <dgm:cxn modelId="{9534D2DC-1E08-4D7B-B39C-AD9D81CFF9E6}" type="presOf" srcId="{E5ACA472-C9A4-4178-AEF2-7543F24F293E}" destId="{0D718C1B-C10D-459B-B4A1-EE4B7A6C1837}" srcOrd="0" destOrd="1" presId="urn:microsoft.com/office/officeart/2005/8/layout/target3"/>
    <dgm:cxn modelId="{8783E5F0-5ED6-45C0-B6F1-E82BA5D3BD56}" type="presOf" srcId="{7F018368-5D5D-46A4-A672-E5AE51380464}" destId="{699C58A8-7E4D-47A0-AACF-B53808DE5319}" srcOrd="0" destOrd="0" presId="urn:microsoft.com/office/officeart/2005/8/layout/target3"/>
    <dgm:cxn modelId="{E51C6AF6-7417-44DA-8E5A-48E25ECABD69}" srcId="{CD78C1ED-2777-4611-B1FC-434811E95EC0}" destId="{8EA966C0-827B-4F97-94BE-94AAEA6F6E38}" srcOrd="2" destOrd="0" parTransId="{743841F3-E93F-4C50-BBBF-6E508ED374E4}" sibTransId="{2002A23C-3BF8-4698-924C-F8FAC49EBCA6}"/>
    <dgm:cxn modelId="{633996F7-5E71-46A6-A942-83E25D3BD785}" srcId="{6AF86973-C682-4635-9E5E-2587804B39CC}" destId="{350073CF-5FFF-49B2-958F-442633B90FF5}" srcOrd="0" destOrd="0" parTransId="{5BEE888A-E05E-48FD-856B-5B33D2D31F65}" sibTransId="{878A2789-84AE-408A-8908-FBF2D7238B1D}"/>
    <dgm:cxn modelId="{86F3DFF9-745B-481E-A193-A96E645336DF}" type="presOf" srcId="{4CB9EB59-2C10-450B-B5D6-C43AE6EF1548}" destId="{699C58A8-7E4D-47A0-AACF-B53808DE5319}" srcOrd="0" destOrd="3" presId="urn:microsoft.com/office/officeart/2005/8/layout/target3"/>
    <dgm:cxn modelId="{393B24FD-DD4D-4FA8-8BB1-7B52596AE4BB}" srcId="{3CCC1843-AB52-4786-8431-A0AD26FA8DAC}" destId="{E5ACA472-C9A4-4178-AEF2-7543F24F293E}" srcOrd="1" destOrd="0" parTransId="{8F36FDC7-1514-4C20-A74A-B9519EDA39AE}" sibTransId="{32DB58BD-8E6E-4EBC-A47B-4F72390CA9F6}"/>
    <dgm:cxn modelId="{2E5C8993-98F8-43E9-9A75-D06B57198617}" type="presParOf" srcId="{F0912496-9D74-4FB9-9680-CA4958AA0CC4}" destId="{48FCD3BE-2252-4B35-8830-95F80884B027}" srcOrd="0" destOrd="0" presId="urn:microsoft.com/office/officeart/2005/8/layout/target3"/>
    <dgm:cxn modelId="{C77BF229-F7BF-44A9-9BD0-4D26C74E7AB4}" type="presParOf" srcId="{F0912496-9D74-4FB9-9680-CA4958AA0CC4}" destId="{138262CD-4306-4358-A17A-BD9E9D7BAA70}" srcOrd="1" destOrd="0" presId="urn:microsoft.com/office/officeart/2005/8/layout/target3"/>
    <dgm:cxn modelId="{77208144-6CED-42DC-93B1-0C337FA7078E}" type="presParOf" srcId="{F0912496-9D74-4FB9-9680-CA4958AA0CC4}" destId="{8A1AAFE4-9FB6-4C53-B87B-7A7FC1E8A631}" srcOrd="2" destOrd="0" presId="urn:microsoft.com/office/officeart/2005/8/layout/target3"/>
    <dgm:cxn modelId="{AE90AEC6-756F-499E-B0B7-652D3931C7C1}" type="presParOf" srcId="{F0912496-9D74-4FB9-9680-CA4958AA0CC4}" destId="{89B8A61C-DBB0-4026-BC80-9F0AE4183013}" srcOrd="3" destOrd="0" presId="urn:microsoft.com/office/officeart/2005/8/layout/target3"/>
    <dgm:cxn modelId="{45CA620E-78BC-40C5-BF4A-47F9304A2D26}" type="presParOf" srcId="{F0912496-9D74-4FB9-9680-CA4958AA0CC4}" destId="{0873492B-B5A8-4189-BAB8-A9585BC4597D}" srcOrd="4" destOrd="0" presId="urn:microsoft.com/office/officeart/2005/8/layout/target3"/>
    <dgm:cxn modelId="{E12CFBC9-2834-4DDA-9D34-752AE00ECEB8}" type="presParOf" srcId="{F0912496-9D74-4FB9-9680-CA4958AA0CC4}" destId="{F7CA2CD5-1DBB-451B-8D70-3E3F6231FAAE}" srcOrd="5" destOrd="0" presId="urn:microsoft.com/office/officeart/2005/8/layout/target3"/>
    <dgm:cxn modelId="{5730A54D-9205-4CA2-9501-C746806680FF}" type="presParOf" srcId="{F0912496-9D74-4FB9-9680-CA4958AA0CC4}" destId="{578F37E4-5B7D-4199-BD6D-05F875F77061}" srcOrd="6" destOrd="0" presId="urn:microsoft.com/office/officeart/2005/8/layout/target3"/>
    <dgm:cxn modelId="{8CFCF02C-CF07-43D6-9186-46F7B0826B0C}" type="presParOf" srcId="{F0912496-9D74-4FB9-9680-CA4958AA0CC4}" destId="{6A8D4139-3FF3-401E-82CE-81E6D6EB721D}" srcOrd="7" destOrd="0" presId="urn:microsoft.com/office/officeart/2005/8/layout/target3"/>
    <dgm:cxn modelId="{BB428FDD-8736-4519-8FE9-520852640BA5}" type="presParOf" srcId="{F0912496-9D74-4FB9-9680-CA4958AA0CC4}" destId="{ABF96390-325C-473C-BEDE-D8E4AE65437B}" srcOrd="8" destOrd="0" presId="urn:microsoft.com/office/officeart/2005/8/layout/target3"/>
    <dgm:cxn modelId="{F8CEFBD4-F699-4820-A0FA-088A6677181D}" type="presParOf" srcId="{F0912496-9D74-4FB9-9680-CA4958AA0CC4}" destId="{0DE49B21-AF0B-4404-8B11-A35417BCD849}" srcOrd="9" destOrd="0" presId="urn:microsoft.com/office/officeart/2005/8/layout/target3"/>
    <dgm:cxn modelId="{1B0BB413-872E-46B7-BCC6-B27F6C72A3FA}" type="presParOf" srcId="{F0912496-9D74-4FB9-9680-CA4958AA0CC4}" destId="{0D718C1B-C10D-459B-B4A1-EE4B7A6C1837}" srcOrd="10" destOrd="0" presId="urn:microsoft.com/office/officeart/2005/8/layout/target3"/>
    <dgm:cxn modelId="{F8DE8E93-CEB3-4A91-AE69-50E8D9A82F35}" type="presParOf" srcId="{F0912496-9D74-4FB9-9680-CA4958AA0CC4}" destId="{407B0F5E-CABC-4F14-BF84-385B94CFD538}" srcOrd="11" destOrd="0" presId="urn:microsoft.com/office/officeart/2005/8/layout/target3"/>
    <dgm:cxn modelId="{7BEA2A0A-23FF-4016-A54A-14D6756ED920}" type="presParOf" srcId="{F0912496-9D74-4FB9-9680-CA4958AA0CC4}" destId="{0ED387CC-79D4-4FB3-8F13-936BD559B4E9}" srcOrd="12" destOrd="0" presId="urn:microsoft.com/office/officeart/2005/8/layout/target3"/>
    <dgm:cxn modelId="{55609831-15FF-4BEC-859A-77ED7C639D5D}" type="presParOf" srcId="{F0912496-9D74-4FB9-9680-CA4958AA0CC4}" destId="{0B66FDB0-1B70-4A1B-8037-F84ADC0C0238}" srcOrd="13" destOrd="0" presId="urn:microsoft.com/office/officeart/2005/8/layout/target3"/>
    <dgm:cxn modelId="{63A0E08E-4031-4453-9BE6-7E42EB95C12E}" type="presParOf" srcId="{F0912496-9D74-4FB9-9680-CA4958AA0CC4}" destId="{699C58A8-7E4D-47A0-AACF-B53808DE5319}"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A2F5A-523C-4FE0-A9A4-55246708396A}">
      <dsp:nvSpPr>
        <dsp:cNvPr id="0" name=""/>
        <dsp:cNvSpPr/>
      </dsp:nvSpPr>
      <dsp:spPr>
        <a:xfrm>
          <a:off x="3889"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Respondent provides write-in</a:t>
          </a:r>
        </a:p>
      </dsp:txBody>
      <dsp:txXfrm>
        <a:off x="44671" y="275450"/>
        <a:ext cx="1618894" cy="1310852"/>
      </dsp:txXfrm>
    </dsp:sp>
    <dsp:sp modelId="{2BBDAE71-ACA1-45F3-BD25-471B9882CA15}">
      <dsp:nvSpPr>
        <dsp:cNvPr id="0" name=""/>
        <dsp:cNvSpPr/>
      </dsp:nvSpPr>
      <dsp:spPr>
        <a:xfrm>
          <a:off x="1874393" y="720020"/>
          <a:ext cx="360497" cy="4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874393" y="804363"/>
        <a:ext cx="252348" cy="253027"/>
      </dsp:txXfrm>
    </dsp:sp>
    <dsp:sp modelId="{4692CFEA-F84E-4FF0-817D-14E718C5BC67}">
      <dsp:nvSpPr>
        <dsp:cNvPr id="0" name=""/>
        <dsp:cNvSpPr/>
      </dsp:nvSpPr>
      <dsp:spPr>
        <a:xfrm>
          <a:off x="2384531"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Questionnaire sends write-in to BEACON via API</a:t>
          </a:r>
        </a:p>
      </dsp:txBody>
      <dsp:txXfrm>
        <a:off x="2425313" y="275450"/>
        <a:ext cx="1618894" cy="1310852"/>
      </dsp:txXfrm>
    </dsp:sp>
    <dsp:sp modelId="{A4E57DB4-66E5-4136-BE0C-AABAC62BD42E}">
      <dsp:nvSpPr>
        <dsp:cNvPr id="0" name=""/>
        <dsp:cNvSpPr/>
      </dsp:nvSpPr>
      <dsp:spPr>
        <a:xfrm>
          <a:off x="4255035" y="720020"/>
          <a:ext cx="360497" cy="4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4255035" y="804363"/>
        <a:ext cx="252348" cy="253027"/>
      </dsp:txXfrm>
    </dsp:sp>
    <dsp:sp modelId="{D0CE178C-96A7-4B0A-93F2-AE00355DC323}">
      <dsp:nvSpPr>
        <dsp:cNvPr id="0" name=""/>
        <dsp:cNvSpPr/>
      </dsp:nvSpPr>
      <dsp:spPr>
        <a:xfrm>
          <a:off x="4765173"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BEACON API returns ranked list of NAICS codes</a:t>
          </a:r>
        </a:p>
      </dsp:txBody>
      <dsp:txXfrm>
        <a:off x="4805955" y="275450"/>
        <a:ext cx="1618894" cy="1310852"/>
      </dsp:txXfrm>
    </dsp:sp>
    <dsp:sp modelId="{E6721321-CCCB-4E0F-A8D5-7C1CD7C852FD}">
      <dsp:nvSpPr>
        <dsp:cNvPr id="0" name=""/>
        <dsp:cNvSpPr/>
      </dsp:nvSpPr>
      <dsp:spPr>
        <a:xfrm>
          <a:off x="6635677" y="720020"/>
          <a:ext cx="360497" cy="4217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6635677" y="804363"/>
        <a:ext cx="252348" cy="253027"/>
      </dsp:txXfrm>
    </dsp:sp>
    <dsp:sp modelId="{9DAF8C1A-CD65-436B-906A-6D4731E3FDE7}">
      <dsp:nvSpPr>
        <dsp:cNvPr id="0" name=""/>
        <dsp:cNvSpPr/>
      </dsp:nvSpPr>
      <dsp:spPr>
        <a:xfrm>
          <a:off x="7145815" y="234668"/>
          <a:ext cx="1700458" cy="1392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Respondent selects NAICS code</a:t>
          </a:r>
        </a:p>
      </dsp:txBody>
      <dsp:txXfrm>
        <a:off x="7186597" y="275450"/>
        <a:ext cx="1618894" cy="1310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CD3BE-2252-4B35-8830-95F80884B027}">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AAFE4-9FB6-4C53-B87B-7A7FC1E8A631}">
      <dsp:nvSpPr>
        <dsp:cNvPr id="0" name=""/>
        <dsp:cNvSpPr/>
      </dsp:nvSpPr>
      <dsp:spPr>
        <a:xfrm>
          <a:off x="2175669" y="0"/>
          <a:ext cx="855802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Standard</a:t>
          </a:r>
        </a:p>
      </dsp:txBody>
      <dsp:txXfrm>
        <a:off x="2175669" y="0"/>
        <a:ext cx="4279010" cy="1305404"/>
      </dsp:txXfrm>
    </dsp:sp>
    <dsp:sp modelId="{0873492B-B5A8-4189-BAB8-A9585BC4597D}">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A2CD5-1DBB-451B-8D70-3E3F6231FAAE}">
      <dsp:nvSpPr>
        <dsp:cNvPr id="0" name=""/>
        <dsp:cNvSpPr/>
      </dsp:nvSpPr>
      <dsp:spPr>
        <a:xfrm>
          <a:off x="2175669" y="1305404"/>
          <a:ext cx="855802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Umbrella</a:t>
          </a:r>
        </a:p>
      </dsp:txBody>
      <dsp:txXfrm>
        <a:off x="2175669" y="1305404"/>
        <a:ext cx="4279010" cy="1305399"/>
      </dsp:txXfrm>
    </dsp:sp>
    <dsp:sp modelId="{6A8D4139-3FF3-401E-82CE-81E6D6EB721D}">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96390-325C-473C-BEDE-D8E4AE65437B}">
      <dsp:nvSpPr>
        <dsp:cNvPr id="0" name=""/>
        <dsp:cNvSpPr/>
      </dsp:nvSpPr>
      <dsp:spPr>
        <a:xfrm>
          <a:off x="2145715" y="2631821"/>
          <a:ext cx="855802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Exact</a:t>
          </a:r>
        </a:p>
      </dsp:txBody>
      <dsp:txXfrm>
        <a:off x="2145715" y="2631821"/>
        <a:ext cx="4279010" cy="1305400"/>
      </dsp:txXfrm>
    </dsp:sp>
    <dsp:sp modelId="{0D718C1B-C10D-459B-B4A1-EE4B7A6C1837}">
      <dsp:nvSpPr>
        <dsp:cNvPr id="0" name=""/>
        <dsp:cNvSpPr/>
      </dsp:nvSpPr>
      <dsp:spPr>
        <a:xfrm>
          <a:off x="6454679" y="0"/>
          <a:ext cx="4279010" cy="13054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Considers all words and combinations of words (up to 2)</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“car repair” (all qualifying write-ins)</a:t>
          </a:r>
        </a:p>
      </dsp:txBody>
      <dsp:txXfrm>
        <a:off x="6454679" y="0"/>
        <a:ext cx="4279010" cy="1305404"/>
      </dsp:txXfrm>
    </dsp:sp>
    <dsp:sp modelId="{0ED387CC-79D4-4FB3-8F13-936BD559B4E9}">
      <dsp:nvSpPr>
        <dsp:cNvPr id="0" name=""/>
        <dsp:cNvSpPr/>
      </dsp:nvSpPr>
      <dsp:spPr>
        <a:xfrm>
          <a:off x="6454679" y="1305404"/>
          <a:ext cx="4279010" cy="13053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Excludes words/combs that are subsets of other combs</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(all qualifying write-ins)</a:t>
          </a:r>
        </a:p>
        <a:p>
          <a:pPr marL="228600" lvl="2" indent="-114300" algn="l" defTabSz="666750">
            <a:lnSpc>
              <a:spcPct val="90000"/>
            </a:lnSpc>
            <a:spcBef>
              <a:spcPct val="0"/>
            </a:spcBef>
            <a:spcAft>
              <a:spcPct val="15000"/>
            </a:spcAft>
            <a:buChar char="•"/>
          </a:pPr>
          <a:r>
            <a:rPr lang="en-US" sz="1500" kern="1200" dirty="0"/>
            <a:t>Excludes: “car”, “repair”</a:t>
          </a:r>
        </a:p>
      </dsp:txBody>
      <dsp:txXfrm>
        <a:off x="6454679" y="1305404"/>
        <a:ext cx="4279010" cy="1305399"/>
      </dsp:txXfrm>
    </dsp:sp>
    <dsp:sp modelId="{699C58A8-7E4D-47A0-AACF-B53808DE5319}">
      <dsp:nvSpPr>
        <dsp:cNvPr id="0" name=""/>
        <dsp:cNvSpPr/>
      </dsp:nvSpPr>
      <dsp:spPr>
        <a:xfrm>
          <a:off x="6454679" y="2610804"/>
          <a:ext cx="4279010" cy="1305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Only considers complete write-in description</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(includes only write-ins consisting only of terms “car” and “repair”)</a:t>
          </a:r>
        </a:p>
        <a:p>
          <a:pPr marL="228600" lvl="2" indent="-114300" algn="l" defTabSz="666750">
            <a:lnSpc>
              <a:spcPct val="90000"/>
            </a:lnSpc>
            <a:spcBef>
              <a:spcPct val="0"/>
            </a:spcBef>
            <a:spcAft>
              <a:spcPct val="15000"/>
            </a:spcAft>
            <a:buChar char="•"/>
          </a:pPr>
          <a:r>
            <a:rPr lang="en-US" sz="1500" kern="1200" dirty="0"/>
            <a:t>Excludes: “car”, “repair”</a:t>
          </a:r>
        </a:p>
      </dsp:txBody>
      <dsp:txXfrm>
        <a:off x="6454679" y="2610804"/>
        <a:ext cx="4279010" cy="1305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4/19/2024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dirty="0"/>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14</a:t>
            </a:fld>
            <a:endParaRPr lang="en-US" dirty="0"/>
          </a:p>
        </p:txBody>
      </p:sp>
    </p:spTree>
    <p:extLst>
      <p:ext uri="{BB962C8B-B14F-4D97-AF65-F5344CB8AC3E}">
        <p14:creationId xmlns:p14="http://schemas.microsoft.com/office/powerpoint/2010/main" val="421904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16</a:t>
            </a:fld>
            <a:endParaRPr lang="en-US" dirty="0"/>
          </a:p>
        </p:txBody>
      </p:sp>
    </p:spTree>
    <p:extLst>
      <p:ext uri="{BB962C8B-B14F-4D97-AF65-F5344CB8AC3E}">
        <p14:creationId xmlns:p14="http://schemas.microsoft.com/office/powerpoint/2010/main" val="275673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descriptions excluded by the Exact method but included by the All and Umbrella method are “car repair and paint” or “car exhaust repair”.</a:t>
            </a:r>
          </a:p>
        </p:txBody>
      </p:sp>
      <p:sp>
        <p:nvSpPr>
          <p:cNvPr id="4" name="Slide Number Placeholder 3"/>
          <p:cNvSpPr>
            <a:spLocks noGrp="1"/>
          </p:cNvSpPr>
          <p:nvPr>
            <p:ph type="sldNum" sz="quarter" idx="5"/>
          </p:nvPr>
        </p:nvSpPr>
        <p:spPr/>
        <p:txBody>
          <a:bodyPr/>
          <a:lstStyle/>
          <a:p>
            <a:fld id="{F6A33367-C7DD-4070-8A8A-4A94FB71ED67}" type="slidenum">
              <a:rPr lang="en-US" smtClean="0"/>
              <a:t>18</a:t>
            </a:fld>
            <a:endParaRPr lang="en-US" dirty="0"/>
          </a:p>
        </p:txBody>
      </p:sp>
    </p:spTree>
    <p:extLst>
      <p:ext uri="{BB962C8B-B14F-4D97-AF65-F5344CB8AC3E}">
        <p14:creationId xmlns:p14="http://schemas.microsoft.com/office/powerpoint/2010/main" val="301358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Purity weight for “exact” model is 1 as only single such term for each write-in.</a:t>
            </a:r>
          </a:p>
        </p:txBody>
      </p:sp>
      <p:sp>
        <p:nvSpPr>
          <p:cNvPr id="4" name="Slide Number Placeholder 3"/>
          <p:cNvSpPr>
            <a:spLocks noGrp="1"/>
          </p:cNvSpPr>
          <p:nvPr>
            <p:ph type="sldNum" sz="quarter" idx="5"/>
          </p:nvPr>
        </p:nvSpPr>
        <p:spPr/>
        <p:txBody>
          <a:bodyPr/>
          <a:lstStyle/>
          <a:p>
            <a:fld id="{F6A33367-C7DD-4070-8A8A-4A94FB71ED67}" type="slidenum">
              <a:rPr lang="en-US" smtClean="0"/>
              <a:pPr/>
              <a:t>19</a:t>
            </a:fld>
            <a:endParaRPr lang="en-US" dirty="0"/>
          </a:p>
        </p:txBody>
      </p:sp>
    </p:spTree>
    <p:extLst>
      <p:ext uri="{BB962C8B-B14F-4D97-AF65-F5344CB8AC3E}">
        <p14:creationId xmlns:p14="http://schemas.microsoft.com/office/powerpoint/2010/main" val="36371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dirty="0"/>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5F_8185B4AC.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census.gov/naics/reference_files_tools/2017_NAICS_Manual.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Daniel.Whitehead@census.gov" TargetMode="External"/><Relationship Id="rId2" Type="http://schemas.openxmlformats.org/officeDocument/2006/relationships/hyperlink" Target="mailto:Sarah.Pfeiff@census.g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hs.econ.census.gov/ombpdfs2022/export/2022_AF-72240_su.pdf"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7_87BC739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ensus.gov/naics/"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4609-84A0-4BD5-8E37-DD025B2857C3}"/>
              </a:ext>
            </a:extLst>
          </p:cNvPr>
          <p:cNvSpPr>
            <a:spLocks noGrp="1"/>
          </p:cNvSpPr>
          <p:nvPr>
            <p:ph type="ctrTitle"/>
          </p:nvPr>
        </p:nvSpPr>
        <p:spPr>
          <a:xfrm>
            <a:off x="1706479" y="909703"/>
            <a:ext cx="8779042" cy="1864677"/>
          </a:xfrm>
        </p:spPr>
        <p:txBody>
          <a:bodyPr>
            <a:normAutofit/>
          </a:bodyPr>
          <a:lstStyle/>
          <a:p>
            <a:r>
              <a:rPr lang="en-US" dirty="0">
                <a:latin typeface="+mn-lt"/>
              </a:rPr>
              <a:t>BEACON: An Industry</a:t>
            </a:r>
            <a:br>
              <a:rPr lang="en-US" dirty="0">
                <a:latin typeface="+mn-lt"/>
              </a:rPr>
            </a:br>
            <a:r>
              <a:rPr lang="en-US" dirty="0">
                <a:latin typeface="+mn-lt"/>
              </a:rPr>
              <a:t>Classification Tool</a:t>
            </a:r>
          </a:p>
        </p:txBody>
      </p:sp>
      <p:sp>
        <p:nvSpPr>
          <p:cNvPr id="3" name="Subtitle 2">
            <a:extLst>
              <a:ext uri="{FF2B5EF4-FFF2-40B4-BE49-F238E27FC236}">
                <a16:creationId xmlns:a16="http://schemas.microsoft.com/office/drawing/2014/main" id="{12D1C752-6A60-48A4-A894-876CCF6D261D}"/>
              </a:ext>
            </a:extLst>
          </p:cNvPr>
          <p:cNvSpPr>
            <a:spLocks noGrp="1"/>
          </p:cNvSpPr>
          <p:nvPr>
            <p:ph type="subTitle" idx="1"/>
          </p:nvPr>
        </p:nvSpPr>
        <p:spPr>
          <a:xfrm>
            <a:off x="1524000" y="3269505"/>
            <a:ext cx="9144000" cy="2167200"/>
          </a:xfrm>
        </p:spPr>
        <p:txBody>
          <a:bodyPr>
            <a:noAutofit/>
          </a:bodyPr>
          <a:lstStyle/>
          <a:p>
            <a:r>
              <a:rPr lang="en-US" sz="1800" b="1" dirty="0"/>
              <a:t>Eurostat Webinar</a:t>
            </a:r>
          </a:p>
          <a:p>
            <a:r>
              <a:rPr lang="en-US" sz="1800" b="1" dirty="0"/>
              <a:t>April 30, 2024</a:t>
            </a:r>
          </a:p>
          <a:p>
            <a:endParaRPr lang="en-US" sz="1800" b="1" dirty="0"/>
          </a:p>
          <a:p>
            <a:r>
              <a:rPr lang="en-US" sz="1800" b="1" dirty="0"/>
              <a:t>Daniel Whitehead</a:t>
            </a:r>
          </a:p>
          <a:p>
            <a:r>
              <a:rPr lang="en-US" sz="1800" b="1" dirty="0"/>
              <a:t>Sarah Pfeiff</a:t>
            </a:r>
          </a:p>
          <a:p>
            <a:r>
              <a:rPr lang="en-US" sz="1800" b="1" dirty="0"/>
              <a:t>Economic Statistical Methods Division</a:t>
            </a:r>
          </a:p>
          <a:p>
            <a:r>
              <a:rPr lang="en-US" sz="1800" b="1" dirty="0"/>
              <a:t>U.S. Census Bureau</a:t>
            </a:r>
          </a:p>
        </p:txBody>
      </p:sp>
      <p:sp>
        <p:nvSpPr>
          <p:cNvPr id="4" name="Slide Number Placeholder 3">
            <a:extLst>
              <a:ext uri="{FF2B5EF4-FFF2-40B4-BE49-F238E27FC236}">
                <a16:creationId xmlns:a16="http://schemas.microsoft.com/office/drawing/2014/main" id="{DBE3ADB2-C813-4379-B523-22A11F5A7562}"/>
              </a:ext>
            </a:extLst>
          </p:cNvPr>
          <p:cNvSpPr>
            <a:spLocks noGrp="1"/>
          </p:cNvSpPr>
          <p:nvPr>
            <p:ph type="sldNum" sz="quarter" idx="12"/>
          </p:nvPr>
        </p:nvSpPr>
        <p:spPr/>
        <p:txBody>
          <a:bodyPr/>
          <a:lstStyle/>
          <a:p>
            <a:fld id="{FC63ECC8-719A-498E-B101-491B6A35558E}" type="slidenum">
              <a:rPr lang="en-US" smtClean="0"/>
              <a:t>1</a:t>
            </a:fld>
            <a:endParaRPr lang="en-US" dirty="0"/>
          </a:p>
        </p:txBody>
      </p:sp>
    </p:spTree>
    <p:extLst>
      <p:ext uri="{BB962C8B-B14F-4D97-AF65-F5344CB8AC3E}">
        <p14:creationId xmlns:p14="http://schemas.microsoft.com/office/powerpoint/2010/main" val="338085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E4C-DE9D-40BC-9F7E-1C3EFC94FDF6}"/>
              </a:ext>
            </a:extLst>
          </p:cNvPr>
          <p:cNvSpPr>
            <a:spLocks noGrp="1"/>
          </p:cNvSpPr>
          <p:nvPr>
            <p:ph type="title"/>
          </p:nvPr>
        </p:nvSpPr>
        <p:spPr/>
        <p:txBody>
          <a:bodyPr/>
          <a:lstStyle/>
          <a:p>
            <a:r>
              <a:rPr lang="en-US" dirty="0"/>
              <a:t>Methodology Overview</a:t>
            </a:r>
          </a:p>
        </p:txBody>
      </p:sp>
      <p:sp>
        <p:nvSpPr>
          <p:cNvPr id="3" name="Content Placeholder 2">
            <a:extLst>
              <a:ext uri="{FF2B5EF4-FFF2-40B4-BE49-F238E27FC236}">
                <a16:creationId xmlns:a16="http://schemas.microsoft.com/office/drawing/2014/main" id="{D4221BE0-113D-457F-8EC5-7226E816AC9F}"/>
              </a:ext>
            </a:extLst>
          </p:cNvPr>
          <p:cNvSpPr>
            <a:spLocks noGrp="1"/>
          </p:cNvSpPr>
          <p:nvPr>
            <p:ph idx="1"/>
          </p:nvPr>
        </p:nvSpPr>
        <p:spPr>
          <a:xfrm>
            <a:off x="838200" y="1825626"/>
            <a:ext cx="5682926" cy="4122744"/>
          </a:xfrm>
        </p:spPr>
        <p:txBody>
          <a:bodyPr>
            <a:normAutofit/>
          </a:bodyPr>
          <a:lstStyle/>
          <a:p>
            <a:r>
              <a:rPr lang="en-US" dirty="0"/>
              <a:t>Rich training data</a:t>
            </a:r>
          </a:p>
          <a:p>
            <a:r>
              <a:rPr lang="en-US" dirty="0"/>
              <a:t>Thorough text cleaning algorithm</a:t>
            </a:r>
          </a:p>
          <a:p>
            <a:r>
              <a:rPr lang="en-US" dirty="0"/>
              <a:t>Large dictionary of features</a:t>
            </a:r>
          </a:p>
          <a:p>
            <a:pPr lvl="1"/>
            <a:r>
              <a:rPr lang="en-US" dirty="0"/>
              <a:t>Words</a:t>
            </a:r>
          </a:p>
          <a:p>
            <a:pPr lvl="1"/>
            <a:r>
              <a:rPr lang="en-US" dirty="0"/>
              <a:t>2- and 3-word combinations</a:t>
            </a:r>
          </a:p>
          <a:p>
            <a:pPr lvl="1"/>
            <a:r>
              <a:rPr lang="en-US" dirty="0"/>
              <a:t>Full-length descriptions</a:t>
            </a:r>
          </a:p>
          <a:p>
            <a:r>
              <a:rPr lang="en-US" dirty="0"/>
              <a:t>Optimized model ensemble using machine learning</a:t>
            </a:r>
          </a:p>
        </p:txBody>
      </p:sp>
      <p:sp>
        <p:nvSpPr>
          <p:cNvPr id="4" name="Slide Number Placeholder 3">
            <a:extLst>
              <a:ext uri="{FF2B5EF4-FFF2-40B4-BE49-F238E27FC236}">
                <a16:creationId xmlns:a16="http://schemas.microsoft.com/office/drawing/2014/main" id="{6FA55C8C-7CBC-465E-910C-1B877BCBAFA6}"/>
              </a:ext>
            </a:extLst>
          </p:cNvPr>
          <p:cNvSpPr>
            <a:spLocks noGrp="1"/>
          </p:cNvSpPr>
          <p:nvPr>
            <p:ph type="sldNum" sz="quarter" idx="12"/>
          </p:nvPr>
        </p:nvSpPr>
        <p:spPr/>
        <p:txBody>
          <a:bodyPr/>
          <a:lstStyle/>
          <a:p>
            <a:fld id="{FC63ECC8-719A-498E-B101-491B6A35558E}" type="slidenum">
              <a:rPr lang="en-US" smtClean="0"/>
              <a:t>10</a:t>
            </a:fld>
            <a:endParaRPr lang="en-US" dirty="0"/>
          </a:p>
        </p:txBody>
      </p:sp>
      <p:pic>
        <p:nvPicPr>
          <p:cNvPr id="6" name="Graphic 5" descr="Bar chart with solid fill">
            <a:extLst>
              <a:ext uri="{FF2B5EF4-FFF2-40B4-BE49-F238E27FC236}">
                <a16:creationId xmlns:a16="http://schemas.microsoft.com/office/drawing/2014/main" id="{0F1BED41-4BFA-4873-A974-5A0EE1F4DA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4857" y="1560937"/>
            <a:ext cx="914400" cy="914400"/>
          </a:xfrm>
          <a:prstGeom prst="rect">
            <a:avLst/>
          </a:prstGeom>
        </p:spPr>
      </p:pic>
      <p:pic>
        <p:nvPicPr>
          <p:cNvPr id="8" name="Graphic 7" descr="Storytelling with solid fill">
            <a:extLst>
              <a:ext uri="{FF2B5EF4-FFF2-40B4-BE49-F238E27FC236}">
                <a16:creationId xmlns:a16="http://schemas.microsoft.com/office/drawing/2014/main" id="{FB47E20F-B818-45E7-81B0-BA5EAEE8B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4857" y="3851109"/>
            <a:ext cx="914400" cy="914400"/>
          </a:xfrm>
          <a:prstGeom prst="rect">
            <a:avLst/>
          </a:prstGeom>
        </p:spPr>
      </p:pic>
      <p:sp>
        <p:nvSpPr>
          <p:cNvPr id="13" name="TextBox 12">
            <a:extLst>
              <a:ext uri="{FF2B5EF4-FFF2-40B4-BE49-F238E27FC236}">
                <a16:creationId xmlns:a16="http://schemas.microsoft.com/office/drawing/2014/main" id="{DCE02E66-0086-4A6A-BAE8-E1A2B0F55740}"/>
              </a:ext>
            </a:extLst>
          </p:cNvPr>
          <p:cNvSpPr txBox="1"/>
          <p:nvPr/>
        </p:nvSpPr>
        <p:spPr>
          <a:xfrm>
            <a:off x="7688986" y="1557314"/>
            <a:ext cx="3030934" cy="954107"/>
          </a:xfrm>
          <a:prstGeom prst="rect">
            <a:avLst/>
          </a:prstGeom>
          <a:noFill/>
        </p:spPr>
        <p:txBody>
          <a:bodyPr wrap="square" rtlCol="0">
            <a:spAutoFit/>
          </a:bodyPr>
          <a:lstStyle/>
          <a:p>
            <a:r>
              <a:rPr lang="en-US" sz="2800" b="1" dirty="0">
                <a:solidFill>
                  <a:srgbClr val="00B0F0"/>
                </a:solidFill>
              </a:rPr>
              <a:t>3.9+ million observations</a:t>
            </a:r>
          </a:p>
        </p:txBody>
      </p:sp>
      <p:sp>
        <p:nvSpPr>
          <p:cNvPr id="14" name="TextBox 13">
            <a:extLst>
              <a:ext uri="{FF2B5EF4-FFF2-40B4-BE49-F238E27FC236}">
                <a16:creationId xmlns:a16="http://schemas.microsoft.com/office/drawing/2014/main" id="{62FD84EA-95AA-4DDA-81A0-82E838EF44F7}"/>
              </a:ext>
            </a:extLst>
          </p:cNvPr>
          <p:cNvSpPr txBox="1"/>
          <p:nvPr/>
        </p:nvSpPr>
        <p:spPr>
          <a:xfrm>
            <a:off x="7688984" y="3823430"/>
            <a:ext cx="3564336" cy="954107"/>
          </a:xfrm>
          <a:prstGeom prst="rect">
            <a:avLst/>
          </a:prstGeom>
          <a:noFill/>
        </p:spPr>
        <p:txBody>
          <a:bodyPr wrap="square" rtlCol="0">
            <a:spAutoFit/>
          </a:bodyPr>
          <a:lstStyle/>
          <a:p>
            <a:r>
              <a:rPr lang="en-US" sz="2800" b="1" dirty="0">
                <a:solidFill>
                  <a:schemeClr val="accent2"/>
                </a:solidFill>
              </a:rPr>
              <a:t>475,000+ model features in dictionary</a:t>
            </a:r>
          </a:p>
        </p:txBody>
      </p:sp>
      <p:sp>
        <p:nvSpPr>
          <p:cNvPr id="15" name="TextBox 14">
            <a:extLst>
              <a:ext uri="{FF2B5EF4-FFF2-40B4-BE49-F238E27FC236}">
                <a16:creationId xmlns:a16="http://schemas.microsoft.com/office/drawing/2014/main" id="{49CF978F-9E7E-4A14-9402-90729EF16CB5}"/>
              </a:ext>
            </a:extLst>
          </p:cNvPr>
          <p:cNvSpPr txBox="1"/>
          <p:nvPr/>
        </p:nvSpPr>
        <p:spPr>
          <a:xfrm>
            <a:off x="7688984" y="4956489"/>
            <a:ext cx="3826076" cy="954107"/>
          </a:xfrm>
          <a:prstGeom prst="rect">
            <a:avLst/>
          </a:prstGeom>
          <a:noFill/>
        </p:spPr>
        <p:txBody>
          <a:bodyPr wrap="square" rtlCol="0">
            <a:spAutoFit/>
          </a:bodyPr>
          <a:lstStyle/>
          <a:p>
            <a:r>
              <a:rPr lang="en-US" sz="2800" b="1" dirty="0">
                <a:solidFill>
                  <a:schemeClr val="accent6"/>
                </a:solidFill>
              </a:rPr>
              <a:t>3 information retrieval sub-models in ensemble</a:t>
            </a:r>
          </a:p>
        </p:txBody>
      </p:sp>
      <p:sp>
        <p:nvSpPr>
          <p:cNvPr id="16" name="TextBox 15">
            <a:extLst>
              <a:ext uri="{FF2B5EF4-FFF2-40B4-BE49-F238E27FC236}">
                <a16:creationId xmlns:a16="http://schemas.microsoft.com/office/drawing/2014/main" id="{69AEF941-2581-4BF5-AA85-7A2AF50A4E50}"/>
              </a:ext>
            </a:extLst>
          </p:cNvPr>
          <p:cNvSpPr txBox="1"/>
          <p:nvPr/>
        </p:nvSpPr>
        <p:spPr>
          <a:xfrm>
            <a:off x="7688985" y="2690372"/>
            <a:ext cx="3030935" cy="954107"/>
          </a:xfrm>
          <a:prstGeom prst="rect">
            <a:avLst/>
          </a:prstGeom>
          <a:noFill/>
        </p:spPr>
        <p:txBody>
          <a:bodyPr wrap="square" rtlCol="0">
            <a:spAutoFit/>
          </a:bodyPr>
          <a:lstStyle/>
          <a:p>
            <a:r>
              <a:rPr lang="en-US" sz="2800" b="1" dirty="0">
                <a:solidFill>
                  <a:schemeClr val="accent4">
                    <a:lumMod val="75000"/>
                  </a:schemeClr>
                </a:solidFill>
              </a:rPr>
              <a:t>28,000+ text cleaning rules</a:t>
            </a:r>
          </a:p>
        </p:txBody>
      </p:sp>
      <p:pic>
        <p:nvPicPr>
          <p:cNvPr id="7" name="Graphic 6" descr="Network diagram with solid fill">
            <a:extLst>
              <a:ext uri="{FF2B5EF4-FFF2-40B4-BE49-F238E27FC236}">
                <a16:creationId xmlns:a16="http://schemas.microsoft.com/office/drawing/2014/main" id="{819863AD-AEE4-49EE-B069-E4FF3688E4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84857" y="4996196"/>
            <a:ext cx="914400" cy="914400"/>
          </a:xfrm>
          <a:prstGeom prst="rect">
            <a:avLst/>
          </a:prstGeom>
        </p:spPr>
      </p:pic>
      <p:pic>
        <p:nvPicPr>
          <p:cNvPr id="11" name="Graphic 10" descr="Document with solid fill">
            <a:extLst>
              <a:ext uri="{FF2B5EF4-FFF2-40B4-BE49-F238E27FC236}">
                <a16:creationId xmlns:a16="http://schemas.microsoft.com/office/drawing/2014/main" id="{86883AF4-385C-4067-85A2-DE1DE38427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84857" y="2706023"/>
            <a:ext cx="914400" cy="914400"/>
          </a:xfrm>
          <a:prstGeom prst="rect">
            <a:avLst/>
          </a:prstGeom>
        </p:spPr>
      </p:pic>
    </p:spTree>
    <p:extLst>
      <p:ext uri="{BB962C8B-B14F-4D97-AF65-F5344CB8AC3E}">
        <p14:creationId xmlns:p14="http://schemas.microsoft.com/office/powerpoint/2010/main" val="360653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B846-4FE8-286C-291F-62C37DAAE93D}"/>
              </a:ext>
            </a:extLst>
          </p:cNvPr>
          <p:cNvSpPr>
            <a:spLocks noGrp="1"/>
          </p:cNvSpPr>
          <p:nvPr>
            <p:ph type="title"/>
          </p:nvPr>
        </p:nvSpPr>
        <p:spPr/>
        <p:txBody>
          <a:bodyPr/>
          <a:lstStyle/>
          <a:p>
            <a:r>
              <a:rPr lang="en-US" dirty="0">
                <a:solidFill>
                  <a:srgbClr val="1C5292"/>
                </a:solidFill>
                <a:latin typeface="+mn-lt"/>
              </a:rPr>
              <a:t>Training Data</a:t>
            </a:r>
          </a:p>
        </p:txBody>
      </p:sp>
      <p:sp>
        <p:nvSpPr>
          <p:cNvPr id="3" name="Content Placeholder 2">
            <a:extLst>
              <a:ext uri="{FF2B5EF4-FFF2-40B4-BE49-F238E27FC236}">
                <a16:creationId xmlns:a16="http://schemas.microsoft.com/office/drawing/2014/main" id="{D442B698-2011-178F-D9D2-36F0A88D679A}"/>
              </a:ext>
            </a:extLst>
          </p:cNvPr>
          <p:cNvSpPr>
            <a:spLocks noGrp="1"/>
          </p:cNvSpPr>
          <p:nvPr>
            <p:ph idx="1"/>
          </p:nvPr>
        </p:nvSpPr>
        <p:spPr/>
        <p:txBody>
          <a:bodyPr/>
          <a:lstStyle/>
          <a:p>
            <a:r>
              <a:rPr lang="en-US" dirty="0"/>
              <a:t>Data sources</a:t>
            </a:r>
          </a:p>
          <a:p>
            <a:pPr lvl="1"/>
            <a:r>
              <a:rPr lang="en-US" dirty="0"/>
              <a:t>Historical write-in responses to the EC</a:t>
            </a:r>
          </a:p>
          <a:p>
            <a:pPr lvl="1"/>
            <a:r>
              <a:rPr lang="en-US" dirty="0"/>
              <a:t>Frequent write-in text that was autocoded during 2017 EC</a:t>
            </a:r>
          </a:p>
          <a:p>
            <a:pPr lvl="1"/>
            <a:r>
              <a:rPr lang="en-US" dirty="0"/>
              <a:t>Business descriptions from Internal Revenue Service (IRS) SS-4 forms</a:t>
            </a:r>
          </a:p>
          <a:p>
            <a:pPr lvl="1"/>
            <a:r>
              <a:rPr lang="en-US" dirty="0"/>
              <a:t>Classification Assistance Tool (CAT) items</a:t>
            </a:r>
          </a:p>
          <a:p>
            <a:pPr lvl="1"/>
            <a:r>
              <a:rPr lang="en-US" dirty="0"/>
              <a:t>Harmonized System (HS) commodity descriptions</a:t>
            </a:r>
          </a:p>
          <a:p>
            <a:r>
              <a:rPr lang="en-US" dirty="0"/>
              <a:t>Variables</a:t>
            </a:r>
          </a:p>
          <a:p>
            <a:pPr lvl="1"/>
            <a:r>
              <a:rPr lang="en-US" dirty="0"/>
              <a:t>Business description text</a:t>
            </a:r>
          </a:p>
          <a:p>
            <a:pPr lvl="1"/>
            <a:r>
              <a:rPr lang="en-US" dirty="0"/>
              <a:t>Corresponding NAICS code</a:t>
            </a:r>
          </a:p>
        </p:txBody>
      </p:sp>
      <p:sp>
        <p:nvSpPr>
          <p:cNvPr id="4" name="Slide Number Placeholder 3">
            <a:extLst>
              <a:ext uri="{FF2B5EF4-FFF2-40B4-BE49-F238E27FC236}">
                <a16:creationId xmlns:a16="http://schemas.microsoft.com/office/drawing/2014/main" id="{8965298B-8365-8563-BB0D-1D32CC2DE69C}"/>
              </a:ext>
            </a:extLst>
          </p:cNvPr>
          <p:cNvSpPr>
            <a:spLocks noGrp="1"/>
          </p:cNvSpPr>
          <p:nvPr>
            <p:ph type="sldNum" sz="quarter" idx="12"/>
          </p:nvPr>
        </p:nvSpPr>
        <p:spPr/>
        <p:txBody>
          <a:bodyPr/>
          <a:lstStyle/>
          <a:p>
            <a:fld id="{FC63ECC8-719A-498E-B101-491B6A35558E}" type="slidenum">
              <a:rPr lang="en-US" smtClean="0"/>
              <a:t>11</a:t>
            </a:fld>
            <a:endParaRPr lang="en-US" dirty="0"/>
          </a:p>
        </p:txBody>
      </p:sp>
      <p:graphicFrame>
        <p:nvGraphicFramePr>
          <p:cNvPr id="5" name="Table 5" descr="training data variables: business description text and 6-digit NAICS code">
            <a:extLst>
              <a:ext uri="{FF2B5EF4-FFF2-40B4-BE49-F238E27FC236}">
                <a16:creationId xmlns:a16="http://schemas.microsoft.com/office/drawing/2014/main" id="{AF76CE68-2DF4-FB3E-E779-EAD9E3AB3984}"/>
              </a:ext>
            </a:extLst>
          </p:cNvPr>
          <p:cNvGraphicFramePr>
            <a:graphicFrameLocks noGrp="1"/>
          </p:cNvGraphicFramePr>
          <p:nvPr>
            <p:extLst>
              <p:ext uri="{D42A27DB-BD31-4B8C-83A1-F6EECF244321}">
                <p14:modId xmlns:p14="http://schemas.microsoft.com/office/powerpoint/2010/main" val="3631520009"/>
              </p:ext>
            </p:extLst>
          </p:nvPr>
        </p:nvGraphicFramePr>
        <p:xfrm>
          <a:off x="5327046" y="4437857"/>
          <a:ext cx="5168676" cy="1828800"/>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2682633466"/>
                    </a:ext>
                  </a:extLst>
                </a:gridCol>
                <a:gridCol w="1307876">
                  <a:extLst>
                    <a:ext uri="{9D8B030D-6E8A-4147-A177-3AD203B41FA5}">
                      <a16:colId xmlns:a16="http://schemas.microsoft.com/office/drawing/2014/main" val="734363166"/>
                    </a:ext>
                  </a:extLst>
                </a:gridCol>
              </a:tblGrid>
              <a:tr h="370840">
                <a:tc>
                  <a:txBody>
                    <a:bodyPr/>
                    <a:lstStyle/>
                    <a:p>
                      <a:r>
                        <a:rPr lang="en-US" sz="2400" dirty="0"/>
                        <a:t>Text</a:t>
                      </a:r>
                    </a:p>
                  </a:txBody>
                  <a:tcPr/>
                </a:tc>
                <a:tc>
                  <a:txBody>
                    <a:bodyPr/>
                    <a:lstStyle/>
                    <a:p>
                      <a:r>
                        <a:rPr lang="en-US" sz="2400" dirty="0"/>
                        <a:t>NAICS</a:t>
                      </a:r>
                    </a:p>
                  </a:txBody>
                  <a:tcPr/>
                </a:tc>
                <a:extLst>
                  <a:ext uri="{0D108BD9-81ED-4DB2-BD59-A6C34878D82A}">
                    <a16:rowId xmlns:a16="http://schemas.microsoft.com/office/drawing/2014/main" val="773007567"/>
                  </a:ext>
                </a:extLst>
              </a:tr>
              <a:tr h="370840">
                <a:tc>
                  <a:txBody>
                    <a:bodyPr/>
                    <a:lstStyle/>
                    <a:p>
                      <a:r>
                        <a:rPr lang="en-US" sz="2400" dirty="0"/>
                        <a:t>This is a convenence store.</a:t>
                      </a:r>
                    </a:p>
                  </a:txBody>
                  <a:tcPr/>
                </a:tc>
                <a:tc>
                  <a:txBody>
                    <a:bodyPr/>
                    <a:lstStyle/>
                    <a:p>
                      <a:r>
                        <a:rPr lang="en-US" sz="2400" dirty="0"/>
                        <a:t>445120</a:t>
                      </a:r>
                    </a:p>
                  </a:txBody>
                  <a:tcPr/>
                </a:tc>
                <a:extLst>
                  <a:ext uri="{0D108BD9-81ED-4DB2-BD59-A6C34878D82A}">
                    <a16:rowId xmlns:a16="http://schemas.microsoft.com/office/drawing/2014/main" val="3014768367"/>
                  </a:ext>
                </a:extLst>
              </a:tr>
              <a:tr h="370840">
                <a:tc>
                  <a:txBody>
                    <a:bodyPr/>
                    <a:lstStyle/>
                    <a:p>
                      <a:r>
                        <a:rPr lang="en-US" sz="2400" dirty="0"/>
                        <a:t>automobile MFG</a:t>
                      </a:r>
                    </a:p>
                  </a:txBody>
                  <a:tcPr/>
                </a:tc>
                <a:tc>
                  <a:txBody>
                    <a:bodyPr/>
                    <a:lstStyle/>
                    <a:p>
                      <a:r>
                        <a:rPr lang="en-US" sz="2400" dirty="0"/>
                        <a:t>336111</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rapair watches &amp; jewelry.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811490</a:t>
                      </a:r>
                    </a:p>
                  </a:txBody>
                  <a:tcPr/>
                </a:tc>
                <a:extLst>
                  <a:ext uri="{0D108BD9-81ED-4DB2-BD59-A6C34878D82A}">
                    <a16:rowId xmlns:a16="http://schemas.microsoft.com/office/drawing/2014/main" val="1629725729"/>
                  </a:ext>
                </a:extLst>
              </a:tr>
            </a:tbl>
          </a:graphicData>
        </a:graphic>
      </p:graphicFrame>
    </p:spTree>
    <p:extLst>
      <p:ext uri="{BB962C8B-B14F-4D97-AF65-F5344CB8AC3E}">
        <p14:creationId xmlns:p14="http://schemas.microsoft.com/office/powerpoint/2010/main" val="78654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888F7B-BA8A-B9A9-EAB0-D379983D479C}"/>
              </a:ext>
            </a:extLst>
          </p:cNvPr>
          <p:cNvSpPr>
            <a:spLocks noGrp="1"/>
          </p:cNvSpPr>
          <p:nvPr>
            <p:ph type="sldNum" sz="quarter" idx="12"/>
          </p:nvPr>
        </p:nvSpPr>
        <p:spPr/>
        <p:txBody>
          <a:bodyPr/>
          <a:lstStyle/>
          <a:p>
            <a:fld id="{FC63ECC8-719A-498E-B101-491B6A35558E}" type="slidenum">
              <a:rPr lang="en-US" smtClean="0"/>
              <a:t>12</a:t>
            </a:fld>
            <a:endParaRPr lang="en-US" dirty="0"/>
          </a:p>
        </p:txBody>
      </p:sp>
      <p:graphicFrame>
        <p:nvGraphicFramePr>
          <p:cNvPr id="5" name="Content Placeholder 5" descr="advantages and disadvantages of data sources">
            <a:extLst>
              <a:ext uri="{FF2B5EF4-FFF2-40B4-BE49-F238E27FC236}">
                <a16:creationId xmlns:a16="http://schemas.microsoft.com/office/drawing/2014/main" id="{438C77FA-8131-6A74-D047-5D8C50EA21DD}"/>
              </a:ext>
            </a:extLst>
          </p:cNvPr>
          <p:cNvGraphicFramePr>
            <a:graphicFrameLocks/>
          </p:cNvGraphicFramePr>
          <p:nvPr>
            <p:extLst>
              <p:ext uri="{D42A27DB-BD31-4B8C-83A1-F6EECF244321}">
                <p14:modId xmlns:p14="http://schemas.microsoft.com/office/powerpoint/2010/main" val="1669259439"/>
              </p:ext>
            </p:extLst>
          </p:nvPr>
        </p:nvGraphicFramePr>
        <p:xfrm>
          <a:off x="356920" y="654451"/>
          <a:ext cx="11477625" cy="4937760"/>
        </p:xfrm>
        <a:graphic>
          <a:graphicData uri="http://schemas.openxmlformats.org/drawingml/2006/table">
            <a:tbl>
              <a:tblPr firstRow="1" bandRow="1">
                <a:tableStyleId>{5C22544A-7EE6-4342-B048-85BDC9FD1C3A}</a:tableStyleId>
              </a:tblPr>
              <a:tblGrid>
                <a:gridCol w="1754961">
                  <a:extLst>
                    <a:ext uri="{9D8B030D-6E8A-4147-A177-3AD203B41FA5}">
                      <a16:colId xmlns:a16="http://schemas.microsoft.com/office/drawing/2014/main" val="2839995"/>
                    </a:ext>
                  </a:extLst>
                </a:gridCol>
                <a:gridCol w="1775631">
                  <a:extLst>
                    <a:ext uri="{9D8B030D-6E8A-4147-A177-3AD203B41FA5}">
                      <a16:colId xmlns:a16="http://schemas.microsoft.com/office/drawing/2014/main" val="1272615925"/>
                    </a:ext>
                  </a:extLst>
                </a:gridCol>
                <a:gridCol w="3673477">
                  <a:extLst>
                    <a:ext uri="{9D8B030D-6E8A-4147-A177-3AD203B41FA5}">
                      <a16:colId xmlns:a16="http://schemas.microsoft.com/office/drawing/2014/main" val="3045631395"/>
                    </a:ext>
                  </a:extLst>
                </a:gridCol>
                <a:gridCol w="4273556">
                  <a:extLst>
                    <a:ext uri="{9D8B030D-6E8A-4147-A177-3AD203B41FA5}">
                      <a16:colId xmlns:a16="http://schemas.microsoft.com/office/drawing/2014/main" val="737189796"/>
                    </a:ext>
                  </a:extLst>
                </a:gridCol>
              </a:tblGrid>
              <a:tr h="697218">
                <a:tc>
                  <a:txBody>
                    <a:bodyPr/>
                    <a:lstStyle/>
                    <a:p>
                      <a:r>
                        <a:rPr lang="en-US" dirty="0">
                          <a:latin typeface="Calibri" panose="020F0502020204030204" pitchFamily="34" charset="0"/>
                          <a:cs typeface="Calibri" panose="020F0502020204030204" pitchFamily="34" charset="0"/>
                        </a:rPr>
                        <a:t>Data</a:t>
                      </a:r>
                    </a:p>
                    <a:p>
                      <a:r>
                        <a:rPr lang="en-US" dirty="0">
                          <a:latin typeface="Calibri" panose="020F0502020204030204" pitchFamily="34" charset="0"/>
                          <a:cs typeface="Calibri" panose="020F0502020204030204" pitchFamily="34" charset="0"/>
                        </a:rPr>
                        <a:t>Source</a:t>
                      </a:r>
                    </a:p>
                  </a:txBody>
                  <a:tcPr marT="91440" marB="91440"/>
                </a:tc>
                <a:tc>
                  <a:txBody>
                    <a:bodyPr/>
                    <a:lstStyle/>
                    <a:p>
                      <a:r>
                        <a:rPr lang="en-US" dirty="0">
                          <a:latin typeface="Calibri" panose="020F0502020204030204" pitchFamily="34" charset="0"/>
                          <a:cs typeface="Calibri" panose="020F0502020204030204" pitchFamily="34" charset="0"/>
                        </a:rPr>
                        <a:t>Number of</a:t>
                      </a:r>
                    </a:p>
                    <a:p>
                      <a:r>
                        <a:rPr lang="en-US" dirty="0">
                          <a:latin typeface="Calibri" panose="020F0502020204030204" pitchFamily="34" charset="0"/>
                          <a:cs typeface="Calibri" panose="020F0502020204030204" pitchFamily="34" charset="0"/>
                        </a:rPr>
                        <a:t>Observations</a:t>
                      </a:r>
                    </a:p>
                  </a:txBody>
                  <a:tcPr marT="91440" marB="91440"/>
                </a:tc>
                <a:tc>
                  <a:txBody>
                    <a:bodyPr/>
                    <a:lstStyle/>
                    <a:p>
                      <a:r>
                        <a:rPr lang="en-US" dirty="0">
                          <a:latin typeface="Calibri" panose="020F0502020204030204" pitchFamily="34" charset="0"/>
                          <a:cs typeface="Calibri" panose="020F0502020204030204" pitchFamily="34" charset="0"/>
                        </a:rPr>
                        <a:t>Advantages</a:t>
                      </a:r>
                    </a:p>
                  </a:txBody>
                  <a:tcPr marT="91440" marB="91440"/>
                </a:tc>
                <a:tc>
                  <a:txBody>
                    <a:bodyPr/>
                    <a:lstStyle/>
                    <a:p>
                      <a:r>
                        <a:rPr lang="en-US" dirty="0">
                          <a:latin typeface="Calibri" panose="020F0502020204030204" pitchFamily="34" charset="0"/>
                          <a:cs typeface="Calibri" panose="020F0502020204030204" pitchFamily="34" charset="0"/>
                        </a:rPr>
                        <a:t>Disadvantages</a:t>
                      </a:r>
                    </a:p>
                  </a:txBody>
                  <a:tcPr marT="91440" marB="91440"/>
                </a:tc>
                <a:extLst>
                  <a:ext uri="{0D108BD9-81ED-4DB2-BD59-A6C34878D82A}">
                    <a16:rowId xmlns:a16="http://schemas.microsoft.com/office/drawing/2014/main" val="3038942758"/>
                  </a:ext>
                </a:extLst>
              </a:tr>
              <a:tr h="697218">
                <a:tc>
                  <a:txBody>
                    <a:bodyPr/>
                    <a:lstStyle/>
                    <a:p>
                      <a:r>
                        <a:rPr lang="en-US" dirty="0">
                          <a:latin typeface="Calibri" panose="020F0502020204030204" pitchFamily="34" charset="0"/>
                          <a:cs typeface="Calibri" panose="020F0502020204030204" pitchFamily="34" charset="0"/>
                        </a:rPr>
                        <a:t>EC</a:t>
                      </a:r>
                    </a:p>
                  </a:txBody>
                  <a:tcPr marT="91440" marB="91440"/>
                </a:tc>
                <a:tc>
                  <a:txBody>
                    <a:bodyPr/>
                    <a:lstStyle/>
                    <a:p>
                      <a:pPr algn="r"/>
                      <a:r>
                        <a:rPr lang="en-US" dirty="0">
                          <a:latin typeface="Calibri" panose="020F0502020204030204" pitchFamily="34" charset="0"/>
                          <a:cs typeface="Calibri" panose="020F0502020204030204" pitchFamily="34" charset="0"/>
                        </a:rPr>
                        <a:t>1,439,000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Represents target population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a:t>
                      </a:r>
                      <a:r>
                        <a:rPr lang="en-US" baseline="0" dirty="0">
                          <a:latin typeface="Calibri" panose="020F0502020204030204" pitchFamily="34" charset="0"/>
                          <a:cs typeface="Calibri" panose="020F0502020204030204" pitchFamily="34" charset="0"/>
                        </a:rPr>
                        <a:t> natural language</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a:t>
                      </a:r>
                      <a:r>
                        <a:rPr lang="en-US" baseline="0"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892446925"/>
                  </a:ext>
                </a:extLst>
              </a:tr>
              <a:tr h="697218">
                <a:tc>
                  <a:txBody>
                    <a:bodyPr/>
                    <a:lstStyle/>
                    <a:p>
                      <a:r>
                        <a:rPr lang="en-US" baseline="0" dirty="0">
                          <a:latin typeface="Calibri" panose="020F0502020204030204" pitchFamily="34" charset="0"/>
                          <a:cs typeface="Calibri" panose="020F0502020204030204" pitchFamily="34" charset="0"/>
                        </a:rPr>
                        <a:t>EC Autocoded</a:t>
                      </a:r>
                    </a:p>
                  </a:txBody>
                  <a:tcPr marT="91440" marB="91440"/>
                </a:tc>
                <a:tc>
                  <a:txBody>
                    <a:bodyPr/>
                    <a:lstStyle/>
                    <a:p>
                      <a:pPr algn="r"/>
                      <a:r>
                        <a:rPr lang="en-US" dirty="0">
                          <a:latin typeface="Calibri" panose="020F0502020204030204" pitchFamily="34" charset="0"/>
                          <a:cs typeface="Calibri" panose="020F0502020204030204" pitchFamily="34" charset="0"/>
                        </a:rPr>
                        <a:t>*98,000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Improves consistency with autocoding</a:t>
                      </a:r>
                      <a:r>
                        <a:rPr lang="en-US" baseline="0" dirty="0">
                          <a:latin typeface="Calibri" panose="020F0502020204030204" pitchFamily="34" charset="0"/>
                          <a:cs typeface="Calibri" panose="020F0502020204030204" pitchFamily="34" charset="0"/>
                        </a:rPr>
                        <a:t> during </a:t>
                      </a:r>
                      <a:r>
                        <a:rPr lang="en-US" dirty="0">
                          <a:latin typeface="Calibri" panose="020F0502020204030204" pitchFamily="34" charset="0"/>
                          <a:cs typeface="Calibri" panose="020F0502020204030204" pitchFamily="34" charset="0"/>
                        </a:rPr>
                        <a:t>2017 EC</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Relatively small data source</a:t>
                      </a:r>
                    </a:p>
                  </a:txBody>
                  <a:tcPr marT="91440" marB="91440"/>
                </a:tc>
                <a:extLst>
                  <a:ext uri="{0D108BD9-81ED-4DB2-BD59-A6C34878D82A}">
                    <a16:rowId xmlns:a16="http://schemas.microsoft.com/office/drawing/2014/main" val="2831431776"/>
                  </a:ext>
                </a:extLst>
              </a:tr>
              <a:tr h="697218">
                <a:tc>
                  <a:txBody>
                    <a:bodyPr/>
                    <a:lstStyle/>
                    <a:p>
                      <a:r>
                        <a:rPr lang="en-US" dirty="0">
                          <a:latin typeface="Calibri" panose="020F0502020204030204" pitchFamily="34" charset="0"/>
                          <a:cs typeface="Calibri" panose="020F0502020204030204" pitchFamily="34" charset="0"/>
                        </a:rPr>
                        <a:t>IRS SS-4</a:t>
                      </a:r>
                    </a:p>
                  </a:txBody>
                  <a:tcPr marT="91440" marB="91440"/>
                </a:tc>
                <a:tc>
                  <a:txBody>
                    <a:bodyPr/>
                    <a:lstStyle/>
                    <a:p>
                      <a:pPr algn="r"/>
                      <a:r>
                        <a:rPr lang="en-US" dirty="0">
                          <a:latin typeface="Calibri" panose="020F0502020204030204" pitchFamily="34" charset="0"/>
                          <a:cs typeface="Calibri" panose="020F0502020204030204" pitchFamily="34" charset="0"/>
                        </a:rPr>
                        <a:t>865,000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 natural language</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not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963957080"/>
                  </a:ext>
                </a:extLst>
              </a:tr>
              <a:tr h="501295">
                <a:tc>
                  <a:txBody>
                    <a:bodyPr/>
                    <a:lstStyle/>
                    <a:p>
                      <a:r>
                        <a:rPr lang="en-US" dirty="0">
                          <a:latin typeface="Calibri" panose="020F0502020204030204" pitchFamily="34" charset="0"/>
                          <a:cs typeface="Calibri" panose="020F0502020204030204" pitchFamily="34" charset="0"/>
                        </a:rPr>
                        <a:t>CAT</a:t>
                      </a:r>
                    </a:p>
                  </a:txBody>
                  <a:tcPr marT="91440" marB="91440"/>
                </a:tc>
                <a:tc>
                  <a:txBody>
                    <a:bodyPr/>
                    <a:lstStyle/>
                    <a:p>
                      <a:pPr algn="r"/>
                      <a:r>
                        <a:rPr lang="en-US" dirty="0">
                          <a:latin typeface="Calibri" panose="020F0502020204030204" pitchFamily="34" charset="0"/>
                          <a:cs typeface="Calibri" panose="020F0502020204030204" pitchFamily="34" charset="0"/>
                        </a:rPr>
                        <a:t>*1,507,000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a rich vocabulary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Descriptions </a:t>
                      </a:r>
                      <a:r>
                        <a:rPr lang="en-US" baseline="0" dirty="0">
                          <a:latin typeface="Calibri" panose="020F0502020204030204" pitchFamily="34" charset="0"/>
                          <a:cs typeface="Calibri" panose="020F0502020204030204" pitchFamily="34" charset="0"/>
                        </a:rPr>
                        <a:t>classified correctly</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Does</a:t>
                      </a:r>
                      <a:r>
                        <a:rPr lang="en-US" baseline="0" dirty="0">
                          <a:latin typeface="Calibri" panose="020F0502020204030204" pitchFamily="34" charset="0"/>
                          <a:cs typeface="Calibri" panose="020F0502020204030204" pitchFamily="34" charset="0"/>
                        </a:rPr>
                        <a:t> not always reflect natural language</a:t>
                      </a:r>
                      <a:endParaRPr lang="en-US" dirty="0">
                        <a:latin typeface="Calibri" panose="020F0502020204030204" pitchFamily="34" charset="0"/>
                        <a:cs typeface="Calibri" panose="020F0502020204030204" pitchFamily="34" charset="0"/>
                      </a:endParaRPr>
                    </a:p>
                  </a:txBody>
                  <a:tcPr marT="91440" marB="91440"/>
                </a:tc>
                <a:extLst>
                  <a:ext uri="{0D108BD9-81ED-4DB2-BD59-A6C34878D82A}">
                    <a16:rowId xmlns:a16="http://schemas.microsoft.com/office/drawing/2014/main" val="4193819494"/>
                  </a:ext>
                </a:extLst>
              </a:tr>
              <a:tr h="958675">
                <a:tc>
                  <a:txBody>
                    <a:bodyPr/>
                    <a:lstStyle/>
                    <a:p>
                      <a:r>
                        <a:rPr lang="en-US" dirty="0">
                          <a:latin typeface="Calibri" panose="020F0502020204030204" pitchFamily="34" charset="0"/>
                          <a:cs typeface="Calibri" panose="020F0502020204030204" pitchFamily="34" charset="0"/>
                        </a:rPr>
                        <a:t>HS</a:t>
                      </a:r>
                    </a:p>
                  </a:txBody>
                  <a:tcPr marT="91440" marB="91440"/>
                </a:tc>
                <a:tc>
                  <a:txBody>
                    <a:bodyPr/>
                    <a:lstStyle/>
                    <a:p>
                      <a:pPr algn="r"/>
                      <a:r>
                        <a:rPr lang="en-US" dirty="0">
                          <a:latin typeface="Calibri" panose="020F0502020204030204" pitchFamily="34" charset="0"/>
                          <a:cs typeface="Calibri" panose="020F0502020204030204" pitchFamily="34" charset="0"/>
                        </a:rPr>
                        <a:t>21,000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Increases sample sizes for sectors not represented well in other data sources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Descriptions classified correctly</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Relatively small data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Covers only three sectors (11, 21, and 31-33)</a:t>
                      </a:r>
                    </a:p>
                  </a:txBody>
                  <a:tcPr marT="91440" marB="91440"/>
                </a:tc>
                <a:extLst>
                  <a:ext uri="{0D108BD9-81ED-4DB2-BD59-A6C34878D82A}">
                    <a16:rowId xmlns:a16="http://schemas.microsoft.com/office/drawing/2014/main" val="2935741836"/>
                  </a:ext>
                </a:extLst>
              </a:tr>
            </a:tbl>
          </a:graphicData>
        </a:graphic>
      </p:graphicFrame>
      <p:sp>
        <p:nvSpPr>
          <p:cNvPr id="6" name="TextBox 5">
            <a:extLst>
              <a:ext uri="{FF2B5EF4-FFF2-40B4-BE49-F238E27FC236}">
                <a16:creationId xmlns:a16="http://schemas.microsoft.com/office/drawing/2014/main" id="{B236EEC6-2821-D0D9-82C6-698EFA51C2F2}"/>
              </a:ext>
            </a:extLst>
          </p:cNvPr>
          <p:cNvSpPr txBox="1"/>
          <p:nvPr/>
        </p:nvSpPr>
        <p:spPr>
          <a:xfrm>
            <a:off x="2689729" y="5691601"/>
            <a:ext cx="6812005"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 Includes duplicates and variations of original observations</a:t>
            </a:r>
          </a:p>
        </p:txBody>
      </p:sp>
    </p:spTree>
    <p:extLst>
      <p:ext uri="{BB962C8B-B14F-4D97-AF65-F5344CB8AC3E}">
        <p14:creationId xmlns:p14="http://schemas.microsoft.com/office/powerpoint/2010/main" val="338733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D364FE-86A1-69BE-F291-A48117A09751}"/>
              </a:ext>
            </a:extLst>
          </p:cNvPr>
          <p:cNvSpPr>
            <a:spLocks noGrp="1"/>
          </p:cNvSpPr>
          <p:nvPr>
            <p:ph type="sldNum" sz="quarter" idx="12"/>
          </p:nvPr>
        </p:nvSpPr>
        <p:spPr/>
        <p:txBody>
          <a:bodyPr/>
          <a:lstStyle/>
          <a:p>
            <a:fld id="{FC63ECC8-719A-498E-B101-491B6A35558E}" type="slidenum">
              <a:rPr lang="en-US" smtClean="0"/>
              <a:t>13</a:t>
            </a:fld>
            <a:endParaRPr lang="en-US" dirty="0"/>
          </a:p>
        </p:txBody>
      </p:sp>
      <p:pic>
        <p:nvPicPr>
          <p:cNvPr id="5" name="Picture 4" descr="BEACON training data breakdown by sector and source">
            <a:extLst>
              <a:ext uri="{FF2B5EF4-FFF2-40B4-BE49-F238E27FC236}">
                <a16:creationId xmlns:a16="http://schemas.microsoft.com/office/drawing/2014/main" id="{CF03427C-3F10-3239-E867-C9DCC1B9F49D}"/>
              </a:ext>
            </a:extLst>
          </p:cNvPr>
          <p:cNvPicPr>
            <a:picLocks noChangeAspect="1"/>
          </p:cNvPicPr>
          <p:nvPr/>
        </p:nvPicPr>
        <p:blipFill>
          <a:blip r:embed="rId2"/>
          <a:stretch>
            <a:fillRect/>
          </a:stretch>
        </p:blipFill>
        <p:spPr>
          <a:xfrm>
            <a:off x="471952" y="268740"/>
            <a:ext cx="11248095" cy="5852667"/>
          </a:xfrm>
          <a:prstGeom prst="rect">
            <a:avLst/>
          </a:prstGeom>
        </p:spPr>
      </p:pic>
      <p:sp>
        <p:nvSpPr>
          <p:cNvPr id="4" name="TextBox 3">
            <a:extLst>
              <a:ext uri="{FF2B5EF4-FFF2-40B4-BE49-F238E27FC236}">
                <a16:creationId xmlns:a16="http://schemas.microsoft.com/office/drawing/2014/main" id="{EFC24446-102F-A486-D62F-361A09FE1BE3}"/>
              </a:ext>
            </a:extLst>
          </p:cNvPr>
          <p:cNvSpPr txBox="1"/>
          <p:nvPr/>
        </p:nvSpPr>
        <p:spPr>
          <a:xfrm>
            <a:off x="1971763" y="6188144"/>
            <a:ext cx="8980489" cy="461665"/>
          </a:xfrm>
          <a:prstGeom prst="rect">
            <a:avLst/>
          </a:prstGeom>
          <a:noFill/>
        </p:spPr>
        <p:txBody>
          <a:bodyPr wrap="square" rtlCol="0">
            <a:spAutoFit/>
          </a:bodyPr>
          <a:lstStyle/>
          <a:p>
            <a:r>
              <a:rPr lang="en-US" sz="1200" dirty="0"/>
              <a:t>Sources: 2002, 2007, 2012, 2017, 2022 Economic Census; Internal Revenue Service; Classification Assistance Tool; and Harmonized System</a:t>
            </a:r>
          </a:p>
          <a:p>
            <a:r>
              <a:rPr lang="en-US" sz="1200" dirty="0"/>
              <a:t>Date: 29 March 2023</a:t>
            </a:r>
          </a:p>
        </p:txBody>
      </p:sp>
    </p:spTree>
    <p:extLst>
      <p:ext uri="{BB962C8B-B14F-4D97-AF65-F5344CB8AC3E}">
        <p14:creationId xmlns:p14="http://schemas.microsoft.com/office/powerpoint/2010/main" val="126063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Text Cleaning</a:t>
            </a:r>
          </a:p>
        </p:txBody>
      </p:sp>
      <p:sp>
        <p:nvSpPr>
          <p:cNvPr id="3" name="Content Placeholder 2"/>
          <p:cNvSpPr>
            <a:spLocks noGrp="1"/>
          </p:cNvSpPr>
          <p:nvPr>
            <p:ph idx="1"/>
          </p:nvPr>
        </p:nvSpPr>
        <p:spPr>
          <a:xfrm>
            <a:off x="838198" y="1612965"/>
            <a:ext cx="10985939" cy="4351338"/>
          </a:xfrm>
        </p:spPr>
        <p:txBody>
          <a:bodyPr>
            <a:normAutofit fontScale="92500" lnSpcReduction="20000"/>
          </a:bodyPr>
          <a:lstStyle/>
          <a:p>
            <a:r>
              <a:rPr lang="en-US" dirty="0"/>
              <a:t>Removal of extraneous words/symbols</a:t>
            </a:r>
          </a:p>
          <a:p>
            <a:pPr lvl="1"/>
            <a:r>
              <a:rPr lang="en-US" dirty="0"/>
              <a:t>Remove extra white space and common “stop” words (“</a:t>
            </a:r>
            <a:r>
              <a:rPr lang="en-US" dirty="0">
                <a:solidFill>
                  <a:srgbClr val="FF0000"/>
                </a:solidFill>
              </a:rPr>
              <a:t>the</a:t>
            </a:r>
            <a:r>
              <a:rPr lang="en-US" dirty="0"/>
              <a:t>”</a:t>
            </a:r>
            <a:r>
              <a:rPr lang="en-US" dirty="0">
                <a:solidFill>
                  <a:srgbClr val="FF0000"/>
                </a:solidFill>
              </a:rPr>
              <a:t>, </a:t>
            </a:r>
            <a:r>
              <a:rPr lang="en-US" dirty="0"/>
              <a:t>“</a:t>
            </a:r>
            <a:r>
              <a:rPr lang="en-US" dirty="0">
                <a:solidFill>
                  <a:srgbClr val="00B0F0"/>
                </a:solidFill>
              </a:rPr>
              <a:t>and</a:t>
            </a:r>
            <a:r>
              <a:rPr lang="en-US" dirty="0"/>
              <a:t>”</a:t>
            </a:r>
            <a:r>
              <a:rPr lang="en-US" dirty="0">
                <a:solidFill>
                  <a:srgbClr val="FF0000"/>
                </a:solidFill>
              </a:rPr>
              <a:t>, </a:t>
            </a:r>
            <a:r>
              <a:rPr lang="en-US" dirty="0"/>
              <a:t>“</a:t>
            </a:r>
            <a:r>
              <a:rPr lang="en-US" dirty="0">
                <a:solidFill>
                  <a:srgbClr val="FF0000"/>
                </a:solidFill>
              </a:rPr>
              <a:t>or</a:t>
            </a:r>
            <a:r>
              <a:rPr lang="en-US" dirty="0"/>
              <a:t>”,</a:t>
            </a:r>
            <a:r>
              <a:rPr lang="en-US" dirty="0">
                <a:solidFill>
                  <a:srgbClr val="FF0000"/>
                </a:solidFill>
              </a:rPr>
              <a:t> </a:t>
            </a:r>
            <a:r>
              <a:rPr lang="en-US" dirty="0"/>
              <a:t>etc.) </a:t>
            </a:r>
          </a:p>
          <a:p>
            <a:pPr lvl="1"/>
            <a:r>
              <a:rPr lang="en-US" dirty="0"/>
              <a:t>Account for numbers and punctuation</a:t>
            </a:r>
          </a:p>
          <a:p>
            <a:r>
              <a:rPr lang="en-US" dirty="0"/>
              <a:t>Correct common misspellings</a:t>
            </a:r>
          </a:p>
          <a:p>
            <a:pPr lvl="1"/>
            <a:r>
              <a:rPr lang="en-US" dirty="0"/>
              <a:t>Map misspelled words to stem of true word</a:t>
            </a:r>
          </a:p>
          <a:p>
            <a:pPr lvl="1"/>
            <a:r>
              <a:rPr lang="en-US" dirty="0"/>
              <a:t>For example, “</a:t>
            </a:r>
            <a:r>
              <a:rPr lang="en-US" dirty="0">
                <a:solidFill>
                  <a:srgbClr val="FF0000"/>
                </a:solidFill>
              </a:rPr>
              <a:t>manifactur</a:t>
            </a:r>
            <a:r>
              <a:rPr lang="en-US" dirty="0"/>
              <a:t>” </a:t>
            </a:r>
            <a:r>
              <a:rPr lang="en-US" dirty="0">
                <a:sym typeface="Wingdings" panose="05000000000000000000" pitchFamily="2" charset="2"/>
              </a:rPr>
              <a:t></a:t>
            </a:r>
            <a:r>
              <a:rPr lang="en-US" dirty="0"/>
              <a:t> “</a:t>
            </a:r>
            <a:r>
              <a:rPr lang="en-US" dirty="0">
                <a:solidFill>
                  <a:srgbClr val="FF0000"/>
                </a:solidFill>
              </a:rPr>
              <a:t>manufactur”</a:t>
            </a:r>
            <a:endParaRPr lang="en-US" dirty="0"/>
          </a:p>
          <a:p>
            <a:r>
              <a:rPr lang="en-US" dirty="0"/>
              <a:t>Stem</a:t>
            </a:r>
          </a:p>
          <a:p>
            <a:pPr lvl="1"/>
            <a:r>
              <a:rPr lang="en-US" dirty="0"/>
              <a:t>Apply prefix/suffix stripping rules to reduce number of word variations</a:t>
            </a:r>
          </a:p>
          <a:p>
            <a:pPr lvl="1"/>
            <a:r>
              <a:rPr lang="en-US" dirty="0"/>
              <a:t>For example, “</a:t>
            </a:r>
            <a:r>
              <a:rPr lang="en-US" dirty="0">
                <a:solidFill>
                  <a:srgbClr val="FF0000"/>
                </a:solidFill>
              </a:rPr>
              <a:t>manufacturing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cars</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a:p>
            <a:r>
              <a:rPr lang="en-US" dirty="0"/>
              <a:t>Lemmatize</a:t>
            </a:r>
          </a:p>
          <a:p>
            <a:pPr lvl="1"/>
            <a:r>
              <a:rPr lang="en-US" dirty="0"/>
              <a:t>Map synonyms and abbreviations to a common concept</a:t>
            </a:r>
          </a:p>
          <a:p>
            <a:pPr lvl="1"/>
            <a:r>
              <a:rPr lang="en-US" dirty="0"/>
              <a:t>For example, “</a:t>
            </a:r>
            <a:r>
              <a:rPr lang="en-US" dirty="0">
                <a:solidFill>
                  <a:srgbClr val="FF0000"/>
                </a:solidFill>
              </a:rPr>
              <a:t>mfg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auto</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p:txBody>
      </p:sp>
      <p:sp>
        <p:nvSpPr>
          <p:cNvPr id="4" name="Slide Number Placeholder 3"/>
          <p:cNvSpPr>
            <a:spLocks noGrp="1"/>
          </p:cNvSpPr>
          <p:nvPr>
            <p:ph type="sldNum" sz="quarter" idx="12"/>
          </p:nvPr>
        </p:nvSpPr>
        <p:spPr/>
        <p:txBody>
          <a:bodyPr/>
          <a:lstStyle/>
          <a:p>
            <a:fld id="{24BFE6D4-27A9-4AE4-9EAE-AF75F97B179B}" type="slidenum">
              <a:rPr lang="en-US" smtClean="0"/>
              <a:t>14</a:t>
            </a:fld>
            <a:endParaRPr lang="en-US" dirty="0"/>
          </a:p>
        </p:txBody>
      </p:sp>
    </p:spTree>
    <p:extLst>
      <p:ext uri="{BB962C8B-B14F-4D97-AF65-F5344CB8AC3E}">
        <p14:creationId xmlns:p14="http://schemas.microsoft.com/office/powerpoint/2010/main" val="269805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A85A-EBEF-0350-2E0E-3DE00B8D5869}"/>
              </a:ext>
            </a:extLst>
          </p:cNvPr>
          <p:cNvSpPr>
            <a:spLocks noGrp="1"/>
          </p:cNvSpPr>
          <p:nvPr>
            <p:ph type="title"/>
          </p:nvPr>
        </p:nvSpPr>
        <p:spPr/>
        <p:txBody>
          <a:bodyPr/>
          <a:lstStyle/>
          <a:p>
            <a:r>
              <a:rPr lang="en-US" dirty="0">
                <a:solidFill>
                  <a:srgbClr val="1C5292"/>
                </a:solidFill>
                <a:latin typeface="+mn-lt"/>
              </a:rPr>
              <a:t>Text Cleaning (cont.)</a:t>
            </a:r>
          </a:p>
        </p:txBody>
      </p:sp>
      <p:sp>
        <p:nvSpPr>
          <p:cNvPr id="3" name="Slide Number Placeholder 2">
            <a:extLst>
              <a:ext uri="{FF2B5EF4-FFF2-40B4-BE49-F238E27FC236}">
                <a16:creationId xmlns:a16="http://schemas.microsoft.com/office/drawing/2014/main" id="{2BC52034-172E-BCE4-51D3-27A3AAB37D9D}"/>
              </a:ext>
            </a:extLst>
          </p:cNvPr>
          <p:cNvSpPr>
            <a:spLocks noGrp="1"/>
          </p:cNvSpPr>
          <p:nvPr>
            <p:ph type="sldNum" sz="quarter" idx="12"/>
          </p:nvPr>
        </p:nvSpPr>
        <p:spPr/>
        <p:txBody>
          <a:bodyPr/>
          <a:lstStyle/>
          <a:p>
            <a:fld id="{FC63ECC8-719A-498E-B101-491B6A35558E}" type="slidenum">
              <a:rPr lang="en-US" smtClean="0"/>
              <a:t>15</a:t>
            </a:fld>
            <a:endParaRPr lang="en-US" dirty="0"/>
          </a:p>
        </p:txBody>
      </p:sp>
      <p:graphicFrame>
        <p:nvGraphicFramePr>
          <p:cNvPr id="4" name="Table 5" descr="examples of text cleaning algorithm">
            <a:extLst>
              <a:ext uri="{FF2B5EF4-FFF2-40B4-BE49-F238E27FC236}">
                <a16:creationId xmlns:a16="http://schemas.microsoft.com/office/drawing/2014/main" id="{8798C793-C633-A6BF-F011-E451117A17C4}"/>
              </a:ext>
            </a:extLst>
          </p:cNvPr>
          <p:cNvGraphicFramePr>
            <a:graphicFrameLocks noGrp="1"/>
          </p:cNvGraphicFramePr>
          <p:nvPr>
            <p:extLst>
              <p:ext uri="{D42A27DB-BD31-4B8C-83A1-F6EECF244321}">
                <p14:modId xmlns:p14="http://schemas.microsoft.com/office/powerpoint/2010/main" val="3757697628"/>
              </p:ext>
            </p:extLst>
          </p:nvPr>
        </p:nvGraphicFramePr>
        <p:xfrm>
          <a:off x="2232392" y="1690688"/>
          <a:ext cx="7727216" cy="4572000"/>
        </p:xfrm>
        <a:graphic>
          <a:graphicData uri="http://schemas.openxmlformats.org/drawingml/2006/table">
            <a:tbl>
              <a:tblPr firstRow="1" bandRow="1">
                <a:tableStyleId>{5C22544A-7EE6-4342-B048-85BDC9FD1C3A}</a:tableStyleId>
              </a:tblPr>
              <a:tblGrid>
                <a:gridCol w="4201964">
                  <a:extLst>
                    <a:ext uri="{9D8B030D-6E8A-4147-A177-3AD203B41FA5}">
                      <a16:colId xmlns:a16="http://schemas.microsoft.com/office/drawing/2014/main" val="2682633466"/>
                    </a:ext>
                  </a:extLst>
                </a:gridCol>
                <a:gridCol w="3525252">
                  <a:extLst>
                    <a:ext uri="{9D8B030D-6E8A-4147-A177-3AD203B41FA5}">
                      <a16:colId xmlns:a16="http://schemas.microsoft.com/office/drawing/2014/main" val="734363166"/>
                    </a:ext>
                  </a:extLst>
                </a:gridCol>
              </a:tblGrid>
              <a:tr h="370840">
                <a:tc>
                  <a:txBody>
                    <a:bodyPr/>
                    <a:lstStyle/>
                    <a:p>
                      <a:r>
                        <a:rPr lang="en-US" sz="2400" dirty="0"/>
                        <a:t>Text</a:t>
                      </a:r>
                    </a:p>
                  </a:txBody>
                  <a:tcPr/>
                </a:tc>
                <a:tc>
                  <a:txBody>
                    <a:bodyPr/>
                    <a:lstStyle/>
                    <a:p>
                      <a:r>
                        <a:rPr lang="en-US" sz="2400" dirty="0"/>
                        <a:t>Clean Text</a:t>
                      </a:r>
                    </a:p>
                  </a:txBody>
                  <a:tcPr/>
                </a:tc>
                <a:extLst>
                  <a:ext uri="{0D108BD9-81ED-4DB2-BD59-A6C34878D82A}">
                    <a16:rowId xmlns:a16="http://schemas.microsoft.com/office/drawing/2014/main" val="7730075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&amp; ussed car dealer - 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used car dealership</a:t>
                      </a:r>
                    </a:p>
                  </a:txBody>
                  <a:tcPr/>
                </a:tc>
                <a:extLst>
                  <a:ext uri="{0D108BD9-81ED-4DB2-BD59-A6C34878D82A}">
                    <a16:rowId xmlns:a16="http://schemas.microsoft.com/office/drawing/2014/main" val="1308135216"/>
                  </a:ext>
                </a:extLst>
              </a:tr>
              <a:tr h="370840">
                <a:tc>
                  <a:txBody>
                    <a:bodyPr/>
                    <a:lstStyle/>
                    <a:p>
                      <a:r>
                        <a:rPr lang="en-US" sz="2400" dirty="0"/>
                        <a:t>automobile MFG</a:t>
                      </a:r>
                    </a:p>
                  </a:txBody>
                  <a:tcPr/>
                </a:tc>
                <a:tc>
                  <a:txBody>
                    <a:bodyPr/>
                    <a:lstStyle/>
                    <a:p>
                      <a:r>
                        <a:rPr lang="en-US" sz="2400" dirty="0"/>
                        <a:t>car manufactur</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3PL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thirdparti logist</a:t>
                      </a:r>
                    </a:p>
                  </a:txBody>
                  <a:tcPr/>
                </a:tc>
                <a:extLst>
                  <a:ext uri="{0D108BD9-81ED-4DB2-BD59-A6C34878D82A}">
                    <a16:rowId xmlns:a16="http://schemas.microsoft.com/office/drawing/2014/main" val="876061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long dist trckng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long distanc trucking</a:t>
                      </a:r>
                    </a:p>
                  </a:txBody>
                  <a:tcPr/>
                </a:tc>
                <a:extLst>
                  <a:ext uri="{0D108BD9-81ED-4DB2-BD59-A6C34878D82A}">
                    <a16:rowId xmlns:a16="http://schemas.microsoft.com/office/drawing/2014/main" val="3715766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Mini Golf with Juicebar!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minigolf juic bar</a:t>
                      </a:r>
                    </a:p>
                  </a:txBody>
                  <a:tcPr/>
                </a:tc>
                <a:extLst>
                  <a:ext uri="{0D108BD9-81ED-4DB2-BD59-A6C34878D82A}">
                    <a16:rowId xmlns:a16="http://schemas.microsoft.com/office/drawing/2014/main" val="37655936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rapair watches &amp; jewelry.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repair watch jewelri</a:t>
                      </a:r>
                    </a:p>
                  </a:txBody>
                  <a:tcPr/>
                </a:tc>
                <a:extLst>
                  <a:ext uri="{0D108BD9-81ED-4DB2-BD59-A6C34878D82A}">
                    <a16:rowId xmlns:a16="http://schemas.microsoft.com/office/drawing/2014/main" val="1629725729"/>
                  </a:ext>
                </a:extLst>
              </a:tr>
              <a:tr h="370840">
                <a:tc>
                  <a:txBody>
                    <a:bodyPr/>
                    <a:lstStyle/>
                    <a:p>
                      <a:r>
                        <a:rPr lang="en-US" sz="2400" dirty="0"/>
                        <a:t>This is a convenence store.</a:t>
                      </a:r>
                    </a:p>
                  </a:txBody>
                  <a:tcPr/>
                </a:tc>
                <a:tc>
                  <a:txBody>
                    <a:bodyPr/>
                    <a:lstStyle/>
                    <a:p>
                      <a:r>
                        <a:rPr lang="en-US" sz="2400" dirty="0"/>
                        <a:t>conveni store</a:t>
                      </a:r>
                    </a:p>
                  </a:txBody>
                  <a:tcPr/>
                </a:tc>
                <a:extLst>
                  <a:ext uri="{0D108BD9-81ED-4DB2-BD59-A6C34878D82A}">
                    <a16:rowId xmlns:a16="http://schemas.microsoft.com/office/drawing/2014/main" val="3325823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do liq dist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liquor distribut</a:t>
                      </a:r>
                    </a:p>
                  </a:txBody>
                  <a:tcPr/>
                </a:tc>
                <a:extLst>
                  <a:ext uri="{0D108BD9-81ED-4DB2-BD59-A6C34878D82A}">
                    <a16:rowId xmlns:a16="http://schemas.microsoft.com/office/drawing/2014/main" val="4634662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NAICS code #722511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722511</a:t>
                      </a:r>
                    </a:p>
                  </a:txBody>
                  <a:tcPr/>
                </a:tc>
                <a:extLst>
                  <a:ext uri="{0D108BD9-81ED-4DB2-BD59-A6C34878D82A}">
                    <a16:rowId xmlns:a16="http://schemas.microsoft.com/office/drawing/2014/main" val="3255153217"/>
                  </a:ext>
                </a:extLst>
              </a:tr>
            </a:tbl>
          </a:graphicData>
        </a:graphic>
      </p:graphicFrame>
    </p:spTree>
    <p:extLst>
      <p:ext uri="{BB962C8B-B14F-4D97-AF65-F5344CB8AC3E}">
        <p14:creationId xmlns:p14="http://schemas.microsoft.com/office/powerpoint/2010/main" val="323892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Dictionary</a:t>
            </a:r>
          </a:p>
        </p:txBody>
      </p:sp>
      <p:sp>
        <p:nvSpPr>
          <p:cNvPr id="3" name="Content Placeholder 2"/>
          <p:cNvSpPr>
            <a:spLocks noGrp="1"/>
          </p:cNvSpPr>
          <p:nvPr>
            <p:ph idx="1"/>
          </p:nvPr>
        </p:nvSpPr>
        <p:spPr>
          <a:xfrm>
            <a:off x="838198" y="1612965"/>
            <a:ext cx="10985939" cy="4351338"/>
          </a:xfrm>
        </p:spPr>
        <p:txBody>
          <a:bodyPr>
            <a:normAutofit lnSpcReduction="10000"/>
          </a:bodyPr>
          <a:lstStyle/>
          <a:p>
            <a:r>
              <a:rPr lang="en-US" dirty="0"/>
              <a:t>Words </a:t>
            </a:r>
            <a:r>
              <a:rPr lang="en-US" dirty="0">
                <a:cs typeface="Calibri" panose="020F0502020204030204" pitchFamily="34" charset="0"/>
              </a:rPr>
              <a:t>and word combinations that BEACON recognizes</a:t>
            </a:r>
          </a:p>
          <a:p>
            <a:pPr lvl="1"/>
            <a:r>
              <a:rPr lang="en-US" dirty="0"/>
              <a:t>Individual words</a:t>
            </a:r>
          </a:p>
          <a:p>
            <a:pPr lvl="1"/>
            <a:r>
              <a:rPr lang="en-US" dirty="0"/>
              <a:t>2- and 3-word combinations</a:t>
            </a:r>
          </a:p>
          <a:p>
            <a:pPr lvl="1"/>
            <a:r>
              <a:rPr lang="en-US" dirty="0"/>
              <a:t>Full-length/exact descriptions</a:t>
            </a:r>
          </a:p>
          <a:p>
            <a:pPr lvl="1"/>
            <a:endParaRPr lang="en-US" dirty="0"/>
          </a:p>
          <a:p>
            <a:r>
              <a:rPr lang="en-US" dirty="0"/>
              <a:t>Data </a:t>
            </a:r>
            <a:r>
              <a:rPr lang="en-US" sz="2800" dirty="0">
                <a:effectLst/>
                <a:latin typeface="Calibri" panose="020F0502020204030204" pitchFamily="34" charset="0"/>
                <a:ea typeface="Calibri" panose="020F0502020204030204" pitchFamily="34" charset="0"/>
                <a:cs typeface="Times New Roman" panose="02020603050405020304" pitchFamily="18" charset="0"/>
              </a:rPr>
              <a:t>dictionary contains model features for component models</a:t>
            </a:r>
            <a:endParaRPr lang="en-US" dirty="0">
              <a:cs typeface="Calibri" panose="020F0502020204030204" pitchFamily="34" charset="0"/>
            </a:endParaRPr>
          </a:p>
          <a:p>
            <a:pPr marL="0" indent="0">
              <a:buNone/>
            </a:pPr>
            <a:endParaRPr lang="en-US" dirty="0"/>
          </a:p>
          <a:p>
            <a:r>
              <a:rPr lang="en-US" dirty="0"/>
              <a:t>Associations </a:t>
            </a:r>
            <a:r>
              <a:rPr lang="en-US" dirty="0">
                <a:cs typeface="Calibri" panose="020F0502020204030204" pitchFamily="34" charset="0"/>
              </a:rPr>
              <a:t>between words and NAICS codes influence predictions</a:t>
            </a:r>
          </a:p>
          <a:p>
            <a:pPr lvl="1"/>
            <a:r>
              <a:rPr lang="en-US" dirty="0">
                <a:cs typeface="Calibri" panose="020F0502020204030204" pitchFamily="34" charset="0"/>
              </a:rPr>
              <a:t>“</a:t>
            </a:r>
            <a:r>
              <a:rPr lang="en-US" dirty="0">
                <a:solidFill>
                  <a:srgbClr val="FF0000"/>
                </a:solidFill>
                <a:cs typeface="Calibri" panose="020F0502020204030204" pitchFamily="34" charset="0"/>
              </a:rPr>
              <a:t>tutor</a:t>
            </a:r>
            <a:r>
              <a:rPr lang="en-US" dirty="0">
                <a:cs typeface="Calibri" panose="020F0502020204030204" pitchFamily="34" charset="0"/>
              </a:rPr>
              <a:t>” is highly associated with NAICS 611691 – Exam Preparation and Tutoring</a:t>
            </a:r>
            <a:endParaRPr lang="en-US" dirty="0"/>
          </a:p>
          <a:p>
            <a:pPr lvl="1"/>
            <a:r>
              <a:rPr lang="en-US" dirty="0"/>
              <a:t>“</a:t>
            </a:r>
            <a:r>
              <a:rPr lang="en-US" dirty="0">
                <a:solidFill>
                  <a:srgbClr val="00B0F0"/>
                </a:solidFill>
              </a:rPr>
              <a:t>store</a:t>
            </a:r>
            <a:r>
              <a:rPr lang="en-US" dirty="0">
                <a:cs typeface="Calibri" panose="020F0502020204030204" pitchFamily="34" charset="0"/>
              </a:rPr>
              <a:t>” occurs in many NAICS codes and is therefore less predictive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16</a:t>
            </a:fld>
            <a:endParaRPr lang="en-US" dirty="0"/>
          </a:p>
        </p:txBody>
      </p:sp>
    </p:spTree>
    <p:extLst>
      <p:ext uri="{BB962C8B-B14F-4D97-AF65-F5344CB8AC3E}">
        <p14:creationId xmlns:p14="http://schemas.microsoft.com/office/powerpoint/2010/main" val="20082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525353-B489-4892-9528-8D0E4D51C35B}"/>
              </a:ext>
            </a:extLst>
          </p:cNvPr>
          <p:cNvSpPr/>
          <p:nvPr/>
        </p:nvSpPr>
        <p:spPr>
          <a:xfrm>
            <a:off x="838200" y="3834042"/>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id="{757927C2-F454-46EE-B484-CDF5DCDDB588}"/>
              </a:ext>
            </a:extLst>
          </p:cNvPr>
          <p:cNvSpPr/>
          <p:nvPr/>
        </p:nvSpPr>
        <p:spPr>
          <a:xfrm>
            <a:off x="838200" y="1815234"/>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9BCB459-FF04-4300-863F-77EEE671A88F}"/>
              </a:ext>
            </a:extLst>
          </p:cNvPr>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Model Ensemble</a:t>
            </a:r>
            <a:endParaRPr lang="en-US" sz="4000" dirty="0">
              <a:latin typeface="+mn-lt"/>
            </a:endParaRPr>
          </a:p>
        </p:txBody>
      </p:sp>
      <p:sp>
        <p:nvSpPr>
          <p:cNvPr id="3" name="Content Placeholder 2">
            <a:extLst>
              <a:ext uri="{FF2B5EF4-FFF2-40B4-BE49-F238E27FC236}">
                <a16:creationId xmlns:a16="http://schemas.microsoft.com/office/drawing/2014/main" id="{A18A7F2A-9091-4202-AAC1-29EC3CCA275D}"/>
              </a:ext>
            </a:extLst>
          </p:cNvPr>
          <p:cNvSpPr>
            <a:spLocks noGrp="1"/>
          </p:cNvSpPr>
          <p:nvPr>
            <p:ph idx="1"/>
          </p:nvPr>
        </p:nvSpPr>
        <p:spPr/>
        <p:txBody>
          <a:bodyPr>
            <a:normAutofit/>
          </a:bodyPr>
          <a:lstStyle/>
          <a:p>
            <a:pPr lvl="1"/>
            <a:r>
              <a:rPr lang="en-US" sz="3200" dirty="0">
                <a:cs typeface="Calibri" panose="020F0502020204030204" pitchFamily="34" charset="0"/>
              </a:rPr>
              <a:t>Information retrieval models look at how words, combinations, and entire descriptions are distributed across NAICS codes</a:t>
            </a:r>
          </a:p>
          <a:p>
            <a:pPr lvl="1"/>
            <a:endParaRPr lang="en-US" sz="3200" dirty="0">
              <a:cs typeface="Calibri" panose="020F0502020204030204" pitchFamily="34" charset="0"/>
            </a:endParaRPr>
          </a:p>
          <a:p>
            <a:pPr lvl="1"/>
            <a:r>
              <a:rPr lang="en-US" sz="3200" dirty="0"/>
              <a:t>Three information retrieval sub-models use different features</a:t>
            </a:r>
          </a:p>
          <a:p>
            <a:pPr marL="457200" lvl="1" indent="0">
              <a:buNone/>
            </a:pPr>
            <a:endParaRPr lang="en-US" sz="3200" dirty="0">
              <a:cs typeface="Calibri" panose="020F0502020204030204" pitchFamily="34" charset="0"/>
            </a:endParaRPr>
          </a:p>
          <a:p>
            <a:pPr lvl="1"/>
            <a:r>
              <a:rPr lang="en-US" sz="3200" dirty="0">
                <a:cs typeface="Calibri" panose="020F0502020204030204" pitchFamily="34" charset="0"/>
              </a:rPr>
              <a:t>Individual predictions are averaged, yielding relevance scores</a:t>
            </a:r>
          </a:p>
          <a:p>
            <a:pPr marL="457200" lvl="1" indent="0">
              <a:buNone/>
            </a:pPr>
            <a:endParaRPr lang="en-US" dirty="0">
              <a:cs typeface="Calibri" panose="020F0502020204030204" pitchFamily="34" charset="0"/>
            </a:endParaRPr>
          </a:p>
        </p:txBody>
      </p:sp>
      <p:sp>
        <p:nvSpPr>
          <p:cNvPr id="4" name="Slide Number Placeholder 3">
            <a:extLst>
              <a:ext uri="{FF2B5EF4-FFF2-40B4-BE49-F238E27FC236}">
                <a16:creationId xmlns:a16="http://schemas.microsoft.com/office/drawing/2014/main" id="{FE7E7106-3C67-451C-AD34-494866D37E21}"/>
              </a:ext>
            </a:extLst>
          </p:cNvPr>
          <p:cNvSpPr>
            <a:spLocks noGrp="1"/>
          </p:cNvSpPr>
          <p:nvPr>
            <p:ph type="sldNum" sz="quarter" idx="12"/>
          </p:nvPr>
        </p:nvSpPr>
        <p:spPr/>
        <p:txBody>
          <a:bodyPr/>
          <a:lstStyle/>
          <a:p>
            <a:fld id="{FC63ECC8-719A-498E-B101-491B6A35558E}" type="slidenum">
              <a:rPr lang="en-US" smtClean="0"/>
              <a:t>17</a:t>
            </a:fld>
            <a:endParaRPr lang="en-US" dirty="0"/>
          </a:p>
        </p:txBody>
      </p:sp>
    </p:spTree>
    <p:extLst>
      <p:ext uri="{BB962C8B-B14F-4D97-AF65-F5344CB8AC3E}">
        <p14:creationId xmlns:p14="http://schemas.microsoft.com/office/powerpoint/2010/main" val="381447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dirty="0">
                <a:solidFill>
                  <a:schemeClr val="accent5">
                    <a:lumMod val="75000"/>
                  </a:schemeClr>
                </a:solidFill>
                <a:latin typeface="+mn-lt"/>
                <a:cs typeface="Calibri" panose="020F0502020204030204" pitchFamily="34" charset="0"/>
              </a:rPr>
              <a:t>Component Models</a:t>
            </a:r>
            <a:endParaRPr lang="en-US" dirty="0">
              <a:latin typeface="+mn-lt"/>
              <a:cs typeface="Calibri" panose="020F0502020204030204" pitchFamily="34" charset="0"/>
            </a:endParaRPr>
          </a:p>
        </p:txBody>
      </p:sp>
      <p:graphicFrame>
        <p:nvGraphicFramePr>
          <p:cNvPr id="9" name="Content Placeholder 8">
            <a:extLst>
              <a:ext uri="{FF2B5EF4-FFF2-40B4-BE49-F238E27FC236}">
                <a16:creationId xmlns:a16="http://schemas.microsoft.com/office/drawing/2014/main" id="{44C32198-BC91-4860-BED0-29B88995C81E}"/>
              </a:ext>
            </a:extLst>
          </p:cNvPr>
          <p:cNvGraphicFramePr>
            <a:graphicFrameLocks noGrp="1"/>
          </p:cNvGraphicFramePr>
          <p:nvPr>
            <p:ph idx="1"/>
          </p:nvPr>
        </p:nvGraphicFramePr>
        <p:xfrm>
          <a:off x="838200" y="1825625"/>
          <a:ext cx="1073369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4BFE6D4-27A9-4AE4-9EAE-AF75F97B179B}" type="slidenum">
              <a:rPr lang="en-US" smtClean="0"/>
              <a:t>18</a:t>
            </a:fld>
            <a:endParaRPr lang="en-US" dirty="0"/>
          </a:p>
        </p:txBody>
      </p:sp>
    </p:spTree>
    <p:extLst>
      <p:ext uri="{BB962C8B-B14F-4D97-AF65-F5344CB8AC3E}">
        <p14:creationId xmlns:p14="http://schemas.microsoft.com/office/powerpoint/2010/main" val="1049750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latin typeface="+mn-lt"/>
                <a:cs typeface="Calibri" panose="020F0502020204030204" pitchFamily="34" charset="0"/>
              </a:rPr>
              <a:t>Purity Weights</a:t>
            </a:r>
            <a:endParaRPr lang="en-US" sz="4000" dirty="0">
              <a:solidFill>
                <a:schemeClr val="accent5">
                  <a:lumMod val="75000"/>
                </a:schemeClr>
              </a:solidFill>
              <a:cs typeface="Calibri" panose="020F0502020204030204" pitchFamily="34" charset="0"/>
            </a:endParaRPr>
          </a:p>
        </p:txBody>
      </p:sp>
      <p:sp>
        <p:nvSpPr>
          <p:cNvPr id="3" name="Content Placeholder 2"/>
          <p:cNvSpPr>
            <a:spLocks noGrp="1"/>
          </p:cNvSpPr>
          <p:nvPr>
            <p:ph idx="1"/>
          </p:nvPr>
        </p:nvSpPr>
        <p:spPr/>
        <p:txBody>
          <a:bodyPr>
            <a:normAutofit/>
          </a:bodyPr>
          <a:lstStyle/>
          <a:p>
            <a:pPr lvl="1"/>
            <a:r>
              <a:rPr lang="en-US" sz="3200" dirty="0"/>
              <a:t>The NAICS distributions of the stems and stem combinations are averaged using “purity weights” that give more weight to the NAICS distributions of words that are more predictive.</a:t>
            </a:r>
          </a:p>
          <a:p>
            <a:pPr lvl="1"/>
            <a:endParaRPr lang="en-US" sz="3200" dirty="0"/>
          </a:p>
          <a:p>
            <a:pPr lvl="1"/>
            <a:r>
              <a:rPr lang="en-US" sz="3200" dirty="0">
                <a:latin typeface="Calibri" panose="020F0502020204030204" pitchFamily="34" charset="0"/>
                <a:ea typeface="Calibri" panose="020F0502020204030204" pitchFamily="34" charset="0"/>
                <a:cs typeface="Times New Roman" panose="02020603050405020304" pitchFamily="18" charset="0"/>
              </a:rPr>
              <a:t>Only applied to the “standard” and “umbrella” models. </a:t>
            </a:r>
          </a:p>
          <a:p>
            <a:pPr marL="457200" lvl="1" indent="0">
              <a:buNone/>
            </a:pPr>
            <a:endParaRPr lang="en-US" sz="3200" dirty="0"/>
          </a:p>
          <a:p>
            <a:pPr lvl="1"/>
            <a:r>
              <a:rPr lang="en-US" sz="3200" dirty="0">
                <a:latin typeface="Calibri" panose="020F0502020204030204" pitchFamily="34" charset="0"/>
                <a:ea typeface="Calibri" panose="020F0502020204030204" pitchFamily="34" charset="0"/>
                <a:cs typeface="Times New Roman" panose="02020603050405020304" pitchFamily="18" charset="0"/>
              </a:rPr>
              <a:t>D</a:t>
            </a:r>
            <a:r>
              <a:rPr lang="en-US" sz="3200" dirty="0">
                <a:effectLst/>
                <a:latin typeface="Calibri" panose="020F0502020204030204" pitchFamily="34" charset="0"/>
                <a:ea typeface="Calibri" panose="020F0502020204030204" pitchFamily="34" charset="0"/>
                <a:cs typeface="Times New Roman" panose="02020603050405020304" pitchFamily="18" charset="0"/>
              </a:rPr>
              <a:t>esigned so that all terms have a weight between 0 and 1, inclusive.</a:t>
            </a:r>
            <a:endParaRPr lang="en-US" sz="3200" dirty="0"/>
          </a:p>
        </p:txBody>
      </p:sp>
      <p:sp>
        <p:nvSpPr>
          <p:cNvPr id="4" name="Slide Number Placeholder 3"/>
          <p:cNvSpPr>
            <a:spLocks noGrp="1"/>
          </p:cNvSpPr>
          <p:nvPr>
            <p:ph type="sldNum" sz="quarter" idx="12"/>
          </p:nvPr>
        </p:nvSpPr>
        <p:spPr/>
        <p:txBody>
          <a:bodyPr/>
          <a:lstStyle/>
          <a:p>
            <a:fld id="{24BFE6D4-27A9-4AE4-9EAE-AF75F97B179B}" type="slidenum">
              <a:rPr lang="en-US" smtClean="0"/>
              <a:t>19</a:t>
            </a:fld>
            <a:endParaRPr lang="en-US" dirty="0"/>
          </a:p>
        </p:txBody>
      </p:sp>
    </p:spTree>
    <p:extLst>
      <p:ext uri="{BB962C8B-B14F-4D97-AF65-F5344CB8AC3E}">
        <p14:creationId xmlns:p14="http://schemas.microsoft.com/office/powerpoint/2010/main" val="310357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1559-3350-9B9F-7B6E-6A63B66D5BA3}"/>
              </a:ext>
            </a:extLst>
          </p:cNvPr>
          <p:cNvSpPr>
            <a:spLocks noGrp="1"/>
          </p:cNvSpPr>
          <p:nvPr>
            <p:ph type="title"/>
          </p:nvPr>
        </p:nvSpPr>
        <p:spPr/>
        <p:txBody>
          <a:bodyPr/>
          <a:lstStyle/>
          <a:p>
            <a:r>
              <a:rPr lang="en-US" dirty="0">
                <a:solidFill>
                  <a:srgbClr val="1C5292"/>
                </a:solidFill>
                <a:latin typeface="+mn-lt"/>
              </a:rPr>
              <a:t>Disclaimer</a:t>
            </a:r>
          </a:p>
        </p:txBody>
      </p:sp>
      <p:sp>
        <p:nvSpPr>
          <p:cNvPr id="3" name="Content Placeholder 2">
            <a:extLst>
              <a:ext uri="{FF2B5EF4-FFF2-40B4-BE49-F238E27FC236}">
                <a16:creationId xmlns:a16="http://schemas.microsoft.com/office/drawing/2014/main" id="{BD148C5C-50B7-3125-01DF-83DC42041AAF}"/>
              </a:ext>
            </a:extLst>
          </p:cNvPr>
          <p:cNvSpPr>
            <a:spLocks noGrp="1"/>
          </p:cNvSpPr>
          <p:nvPr>
            <p:ph idx="1"/>
          </p:nvPr>
        </p:nvSpPr>
        <p:spPr/>
        <p:txBody>
          <a:bodyPr>
            <a:normAutofit/>
          </a:bodyPr>
          <a:lstStyle/>
          <a:p>
            <a:pPr marL="0" indent="0">
              <a:buNone/>
            </a:pPr>
            <a:r>
              <a:rPr lang="en-US" sz="2400" dirty="0"/>
              <a:t>Any opinions and conclusions expressed herein are those of the authors and do not reflect the views of the U.S. Census Bureau. The Census Bureau has reviewed this data product to ensure appropriate access, use, and disclosure avoidance protection of the confidential source data [Project No. P-7504847</a:t>
            </a:r>
            <a:r>
              <a:rPr lang="en-US" sz="2400"/>
              <a:t>, Disclosure </a:t>
            </a:r>
            <a:r>
              <a:rPr lang="en-US" sz="2400" dirty="0"/>
              <a:t>Review Board (DRB) approval number: CBDRB-FY23-EMSD001-011.]</a:t>
            </a:r>
          </a:p>
        </p:txBody>
      </p:sp>
      <p:sp>
        <p:nvSpPr>
          <p:cNvPr id="4" name="Slide Number Placeholder 3">
            <a:extLst>
              <a:ext uri="{FF2B5EF4-FFF2-40B4-BE49-F238E27FC236}">
                <a16:creationId xmlns:a16="http://schemas.microsoft.com/office/drawing/2014/main" id="{43B513B5-298D-0CEC-2DA1-7E456BAA49D0}"/>
              </a:ext>
            </a:extLst>
          </p:cNvPr>
          <p:cNvSpPr>
            <a:spLocks noGrp="1"/>
          </p:cNvSpPr>
          <p:nvPr>
            <p:ph type="sldNum" sz="quarter" idx="12"/>
          </p:nvPr>
        </p:nvSpPr>
        <p:spPr/>
        <p:txBody>
          <a:bodyPr/>
          <a:lstStyle/>
          <a:p>
            <a:fld id="{FC63ECC8-719A-498E-B101-491B6A35558E}" type="slidenum">
              <a:rPr lang="en-US" smtClean="0"/>
              <a:t>2</a:t>
            </a:fld>
            <a:endParaRPr lang="en-US" dirty="0"/>
          </a:p>
        </p:txBody>
      </p:sp>
    </p:spTree>
    <p:extLst>
      <p:ext uri="{BB962C8B-B14F-4D97-AF65-F5344CB8AC3E}">
        <p14:creationId xmlns:p14="http://schemas.microsoft.com/office/powerpoint/2010/main" val="233710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5F96C0-D509-6601-338B-87D28EDA4004}"/>
              </a:ext>
            </a:extLst>
          </p:cNvPr>
          <p:cNvSpPr>
            <a:spLocks noGrp="1"/>
          </p:cNvSpPr>
          <p:nvPr>
            <p:ph type="sldNum" sz="quarter" idx="12"/>
          </p:nvPr>
        </p:nvSpPr>
        <p:spPr/>
        <p:txBody>
          <a:bodyPr/>
          <a:lstStyle/>
          <a:p>
            <a:fld id="{FC63ECC8-719A-498E-B101-491B6A35558E}" type="slidenum">
              <a:rPr lang="en-US" smtClean="0"/>
              <a:t>20</a:t>
            </a:fld>
            <a:endParaRPr lang="en-US" dirty="0"/>
          </a:p>
        </p:txBody>
      </p:sp>
      <p:pic>
        <p:nvPicPr>
          <p:cNvPr id="7" name="Picture 6" descr="sector distribution of word &quot;sport&quot;">
            <a:extLst>
              <a:ext uri="{FF2B5EF4-FFF2-40B4-BE49-F238E27FC236}">
                <a16:creationId xmlns:a16="http://schemas.microsoft.com/office/drawing/2014/main" id="{4FBA621E-F235-984D-3DCB-5C7E74D95CD7}"/>
              </a:ext>
            </a:extLst>
          </p:cNvPr>
          <p:cNvPicPr>
            <a:picLocks noChangeAspect="1"/>
          </p:cNvPicPr>
          <p:nvPr/>
        </p:nvPicPr>
        <p:blipFill>
          <a:blip r:embed="rId3"/>
          <a:stretch>
            <a:fillRect/>
          </a:stretch>
        </p:blipFill>
        <p:spPr>
          <a:xfrm>
            <a:off x="235150" y="320864"/>
            <a:ext cx="5809992" cy="5578323"/>
          </a:xfrm>
          <a:prstGeom prst="rect">
            <a:avLst/>
          </a:prstGeom>
        </p:spPr>
      </p:pic>
      <p:pic>
        <p:nvPicPr>
          <p:cNvPr id="8" name="Picture 7" descr="sector distribution of word &quot;good&quot;">
            <a:extLst>
              <a:ext uri="{FF2B5EF4-FFF2-40B4-BE49-F238E27FC236}">
                <a16:creationId xmlns:a16="http://schemas.microsoft.com/office/drawing/2014/main" id="{72CDDB13-2AFC-ACD7-2A34-A52915A422D6}"/>
              </a:ext>
            </a:extLst>
          </p:cNvPr>
          <p:cNvPicPr>
            <a:picLocks noChangeAspect="1"/>
          </p:cNvPicPr>
          <p:nvPr/>
        </p:nvPicPr>
        <p:blipFill>
          <a:blip r:embed="rId4"/>
          <a:stretch>
            <a:fillRect/>
          </a:stretch>
        </p:blipFill>
        <p:spPr>
          <a:xfrm>
            <a:off x="6143812" y="320864"/>
            <a:ext cx="5816088" cy="5578323"/>
          </a:xfrm>
          <a:prstGeom prst="rect">
            <a:avLst/>
          </a:prstGeom>
        </p:spPr>
      </p:pic>
      <p:sp>
        <p:nvSpPr>
          <p:cNvPr id="9" name="TextBox 8">
            <a:extLst>
              <a:ext uri="{FF2B5EF4-FFF2-40B4-BE49-F238E27FC236}">
                <a16:creationId xmlns:a16="http://schemas.microsoft.com/office/drawing/2014/main" id="{88883ED8-FDF6-B713-8F19-A4DE8A73EE35}"/>
              </a:ext>
            </a:extLst>
          </p:cNvPr>
          <p:cNvSpPr txBox="1"/>
          <p:nvPr/>
        </p:nvSpPr>
        <p:spPr>
          <a:xfrm>
            <a:off x="3418671" y="1667285"/>
            <a:ext cx="1737360" cy="769441"/>
          </a:xfrm>
          <a:prstGeom prst="rect">
            <a:avLst/>
          </a:prstGeom>
          <a:noFill/>
          <a:ln>
            <a:noFill/>
          </a:ln>
        </p:spPr>
        <p:txBody>
          <a:bodyPr wrap="square" rtlCol="0">
            <a:spAutoFit/>
          </a:bodyPr>
          <a:lstStyle/>
          <a:p>
            <a:r>
              <a:rPr lang="en-US" sz="2200" dirty="0"/>
              <a:t>purity weight = 0.26</a:t>
            </a:r>
          </a:p>
        </p:txBody>
      </p:sp>
      <p:sp>
        <p:nvSpPr>
          <p:cNvPr id="10" name="TextBox 9">
            <a:extLst>
              <a:ext uri="{FF2B5EF4-FFF2-40B4-BE49-F238E27FC236}">
                <a16:creationId xmlns:a16="http://schemas.microsoft.com/office/drawing/2014/main" id="{38C3C5F3-FFB6-0718-83CC-BFEA2FFD3CC3}"/>
              </a:ext>
            </a:extLst>
          </p:cNvPr>
          <p:cNvSpPr txBox="1"/>
          <p:nvPr/>
        </p:nvSpPr>
        <p:spPr>
          <a:xfrm>
            <a:off x="9368426" y="1667285"/>
            <a:ext cx="1737360" cy="769441"/>
          </a:xfrm>
          <a:prstGeom prst="rect">
            <a:avLst/>
          </a:prstGeom>
          <a:noFill/>
          <a:ln>
            <a:noFill/>
          </a:ln>
        </p:spPr>
        <p:txBody>
          <a:bodyPr wrap="square" rtlCol="0">
            <a:spAutoFit/>
          </a:bodyPr>
          <a:lstStyle/>
          <a:p>
            <a:r>
              <a:rPr lang="en-US" sz="2200" dirty="0"/>
              <a:t>purity weight</a:t>
            </a:r>
          </a:p>
          <a:p>
            <a:r>
              <a:rPr lang="en-US" sz="2200" dirty="0"/>
              <a:t>= 0.34</a:t>
            </a:r>
          </a:p>
        </p:txBody>
      </p:sp>
      <p:sp>
        <p:nvSpPr>
          <p:cNvPr id="5" name="TextBox 4">
            <a:extLst>
              <a:ext uri="{FF2B5EF4-FFF2-40B4-BE49-F238E27FC236}">
                <a16:creationId xmlns:a16="http://schemas.microsoft.com/office/drawing/2014/main" id="{34643E7F-79D6-E498-AA1E-CB48B059BF34}"/>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2173023404"/>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A3458-F1B8-0D29-81CE-D55E87811D4C}"/>
              </a:ext>
            </a:extLst>
          </p:cNvPr>
          <p:cNvSpPr>
            <a:spLocks noGrp="1"/>
          </p:cNvSpPr>
          <p:nvPr>
            <p:ph type="sldNum" sz="quarter" idx="12"/>
          </p:nvPr>
        </p:nvSpPr>
        <p:spPr/>
        <p:txBody>
          <a:bodyPr/>
          <a:lstStyle/>
          <a:p>
            <a:fld id="{FC63ECC8-719A-498E-B101-491B6A35558E}" type="slidenum">
              <a:rPr lang="en-US" smtClean="0"/>
              <a:t>21</a:t>
            </a:fld>
            <a:endParaRPr lang="en-US" dirty="0"/>
          </a:p>
        </p:txBody>
      </p:sp>
      <p:pic>
        <p:nvPicPr>
          <p:cNvPr id="3" name="Picture 2" descr="sector distribution of 2-word combination {&quot;sport&quot;, &quot;good&quot;}">
            <a:extLst>
              <a:ext uri="{FF2B5EF4-FFF2-40B4-BE49-F238E27FC236}">
                <a16:creationId xmlns:a16="http://schemas.microsoft.com/office/drawing/2014/main" id="{A964B763-F37F-5371-DB59-DFC8B319F21C}"/>
              </a:ext>
            </a:extLst>
          </p:cNvPr>
          <p:cNvPicPr>
            <a:picLocks noChangeAspect="1"/>
          </p:cNvPicPr>
          <p:nvPr/>
        </p:nvPicPr>
        <p:blipFill>
          <a:blip r:embed="rId2"/>
          <a:stretch>
            <a:fillRect/>
          </a:stretch>
        </p:blipFill>
        <p:spPr>
          <a:xfrm>
            <a:off x="232843" y="320863"/>
            <a:ext cx="5809992" cy="5578323"/>
          </a:xfrm>
          <a:prstGeom prst="rect">
            <a:avLst/>
          </a:prstGeom>
        </p:spPr>
      </p:pic>
      <p:pic>
        <p:nvPicPr>
          <p:cNvPr id="7" name="Picture 6" descr="sector distribution of full-length/exact description exact{&quot;sport&quot;, &quot;good&quot;}">
            <a:extLst>
              <a:ext uri="{FF2B5EF4-FFF2-40B4-BE49-F238E27FC236}">
                <a16:creationId xmlns:a16="http://schemas.microsoft.com/office/drawing/2014/main" id="{A5B56FF8-261D-F313-3BA4-32EAE7BD2C52}"/>
              </a:ext>
            </a:extLst>
          </p:cNvPr>
          <p:cNvPicPr>
            <a:picLocks noChangeAspect="1"/>
          </p:cNvPicPr>
          <p:nvPr/>
        </p:nvPicPr>
        <p:blipFill>
          <a:blip r:embed="rId3"/>
          <a:stretch>
            <a:fillRect/>
          </a:stretch>
        </p:blipFill>
        <p:spPr>
          <a:xfrm>
            <a:off x="6143069" y="320863"/>
            <a:ext cx="5816088" cy="5578323"/>
          </a:xfrm>
          <a:prstGeom prst="rect">
            <a:avLst/>
          </a:prstGeom>
        </p:spPr>
      </p:pic>
      <p:sp>
        <p:nvSpPr>
          <p:cNvPr id="8" name="TextBox 7">
            <a:extLst>
              <a:ext uri="{FF2B5EF4-FFF2-40B4-BE49-F238E27FC236}">
                <a16:creationId xmlns:a16="http://schemas.microsoft.com/office/drawing/2014/main" id="{55D2004B-E77C-B24A-AFF8-FAC1B9F9C8E5}"/>
              </a:ext>
            </a:extLst>
          </p:cNvPr>
          <p:cNvSpPr txBox="1"/>
          <p:nvPr/>
        </p:nvSpPr>
        <p:spPr>
          <a:xfrm>
            <a:off x="3417546" y="1667285"/>
            <a:ext cx="1737360" cy="769441"/>
          </a:xfrm>
          <a:prstGeom prst="rect">
            <a:avLst/>
          </a:prstGeom>
          <a:noFill/>
          <a:ln>
            <a:noFill/>
          </a:ln>
        </p:spPr>
        <p:txBody>
          <a:bodyPr wrap="square" rtlCol="0">
            <a:spAutoFit/>
          </a:bodyPr>
          <a:lstStyle/>
          <a:p>
            <a:r>
              <a:rPr lang="en-US" sz="2200" dirty="0"/>
              <a:t>purity weight = 0.57</a:t>
            </a:r>
          </a:p>
        </p:txBody>
      </p:sp>
      <p:sp>
        <p:nvSpPr>
          <p:cNvPr id="9" name="TextBox 8">
            <a:extLst>
              <a:ext uri="{FF2B5EF4-FFF2-40B4-BE49-F238E27FC236}">
                <a16:creationId xmlns:a16="http://schemas.microsoft.com/office/drawing/2014/main" id="{F97966F1-9BDC-E049-8238-8ED1D1E17E0B}"/>
              </a:ext>
            </a:extLst>
          </p:cNvPr>
          <p:cNvSpPr txBox="1"/>
          <p:nvPr/>
        </p:nvSpPr>
        <p:spPr>
          <a:xfrm>
            <a:off x="9367301" y="1667285"/>
            <a:ext cx="1737360" cy="769441"/>
          </a:xfrm>
          <a:prstGeom prst="rect">
            <a:avLst/>
          </a:prstGeom>
          <a:noFill/>
          <a:ln>
            <a:noFill/>
          </a:ln>
        </p:spPr>
        <p:txBody>
          <a:bodyPr wrap="square" rtlCol="0">
            <a:spAutoFit/>
          </a:bodyPr>
          <a:lstStyle/>
          <a:p>
            <a:r>
              <a:rPr lang="en-US" sz="2200" dirty="0"/>
              <a:t>purity weight</a:t>
            </a:r>
          </a:p>
          <a:p>
            <a:r>
              <a:rPr lang="en-US" sz="2200" dirty="0"/>
              <a:t>= 0.53</a:t>
            </a:r>
          </a:p>
        </p:txBody>
      </p:sp>
      <p:sp>
        <p:nvSpPr>
          <p:cNvPr id="5" name="TextBox 4">
            <a:extLst>
              <a:ext uri="{FF2B5EF4-FFF2-40B4-BE49-F238E27FC236}">
                <a16:creationId xmlns:a16="http://schemas.microsoft.com/office/drawing/2014/main" id="{1CC3166E-6D35-43C8-0E76-0C806AA1D77C}"/>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306065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434-2538-4193-8A79-B76AECD4712F}"/>
              </a:ext>
            </a:extLst>
          </p:cNvPr>
          <p:cNvSpPr>
            <a:spLocks noGrp="1"/>
          </p:cNvSpPr>
          <p:nvPr>
            <p:ph type="title"/>
          </p:nvPr>
        </p:nvSpPr>
        <p:spPr/>
        <p:txBody>
          <a:bodyPr/>
          <a:lstStyle/>
          <a:p>
            <a:r>
              <a:rPr lang="en-US" dirty="0">
                <a:solidFill>
                  <a:srgbClr val="1C5292"/>
                </a:solidFill>
                <a:latin typeface="+mn-lt"/>
              </a:rPr>
              <a:t>Relevance Scores	</a:t>
            </a:r>
          </a:p>
        </p:txBody>
      </p:sp>
      <p:sp>
        <p:nvSpPr>
          <p:cNvPr id="3" name="Content Placeholder 2">
            <a:extLst>
              <a:ext uri="{FF2B5EF4-FFF2-40B4-BE49-F238E27FC236}">
                <a16:creationId xmlns:a16="http://schemas.microsoft.com/office/drawing/2014/main" id="{36AFE1DE-A93E-4B2C-A3A0-FA49DF92B697}"/>
              </a:ext>
            </a:extLst>
          </p:cNvPr>
          <p:cNvSpPr>
            <a:spLocks noGrp="1"/>
          </p:cNvSpPr>
          <p:nvPr>
            <p:ph idx="1"/>
          </p:nvPr>
        </p:nvSpPr>
        <p:spPr/>
        <p:txBody>
          <a:bodyPr/>
          <a:lstStyle/>
          <a:p>
            <a:r>
              <a:rPr lang="en-US" dirty="0"/>
              <a:t>BEACON assigns relevance scores to NAICS codes for ranking</a:t>
            </a:r>
          </a:p>
          <a:p>
            <a:r>
              <a:rPr lang="en-US" dirty="0"/>
              <a:t>For each sub-model, the NAICS distributions of the relevant features are averaged using purity weights to calculate relevance scores</a:t>
            </a:r>
          </a:p>
          <a:p>
            <a:r>
              <a:rPr lang="en-US" dirty="0"/>
              <a:t>The model ensemble calculates a weighted average of scores from the three sub-models, where the weights are optimized using machine learning</a:t>
            </a:r>
          </a:p>
        </p:txBody>
      </p:sp>
      <p:sp>
        <p:nvSpPr>
          <p:cNvPr id="4" name="Slide Number Placeholder 3">
            <a:extLst>
              <a:ext uri="{FF2B5EF4-FFF2-40B4-BE49-F238E27FC236}">
                <a16:creationId xmlns:a16="http://schemas.microsoft.com/office/drawing/2014/main" id="{904FF61C-1D60-489A-AA59-D0E9D4B53A70}"/>
              </a:ext>
            </a:extLst>
          </p:cNvPr>
          <p:cNvSpPr>
            <a:spLocks noGrp="1"/>
          </p:cNvSpPr>
          <p:nvPr>
            <p:ph type="sldNum" sz="quarter" idx="12"/>
          </p:nvPr>
        </p:nvSpPr>
        <p:spPr/>
        <p:txBody>
          <a:bodyPr/>
          <a:lstStyle/>
          <a:p>
            <a:fld id="{FC63ECC8-719A-498E-B101-491B6A35558E}" type="slidenum">
              <a:rPr lang="en-US" smtClean="0"/>
              <a:t>22</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641D93-9571-4AED-B5D0-C4B32C9F87FD}"/>
                  </a:ext>
                </a:extLst>
              </p:cNvPr>
              <p:cNvSpPr txBox="1"/>
              <p:nvPr/>
            </p:nvSpPr>
            <p:spPr>
              <a:xfrm>
                <a:off x="1207037" y="4720223"/>
                <a:ext cx="9777933" cy="646331"/>
              </a:xfrm>
              <a:prstGeom prst="rect">
                <a:avLst/>
              </a:prstGeom>
              <a:noFill/>
            </p:spPr>
            <p:txBody>
              <a:bodyPr wrap="none" rtlCol="0">
                <a:spAutoFit/>
              </a:bodyPr>
              <a:lstStyle/>
              <a:p>
                <a:pPr algn="ctr"/>
                <a:r>
                  <a:rPr lang="en-US" sz="3600" dirty="0">
                    <a:solidFill>
                      <a:srgbClr val="FF0000"/>
                    </a:solidFill>
                  </a:rPr>
                  <a:t>0.1 </a:t>
                </a:r>
                <a:r>
                  <a:rPr lang="en-US" sz="3600" dirty="0"/>
                  <a:t>(Standard)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a:t>
                </a:r>
                <a:r>
                  <a:rPr lang="en-US" sz="3600" dirty="0">
                    <a:solidFill>
                      <a:srgbClr val="FF0000"/>
                    </a:solidFill>
                  </a:rPr>
                  <a:t>0.6 </a:t>
                </a:r>
                <a:r>
                  <a:rPr lang="en-US" sz="3600" dirty="0"/>
                  <a:t>(Umbrella)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a:t>
                </a:r>
                <a:r>
                  <a:rPr lang="en-US" sz="3600" dirty="0">
                    <a:solidFill>
                      <a:srgbClr val="FF0000"/>
                    </a:solidFill>
                  </a:rPr>
                  <a:t>0.3 </a:t>
                </a:r>
                <a:r>
                  <a:rPr lang="en-US" sz="3600" dirty="0"/>
                  <a:t>(Exact)</a:t>
                </a:r>
              </a:p>
            </p:txBody>
          </p:sp>
        </mc:Choice>
        <mc:Fallback xmlns="">
          <p:sp>
            <p:nvSpPr>
              <p:cNvPr id="5" name="TextBox 4">
                <a:extLst>
                  <a:ext uri="{FF2B5EF4-FFF2-40B4-BE49-F238E27FC236}">
                    <a16:creationId xmlns:a16="http://schemas.microsoft.com/office/drawing/2014/main" id="{C5641D93-9571-4AED-B5D0-C4B32C9F87FD}"/>
                  </a:ext>
                </a:extLst>
              </p:cNvPr>
              <p:cNvSpPr txBox="1">
                <a:spLocks noRot="1" noChangeAspect="1" noMove="1" noResize="1" noEditPoints="1" noAdjustHandles="1" noChangeArrowheads="1" noChangeShapeType="1" noTextEdit="1"/>
              </p:cNvSpPr>
              <p:nvPr/>
            </p:nvSpPr>
            <p:spPr>
              <a:xfrm>
                <a:off x="1207037" y="4720223"/>
                <a:ext cx="9777933" cy="646331"/>
              </a:xfrm>
              <a:prstGeom prst="rect">
                <a:avLst/>
              </a:prstGeom>
              <a:blipFill>
                <a:blip r:embed="rId3"/>
                <a:stretch>
                  <a:fillRect l="-1746" t="-14151" r="-1808" b="-34906"/>
                </a:stretch>
              </a:blipFill>
            </p:spPr>
            <p:txBody>
              <a:bodyPr/>
              <a:lstStyle/>
              <a:p>
                <a:r>
                  <a:rPr lang="en-US">
                    <a:noFill/>
                  </a:rPr>
                  <a:t> </a:t>
                </a:r>
              </a:p>
            </p:txBody>
          </p:sp>
        </mc:Fallback>
      </mc:AlternateContent>
    </p:spTree>
    <p:extLst>
      <p:ext uri="{BB962C8B-B14F-4D97-AF65-F5344CB8AC3E}">
        <p14:creationId xmlns:p14="http://schemas.microsoft.com/office/powerpoint/2010/main" val="1802193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263D-C431-4187-8D1F-2E4745289F6A}"/>
              </a:ext>
            </a:extLst>
          </p:cNvPr>
          <p:cNvSpPr>
            <a:spLocks noGrp="1"/>
          </p:cNvSpPr>
          <p:nvPr>
            <p:ph type="title"/>
          </p:nvPr>
        </p:nvSpPr>
        <p:spPr/>
        <p:txBody>
          <a:bodyPr/>
          <a:lstStyle/>
          <a:p>
            <a:r>
              <a:rPr lang="en-US" dirty="0">
                <a:solidFill>
                  <a:srgbClr val="1C5292"/>
                </a:solidFill>
                <a:latin typeface="+mn-lt"/>
              </a:rPr>
              <a:t>Hierarchical Model Structure</a:t>
            </a:r>
          </a:p>
        </p:txBody>
      </p:sp>
      <p:sp>
        <p:nvSpPr>
          <p:cNvPr id="4" name="Slide Number Placeholder 3">
            <a:extLst>
              <a:ext uri="{FF2B5EF4-FFF2-40B4-BE49-F238E27FC236}">
                <a16:creationId xmlns:a16="http://schemas.microsoft.com/office/drawing/2014/main" id="{9DBFDE0E-1E7E-44B4-AC8A-7F236D4FDD4E}"/>
              </a:ext>
            </a:extLst>
          </p:cNvPr>
          <p:cNvSpPr>
            <a:spLocks noGrp="1"/>
          </p:cNvSpPr>
          <p:nvPr>
            <p:ph type="sldNum" sz="quarter" idx="12"/>
          </p:nvPr>
        </p:nvSpPr>
        <p:spPr/>
        <p:txBody>
          <a:bodyPr/>
          <a:lstStyle/>
          <a:p>
            <a:fld id="{FC63ECC8-719A-498E-B101-491B6A35558E}" type="slidenum">
              <a:rPr lang="en-US" smtClean="0"/>
              <a:t>23</a:t>
            </a:fld>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1649E4-AA6A-4D7C-9AEE-C173DF4D6C3C}"/>
                  </a:ext>
                </a:extLst>
              </p:cNvPr>
              <p:cNvSpPr txBox="1"/>
              <p:nvPr/>
            </p:nvSpPr>
            <p:spPr>
              <a:xfrm>
                <a:off x="961711" y="4738324"/>
                <a:ext cx="10268579" cy="646331"/>
              </a:xfrm>
              <a:prstGeom prst="rect">
                <a:avLst/>
              </a:prstGeom>
              <a:noFill/>
            </p:spPr>
            <p:txBody>
              <a:bodyPr wrap="square" rtlCol="0">
                <a:spAutoFit/>
              </a:bodyPr>
              <a:lstStyle/>
              <a:p>
                <a:r>
                  <a:rPr lang="en-US" sz="3600" dirty="0">
                    <a:ea typeface="Cambria Math" panose="02040503050406030204" pitchFamily="18" charset="0"/>
                  </a:rPr>
                  <a:t>score(515112)   </a:t>
                </a:r>
                <a:r>
                  <a:rPr lang="en-US" sz="3600" dirty="0"/>
                  <a:t> </a:t>
                </a:r>
                <a14:m>
                  <m:oMath xmlns:m="http://schemas.openxmlformats.org/officeDocument/2006/math">
                    <m:r>
                      <a:rPr lang="en-US" sz="3600" i="1">
                        <a:latin typeface="Cambria Math" panose="02040503050406030204" pitchFamily="18" charset="0"/>
                        <a:ea typeface="Cambria Math" panose="02040503050406030204" pitchFamily="18" charset="0"/>
                      </a:rPr>
                      <m:t>=</m:t>
                    </m:r>
                  </m:oMath>
                </a14:m>
                <a:r>
                  <a:rPr lang="en-US" sz="3600" dirty="0"/>
                  <a:t>    score(</a:t>
                </a:r>
                <a:r>
                  <a:rPr lang="en-US" sz="3600" dirty="0">
                    <a:solidFill>
                      <a:srgbClr val="FF0000"/>
                    </a:solidFill>
                  </a:rPr>
                  <a:t>51</a:t>
                </a:r>
                <a:r>
                  <a:rPr lang="en-US" sz="3600" dirty="0"/>
                  <a:t>)    </a:t>
                </a:r>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a:t>    score(515112|</a:t>
                </a:r>
                <a:r>
                  <a:rPr lang="en-US" sz="3600" dirty="0">
                    <a:solidFill>
                      <a:srgbClr val="FF0000"/>
                    </a:solidFill>
                  </a:rPr>
                  <a:t>51</a:t>
                </a:r>
                <a:r>
                  <a:rPr lang="en-US" sz="3600" dirty="0"/>
                  <a:t>)</a:t>
                </a:r>
              </a:p>
            </p:txBody>
          </p:sp>
        </mc:Choice>
        <mc:Fallback xmlns="">
          <p:sp>
            <p:nvSpPr>
              <p:cNvPr id="16" name="TextBox 15">
                <a:extLst>
                  <a:ext uri="{FF2B5EF4-FFF2-40B4-BE49-F238E27FC236}">
                    <a16:creationId xmlns:a16="http://schemas.microsoft.com/office/drawing/2014/main" id="{7F1649E4-AA6A-4D7C-9AEE-C173DF4D6C3C}"/>
                  </a:ext>
                </a:extLst>
              </p:cNvPr>
              <p:cNvSpPr txBox="1">
                <a:spLocks noRot="1" noChangeAspect="1" noMove="1" noResize="1" noEditPoints="1" noAdjustHandles="1" noChangeArrowheads="1" noChangeShapeType="1" noTextEdit="1"/>
              </p:cNvSpPr>
              <p:nvPr/>
            </p:nvSpPr>
            <p:spPr>
              <a:xfrm>
                <a:off x="961711" y="4738324"/>
                <a:ext cx="10268579" cy="646331"/>
              </a:xfrm>
              <a:prstGeom prst="rect">
                <a:avLst/>
              </a:prstGeom>
              <a:blipFill>
                <a:blip r:embed="rId3"/>
                <a:stretch>
                  <a:fillRect l="-1841" t="-14151" r="-1425" b="-34906"/>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9FD13255-F985-483F-AD3D-524591E47DEB}"/>
              </a:ext>
            </a:extLst>
          </p:cNvPr>
          <p:cNvSpPr txBox="1">
            <a:spLocks/>
          </p:cNvSpPr>
          <p:nvPr/>
        </p:nvSpPr>
        <p:spPr>
          <a:xfrm>
            <a:off x="838200" y="1825624"/>
            <a:ext cx="10515600" cy="283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Assigning relevance scores directly at the 6-digit level is challenging</a:t>
            </a:r>
          </a:p>
          <a:p>
            <a:r>
              <a:rPr lang="en-US" dirty="0"/>
              <a:t>Model ensemble is applied 21 times</a:t>
            </a:r>
          </a:p>
          <a:p>
            <a:pPr lvl="1">
              <a:spcBef>
                <a:spcPts val="600"/>
              </a:spcBef>
            </a:pPr>
            <a:r>
              <a:rPr lang="en-US" dirty="0"/>
              <a:t>1x to assign scores at the 2-digit level</a:t>
            </a:r>
          </a:p>
          <a:p>
            <a:pPr lvl="1">
              <a:spcBef>
                <a:spcPts val="600"/>
              </a:spcBef>
            </a:pPr>
            <a:r>
              <a:rPr lang="en-US" dirty="0"/>
              <a:t>20x to assign sector-conditional scores at the 6-digit level</a:t>
            </a:r>
          </a:p>
          <a:p>
            <a:r>
              <a:rPr lang="en-US" dirty="0"/>
              <a:t>Scores are calculated using the conditional probability formula</a:t>
            </a:r>
          </a:p>
        </p:txBody>
      </p:sp>
    </p:spTree>
    <p:extLst>
      <p:ext uri="{BB962C8B-B14F-4D97-AF65-F5344CB8AC3E}">
        <p14:creationId xmlns:p14="http://schemas.microsoft.com/office/powerpoint/2010/main" val="377381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1718-1A1D-D036-9EAA-55B8A0C34A7C}"/>
              </a:ext>
            </a:extLst>
          </p:cNvPr>
          <p:cNvSpPr>
            <a:spLocks noGrp="1"/>
          </p:cNvSpPr>
          <p:nvPr>
            <p:ph type="title"/>
          </p:nvPr>
        </p:nvSpPr>
        <p:spPr/>
        <p:txBody>
          <a:bodyPr/>
          <a:lstStyle/>
          <a:p>
            <a:r>
              <a:rPr lang="en-US" dirty="0">
                <a:solidFill>
                  <a:srgbClr val="1C5292"/>
                </a:solidFill>
                <a:latin typeface="+mn-lt"/>
              </a:rPr>
              <a:t>Future Work</a:t>
            </a:r>
          </a:p>
        </p:txBody>
      </p:sp>
      <p:sp>
        <p:nvSpPr>
          <p:cNvPr id="3" name="Content Placeholder 2">
            <a:extLst>
              <a:ext uri="{FF2B5EF4-FFF2-40B4-BE49-F238E27FC236}">
                <a16:creationId xmlns:a16="http://schemas.microsoft.com/office/drawing/2014/main" id="{6E670DA1-4BDC-91C6-0D09-401CD995CFE2}"/>
              </a:ext>
            </a:extLst>
          </p:cNvPr>
          <p:cNvSpPr>
            <a:spLocks noGrp="1"/>
          </p:cNvSpPr>
          <p:nvPr>
            <p:ph idx="1"/>
          </p:nvPr>
        </p:nvSpPr>
        <p:spPr/>
        <p:txBody>
          <a:bodyPr>
            <a:normAutofit fontScale="92500" lnSpcReduction="20000"/>
          </a:bodyPr>
          <a:lstStyle/>
          <a:p>
            <a:r>
              <a:rPr lang="en-US" sz="3600" dirty="0"/>
              <a:t>Continue to refine text cleaning algorithm</a:t>
            </a:r>
          </a:p>
          <a:p>
            <a:pPr marL="0" indent="0">
              <a:buNone/>
            </a:pPr>
            <a:endParaRPr lang="en-US" sz="3600" dirty="0"/>
          </a:p>
          <a:p>
            <a:r>
              <a:rPr lang="en-US" sz="3600" dirty="0"/>
              <a:t>Research more advanced models</a:t>
            </a:r>
          </a:p>
          <a:p>
            <a:pPr lvl="1"/>
            <a:r>
              <a:rPr lang="en-US" sz="3600" dirty="0"/>
              <a:t>Model stacking</a:t>
            </a:r>
          </a:p>
          <a:p>
            <a:pPr lvl="1"/>
            <a:r>
              <a:rPr lang="en-US" sz="3600" dirty="0"/>
              <a:t>Word embeddings</a:t>
            </a:r>
          </a:p>
          <a:p>
            <a:pPr marL="0" indent="0">
              <a:buNone/>
            </a:pPr>
            <a:endParaRPr lang="en-US" sz="3600" dirty="0"/>
          </a:p>
          <a:p>
            <a:r>
              <a:rPr lang="en-US" sz="3600" dirty="0"/>
              <a:t>Incorporate more Spanish language words</a:t>
            </a:r>
          </a:p>
          <a:p>
            <a:pPr lvl="1"/>
            <a:endParaRPr lang="en-US" sz="3200" dirty="0"/>
          </a:p>
          <a:p>
            <a:r>
              <a:rPr lang="en-US" sz="3600" dirty="0"/>
              <a:t>Develop external interface for BEACON </a:t>
            </a:r>
          </a:p>
        </p:txBody>
      </p:sp>
      <p:sp>
        <p:nvSpPr>
          <p:cNvPr id="4" name="Slide Number Placeholder 3">
            <a:extLst>
              <a:ext uri="{FF2B5EF4-FFF2-40B4-BE49-F238E27FC236}">
                <a16:creationId xmlns:a16="http://schemas.microsoft.com/office/drawing/2014/main" id="{023AEF7D-0A9B-3AF2-DE8B-0328DF6820BC}"/>
              </a:ext>
            </a:extLst>
          </p:cNvPr>
          <p:cNvSpPr>
            <a:spLocks noGrp="1"/>
          </p:cNvSpPr>
          <p:nvPr>
            <p:ph type="sldNum" sz="quarter" idx="12"/>
          </p:nvPr>
        </p:nvSpPr>
        <p:spPr/>
        <p:txBody>
          <a:bodyPr/>
          <a:lstStyle/>
          <a:p>
            <a:fld id="{FC63ECC8-719A-498E-B101-491B6A35558E}" type="slidenum">
              <a:rPr lang="en-US" smtClean="0"/>
              <a:t>24</a:t>
            </a:fld>
            <a:endParaRPr lang="en-US" dirty="0"/>
          </a:p>
        </p:txBody>
      </p:sp>
    </p:spTree>
    <p:extLst>
      <p:ext uri="{BB962C8B-B14F-4D97-AF65-F5344CB8AC3E}">
        <p14:creationId xmlns:p14="http://schemas.microsoft.com/office/powerpoint/2010/main" val="1613771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8C96-DAE5-2BF2-A369-5F34C5C89D0C}"/>
              </a:ext>
            </a:extLst>
          </p:cNvPr>
          <p:cNvSpPr>
            <a:spLocks noGrp="1"/>
          </p:cNvSpPr>
          <p:nvPr>
            <p:ph type="ctrTitle"/>
          </p:nvPr>
        </p:nvSpPr>
        <p:spPr/>
        <p:txBody>
          <a:bodyPr/>
          <a:lstStyle/>
          <a:p>
            <a:r>
              <a:rPr lang="en-US" dirty="0">
                <a:solidFill>
                  <a:srgbClr val="1C5292"/>
                </a:solidFill>
                <a:latin typeface="+mn-lt"/>
              </a:rPr>
              <a:t>Demo of Internal Interface</a:t>
            </a:r>
          </a:p>
        </p:txBody>
      </p:sp>
      <p:sp>
        <p:nvSpPr>
          <p:cNvPr id="3" name="Subtitle 2">
            <a:extLst>
              <a:ext uri="{FF2B5EF4-FFF2-40B4-BE49-F238E27FC236}">
                <a16:creationId xmlns:a16="http://schemas.microsoft.com/office/drawing/2014/main" id="{29B14C09-A1D8-544A-27CC-2D26E1FF3C76}"/>
              </a:ext>
            </a:extLst>
          </p:cNvPr>
          <p:cNvSpPr>
            <a:spLocks noGrp="1"/>
          </p:cNvSpPr>
          <p:nvPr>
            <p:ph type="subTitle" idx="1"/>
          </p:nvPr>
        </p:nvSpPr>
        <p:spPr/>
        <p:txBody>
          <a:bodyPr>
            <a:normAutofit/>
          </a:bodyPr>
          <a:lstStyle/>
          <a:p>
            <a:endParaRPr lang="en-US" sz="2800" dirty="0"/>
          </a:p>
        </p:txBody>
      </p:sp>
      <p:sp>
        <p:nvSpPr>
          <p:cNvPr id="4" name="Slide Number Placeholder 3">
            <a:extLst>
              <a:ext uri="{FF2B5EF4-FFF2-40B4-BE49-F238E27FC236}">
                <a16:creationId xmlns:a16="http://schemas.microsoft.com/office/drawing/2014/main" id="{751C53C8-D905-8A7B-17EC-F8AA8A654BB1}"/>
              </a:ext>
            </a:extLst>
          </p:cNvPr>
          <p:cNvSpPr>
            <a:spLocks noGrp="1"/>
          </p:cNvSpPr>
          <p:nvPr>
            <p:ph type="sldNum" sz="quarter" idx="12"/>
          </p:nvPr>
        </p:nvSpPr>
        <p:spPr/>
        <p:txBody>
          <a:bodyPr/>
          <a:lstStyle/>
          <a:p>
            <a:fld id="{FC63ECC8-719A-498E-B101-491B6A35558E}" type="slidenum">
              <a:rPr lang="en-US" smtClean="0"/>
              <a:t>25</a:t>
            </a:fld>
            <a:endParaRPr lang="en-US" dirty="0"/>
          </a:p>
        </p:txBody>
      </p:sp>
    </p:spTree>
    <p:extLst>
      <p:ext uri="{BB962C8B-B14F-4D97-AF65-F5344CB8AC3E}">
        <p14:creationId xmlns:p14="http://schemas.microsoft.com/office/powerpoint/2010/main" val="158975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E8A34F-A061-7AF5-629C-408C31DA43E3}"/>
              </a:ext>
            </a:extLst>
          </p:cNvPr>
          <p:cNvSpPr>
            <a:spLocks noGrp="1"/>
          </p:cNvSpPr>
          <p:nvPr>
            <p:ph type="sldNum" sz="quarter" idx="12"/>
          </p:nvPr>
        </p:nvSpPr>
        <p:spPr/>
        <p:txBody>
          <a:bodyPr/>
          <a:lstStyle/>
          <a:p>
            <a:fld id="{FC63ECC8-719A-498E-B101-491B6A35558E}" type="slidenum">
              <a:rPr lang="en-US" smtClean="0"/>
              <a:t>26</a:t>
            </a:fld>
            <a:endParaRPr lang="en-US" dirty="0"/>
          </a:p>
        </p:txBody>
      </p:sp>
      <p:pic>
        <p:nvPicPr>
          <p:cNvPr id="8" name="Picture 7" descr="BEACON results for write-in &quot;sporting goods&quot;">
            <a:extLst>
              <a:ext uri="{FF2B5EF4-FFF2-40B4-BE49-F238E27FC236}">
                <a16:creationId xmlns:a16="http://schemas.microsoft.com/office/drawing/2014/main" id="{291FDB20-BED4-1893-CFED-4E99A7C35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20" y="211113"/>
            <a:ext cx="11631561" cy="5629178"/>
          </a:xfrm>
          <a:prstGeom prst="rect">
            <a:avLst/>
          </a:prstGeom>
        </p:spPr>
      </p:pic>
      <p:sp>
        <p:nvSpPr>
          <p:cNvPr id="4" name="TextBox 3">
            <a:extLst>
              <a:ext uri="{FF2B5EF4-FFF2-40B4-BE49-F238E27FC236}">
                <a16:creationId xmlns:a16="http://schemas.microsoft.com/office/drawing/2014/main" id="{A897C82C-0435-436E-EFAE-1DD5391FDE8B}"/>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4012815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F8FE1D-C911-724C-F0DB-22CEA9EE0B22}"/>
              </a:ext>
            </a:extLst>
          </p:cNvPr>
          <p:cNvSpPr>
            <a:spLocks noGrp="1"/>
          </p:cNvSpPr>
          <p:nvPr>
            <p:ph type="sldNum" sz="quarter" idx="12"/>
          </p:nvPr>
        </p:nvSpPr>
        <p:spPr/>
        <p:txBody>
          <a:bodyPr/>
          <a:lstStyle/>
          <a:p>
            <a:fld id="{FC63ECC8-719A-498E-B101-491B6A35558E}" type="slidenum">
              <a:rPr lang="en-US" smtClean="0"/>
              <a:t>27</a:t>
            </a:fld>
            <a:endParaRPr lang="en-US" dirty="0"/>
          </a:p>
        </p:txBody>
      </p:sp>
      <p:pic>
        <p:nvPicPr>
          <p:cNvPr id="9" name="Picture 8" descr="A screenshot of a computer&#10;&#10;Description automatically generated with medium confidence">
            <a:extLst>
              <a:ext uri="{FF2B5EF4-FFF2-40B4-BE49-F238E27FC236}">
                <a16:creationId xmlns:a16="http://schemas.microsoft.com/office/drawing/2014/main" id="{B5ADCF98-EA11-19A2-72EB-FB8A45C89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11" y="210357"/>
            <a:ext cx="11651579" cy="5623560"/>
          </a:xfrm>
          <a:prstGeom prst="rect">
            <a:avLst/>
          </a:prstGeom>
        </p:spPr>
      </p:pic>
      <p:sp>
        <p:nvSpPr>
          <p:cNvPr id="4" name="TextBox 3">
            <a:extLst>
              <a:ext uri="{FF2B5EF4-FFF2-40B4-BE49-F238E27FC236}">
                <a16:creationId xmlns:a16="http://schemas.microsoft.com/office/drawing/2014/main" id="{387E30D2-0C92-A882-14AE-04CB2FAEC366}"/>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3060052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05CBC-2B8A-3B85-A1F1-F313F4493BED}"/>
              </a:ext>
            </a:extLst>
          </p:cNvPr>
          <p:cNvSpPr>
            <a:spLocks noGrp="1"/>
          </p:cNvSpPr>
          <p:nvPr>
            <p:ph type="sldNum" sz="quarter" idx="12"/>
          </p:nvPr>
        </p:nvSpPr>
        <p:spPr/>
        <p:txBody>
          <a:bodyPr/>
          <a:lstStyle/>
          <a:p>
            <a:fld id="{FC63ECC8-719A-498E-B101-491B6A35558E}" type="slidenum">
              <a:rPr lang="en-US" smtClean="0"/>
              <a:t>28</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462FDAD4-6BF1-4E2F-93CC-D48CCCBF4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 y="179057"/>
            <a:ext cx="10881360" cy="5753166"/>
          </a:xfrm>
          <a:prstGeom prst="rect">
            <a:avLst/>
          </a:prstGeom>
        </p:spPr>
      </p:pic>
      <p:sp>
        <p:nvSpPr>
          <p:cNvPr id="4" name="TextBox 3">
            <a:extLst>
              <a:ext uri="{FF2B5EF4-FFF2-40B4-BE49-F238E27FC236}">
                <a16:creationId xmlns:a16="http://schemas.microsoft.com/office/drawing/2014/main" id="{A601042A-6B4A-0DF0-BE54-DA2C75F5B4C7}"/>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757817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6AAFC2-7B40-0F3A-2AE6-08B0FD720C30}"/>
              </a:ext>
            </a:extLst>
          </p:cNvPr>
          <p:cNvSpPr>
            <a:spLocks noGrp="1"/>
          </p:cNvSpPr>
          <p:nvPr>
            <p:ph type="sldNum" sz="quarter" idx="12"/>
          </p:nvPr>
        </p:nvSpPr>
        <p:spPr/>
        <p:txBody>
          <a:bodyPr/>
          <a:lstStyle/>
          <a:p>
            <a:fld id="{FC63ECC8-719A-498E-B101-491B6A35558E}" type="slidenum">
              <a:rPr lang="en-US" smtClean="0"/>
              <a:t>29</a:t>
            </a:fld>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4771BF6D-E700-77C3-60AE-A85A9EE7D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500160"/>
            <a:ext cx="10906125" cy="5219700"/>
          </a:xfrm>
          <a:prstGeom prst="rect">
            <a:avLst/>
          </a:prstGeom>
        </p:spPr>
      </p:pic>
      <p:sp>
        <p:nvSpPr>
          <p:cNvPr id="5" name="TextBox 4">
            <a:extLst>
              <a:ext uri="{FF2B5EF4-FFF2-40B4-BE49-F238E27FC236}">
                <a16:creationId xmlns:a16="http://schemas.microsoft.com/office/drawing/2014/main" id="{16812DCA-F6C9-00C0-6184-D0170191978A}"/>
              </a:ext>
            </a:extLst>
          </p:cNvPr>
          <p:cNvSpPr txBox="1"/>
          <p:nvPr/>
        </p:nvSpPr>
        <p:spPr>
          <a:xfrm>
            <a:off x="1891014" y="5954403"/>
            <a:ext cx="8607224" cy="646331"/>
          </a:xfrm>
          <a:prstGeom prst="rect">
            <a:avLst/>
          </a:prstGeom>
          <a:noFill/>
        </p:spPr>
        <p:txBody>
          <a:bodyPr wrap="square">
            <a:spAutoFit/>
          </a:bodyPr>
          <a:lstStyle/>
          <a:p>
            <a:r>
              <a:rPr lang="en-US" sz="1800" dirty="0"/>
              <a:t>Sources: 2002, 2007, 2012, 2017, 2022 Economic Census; Internal Revenue Service; Classification Assistance Tool; and Harmonized System</a:t>
            </a:r>
          </a:p>
        </p:txBody>
      </p:sp>
    </p:spTree>
    <p:extLst>
      <p:ext uri="{BB962C8B-B14F-4D97-AF65-F5344CB8AC3E}">
        <p14:creationId xmlns:p14="http://schemas.microsoft.com/office/powerpoint/2010/main" val="80429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D387-3926-D86F-BC5E-34A08C40A28B}"/>
              </a:ext>
            </a:extLst>
          </p:cNvPr>
          <p:cNvSpPr>
            <a:spLocks noGrp="1"/>
          </p:cNvSpPr>
          <p:nvPr>
            <p:ph type="title"/>
          </p:nvPr>
        </p:nvSpPr>
        <p:spPr/>
        <p:txBody>
          <a:bodyPr>
            <a:normAutofit/>
          </a:bodyPr>
          <a:lstStyle/>
          <a:p>
            <a:r>
              <a:rPr lang="en-US" sz="4000" dirty="0">
                <a:solidFill>
                  <a:schemeClr val="accent5">
                    <a:lumMod val="75000"/>
                  </a:schemeClr>
                </a:solidFill>
                <a:latin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CA139234-01CD-060E-891F-DE7FB94A5347}"/>
              </a:ext>
            </a:extLst>
          </p:cNvPr>
          <p:cNvSpPr>
            <a:spLocks noGrp="1"/>
          </p:cNvSpPr>
          <p:nvPr>
            <p:ph idx="1"/>
          </p:nvPr>
        </p:nvSpPr>
        <p:spPr/>
        <p:txBody>
          <a:bodyPr>
            <a:normAutofit/>
          </a:bodyPr>
          <a:lstStyle/>
          <a:p>
            <a:r>
              <a:rPr lang="en-US" dirty="0"/>
              <a:t>Background</a:t>
            </a:r>
          </a:p>
          <a:p>
            <a:r>
              <a:rPr lang="en-US" dirty="0"/>
              <a:t>Motivating Problem</a:t>
            </a:r>
          </a:p>
          <a:p>
            <a:r>
              <a:rPr lang="en-US" dirty="0"/>
              <a:t>BEACON Methodology</a:t>
            </a:r>
          </a:p>
          <a:p>
            <a:r>
              <a:rPr lang="en-US" dirty="0"/>
              <a:t>Future Work</a:t>
            </a:r>
          </a:p>
          <a:p>
            <a:r>
              <a:rPr lang="en-US" dirty="0"/>
              <a:t>Demo</a:t>
            </a:r>
          </a:p>
        </p:txBody>
      </p:sp>
      <p:sp>
        <p:nvSpPr>
          <p:cNvPr id="4" name="Slide Number Placeholder 3">
            <a:extLst>
              <a:ext uri="{FF2B5EF4-FFF2-40B4-BE49-F238E27FC236}">
                <a16:creationId xmlns:a16="http://schemas.microsoft.com/office/drawing/2014/main" id="{E6F21E6D-D0E8-F58C-550E-DF6F4C3CE4C3}"/>
              </a:ext>
            </a:extLst>
          </p:cNvPr>
          <p:cNvSpPr>
            <a:spLocks noGrp="1"/>
          </p:cNvSpPr>
          <p:nvPr>
            <p:ph type="sldNum" sz="quarter" idx="12"/>
          </p:nvPr>
        </p:nvSpPr>
        <p:spPr/>
        <p:txBody>
          <a:bodyPr/>
          <a:lstStyle/>
          <a:p>
            <a:fld id="{FC63ECC8-719A-498E-B101-491B6A35558E}" type="slidenum">
              <a:rPr lang="en-US" smtClean="0"/>
              <a:t>3</a:t>
            </a:fld>
            <a:endParaRPr lang="en-US" dirty="0"/>
          </a:p>
        </p:txBody>
      </p:sp>
    </p:spTree>
    <p:extLst>
      <p:ext uri="{BB962C8B-B14F-4D97-AF65-F5344CB8AC3E}">
        <p14:creationId xmlns:p14="http://schemas.microsoft.com/office/powerpoint/2010/main" val="363870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875E-4D67-51BE-32A3-A4249E6B7BB7}"/>
              </a:ext>
            </a:extLst>
          </p:cNvPr>
          <p:cNvSpPr>
            <a:spLocks noGrp="1"/>
          </p:cNvSpPr>
          <p:nvPr>
            <p:ph type="title"/>
          </p:nvPr>
        </p:nvSpPr>
        <p:spPr/>
        <p:txBody>
          <a:bodyPr/>
          <a:lstStyle/>
          <a:p>
            <a:r>
              <a:rPr lang="en-US" dirty="0">
                <a:solidFill>
                  <a:srgbClr val="1C5292"/>
                </a:solidFill>
                <a:latin typeface="+mn-lt"/>
              </a:rPr>
              <a:t>References</a:t>
            </a:r>
          </a:p>
        </p:txBody>
      </p:sp>
      <p:sp>
        <p:nvSpPr>
          <p:cNvPr id="3" name="Content Placeholder 2">
            <a:extLst>
              <a:ext uri="{FF2B5EF4-FFF2-40B4-BE49-F238E27FC236}">
                <a16:creationId xmlns:a16="http://schemas.microsoft.com/office/drawing/2014/main" id="{253B53FD-E8BC-0AF1-0707-8B668BA788A8}"/>
              </a:ext>
            </a:extLst>
          </p:cNvPr>
          <p:cNvSpPr>
            <a:spLocks noGrp="1"/>
          </p:cNvSpPr>
          <p:nvPr>
            <p:ph idx="1"/>
          </p:nvPr>
        </p:nvSpPr>
        <p:spPr/>
        <p:txBody>
          <a:bodyPr>
            <a:normAutofit lnSpcReduction="10000"/>
          </a:bodyPr>
          <a:lstStyle/>
          <a:p>
            <a:r>
              <a:rPr lang="en-US" sz="2000" dirty="0"/>
              <a:t>Aggarwal, C.C. (2018). </a:t>
            </a:r>
            <a:r>
              <a:rPr lang="en-US" sz="2000" i="1" dirty="0"/>
              <a:t>Machine learning for text</a:t>
            </a:r>
            <a:r>
              <a:rPr lang="en-US" sz="2000" dirty="0"/>
              <a:t>. Cham: Springer International Publishing.</a:t>
            </a:r>
          </a:p>
          <a:p>
            <a:r>
              <a:rPr lang="en-US" sz="2000" dirty="0"/>
              <a:t>Dumbacher, B. and Whitehead, D. (2022). Industry self-classification in the Economic Census. </a:t>
            </a:r>
            <a:r>
              <a:rPr lang="en-US" sz="2000" i="1" dirty="0"/>
              <a:t>2022 Proceedings of the American Statistical Association</a:t>
            </a:r>
            <a:r>
              <a:rPr lang="en-US" sz="2000" dirty="0"/>
              <a:t>, </a:t>
            </a:r>
            <a:r>
              <a:rPr lang="en-US" sz="2000" i="1" dirty="0"/>
              <a:t>Section on Statistical Learning and Data Science</a:t>
            </a:r>
            <a:r>
              <a:rPr lang="en-US" sz="2000" dirty="0"/>
              <a:t>, 1049–1064.</a:t>
            </a:r>
          </a:p>
          <a:p>
            <a:r>
              <a:rPr lang="en-US" sz="2000" dirty="0"/>
              <a:t>Figueiredo, F., Rocha, L., Couto, T., Salles, T., Gonçalves, M.A., Meira Jr., W. (2011). Word co-occurrence features for text classification. </a:t>
            </a:r>
            <a:r>
              <a:rPr lang="en-US" sz="2000" i="1" dirty="0"/>
              <a:t>Information Systems</a:t>
            </a:r>
            <a:r>
              <a:rPr lang="en-US" sz="2000" dirty="0"/>
              <a:t>, </a:t>
            </a:r>
            <a:r>
              <a:rPr lang="en-US" sz="2000" i="1" dirty="0"/>
              <a:t>36</a:t>
            </a:r>
            <a:r>
              <a:rPr lang="en-US" sz="2000" dirty="0"/>
              <a:t>(5), 843–858.</a:t>
            </a:r>
          </a:p>
          <a:p>
            <a:r>
              <a:rPr lang="en-US" sz="2000" dirty="0"/>
              <a:t>U.S. Census Bureau. (2017). 2017 North American Industry Classification System Manual. </a:t>
            </a:r>
            <a:r>
              <a:rPr lang="en-US" sz="2000" dirty="0">
                <a:hlinkClick r:id="rId2"/>
              </a:rPr>
              <a:t>https://www.census.gov/naics/reference_files_tools/2017_NAICS_Manual.pdf</a:t>
            </a:r>
            <a:endParaRPr lang="en-US" sz="2000" dirty="0"/>
          </a:p>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Whitehead D., Dumbacher B. (2023). Ensemble modeling techniques for NAICS classification in the Economic Census. </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Proceedings of the 2023 Federal Committee on Statistical Methodology Research and Policy Conference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p>
          <a:p>
            <a:r>
              <a:rPr lang="en-US" sz="2000" dirty="0"/>
              <a:t>Wiley, E. and Whitehead, D. (2022). Implementing interactive classification tools in the 2022 Economic Census. </a:t>
            </a:r>
            <a:r>
              <a:rPr lang="en-US" sz="2000" i="1" dirty="0"/>
              <a:t>Proceedings of the 2022 Federal Committee on Statistical Methodology Research and Policy Conference</a:t>
            </a:r>
            <a:r>
              <a:rPr lang="en-US" sz="2000" dirty="0"/>
              <a:t>.</a:t>
            </a:r>
          </a:p>
        </p:txBody>
      </p:sp>
      <p:sp>
        <p:nvSpPr>
          <p:cNvPr id="4" name="Slide Number Placeholder 3">
            <a:extLst>
              <a:ext uri="{FF2B5EF4-FFF2-40B4-BE49-F238E27FC236}">
                <a16:creationId xmlns:a16="http://schemas.microsoft.com/office/drawing/2014/main" id="{2B17984C-CABA-DE3E-A6E4-90944B21709F}"/>
              </a:ext>
            </a:extLst>
          </p:cNvPr>
          <p:cNvSpPr>
            <a:spLocks noGrp="1"/>
          </p:cNvSpPr>
          <p:nvPr>
            <p:ph type="sldNum" sz="quarter" idx="12"/>
          </p:nvPr>
        </p:nvSpPr>
        <p:spPr/>
        <p:txBody>
          <a:bodyPr/>
          <a:lstStyle/>
          <a:p>
            <a:fld id="{FC63ECC8-719A-498E-B101-491B6A35558E}" type="slidenum">
              <a:rPr lang="en-US" smtClean="0"/>
              <a:t>30</a:t>
            </a:fld>
            <a:endParaRPr lang="en-US" dirty="0"/>
          </a:p>
        </p:txBody>
      </p:sp>
    </p:spTree>
    <p:extLst>
      <p:ext uri="{BB962C8B-B14F-4D97-AF65-F5344CB8AC3E}">
        <p14:creationId xmlns:p14="http://schemas.microsoft.com/office/powerpoint/2010/main" val="417335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62C9-56A7-4994-B29C-5A3A656470B0}"/>
              </a:ext>
            </a:extLst>
          </p:cNvPr>
          <p:cNvSpPr>
            <a:spLocks noGrp="1"/>
          </p:cNvSpPr>
          <p:nvPr>
            <p:ph type="title"/>
          </p:nvPr>
        </p:nvSpPr>
        <p:spPr/>
        <p:txBody>
          <a:bodyPr/>
          <a:lstStyle/>
          <a:p>
            <a:r>
              <a:rPr lang="en-US" dirty="0">
                <a:solidFill>
                  <a:srgbClr val="1C5292"/>
                </a:solidFill>
                <a:latin typeface="+mn-lt"/>
              </a:rPr>
              <a:t>Contact Information</a:t>
            </a:r>
          </a:p>
        </p:txBody>
      </p:sp>
      <p:sp>
        <p:nvSpPr>
          <p:cNvPr id="3" name="Content Placeholder 2">
            <a:extLst>
              <a:ext uri="{FF2B5EF4-FFF2-40B4-BE49-F238E27FC236}">
                <a16:creationId xmlns:a16="http://schemas.microsoft.com/office/drawing/2014/main" id="{788FC052-A4FC-0C08-F94A-C242A101754B}"/>
              </a:ext>
            </a:extLst>
          </p:cNvPr>
          <p:cNvSpPr>
            <a:spLocks noGrp="1"/>
          </p:cNvSpPr>
          <p:nvPr>
            <p:ph idx="1"/>
          </p:nvPr>
        </p:nvSpPr>
        <p:spPr/>
        <p:txBody>
          <a:bodyPr/>
          <a:lstStyle/>
          <a:p>
            <a:r>
              <a:rPr lang="en-US" dirty="0">
                <a:hlinkClick r:id="rId2"/>
              </a:rPr>
              <a:t>Sarah.Pfeiff@census.gov</a:t>
            </a:r>
            <a:endParaRPr lang="en-US" dirty="0"/>
          </a:p>
          <a:p>
            <a:r>
              <a:rPr lang="en-US" dirty="0">
                <a:hlinkClick r:id="rId3"/>
              </a:rPr>
              <a:t>Daniel.Whitehead@census.gov</a:t>
            </a:r>
            <a:endParaRPr lang="en-US" dirty="0"/>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44D3D86-A3A2-E902-8955-C7AE1F0661F2}"/>
              </a:ext>
            </a:extLst>
          </p:cNvPr>
          <p:cNvSpPr>
            <a:spLocks noGrp="1"/>
          </p:cNvSpPr>
          <p:nvPr>
            <p:ph type="sldNum" sz="quarter" idx="12"/>
          </p:nvPr>
        </p:nvSpPr>
        <p:spPr/>
        <p:txBody>
          <a:bodyPr/>
          <a:lstStyle/>
          <a:p>
            <a:fld id="{FC63ECC8-719A-498E-B101-491B6A35558E}" type="slidenum">
              <a:rPr lang="en-US" smtClean="0"/>
              <a:t>31</a:t>
            </a:fld>
            <a:endParaRPr lang="en-US" dirty="0"/>
          </a:p>
        </p:txBody>
      </p:sp>
    </p:spTree>
    <p:extLst>
      <p:ext uri="{BB962C8B-B14F-4D97-AF65-F5344CB8AC3E}">
        <p14:creationId xmlns:p14="http://schemas.microsoft.com/office/powerpoint/2010/main" val="55088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D733-4C3E-800C-4401-460BAD369F24}"/>
              </a:ext>
            </a:extLst>
          </p:cNvPr>
          <p:cNvSpPr>
            <a:spLocks noGrp="1"/>
          </p:cNvSpPr>
          <p:nvPr>
            <p:ph type="title"/>
          </p:nvPr>
        </p:nvSpPr>
        <p:spPr/>
        <p:txBody>
          <a:bodyPr/>
          <a:lstStyle/>
          <a:p>
            <a:r>
              <a:rPr lang="en-US" dirty="0">
                <a:solidFill>
                  <a:srgbClr val="1C5292"/>
                </a:solidFill>
                <a:latin typeface="+mn-lt"/>
              </a:rPr>
              <a:t>North American Industry Classification System (NAICS)</a:t>
            </a:r>
          </a:p>
        </p:txBody>
      </p:sp>
      <p:sp>
        <p:nvSpPr>
          <p:cNvPr id="3" name="Content Placeholder 2">
            <a:extLst>
              <a:ext uri="{FF2B5EF4-FFF2-40B4-BE49-F238E27FC236}">
                <a16:creationId xmlns:a16="http://schemas.microsoft.com/office/drawing/2014/main" id="{AD717FB0-4D68-7325-D23A-B69E85EE3904}"/>
              </a:ext>
            </a:extLst>
          </p:cNvPr>
          <p:cNvSpPr>
            <a:spLocks noGrp="1"/>
          </p:cNvSpPr>
          <p:nvPr>
            <p:ph idx="1"/>
          </p:nvPr>
        </p:nvSpPr>
        <p:spPr/>
        <p:txBody>
          <a:bodyPr>
            <a:normAutofit lnSpcReduction="10000"/>
          </a:bodyPr>
          <a:lstStyle/>
          <a:p>
            <a:r>
              <a:rPr lang="en-US" dirty="0"/>
              <a:t>Establishments are physical locations where business is conducted</a:t>
            </a:r>
          </a:p>
          <a:p>
            <a:r>
              <a:rPr lang="en-US" dirty="0"/>
              <a:t>U.S. Census Bureau classifies establishments by NAICS industry based on primary business activity</a:t>
            </a:r>
          </a:p>
          <a:p>
            <a:r>
              <a:rPr lang="en-US" dirty="0"/>
              <a:t>Used throughout survey life cycle</a:t>
            </a:r>
          </a:p>
          <a:p>
            <a:pPr lvl="1"/>
            <a:r>
              <a:rPr lang="en-US" dirty="0"/>
              <a:t>Sample selection</a:t>
            </a:r>
          </a:p>
          <a:p>
            <a:pPr lvl="1"/>
            <a:r>
              <a:rPr lang="en-US" dirty="0"/>
              <a:t>Data collection</a:t>
            </a:r>
          </a:p>
          <a:p>
            <a:pPr lvl="1"/>
            <a:r>
              <a:rPr lang="en-US" dirty="0"/>
              <a:t>Publication</a:t>
            </a:r>
          </a:p>
          <a:p>
            <a:r>
              <a:rPr lang="en-US" dirty="0"/>
              <a:t>Hierarchical 6-digit structure</a:t>
            </a:r>
          </a:p>
          <a:p>
            <a:pPr lvl="1"/>
            <a:r>
              <a:rPr lang="en-US" dirty="0"/>
              <a:t>First two digits represent sector</a:t>
            </a:r>
          </a:p>
          <a:p>
            <a:pPr lvl="1"/>
            <a:r>
              <a:rPr lang="en-US" dirty="0"/>
              <a:t>Additional non-zero digits add detail</a:t>
            </a:r>
          </a:p>
        </p:txBody>
      </p:sp>
      <p:sp>
        <p:nvSpPr>
          <p:cNvPr id="4" name="Slide Number Placeholder 3">
            <a:extLst>
              <a:ext uri="{FF2B5EF4-FFF2-40B4-BE49-F238E27FC236}">
                <a16:creationId xmlns:a16="http://schemas.microsoft.com/office/drawing/2014/main" id="{A1E30F89-2D8E-134D-7E7B-E2AC9D2895DB}"/>
              </a:ext>
            </a:extLst>
          </p:cNvPr>
          <p:cNvSpPr>
            <a:spLocks noGrp="1"/>
          </p:cNvSpPr>
          <p:nvPr>
            <p:ph type="sldNum" sz="quarter" idx="12"/>
          </p:nvPr>
        </p:nvSpPr>
        <p:spPr/>
        <p:txBody>
          <a:bodyPr/>
          <a:lstStyle/>
          <a:p>
            <a:fld id="{FC63ECC8-719A-498E-B101-491B6A35558E}" type="slidenum">
              <a:rPr lang="en-US" smtClean="0"/>
              <a:t>4</a:t>
            </a:fld>
            <a:endParaRPr lang="en-US" dirty="0"/>
          </a:p>
        </p:txBody>
      </p:sp>
      <p:graphicFrame>
        <p:nvGraphicFramePr>
          <p:cNvPr id="5" name="Table 6" descr="example NAICS structure">
            <a:extLst>
              <a:ext uri="{FF2B5EF4-FFF2-40B4-BE49-F238E27FC236}">
                <a16:creationId xmlns:a16="http://schemas.microsoft.com/office/drawing/2014/main" id="{159C5B00-2DFF-6543-A955-A0D420FABDFD}"/>
              </a:ext>
            </a:extLst>
          </p:cNvPr>
          <p:cNvGraphicFramePr>
            <a:graphicFrameLocks noGrp="1"/>
          </p:cNvGraphicFramePr>
          <p:nvPr>
            <p:extLst>
              <p:ext uri="{D42A27DB-BD31-4B8C-83A1-F6EECF244321}">
                <p14:modId xmlns:p14="http://schemas.microsoft.com/office/powerpoint/2010/main" val="1253707028"/>
              </p:ext>
            </p:extLst>
          </p:nvPr>
        </p:nvGraphicFramePr>
        <p:xfrm>
          <a:off x="6764651" y="3357539"/>
          <a:ext cx="4783940" cy="2377440"/>
        </p:xfrm>
        <a:graphic>
          <a:graphicData uri="http://schemas.openxmlformats.org/drawingml/2006/table">
            <a:tbl>
              <a:tblPr firstRow="1" bandRow="1">
                <a:tableStyleId>{5C22544A-7EE6-4342-B048-85BDC9FD1C3A}</a:tableStyleId>
              </a:tblPr>
              <a:tblGrid>
                <a:gridCol w="1003518">
                  <a:extLst>
                    <a:ext uri="{9D8B030D-6E8A-4147-A177-3AD203B41FA5}">
                      <a16:colId xmlns:a16="http://schemas.microsoft.com/office/drawing/2014/main" val="4039921092"/>
                    </a:ext>
                  </a:extLst>
                </a:gridCol>
                <a:gridCol w="3780422">
                  <a:extLst>
                    <a:ext uri="{9D8B030D-6E8A-4147-A177-3AD203B41FA5}">
                      <a16:colId xmlns:a16="http://schemas.microsoft.com/office/drawing/2014/main" val="3654980912"/>
                    </a:ext>
                  </a:extLst>
                </a:gridCol>
              </a:tblGrid>
              <a:tr h="370840">
                <a:tc>
                  <a:txBody>
                    <a:bodyPr/>
                    <a:lstStyle/>
                    <a:p>
                      <a:r>
                        <a:rPr lang="en-US" sz="2000" dirty="0"/>
                        <a:t>NAICS</a:t>
                      </a:r>
                    </a:p>
                  </a:txBody>
                  <a:tcPr/>
                </a:tc>
                <a:tc>
                  <a:txBody>
                    <a:bodyPr/>
                    <a:lstStyle/>
                    <a:p>
                      <a:r>
                        <a:rPr lang="en-US" sz="2000" dirty="0"/>
                        <a:t>Description</a:t>
                      </a:r>
                    </a:p>
                  </a:txBody>
                  <a:tcPr/>
                </a:tc>
                <a:extLst>
                  <a:ext uri="{0D108BD9-81ED-4DB2-BD59-A6C34878D82A}">
                    <a16:rowId xmlns:a16="http://schemas.microsoft.com/office/drawing/2014/main" val="17289602"/>
                  </a:ext>
                </a:extLst>
              </a:tr>
              <a:tr h="370840">
                <a:tc>
                  <a:txBody>
                    <a:bodyPr/>
                    <a:lstStyle/>
                    <a:p>
                      <a:r>
                        <a:rPr lang="en-US" sz="2000" dirty="0"/>
                        <a:t>51</a:t>
                      </a:r>
                    </a:p>
                  </a:txBody>
                  <a:tcPr/>
                </a:tc>
                <a:tc>
                  <a:txBody>
                    <a:bodyPr/>
                    <a:lstStyle/>
                    <a:p>
                      <a:r>
                        <a:rPr lang="en-US" sz="2000" dirty="0"/>
                        <a:t>Information</a:t>
                      </a:r>
                    </a:p>
                  </a:txBody>
                  <a:tcPr/>
                </a:tc>
                <a:extLst>
                  <a:ext uri="{0D108BD9-81ED-4DB2-BD59-A6C34878D82A}">
                    <a16:rowId xmlns:a16="http://schemas.microsoft.com/office/drawing/2014/main" val="993098065"/>
                  </a:ext>
                </a:extLst>
              </a:tr>
              <a:tr h="370840">
                <a:tc>
                  <a:txBody>
                    <a:bodyPr/>
                    <a:lstStyle/>
                    <a:p>
                      <a:r>
                        <a:rPr lang="en-US" sz="2000" dirty="0"/>
                        <a:t>515</a:t>
                      </a:r>
                    </a:p>
                  </a:txBody>
                  <a:tcPr/>
                </a:tc>
                <a:tc>
                  <a:txBody>
                    <a:bodyPr/>
                    <a:lstStyle/>
                    <a:p>
                      <a:r>
                        <a:rPr lang="en-US" sz="2000" dirty="0"/>
                        <a:t>Broadcasting (except Internet)</a:t>
                      </a:r>
                    </a:p>
                  </a:txBody>
                  <a:tcPr/>
                </a:tc>
                <a:extLst>
                  <a:ext uri="{0D108BD9-81ED-4DB2-BD59-A6C34878D82A}">
                    <a16:rowId xmlns:a16="http://schemas.microsoft.com/office/drawing/2014/main" val="656314730"/>
                  </a:ext>
                </a:extLst>
              </a:tr>
              <a:tr h="370840">
                <a:tc>
                  <a:txBody>
                    <a:bodyPr/>
                    <a:lstStyle/>
                    <a:p>
                      <a:r>
                        <a:rPr lang="en-US" sz="2000" dirty="0"/>
                        <a:t>5151</a:t>
                      </a:r>
                    </a:p>
                  </a:txBody>
                  <a:tcPr/>
                </a:tc>
                <a:tc>
                  <a:txBody>
                    <a:bodyPr/>
                    <a:lstStyle/>
                    <a:p>
                      <a:r>
                        <a:rPr lang="en-US" sz="2000" dirty="0"/>
                        <a:t>Radio and Television Broadcasting</a:t>
                      </a:r>
                    </a:p>
                  </a:txBody>
                  <a:tcPr/>
                </a:tc>
                <a:extLst>
                  <a:ext uri="{0D108BD9-81ED-4DB2-BD59-A6C34878D82A}">
                    <a16:rowId xmlns:a16="http://schemas.microsoft.com/office/drawing/2014/main" val="228198175"/>
                  </a:ext>
                </a:extLst>
              </a:tr>
              <a:tr h="370840">
                <a:tc>
                  <a:txBody>
                    <a:bodyPr/>
                    <a:lstStyle/>
                    <a:p>
                      <a:r>
                        <a:rPr lang="en-US" sz="2000" dirty="0"/>
                        <a:t>51511</a:t>
                      </a:r>
                    </a:p>
                  </a:txBody>
                  <a:tcPr/>
                </a:tc>
                <a:tc>
                  <a:txBody>
                    <a:bodyPr/>
                    <a:lstStyle/>
                    <a:p>
                      <a:r>
                        <a:rPr lang="en-US" sz="2000" dirty="0"/>
                        <a:t>Radio Broadcasting</a:t>
                      </a:r>
                    </a:p>
                  </a:txBody>
                  <a:tcPr/>
                </a:tc>
                <a:extLst>
                  <a:ext uri="{0D108BD9-81ED-4DB2-BD59-A6C34878D82A}">
                    <a16:rowId xmlns:a16="http://schemas.microsoft.com/office/drawing/2014/main" val="64723270"/>
                  </a:ext>
                </a:extLst>
              </a:tr>
              <a:tr h="370840">
                <a:tc>
                  <a:txBody>
                    <a:bodyPr/>
                    <a:lstStyle/>
                    <a:p>
                      <a:r>
                        <a:rPr lang="en-US" sz="2000" dirty="0"/>
                        <a:t>515112</a:t>
                      </a:r>
                    </a:p>
                  </a:txBody>
                  <a:tcPr/>
                </a:tc>
                <a:tc>
                  <a:txBody>
                    <a:bodyPr/>
                    <a:lstStyle/>
                    <a:p>
                      <a:r>
                        <a:rPr lang="en-US" sz="2000" dirty="0"/>
                        <a:t>Radio Stations</a:t>
                      </a:r>
                    </a:p>
                  </a:txBody>
                  <a:tcPr/>
                </a:tc>
                <a:extLst>
                  <a:ext uri="{0D108BD9-81ED-4DB2-BD59-A6C34878D82A}">
                    <a16:rowId xmlns:a16="http://schemas.microsoft.com/office/drawing/2014/main" val="364324503"/>
                  </a:ext>
                </a:extLst>
              </a:tr>
            </a:tbl>
          </a:graphicData>
        </a:graphic>
      </p:graphicFrame>
      <p:sp>
        <p:nvSpPr>
          <p:cNvPr id="6" name="TextBox 5">
            <a:extLst>
              <a:ext uri="{FF2B5EF4-FFF2-40B4-BE49-F238E27FC236}">
                <a16:creationId xmlns:a16="http://schemas.microsoft.com/office/drawing/2014/main" id="{CA99539B-99AC-1F57-5136-8E960BA32FF0}"/>
              </a:ext>
            </a:extLst>
          </p:cNvPr>
          <p:cNvSpPr txBox="1"/>
          <p:nvPr/>
        </p:nvSpPr>
        <p:spPr>
          <a:xfrm>
            <a:off x="7604547" y="2972612"/>
            <a:ext cx="3104148" cy="400110"/>
          </a:xfrm>
          <a:prstGeom prst="rect">
            <a:avLst/>
          </a:prstGeom>
          <a:noFill/>
        </p:spPr>
        <p:txBody>
          <a:bodyPr wrap="square" rtlCol="0">
            <a:spAutoFit/>
          </a:bodyPr>
          <a:lstStyle/>
          <a:p>
            <a:pPr algn="ctr"/>
            <a:r>
              <a:rPr lang="en-US" sz="2000" b="1" dirty="0"/>
              <a:t>Example NAICS Structure</a:t>
            </a:r>
          </a:p>
        </p:txBody>
      </p:sp>
    </p:spTree>
    <p:extLst>
      <p:ext uri="{BB962C8B-B14F-4D97-AF65-F5344CB8AC3E}">
        <p14:creationId xmlns:p14="http://schemas.microsoft.com/office/powerpoint/2010/main" val="115655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AB17-FF9F-0E4B-4ED6-95CE16E188DD}"/>
              </a:ext>
            </a:extLst>
          </p:cNvPr>
          <p:cNvSpPr>
            <a:spLocks noGrp="1"/>
          </p:cNvSpPr>
          <p:nvPr>
            <p:ph type="title"/>
          </p:nvPr>
        </p:nvSpPr>
        <p:spPr/>
        <p:txBody>
          <a:bodyPr/>
          <a:lstStyle/>
          <a:p>
            <a:r>
              <a:rPr lang="en-US" dirty="0">
                <a:solidFill>
                  <a:srgbClr val="1C5292"/>
                </a:solidFill>
                <a:latin typeface="+mn-lt"/>
              </a:rPr>
              <a:t>Economic Census (EC)</a:t>
            </a:r>
          </a:p>
        </p:txBody>
      </p:sp>
      <p:sp>
        <p:nvSpPr>
          <p:cNvPr id="3" name="Content Placeholder 2">
            <a:extLst>
              <a:ext uri="{FF2B5EF4-FFF2-40B4-BE49-F238E27FC236}">
                <a16:creationId xmlns:a16="http://schemas.microsoft.com/office/drawing/2014/main" id="{9B3E1F0C-DD02-60E0-9086-7D7C04872B2E}"/>
              </a:ext>
            </a:extLst>
          </p:cNvPr>
          <p:cNvSpPr>
            <a:spLocks noGrp="1"/>
          </p:cNvSpPr>
          <p:nvPr>
            <p:ph idx="1"/>
          </p:nvPr>
        </p:nvSpPr>
        <p:spPr/>
        <p:txBody>
          <a:bodyPr>
            <a:normAutofit/>
          </a:bodyPr>
          <a:lstStyle/>
          <a:p>
            <a:r>
              <a:rPr lang="en-US" dirty="0"/>
              <a:t>Conducted by the Census Bureau for years ending in “2” or “7”</a:t>
            </a:r>
          </a:p>
          <a:p>
            <a:r>
              <a:rPr lang="en-US" dirty="0"/>
              <a:t>Covers approximately eight million establishments, most industries, and all geographic areas of the U.S.</a:t>
            </a:r>
          </a:p>
          <a:p>
            <a:r>
              <a:rPr lang="en-US" dirty="0"/>
              <a:t>Key statistics</a:t>
            </a:r>
          </a:p>
          <a:p>
            <a:pPr lvl="1"/>
            <a:r>
              <a:rPr lang="en-US" dirty="0"/>
              <a:t>Total number of establishments</a:t>
            </a:r>
          </a:p>
          <a:p>
            <a:pPr lvl="1"/>
            <a:r>
              <a:rPr lang="en-US" dirty="0"/>
              <a:t>Total number of employees</a:t>
            </a:r>
          </a:p>
          <a:p>
            <a:pPr lvl="1"/>
            <a:r>
              <a:rPr lang="en-US" dirty="0"/>
              <a:t>Value of sales, shipments, receipts, and revenue</a:t>
            </a:r>
          </a:p>
          <a:p>
            <a:pPr lvl="1"/>
            <a:r>
              <a:rPr lang="en-US" dirty="0"/>
              <a:t>Total annual payroll</a:t>
            </a:r>
          </a:p>
          <a:p>
            <a:r>
              <a:rPr lang="en-US" dirty="0"/>
              <a:t>Data products are presented by NAICS and geography</a:t>
            </a:r>
          </a:p>
        </p:txBody>
      </p:sp>
      <p:sp>
        <p:nvSpPr>
          <p:cNvPr id="4" name="Slide Number Placeholder 3">
            <a:extLst>
              <a:ext uri="{FF2B5EF4-FFF2-40B4-BE49-F238E27FC236}">
                <a16:creationId xmlns:a16="http://schemas.microsoft.com/office/drawing/2014/main" id="{6710C87E-BAED-BBCF-75C7-F9C9879BEFE6}"/>
              </a:ext>
            </a:extLst>
          </p:cNvPr>
          <p:cNvSpPr>
            <a:spLocks noGrp="1"/>
          </p:cNvSpPr>
          <p:nvPr>
            <p:ph type="sldNum" sz="quarter" idx="12"/>
          </p:nvPr>
        </p:nvSpPr>
        <p:spPr/>
        <p:txBody>
          <a:bodyPr/>
          <a:lstStyle/>
          <a:p>
            <a:fld id="{FC63ECC8-719A-498E-B101-491B6A35558E}" type="slidenum">
              <a:rPr lang="en-US" smtClean="0"/>
              <a:t>5</a:t>
            </a:fld>
            <a:endParaRPr lang="en-US" dirty="0"/>
          </a:p>
        </p:txBody>
      </p:sp>
    </p:spTree>
    <p:extLst>
      <p:ext uri="{BB962C8B-B14F-4D97-AF65-F5344CB8AC3E}">
        <p14:creationId xmlns:p14="http://schemas.microsoft.com/office/powerpoint/2010/main" val="132929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0912-6773-7878-9542-91F2DD224DA5}"/>
              </a:ext>
            </a:extLst>
          </p:cNvPr>
          <p:cNvSpPr>
            <a:spLocks noGrp="1"/>
          </p:cNvSpPr>
          <p:nvPr>
            <p:ph type="title"/>
          </p:nvPr>
        </p:nvSpPr>
        <p:spPr/>
        <p:txBody>
          <a:bodyPr/>
          <a:lstStyle/>
          <a:p>
            <a:r>
              <a:rPr lang="en-US" dirty="0">
                <a:solidFill>
                  <a:srgbClr val="1C5292"/>
                </a:solidFill>
                <a:latin typeface="+mn-lt"/>
              </a:rPr>
              <a:t>Primary Business or Activity Question</a:t>
            </a:r>
          </a:p>
        </p:txBody>
      </p:sp>
      <p:sp>
        <p:nvSpPr>
          <p:cNvPr id="3" name="Content Placeholder 2">
            <a:extLst>
              <a:ext uri="{FF2B5EF4-FFF2-40B4-BE49-F238E27FC236}">
                <a16:creationId xmlns:a16="http://schemas.microsoft.com/office/drawing/2014/main" id="{EB78C5F3-DD73-D7C8-C3DC-1550DAAEA782}"/>
              </a:ext>
            </a:extLst>
          </p:cNvPr>
          <p:cNvSpPr>
            <a:spLocks noGrp="1"/>
          </p:cNvSpPr>
          <p:nvPr>
            <p:ph idx="1"/>
          </p:nvPr>
        </p:nvSpPr>
        <p:spPr/>
        <p:txBody>
          <a:bodyPr/>
          <a:lstStyle/>
          <a:p>
            <a:r>
              <a:rPr lang="en-US" dirty="0"/>
              <a:t>Question asks respondents to describe their business</a:t>
            </a:r>
          </a:p>
          <a:p>
            <a:r>
              <a:rPr lang="en-US" dirty="0"/>
              <a:t>Respondent is presented with prelisted descriptions based on an estimated NAICS code at the time of mailout</a:t>
            </a:r>
          </a:p>
          <a:p>
            <a:r>
              <a:rPr lang="en-US" dirty="0"/>
              <a:t>Respondent can also provide a short, open-ended response</a:t>
            </a:r>
          </a:p>
          <a:p>
            <a:r>
              <a:rPr lang="en-US" dirty="0"/>
              <a:t>There are hundreds of thousands of these so-called “write-in” responses every EC</a:t>
            </a:r>
          </a:p>
          <a:p>
            <a:r>
              <a:rPr lang="en-US" dirty="0"/>
              <a:t>Clerical analysis of write-in text is mostly manual</a:t>
            </a:r>
          </a:p>
          <a:p>
            <a:r>
              <a:rPr lang="en-US" dirty="0"/>
              <a:t>Using more automated methods can improve efficiency</a:t>
            </a:r>
          </a:p>
        </p:txBody>
      </p:sp>
      <p:sp>
        <p:nvSpPr>
          <p:cNvPr id="4" name="Slide Number Placeholder 3">
            <a:extLst>
              <a:ext uri="{FF2B5EF4-FFF2-40B4-BE49-F238E27FC236}">
                <a16:creationId xmlns:a16="http://schemas.microsoft.com/office/drawing/2014/main" id="{29FAAEA4-5821-E804-D249-F4843CD2F3BB}"/>
              </a:ext>
            </a:extLst>
          </p:cNvPr>
          <p:cNvSpPr>
            <a:spLocks noGrp="1"/>
          </p:cNvSpPr>
          <p:nvPr>
            <p:ph type="sldNum" sz="quarter" idx="12"/>
          </p:nvPr>
        </p:nvSpPr>
        <p:spPr/>
        <p:txBody>
          <a:bodyPr/>
          <a:lstStyle/>
          <a:p>
            <a:fld id="{FC63ECC8-719A-498E-B101-491B6A35558E}" type="slidenum">
              <a:rPr lang="en-US" smtClean="0"/>
              <a:t>6</a:t>
            </a:fld>
            <a:endParaRPr lang="en-US" dirty="0"/>
          </a:p>
        </p:txBody>
      </p:sp>
    </p:spTree>
    <p:extLst>
      <p:ext uri="{BB962C8B-B14F-4D97-AF65-F5344CB8AC3E}">
        <p14:creationId xmlns:p14="http://schemas.microsoft.com/office/powerpoint/2010/main" val="166284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391-4B62-4A27-A232-D5581C2850CA}"/>
              </a:ext>
            </a:extLst>
          </p:cNvPr>
          <p:cNvSpPr>
            <a:spLocks noGrp="1"/>
          </p:cNvSpPr>
          <p:nvPr>
            <p:ph type="title"/>
          </p:nvPr>
        </p:nvSpPr>
        <p:spPr/>
        <p:txBody>
          <a:bodyPr/>
          <a:lstStyle/>
          <a:p>
            <a:r>
              <a:rPr lang="en-US" dirty="0">
                <a:solidFill>
                  <a:srgbClr val="1C5292"/>
                </a:solidFill>
                <a:latin typeface="+mn-lt"/>
              </a:rPr>
              <a:t>Primary Business or Activity Question (cont.)</a:t>
            </a:r>
          </a:p>
        </p:txBody>
      </p:sp>
      <p:sp>
        <p:nvSpPr>
          <p:cNvPr id="4" name="Slide Number Placeholder 3">
            <a:extLst>
              <a:ext uri="{FF2B5EF4-FFF2-40B4-BE49-F238E27FC236}">
                <a16:creationId xmlns:a16="http://schemas.microsoft.com/office/drawing/2014/main" id="{A1E0F68E-B03D-4CEB-86DC-9A03216779DE}"/>
              </a:ext>
            </a:extLst>
          </p:cNvPr>
          <p:cNvSpPr>
            <a:spLocks noGrp="1"/>
          </p:cNvSpPr>
          <p:nvPr>
            <p:ph type="sldNum" sz="quarter" idx="12"/>
          </p:nvPr>
        </p:nvSpPr>
        <p:spPr/>
        <p:txBody>
          <a:bodyPr/>
          <a:lstStyle/>
          <a:p>
            <a:fld id="{FC63ECC8-719A-498E-B101-491B6A35558E}" type="slidenum">
              <a:rPr lang="en-US" smtClean="0"/>
              <a:t>7</a:t>
            </a:fld>
            <a:endParaRPr lang="en-US" dirty="0"/>
          </a:p>
        </p:txBody>
      </p:sp>
      <p:pic>
        <p:nvPicPr>
          <p:cNvPr id="19" name="Content Placeholder 18" descr="Primary Business or Activity Question with prelisted descriptions and write-in textfield">
            <a:extLst>
              <a:ext uri="{FF2B5EF4-FFF2-40B4-BE49-F238E27FC236}">
                <a16:creationId xmlns:a16="http://schemas.microsoft.com/office/drawing/2014/main" id="{DED3D708-668F-4C6E-AE8C-484D06E69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098" y="1557076"/>
            <a:ext cx="8729702" cy="4351338"/>
          </a:xfrm>
        </p:spPr>
      </p:pic>
      <p:sp>
        <p:nvSpPr>
          <p:cNvPr id="20" name="Arrow: Left 19">
            <a:extLst>
              <a:ext uri="{FF2B5EF4-FFF2-40B4-BE49-F238E27FC236}">
                <a16:creationId xmlns:a16="http://schemas.microsoft.com/office/drawing/2014/main" id="{107BF453-2E0E-4FD9-A8D6-2853E998A267}"/>
              </a:ext>
            </a:extLst>
          </p:cNvPr>
          <p:cNvSpPr/>
          <p:nvPr/>
        </p:nvSpPr>
        <p:spPr>
          <a:xfrm flipH="1">
            <a:off x="730895" y="5208403"/>
            <a:ext cx="2048019" cy="548640"/>
          </a:xfrm>
          <a:prstGeom prst="leftArrow">
            <a:avLst>
              <a:gd name="adj1" fmla="val 34906"/>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A638A9F-0F64-4AA0-B04E-4F3C8F549EBD}"/>
              </a:ext>
            </a:extLst>
          </p:cNvPr>
          <p:cNvSpPr txBox="1"/>
          <p:nvPr/>
        </p:nvSpPr>
        <p:spPr>
          <a:xfrm>
            <a:off x="680963" y="4922733"/>
            <a:ext cx="1737360" cy="461665"/>
          </a:xfrm>
          <a:prstGeom prst="rect">
            <a:avLst/>
          </a:prstGeom>
          <a:noFill/>
        </p:spPr>
        <p:txBody>
          <a:bodyPr wrap="square" rtlCol="0">
            <a:spAutoFit/>
          </a:bodyPr>
          <a:lstStyle/>
          <a:p>
            <a:pPr algn="ctr"/>
            <a:r>
              <a:rPr lang="en-US" sz="2400" dirty="0">
                <a:solidFill>
                  <a:schemeClr val="accent5"/>
                </a:solidFill>
              </a:rPr>
              <a:t>Write-in</a:t>
            </a:r>
          </a:p>
        </p:txBody>
      </p:sp>
      <p:sp>
        <p:nvSpPr>
          <p:cNvPr id="22" name="TextBox 21">
            <a:extLst>
              <a:ext uri="{FF2B5EF4-FFF2-40B4-BE49-F238E27FC236}">
                <a16:creationId xmlns:a16="http://schemas.microsoft.com/office/drawing/2014/main" id="{DDEDBBF3-AD18-45D8-A393-6340DE626FDF}"/>
              </a:ext>
            </a:extLst>
          </p:cNvPr>
          <p:cNvSpPr txBox="1"/>
          <p:nvPr/>
        </p:nvSpPr>
        <p:spPr>
          <a:xfrm>
            <a:off x="680963" y="2595840"/>
            <a:ext cx="1737360" cy="1938992"/>
          </a:xfrm>
          <a:prstGeom prst="rect">
            <a:avLst/>
          </a:prstGeom>
          <a:noFill/>
        </p:spPr>
        <p:txBody>
          <a:bodyPr wrap="square" rtlCol="0">
            <a:spAutoFit/>
          </a:bodyPr>
          <a:lstStyle/>
          <a:p>
            <a:pPr algn="ctr"/>
            <a:r>
              <a:rPr lang="en-US" sz="2400" dirty="0">
                <a:solidFill>
                  <a:schemeClr val="accent2"/>
                </a:solidFill>
              </a:rPr>
              <a:t>Prelisted descriptions</a:t>
            </a:r>
          </a:p>
          <a:p>
            <a:pPr algn="ctr"/>
            <a:r>
              <a:rPr lang="en-US" sz="2400" dirty="0">
                <a:solidFill>
                  <a:schemeClr val="accent2"/>
                </a:solidFill>
              </a:rPr>
              <a:t>based on estimated NAICS code</a:t>
            </a:r>
          </a:p>
        </p:txBody>
      </p:sp>
      <p:sp>
        <p:nvSpPr>
          <p:cNvPr id="23" name="Left Brace 22">
            <a:extLst>
              <a:ext uri="{FF2B5EF4-FFF2-40B4-BE49-F238E27FC236}">
                <a16:creationId xmlns:a16="http://schemas.microsoft.com/office/drawing/2014/main" id="{0B06F35F-C91A-4340-8DEB-F05DED29BA94}"/>
              </a:ext>
            </a:extLst>
          </p:cNvPr>
          <p:cNvSpPr/>
          <p:nvPr/>
        </p:nvSpPr>
        <p:spPr>
          <a:xfrm>
            <a:off x="2321715" y="2327174"/>
            <a:ext cx="457200" cy="2468880"/>
          </a:xfrm>
          <a:prstGeom prst="leftBrace">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5"/>
              </a:solidFill>
            </a:endParaRPr>
          </a:p>
        </p:txBody>
      </p:sp>
      <p:sp>
        <p:nvSpPr>
          <p:cNvPr id="3" name="TextBox 2">
            <a:extLst>
              <a:ext uri="{FF2B5EF4-FFF2-40B4-BE49-F238E27FC236}">
                <a16:creationId xmlns:a16="http://schemas.microsoft.com/office/drawing/2014/main" id="{D95A6C5A-62BE-FDC9-6274-459DA986CDC6}"/>
              </a:ext>
            </a:extLst>
          </p:cNvPr>
          <p:cNvSpPr txBox="1"/>
          <p:nvPr/>
        </p:nvSpPr>
        <p:spPr>
          <a:xfrm>
            <a:off x="2739851" y="6129213"/>
            <a:ext cx="6712299" cy="307777"/>
          </a:xfrm>
          <a:prstGeom prst="rect">
            <a:avLst/>
          </a:prstGeom>
          <a:noFill/>
        </p:spPr>
        <p:txBody>
          <a:bodyPr wrap="square" rtlCol="0">
            <a:spAutoFit/>
          </a:bodyPr>
          <a:lstStyle/>
          <a:p>
            <a:r>
              <a:rPr lang="en-US" sz="1400" dirty="0"/>
              <a:t>Source: </a:t>
            </a:r>
            <a:r>
              <a:rPr lang="en-US" sz="1400" dirty="0">
                <a:hlinkClick r:id="rId3"/>
              </a:rPr>
              <a:t>https://bhs.econ.census.gov/ombpdfs2022/export/2022_AF-72240_su.pdf</a:t>
            </a:r>
            <a:endParaRPr lang="en-US" sz="1400" dirty="0"/>
          </a:p>
        </p:txBody>
      </p:sp>
    </p:spTree>
    <p:extLst>
      <p:ext uri="{BB962C8B-B14F-4D97-AF65-F5344CB8AC3E}">
        <p14:creationId xmlns:p14="http://schemas.microsoft.com/office/powerpoint/2010/main" val="414687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2B22-3B0B-4F85-900F-356CAF3E2EFC}"/>
              </a:ext>
            </a:extLst>
          </p:cNvPr>
          <p:cNvSpPr>
            <a:spLocks noGrp="1"/>
          </p:cNvSpPr>
          <p:nvPr>
            <p:ph type="title"/>
          </p:nvPr>
        </p:nvSpPr>
        <p:spPr/>
        <p:txBody>
          <a:bodyPr/>
          <a:lstStyle/>
          <a:p>
            <a:r>
              <a:rPr lang="en-US" dirty="0">
                <a:solidFill>
                  <a:srgbClr val="1C5292"/>
                </a:solidFill>
                <a:latin typeface="+mn-lt"/>
              </a:rPr>
              <a:t>BEACON Overview</a:t>
            </a:r>
          </a:p>
        </p:txBody>
      </p:sp>
      <p:sp>
        <p:nvSpPr>
          <p:cNvPr id="3" name="Content Placeholder 2">
            <a:extLst>
              <a:ext uri="{FF2B5EF4-FFF2-40B4-BE49-F238E27FC236}">
                <a16:creationId xmlns:a16="http://schemas.microsoft.com/office/drawing/2014/main" id="{DFA3927B-1C90-42E5-97E0-91984E9E9585}"/>
              </a:ext>
            </a:extLst>
          </p:cNvPr>
          <p:cNvSpPr>
            <a:spLocks noGrp="1"/>
          </p:cNvSpPr>
          <p:nvPr>
            <p:ph idx="1"/>
          </p:nvPr>
        </p:nvSpPr>
        <p:spPr>
          <a:xfrm>
            <a:off x="838200" y="1825625"/>
            <a:ext cx="10515600" cy="2597288"/>
          </a:xfrm>
        </p:spPr>
        <p:txBody>
          <a:bodyPr>
            <a:normAutofit lnSpcReduction="10000"/>
          </a:bodyPr>
          <a:lstStyle/>
          <a:p>
            <a:r>
              <a:rPr lang="en-US" u="sng" dirty="0"/>
              <a:t>B</a:t>
            </a:r>
            <a:r>
              <a:rPr lang="en-US" dirty="0"/>
              <a:t>usiness </a:t>
            </a:r>
            <a:r>
              <a:rPr lang="en-US" u="sng" dirty="0"/>
              <a:t>E</a:t>
            </a:r>
            <a:r>
              <a:rPr lang="en-US" dirty="0"/>
              <a:t>stablishment </a:t>
            </a:r>
            <a:r>
              <a:rPr lang="en-US" u="sng" dirty="0"/>
              <a:t>A</a:t>
            </a:r>
            <a:r>
              <a:rPr lang="en-US" dirty="0"/>
              <a:t>utomated </a:t>
            </a:r>
            <a:r>
              <a:rPr lang="en-US" u="sng" dirty="0"/>
              <a:t>C</a:t>
            </a:r>
            <a:r>
              <a:rPr lang="en-US" dirty="0"/>
              <a:t>lassification </a:t>
            </a:r>
            <a:r>
              <a:rPr lang="en-US" u="sng" dirty="0"/>
              <a:t>o</a:t>
            </a:r>
            <a:r>
              <a:rPr lang="en-US" dirty="0"/>
              <a:t>f </a:t>
            </a:r>
            <a:r>
              <a:rPr lang="en-US" u="sng" dirty="0"/>
              <a:t>N</a:t>
            </a:r>
            <a:r>
              <a:rPr lang="en-US" dirty="0"/>
              <a:t>AICS</a:t>
            </a:r>
          </a:p>
          <a:p>
            <a:r>
              <a:rPr lang="en-US" dirty="0"/>
              <a:t>Text classification tool used in the 2022 EC that aims to</a:t>
            </a:r>
          </a:p>
          <a:p>
            <a:pPr lvl="1"/>
            <a:r>
              <a:rPr lang="en-US" dirty="0"/>
              <a:t>Help respondents self-classify their NAICS code in real time</a:t>
            </a:r>
          </a:p>
          <a:p>
            <a:pPr lvl="1"/>
            <a:r>
              <a:rPr lang="en-US" dirty="0"/>
              <a:t>Ensure respondents receive appropriate industry questions</a:t>
            </a:r>
          </a:p>
          <a:p>
            <a:pPr lvl="1"/>
            <a:r>
              <a:rPr lang="en-US" dirty="0"/>
              <a:t>Reduce clerical work associated with write-ins</a:t>
            </a:r>
          </a:p>
          <a:p>
            <a:r>
              <a:rPr lang="en-US" dirty="0"/>
              <a:t>Uses an Application Programming Interface (API)</a:t>
            </a:r>
          </a:p>
        </p:txBody>
      </p:sp>
      <p:sp>
        <p:nvSpPr>
          <p:cNvPr id="4" name="Slide Number Placeholder 3">
            <a:extLst>
              <a:ext uri="{FF2B5EF4-FFF2-40B4-BE49-F238E27FC236}">
                <a16:creationId xmlns:a16="http://schemas.microsoft.com/office/drawing/2014/main" id="{9D8301C4-E741-4C91-86AF-D001F958BC29}"/>
              </a:ext>
            </a:extLst>
          </p:cNvPr>
          <p:cNvSpPr>
            <a:spLocks noGrp="1"/>
          </p:cNvSpPr>
          <p:nvPr>
            <p:ph type="sldNum" sz="quarter" idx="12"/>
          </p:nvPr>
        </p:nvSpPr>
        <p:spPr/>
        <p:txBody>
          <a:bodyPr/>
          <a:lstStyle/>
          <a:p>
            <a:fld id="{FC63ECC8-719A-498E-B101-491B6A35558E}" type="slidenum">
              <a:rPr lang="en-US" smtClean="0"/>
              <a:t>8</a:t>
            </a:fld>
            <a:endParaRPr lang="en-US" dirty="0"/>
          </a:p>
        </p:txBody>
      </p:sp>
      <p:graphicFrame>
        <p:nvGraphicFramePr>
          <p:cNvPr id="6" name="Diagram 5" descr="flowchart of process of how respondents use BEACON">
            <a:extLst>
              <a:ext uri="{FF2B5EF4-FFF2-40B4-BE49-F238E27FC236}">
                <a16:creationId xmlns:a16="http://schemas.microsoft.com/office/drawing/2014/main" id="{BD44535F-9F58-4474-87E4-533826C97A55}"/>
              </a:ext>
            </a:extLst>
          </p:cNvPr>
          <p:cNvGraphicFramePr/>
          <p:nvPr>
            <p:extLst>
              <p:ext uri="{D42A27DB-BD31-4B8C-83A1-F6EECF244321}">
                <p14:modId xmlns:p14="http://schemas.microsoft.com/office/powerpoint/2010/main" val="1114252706"/>
              </p:ext>
            </p:extLst>
          </p:nvPr>
        </p:nvGraphicFramePr>
        <p:xfrm>
          <a:off x="1670919" y="4207884"/>
          <a:ext cx="8850163" cy="1861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7274516"/>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38E0-3B63-441D-0FA6-FE688908F389}"/>
              </a:ext>
            </a:extLst>
          </p:cNvPr>
          <p:cNvSpPr>
            <a:spLocks noGrp="1"/>
          </p:cNvSpPr>
          <p:nvPr>
            <p:ph type="title"/>
          </p:nvPr>
        </p:nvSpPr>
        <p:spPr>
          <a:xfrm>
            <a:off x="442228" y="646043"/>
            <a:ext cx="2807868" cy="1063487"/>
          </a:xfrm>
        </p:spPr>
        <p:txBody>
          <a:bodyPr/>
          <a:lstStyle/>
          <a:p>
            <a:r>
              <a:rPr lang="en-US" dirty="0">
                <a:solidFill>
                  <a:srgbClr val="1C5292"/>
                </a:solidFill>
                <a:latin typeface="+mn-lt"/>
              </a:rPr>
              <a:t>BEACON Results Screen</a:t>
            </a:r>
          </a:p>
        </p:txBody>
      </p:sp>
      <p:sp>
        <p:nvSpPr>
          <p:cNvPr id="4" name="Text Placeholder 3">
            <a:extLst>
              <a:ext uri="{FF2B5EF4-FFF2-40B4-BE49-F238E27FC236}">
                <a16:creationId xmlns:a16="http://schemas.microsoft.com/office/drawing/2014/main" id="{4C0C28A3-7D62-E9FA-545F-C190D60C12F6}"/>
              </a:ext>
            </a:extLst>
          </p:cNvPr>
          <p:cNvSpPr>
            <a:spLocks noGrp="1"/>
          </p:cNvSpPr>
          <p:nvPr>
            <p:ph type="body" sz="half" idx="2"/>
          </p:nvPr>
        </p:nvSpPr>
        <p:spPr>
          <a:xfrm>
            <a:off x="442229" y="2057400"/>
            <a:ext cx="2893558" cy="3811588"/>
          </a:xfrm>
        </p:spPr>
        <p:txBody>
          <a:bodyPr>
            <a:normAutofit/>
          </a:bodyPr>
          <a:lstStyle/>
          <a:p>
            <a:pPr marL="285750" indent="-285750">
              <a:buFont typeface="Arial" panose="020B0604020202020204" pitchFamily="34" charset="0"/>
              <a:buChar char="•"/>
            </a:pPr>
            <a:r>
              <a:rPr lang="en-US" sz="1800" dirty="0"/>
              <a:t>Respondent entered the description “car dealer”</a:t>
            </a:r>
          </a:p>
          <a:p>
            <a:pPr marL="285750" indent="-285750">
              <a:buFont typeface="Arial" panose="020B0604020202020204" pitchFamily="34" charset="0"/>
              <a:buChar char="•"/>
            </a:pPr>
            <a:r>
              <a:rPr lang="en-US" sz="1800" dirty="0"/>
              <a:t>Possible actions</a:t>
            </a:r>
          </a:p>
          <a:p>
            <a:pPr marL="742950" lvl="1" indent="-285750">
              <a:buFont typeface="Arial" panose="020B0604020202020204" pitchFamily="34" charset="0"/>
              <a:buChar char="•"/>
            </a:pPr>
            <a:r>
              <a:rPr lang="en-US" sz="1600" dirty="0"/>
              <a:t>Select a NAICS code</a:t>
            </a:r>
          </a:p>
          <a:p>
            <a:pPr marL="742950" lvl="1" indent="-285750">
              <a:buFont typeface="Arial" panose="020B0604020202020204" pitchFamily="34" charset="0"/>
              <a:buChar char="•"/>
            </a:pPr>
            <a:r>
              <a:rPr lang="en-US" sz="1600" dirty="0"/>
              <a:t>Click on “More” to view NAICS-specific page on </a:t>
            </a:r>
            <a:r>
              <a:rPr lang="en-US" sz="1600" dirty="0">
                <a:hlinkClick r:id="rId2"/>
              </a:rPr>
              <a:t>www.census.gov/naics</a:t>
            </a:r>
            <a:endParaRPr lang="en-US" sz="1600" dirty="0"/>
          </a:p>
          <a:p>
            <a:pPr marL="742950" lvl="1" indent="-285750">
              <a:buFont typeface="Arial" panose="020B0604020202020204" pitchFamily="34" charset="0"/>
              <a:buChar char="•"/>
            </a:pPr>
            <a:r>
              <a:rPr lang="en-US" sz="1600" dirty="0"/>
              <a:t>Try a new search</a:t>
            </a:r>
          </a:p>
          <a:p>
            <a:pPr marL="742950" lvl="1" indent="-285750">
              <a:buFont typeface="Arial" panose="020B0604020202020204" pitchFamily="34" charset="0"/>
              <a:buChar char="•"/>
            </a:pPr>
            <a:r>
              <a:rPr lang="en-US" sz="1600" dirty="0"/>
              <a:t>Go back to the prelist screen</a:t>
            </a:r>
          </a:p>
          <a:p>
            <a:pPr marL="742950" lvl="1" indent="-285750">
              <a:buFont typeface="Arial" panose="020B0604020202020204" pitchFamily="34" charset="0"/>
              <a:buChar char="•"/>
            </a:pPr>
            <a:r>
              <a:rPr lang="en-US" sz="1600" dirty="0"/>
              <a:t>Select “Not listed”</a:t>
            </a:r>
          </a:p>
        </p:txBody>
      </p:sp>
      <p:sp>
        <p:nvSpPr>
          <p:cNvPr id="5" name="Slide Number Placeholder 4">
            <a:extLst>
              <a:ext uri="{FF2B5EF4-FFF2-40B4-BE49-F238E27FC236}">
                <a16:creationId xmlns:a16="http://schemas.microsoft.com/office/drawing/2014/main" id="{A4FFF115-E794-3B17-EE4B-682DC429B9C5}"/>
              </a:ext>
            </a:extLst>
          </p:cNvPr>
          <p:cNvSpPr>
            <a:spLocks noGrp="1"/>
          </p:cNvSpPr>
          <p:nvPr>
            <p:ph type="sldNum" sz="quarter" idx="12"/>
          </p:nvPr>
        </p:nvSpPr>
        <p:spPr/>
        <p:txBody>
          <a:bodyPr/>
          <a:lstStyle/>
          <a:p>
            <a:fld id="{FC63ECC8-719A-498E-B101-491B6A35558E}" type="slidenum">
              <a:rPr lang="en-US" smtClean="0"/>
              <a:t>9</a:t>
            </a:fld>
            <a:endParaRPr lang="en-US" dirty="0"/>
          </a:p>
        </p:txBody>
      </p:sp>
      <p:pic>
        <p:nvPicPr>
          <p:cNvPr id="6" name="Picture 5" descr="BEACON results screen for the write-in &quot;car dealer&quot;">
            <a:extLst>
              <a:ext uri="{FF2B5EF4-FFF2-40B4-BE49-F238E27FC236}">
                <a16:creationId xmlns:a16="http://schemas.microsoft.com/office/drawing/2014/main" id="{D5DB5AD6-63AC-5DC6-564B-2DD033D8DA13}"/>
              </a:ext>
            </a:extLst>
          </p:cNvPr>
          <p:cNvPicPr>
            <a:picLocks noChangeAspect="1"/>
          </p:cNvPicPr>
          <p:nvPr/>
        </p:nvPicPr>
        <p:blipFill>
          <a:blip r:embed="rId3"/>
          <a:stretch>
            <a:fillRect/>
          </a:stretch>
        </p:blipFill>
        <p:spPr>
          <a:xfrm>
            <a:off x="3335787" y="646043"/>
            <a:ext cx="8413984" cy="5442709"/>
          </a:xfrm>
          <a:prstGeom prst="rect">
            <a:avLst/>
          </a:prstGeom>
        </p:spPr>
      </p:pic>
    </p:spTree>
    <p:extLst>
      <p:ext uri="{BB962C8B-B14F-4D97-AF65-F5344CB8AC3E}">
        <p14:creationId xmlns:p14="http://schemas.microsoft.com/office/powerpoint/2010/main" val="2537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2.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6796</TotalTime>
  <Words>1817</Words>
  <Application>Microsoft Office PowerPoint</Application>
  <PresentationFormat>Widescreen</PresentationFormat>
  <Paragraphs>300</Paragraphs>
  <Slides>31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BEACON: An Industry Classification Tool</vt:lpstr>
      <vt:lpstr>Disclaimer</vt:lpstr>
      <vt:lpstr>Outline</vt:lpstr>
      <vt:lpstr>North American Industry Classification System (NAICS)</vt:lpstr>
      <vt:lpstr>Economic Census (EC)</vt:lpstr>
      <vt:lpstr>Primary Business or Activity Question</vt:lpstr>
      <vt:lpstr>Primary Business or Activity Question (cont.)</vt:lpstr>
      <vt:lpstr>BEACON Overview</vt:lpstr>
      <vt:lpstr>BEACON Results Screen</vt:lpstr>
      <vt:lpstr>Methodology Overview</vt:lpstr>
      <vt:lpstr>Training Data</vt:lpstr>
      <vt:lpstr>PowerPoint Presentation</vt:lpstr>
      <vt:lpstr>PowerPoint Presentation</vt:lpstr>
      <vt:lpstr>Text Cleaning</vt:lpstr>
      <vt:lpstr>Text Cleaning (cont.)</vt:lpstr>
      <vt:lpstr>Dictionary</vt:lpstr>
      <vt:lpstr>Model Ensemble</vt:lpstr>
      <vt:lpstr>Component Models</vt:lpstr>
      <vt:lpstr>Purity Weights</vt:lpstr>
      <vt:lpstr>PowerPoint Presentation</vt:lpstr>
      <vt:lpstr>PowerPoint Presentation</vt:lpstr>
      <vt:lpstr>Relevance Scores </vt:lpstr>
      <vt:lpstr>Hierarchical Model Structure</vt:lpstr>
      <vt:lpstr>Future Work</vt:lpstr>
      <vt:lpstr>Demo of Internal Interface</vt:lpstr>
      <vt:lpstr>PowerPoint Presentation</vt:lpstr>
      <vt:lpstr>PowerPoint Presentation</vt:lpstr>
      <vt:lpstr>PowerPoint Presentation</vt:lpstr>
      <vt:lpstr>PowerPoint Presentation</vt:lpstr>
      <vt:lpstr>References</vt:lpstr>
      <vt:lpstr>Contact Information</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Dumbacher (CENSUS/ESMD FED)</dc:creator>
  <cp:lastModifiedBy>Daniel Whitehead (CENSUS/ESMD FED)</cp:lastModifiedBy>
  <cp:revision>330</cp:revision>
  <dcterms:created xsi:type="dcterms:W3CDTF">2022-01-19T18:04:46Z</dcterms:created>
  <dcterms:modified xsi:type="dcterms:W3CDTF">2024-04-19T19:04:04Z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