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7C56779-056F-4FC9-94CB-A78379CA409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5E4202A-218A-42F1-B448-AC9641451451}" type="slidenum">
              <a:rPr lang="en-US" smtClean="0"/>
              <a:t>‹N›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07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6779-056F-4FC9-94CB-A78379CA409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202A-218A-42F1-B448-AC96414514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1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6779-056F-4FC9-94CB-A78379CA409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202A-218A-42F1-B448-AC96414514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89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6779-056F-4FC9-94CB-A78379CA409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202A-218A-42F1-B448-AC9641451451}" type="slidenum">
              <a:rPr lang="en-US" smtClean="0"/>
              <a:t>‹N›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3457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6779-056F-4FC9-94CB-A78379CA409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202A-218A-42F1-B448-AC96414514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74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6779-056F-4FC9-94CB-A78379CA409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202A-218A-42F1-B448-AC96414514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16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6779-056F-4FC9-94CB-A78379CA409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202A-218A-42F1-B448-AC96414514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12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6779-056F-4FC9-94CB-A78379CA409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202A-218A-42F1-B448-AC96414514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68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6779-056F-4FC9-94CB-A78379CA409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202A-218A-42F1-B448-AC96414514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4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6779-056F-4FC9-94CB-A78379CA409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202A-218A-42F1-B448-AC96414514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6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6779-056F-4FC9-94CB-A78379CA409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202A-218A-42F1-B448-AC96414514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6779-056F-4FC9-94CB-A78379CA409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202A-218A-42F1-B448-AC96414514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6779-056F-4FC9-94CB-A78379CA409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202A-218A-42F1-B448-AC96414514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2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6779-056F-4FC9-94CB-A78379CA409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202A-218A-42F1-B448-AC96414514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9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6779-056F-4FC9-94CB-A78379CA409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202A-218A-42F1-B448-AC96414514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6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6779-056F-4FC9-94CB-A78379CA409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202A-218A-42F1-B448-AC96414514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3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6779-056F-4FC9-94CB-A78379CA409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202A-218A-42F1-B448-AC96414514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8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7C56779-056F-4FC9-94CB-A78379CA409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5E4202A-218A-42F1-B448-AC96414514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0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ieeexplore.ieee.org/stamp/stamp.jsp?tp=&amp;arnumber=948847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D824DA-1A8F-3C58-2689-E6A420562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335294B-625B-8242-DAE7-AD0754B22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2024-2025</a:t>
            </a:r>
          </a:p>
        </p:txBody>
      </p:sp>
      <p:pic>
        <p:nvPicPr>
          <p:cNvPr id="5" name="Elemento grafico 4" descr="Battito cardiaco con riempimento a tinta unita">
            <a:extLst>
              <a:ext uri="{FF2B5EF4-FFF2-40B4-BE49-F238E27FC236}">
                <a16:creationId xmlns:a16="http://schemas.microsoft.com/office/drawing/2014/main" id="{BA4B6D62-0D4F-A6FD-ED7E-05F26185A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213344">
            <a:off x="8924394" y="4145912"/>
            <a:ext cx="1909145" cy="19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5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ACE413-D582-449B-8FB8-8062A70B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15529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ECG for stress and anomaly detection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AB3093-5526-1AD8-490B-03082B5E61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101212"/>
            <a:ext cx="10394707" cy="42278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Aptos Narrow" panose="020B0004020202020204" pitchFamily="34" charset="0"/>
              </a:rPr>
              <a:t>DATASET: </a:t>
            </a:r>
            <a:r>
              <a:rPr lang="en-US" dirty="0">
                <a:latin typeface="Aptos Narrow" panose="020B0004020202020204" pitchFamily="34" charset="0"/>
              </a:rPr>
              <a:t>400 Hz SINGLE-LEAD </a:t>
            </a:r>
            <a:r>
              <a:rPr lang="en-US" dirty="0" err="1">
                <a:latin typeface="Aptos Narrow" panose="020B0004020202020204" pitchFamily="34" charset="0"/>
              </a:rPr>
              <a:t>ecg</a:t>
            </a:r>
            <a:r>
              <a:rPr lang="en-US" dirty="0">
                <a:latin typeface="Aptos Narrow" panose="020B0004020202020204" pitchFamily="34" charset="0"/>
              </a:rPr>
              <a:t> traces Originally presented in </a:t>
            </a:r>
          </a:p>
          <a:p>
            <a:pPr marL="0" indent="0">
              <a:buNone/>
            </a:pPr>
            <a:r>
              <a:rPr lang="en-US" dirty="0">
                <a:latin typeface="Aptos Narrow" panose="020B0004020202020204" pitchFamily="34" charset="0"/>
              </a:rPr>
              <a:t>“Single beat ECG-based Identification System: development and robustness test in different working conditions”,  </a:t>
            </a:r>
            <a:r>
              <a:rPr lang="en-US" dirty="0" err="1">
                <a:latin typeface="Aptos Narrow" panose="020B0004020202020204" pitchFamily="34" charset="0"/>
              </a:rPr>
              <a:t>sorvillo</a:t>
            </a:r>
            <a:r>
              <a:rPr lang="en-US" dirty="0">
                <a:latin typeface="Aptos Narrow" panose="020B0004020202020204" pitchFamily="34" charset="0"/>
              </a:rPr>
              <a:t>, bacco, </a:t>
            </a:r>
            <a:r>
              <a:rPr lang="en-US" dirty="0" err="1">
                <a:latin typeface="Aptos Narrow" panose="020B0004020202020204" pitchFamily="34" charset="0"/>
              </a:rPr>
              <a:t>merone</a:t>
            </a:r>
            <a:r>
              <a:rPr lang="en-US" dirty="0">
                <a:latin typeface="Aptos Narrow" panose="020B0004020202020204" pitchFamily="34" charset="0"/>
              </a:rPr>
              <a:t> et al., 2021. </a:t>
            </a:r>
            <a:r>
              <a:rPr lang="en-US" dirty="0">
                <a:latin typeface="Aptos Narrow" panose="020B0004020202020204" pitchFamily="34" charset="0"/>
                <a:hlinkClick r:id="rId2"/>
              </a:rPr>
              <a:t>https://ieeexplore.ieee.org/stamp/stamp.jsp?tp=&amp;arnumber=9488474</a:t>
            </a:r>
            <a:endParaRPr lang="en-US" dirty="0">
              <a:latin typeface="Aptos Narrow" panose="020B00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ptos Narrow" panose="020B0004020202020204" pitchFamily="34" charset="0"/>
              </a:rPr>
              <a:t>25 healthy volunteers measured under 3 conditions:</a:t>
            </a:r>
          </a:p>
          <a:p>
            <a:r>
              <a:rPr lang="en-US" b="1" dirty="0">
                <a:latin typeface="Aptos Narrow" panose="020B0004020202020204" pitchFamily="34" charset="0"/>
              </a:rPr>
              <a:t>Baseline (3 minutes)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ptos Narrow" panose="020B0004020202020204" pitchFamily="34" charset="0"/>
              </a:rPr>
              <a:t>1 min normal breathing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ptos Narrow" panose="020B0004020202020204" pitchFamily="34" charset="0"/>
              </a:rPr>
              <a:t> 30 s apnea + 30 s normal breathing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ptos Narrow" panose="020B0004020202020204" pitchFamily="34" charset="0"/>
              </a:rPr>
              <a:t>30 s hypoventilation + 30 s hyperventilation </a:t>
            </a:r>
          </a:p>
          <a:p>
            <a:r>
              <a:rPr lang="en-US" b="1" dirty="0">
                <a:latin typeface="Aptos Narrow" panose="020B0004020202020204" pitchFamily="34" charset="0"/>
              </a:rPr>
              <a:t>Mental stress (2 minutes)</a:t>
            </a:r>
          </a:p>
          <a:p>
            <a:r>
              <a:rPr lang="en-US" b="1" dirty="0">
                <a:latin typeface="Aptos Narrow" panose="020B0004020202020204" pitchFamily="34" charset="0"/>
              </a:rPr>
              <a:t>Physical stress (1 minute after physical activity)</a:t>
            </a:r>
          </a:p>
        </p:txBody>
      </p:sp>
      <p:pic>
        <p:nvPicPr>
          <p:cNvPr id="7" name="Elemento grafico 6" descr="Cuore con pulsazioni con riempimento a tinta unita">
            <a:extLst>
              <a:ext uri="{FF2B5EF4-FFF2-40B4-BE49-F238E27FC236}">
                <a16:creationId xmlns:a16="http://schemas.microsoft.com/office/drawing/2014/main" id="{E7A322B4-166F-5AB0-B3D0-86FA7C7CD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89161" y="5600216"/>
            <a:ext cx="813677" cy="81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2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D96248-A74C-14E6-14CD-8BAFB8C7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154858"/>
            <a:ext cx="10396882" cy="1151965"/>
          </a:xfrm>
        </p:spPr>
        <p:txBody>
          <a:bodyPr/>
          <a:lstStyle/>
          <a:p>
            <a:r>
              <a:rPr lang="en-US" dirty="0"/>
              <a:t>Project 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65A510-D2BB-4AAF-FFB5-CFD49433DD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149507"/>
            <a:ext cx="10394707" cy="41304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Task 1: Classification </a:t>
            </a:r>
          </a:p>
          <a:p>
            <a:pPr marL="0" indent="0">
              <a:buNone/>
            </a:pPr>
            <a:r>
              <a:rPr lang="en-US" dirty="0">
                <a:latin typeface="Aptos Narrow" panose="020B0004020202020204" pitchFamily="34" charset="0"/>
              </a:rPr>
              <a:t>Use a sequence-classification task to </a:t>
            </a:r>
            <a:r>
              <a:rPr lang="en-US" b="1" dirty="0">
                <a:latin typeface="Aptos Narrow" panose="020B0004020202020204" pitchFamily="34" charset="0"/>
              </a:rPr>
              <a:t>classify baseline vs </a:t>
            </a:r>
            <a:r>
              <a:rPr lang="en-US" dirty="0">
                <a:latin typeface="Aptos Narrow" panose="020B0004020202020204" pitchFamily="34" charset="0"/>
              </a:rPr>
              <a:t>(mental and/or physical)  </a:t>
            </a:r>
            <a:r>
              <a:rPr lang="en-US" b="1" dirty="0">
                <a:latin typeface="Aptos Narrow" panose="020B0004020202020204" pitchFamily="34" charset="0"/>
              </a:rPr>
              <a:t>stress </a:t>
            </a:r>
            <a:r>
              <a:rPr lang="en-US" dirty="0">
                <a:latin typeface="Aptos Narrow" panose="020B0004020202020204" pitchFamily="34" charset="0"/>
              </a:rPr>
              <a:t>(2 or 3 classes)</a:t>
            </a:r>
          </a:p>
          <a:p>
            <a:pPr marL="0" indent="0">
              <a:buNone/>
            </a:pPr>
            <a:r>
              <a:rPr lang="en-US" dirty="0"/>
              <a:t>Task 2: sequence-to-sequence regression for anomaly detection</a:t>
            </a:r>
          </a:p>
          <a:p>
            <a:pPr marL="0" indent="0">
              <a:buNone/>
            </a:pPr>
            <a:r>
              <a:rPr lang="en-US" dirty="0">
                <a:latin typeface="Aptos Narrow" panose="020B0004020202020204" pitchFamily="34" charset="0"/>
              </a:rPr>
              <a:t>All volunteers are healthy, and there are no anomalies in consecutive heart beats.</a:t>
            </a:r>
          </a:p>
          <a:p>
            <a:pPr marL="0" indent="0">
              <a:buNone/>
            </a:pPr>
            <a:r>
              <a:rPr lang="en-US" dirty="0">
                <a:latin typeface="Aptos Narrow" panose="020B0004020202020204" pitchFamily="34" charset="0"/>
              </a:rPr>
              <a:t>train a model to predict the next heart beat, Using a sequence of previous beats. (sequence-to-sequence approach). Use the error generated by your model to determine a threshold to be used for anomaly detection of abnormal beats.</a:t>
            </a:r>
          </a:p>
          <a:p>
            <a:pPr marL="0" indent="0">
              <a:buNone/>
            </a:pPr>
            <a:r>
              <a:rPr lang="en-US" dirty="0">
                <a:latin typeface="Aptos Narrow" panose="020B0004020202020204" pitchFamily="34" charset="0"/>
              </a:rPr>
              <a:t>Analyze (visually and analytically) the beats that are identified as abnormal by your approach, and hypothesize a practical setup to utilize what you have developed (e.g.: anomaly only if 3 consecutive beats are detected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236DE35-05A7-E53B-0BB6-CF3A739D2845}"/>
              </a:ext>
            </a:extLst>
          </p:cNvPr>
          <p:cNvSpPr txBox="1"/>
          <p:nvPr/>
        </p:nvSpPr>
        <p:spPr>
          <a:xfrm>
            <a:off x="442451" y="5535563"/>
            <a:ext cx="9606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Note: Erasmus students are asked to solve only Task 1</a:t>
            </a:r>
          </a:p>
          <a:p>
            <a:r>
              <a:rPr lang="en-US" sz="2400" dirty="0">
                <a:solidFill>
                  <a:schemeClr val="bg1"/>
                </a:solidFill>
              </a:rPr>
              <a:t>Note: ISI students are asked to solve only Task 2</a:t>
            </a:r>
          </a:p>
        </p:txBody>
      </p:sp>
    </p:spTree>
    <p:extLst>
      <p:ext uri="{BB962C8B-B14F-4D97-AF65-F5344CB8AC3E}">
        <p14:creationId xmlns:p14="http://schemas.microsoft.com/office/powerpoint/2010/main" val="3773249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">
  <a:themeElements>
    <a:clrScheme name="Evento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TM04033927[[fn=Evento]]</Template>
  <TotalTime>171</TotalTime>
  <Words>269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Aptos Narrow</vt:lpstr>
      <vt:lpstr>Arial</vt:lpstr>
      <vt:lpstr>Courier New</vt:lpstr>
      <vt:lpstr>Impact</vt:lpstr>
      <vt:lpstr>Evento</vt:lpstr>
      <vt:lpstr>Time Series Project</vt:lpstr>
      <vt:lpstr>ECG for stress and anomaly detection </vt:lpstr>
      <vt:lpstr>Project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D'Antoni Federico</dc:creator>
  <cp:lastModifiedBy>D'Antoni Federico</cp:lastModifiedBy>
  <cp:revision>3</cp:revision>
  <dcterms:created xsi:type="dcterms:W3CDTF">2024-11-15T10:23:07Z</dcterms:created>
  <dcterms:modified xsi:type="dcterms:W3CDTF">2024-12-02T09:06:27Z</dcterms:modified>
</cp:coreProperties>
</file>