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4" r:id="rId1"/>
  </p:sldMasterIdLst>
  <p:notesMasterIdLst>
    <p:notesMasterId r:id="rId48"/>
  </p:notesMasterIdLst>
  <p:sldIdLst>
    <p:sldId id="256" r:id="rId2"/>
    <p:sldId id="259" r:id="rId3"/>
    <p:sldId id="260" r:id="rId4"/>
    <p:sldId id="267" r:id="rId5"/>
    <p:sldId id="276" r:id="rId6"/>
    <p:sldId id="278" r:id="rId7"/>
    <p:sldId id="277" r:id="rId8"/>
    <p:sldId id="279" r:id="rId9"/>
    <p:sldId id="262" r:id="rId10"/>
    <p:sldId id="263" r:id="rId11"/>
    <p:sldId id="264" r:id="rId12"/>
    <p:sldId id="265" r:id="rId13"/>
    <p:sldId id="266" r:id="rId14"/>
    <p:sldId id="268" r:id="rId15"/>
    <p:sldId id="273" r:id="rId16"/>
    <p:sldId id="280" r:id="rId17"/>
    <p:sldId id="281" r:id="rId18"/>
    <p:sldId id="282" r:id="rId19"/>
    <p:sldId id="293" r:id="rId20"/>
    <p:sldId id="283" r:id="rId21"/>
    <p:sldId id="290" r:id="rId22"/>
    <p:sldId id="291" r:id="rId23"/>
    <p:sldId id="284" r:id="rId24"/>
    <p:sldId id="287" r:id="rId25"/>
    <p:sldId id="297" r:id="rId26"/>
    <p:sldId id="286" r:id="rId27"/>
    <p:sldId id="314" r:id="rId28"/>
    <p:sldId id="288" r:id="rId29"/>
    <p:sldId id="289" r:id="rId30"/>
    <p:sldId id="294" r:id="rId31"/>
    <p:sldId id="295" r:id="rId32"/>
    <p:sldId id="296" r:id="rId33"/>
    <p:sldId id="315" r:id="rId34"/>
    <p:sldId id="309" r:id="rId35"/>
    <p:sldId id="310" r:id="rId36"/>
    <p:sldId id="311" r:id="rId37"/>
    <p:sldId id="312" r:id="rId38"/>
    <p:sldId id="304" r:id="rId39"/>
    <p:sldId id="305" r:id="rId40"/>
    <p:sldId id="306" r:id="rId41"/>
    <p:sldId id="307" r:id="rId42"/>
    <p:sldId id="298" r:id="rId43"/>
    <p:sldId id="299" r:id="rId44"/>
    <p:sldId id="301" r:id="rId45"/>
    <p:sldId id="300" r:id="rId46"/>
    <p:sldId id="303"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B372F8-C1B5-4FE3-9886-78FCF9087C46}" type="datetimeFigureOut">
              <a:rPr lang="en-GB" smtClean="0"/>
              <a:t>12/06/2018</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41A291-F291-4D82-BEC6-651D47AA970F}" type="slidenum">
              <a:rPr lang="en-GB" smtClean="0"/>
              <a:t>‹N›</a:t>
            </a:fld>
            <a:endParaRPr lang="en-GB"/>
          </a:p>
        </p:txBody>
      </p:sp>
    </p:spTree>
    <p:extLst>
      <p:ext uri="{BB962C8B-B14F-4D97-AF65-F5344CB8AC3E}">
        <p14:creationId xmlns:p14="http://schemas.microsoft.com/office/powerpoint/2010/main" val="1812898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F35691D-57F4-4B54-BB2E-8FF62E635AC0}" type="datetime1">
              <a:rPr lang="en-US" smtClean="0"/>
              <a:t>6/12/2018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‹N›</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7456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5BAC753B-688F-44AA-B0C9-3B84F8B64403}" type="datetime1">
              <a:rPr lang="en-US" smtClean="0"/>
              <a:t>6/12/2018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496638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5D74A668-A456-490B-9026-BBD62EEEAAAC}" type="datetime1">
              <a:rPr lang="en-US" smtClean="0"/>
              <a:t>6/12/2018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3355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DDD1344-41B7-4469-A7D0-53A849B93CE6}" type="datetime1">
              <a:rPr lang="en-US" smtClean="0"/>
              <a:t>6/12/2018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5040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6DFED4F1-A27B-4DC1-AB43-C83039C9D58A}" type="datetime1">
              <a:rPr lang="en-US" smtClean="0"/>
              <a:t>6/12/2018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2725037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it-IT"/>
              <a:t>Fare clic per modificare lo stile del titolo dello schema</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DFF7BE1-4D53-4844-8A89-A736D0A06FED}" type="datetime1">
              <a:rPr lang="en-US" smtClean="0"/>
              <a:t>6/12/2018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42921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it-IT"/>
              <a:t>Fare clic per modificare lo stile del titolo dello schema</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4E9CDFA0-ED4C-4B5F-AEAC-CE8B6A79A6DE}" type="datetime1">
              <a:rPr lang="en-US" smtClean="0"/>
              <a:t>6/12/2018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4396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E12689B-781F-4DC8-8E93-FF2AE3193E15}" type="datetime1">
              <a:rPr lang="en-US" smtClean="0"/>
              <a:t>6/12/2018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92213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C7C50C2-0953-4954-A97F-014148CC51D2}" type="datetime1">
              <a:rPr lang="en-US" smtClean="0"/>
              <a:t>6/12/2018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7838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8FA818A-CEE8-45A8-9803-30F56C57648B}" type="datetime1">
              <a:rPr lang="en-US" smtClean="0"/>
              <a:t>6/12/2018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227355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6EA28789-61C6-4F02-8EC6-606342FC3155}" type="datetime1">
              <a:rPr lang="en-US" smtClean="0"/>
              <a:t>6/12/2018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9369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EFE0686-B5A7-4742-9E6C-1E66FB7AAAAD}" type="datetime1">
              <a:rPr lang="en-US" smtClean="0"/>
              <a:t>6/12/2018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238957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2A01C5F-A0AA-4C5A-BEB9-D8264A542B29}" type="datetime1">
              <a:rPr lang="en-US" smtClean="0"/>
              <a:t>6/12/2018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2586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BFD22C3A-04B7-4151-A19F-46CF94660D8E}" type="datetime1">
              <a:rPr lang="en-US" smtClean="0"/>
              <a:t>6/12/2018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8449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C38CA8-1B16-4B55-9AF0-9E22833FC96B}" type="datetime1">
              <a:rPr lang="en-US" smtClean="0"/>
              <a:t>6/12/2018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460191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099D8738-E12E-41A5-A86E-9C357C4091A3}" type="datetime1">
              <a:rPr lang="en-US" smtClean="0"/>
              <a:t>6/12/2018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0355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it-IT"/>
              <a:t>Fare clic per modificare lo stile del titolo dello schema</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1DAD769C-1D36-4AB8-9480-88BFC9AECD3A}" type="datetime1">
              <a:rPr lang="en-US" smtClean="0"/>
              <a:t>6/12/2018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033869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BFCA989-4554-4389-BCC0-728DFEA0CAE1}" type="datetime1">
              <a:rPr lang="en-US" smtClean="0"/>
              <a:t>6/12/2018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2858355316"/>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7A17FB-B734-466A-A16E-56288AF98D08}"/>
              </a:ext>
            </a:extLst>
          </p:cNvPr>
          <p:cNvSpPr>
            <a:spLocks noGrp="1"/>
          </p:cNvSpPr>
          <p:nvPr>
            <p:ph type="ctrTitle"/>
          </p:nvPr>
        </p:nvSpPr>
        <p:spPr/>
        <p:txBody>
          <a:bodyPr>
            <a:normAutofit fontScale="90000"/>
          </a:bodyPr>
          <a:lstStyle/>
          <a:p>
            <a:r>
              <a:rPr lang="en-GB" sz="3600" dirty="0"/>
              <a:t>BIG DATA AND THE NEW EU DATA PROTECTION REGULATION</a:t>
            </a:r>
          </a:p>
        </p:txBody>
      </p:sp>
    </p:spTree>
    <p:extLst>
      <p:ext uri="{BB962C8B-B14F-4D97-AF65-F5344CB8AC3E}">
        <p14:creationId xmlns:p14="http://schemas.microsoft.com/office/powerpoint/2010/main" val="4257587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9BDC27-1CE8-45CA-B591-EF25CE201156}"/>
              </a:ext>
            </a:extLst>
          </p:cNvPr>
          <p:cNvSpPr>
            <a:spLocks noGrp="1"/>
          </p:cNvSpPr>
          <p:nvPr>
            <p:ph type="title"/>
          </p:nvPr>
        </p:nvSpPr>
        <p:spPr/>
        <p:txBody>
          <a:bodyPr>
            <a:normAutofit/>
          </a:bodyPr>
          <a:lstStyle/>
          <a:p>
            <a:r>
              <a:rPr lang="en-GB" sz="3200" dirty="0"/>
              <a:t>CATEGORIES OF DATA</a:t>
            </a:r>
          </a:p>
        </p:txBody>
      </p:sp>
      <p:sp>
        <p:nvSpPr>
          <p:cNvPr id="3" name="Segnaposto contenuto 2">
            <a:extLst>
              <a:ext uri="{FF2B5EF4-FFF2-40B4-BE49-F238E27FC236}">
                <a16:creationId xmlns:a16="http://schemas.microsoft.com/office/drawing/2014/main" id="{EC20D98F-2752-4695-BBE3-28A7844760D4}"/>
              </a:ext>
            </a:extLst>
          </p:cNvPr>
          <p:cNvSpPr>
            <a:spLocks noGrp="1"/>
          </p:cNvSpPr>
          <p:nvPr>
            <p:ph idx="1"/>
          </p:nvPr>
        </p:nvSpPr>
        <p:spPr/>
        <p:txBody>
          <a:bodyPr/>
          <a:lstStyle/>
          <a:p>
            <a:pPr marL="0" indent="0">
              <a:buNone/>
            </a:pPr>
            <a:r>
              <a:rPr lang="en-GB" dirty="0"/>
              <a:t>Moreover, Data can be differentiated by the way it is gathered:</a:t>
            </a:r>
          </a:p>
          <a:p>
            <a:r>
              <a:rPr lang="en-GB" b="1" dirty="0"/>
              <a:t>Voluntary basis</a:t>
            </a:r>
            <a:r>
              <a:rPr lang="en-GB" dirty="0"/>
              <a:t>, e.g. Social networks as well as social communication services.</a:t>
            </a:r>
          </a:p>
          <a:p>
            <a:r>
              <a:rPr lang="en-GB" dirty="0"/>
              <a:t>By tapping sources (openly) available on the internet or by </a:t>
            </a:r>
            <a:r>
              <a:rPr lang="en-GB" b="1" dirty="0"/>
              <a:t>observing </a:t>
            </a:r>
            <a:r>
              <a:rPr lang="en-GB" dirty="0"/>
              <a:t>the user’s behaviour, even without his or her knowledge.</a:t>
            </a:r>
          </a:p>
          <a:p>
            <a:r>
              <a:rPr lang="en-GB" dirty="0"/>
              <a:t>By </a:t>
            </a:r>
            <a:r>
              <a:rPr lang="en-GB" b="1" dirty="0"/>
              <a:t>inferring </a:t>
            </a:r>
            <a:r>
              <a:rPr lang="en-GB" dirty="0"/>
              <a:t>information using already existing data.</a:t>
            </a:r>
          </a:p>
        </p:txBody>
      </p:sp>
    </p:spTree>
    <p:extLst>
      <p:ext uri="{BB962C8B-B14F-4D97-AF65-F5344CB8AC3E}">
        <p14:creationId xmlns:p14="http://schemas.microsoft.com/office/powerpoint/2010/main" val="812160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A46823-B504-4DC0-B3B6-5C2EE9DF02C7}"/>
              </a:ext>
            </a:extLst>
          </p:cNvPr>
          <p:cNvSpPr>
            <a:spLocks noGrp="1"/>
          </p:cNvSpPr>
          <p:nvPr>
            <p:ph type="title"/>
          </p:nvPr>
        </p:nvSpPr>
        <p:spPr/>
        <p:txBody>
          <a:bodyPr>
            <a:normAutofit/>
          </a:bodyPr>
          <a:lstStyle/>
          <a:p>
            <a:r>
              <a:rPr lang="en-GB" sz="3200" dirty="0"/>
              <a:t>DATA AND ECONOMIC ACTIVITIES</a:t>
            </a:r>
          </a:p>
        </p:txBody>
      </p:sp>
      <p:sp>
        <p:nvSpPr>
          <p:cNvPr id="3" name="Segnaposto contenuto 2">
            <a:extLst>
              <a:ext uri="{FF2B5EF4-FFF2-40B4-BE49-F238E27FC236}">
                <a16:creationId xmlns:a16="http://schemas.microsoft.com/office/drawing/2014/main" id="{05999E53-8CAF-48E9-97BD-3878215FC0C6}"/>
              </a:ext>
            </a:extLst>
          </p:cNvPr>
          <p:cNvSpPr>
            <a:spLocks noGrp="1"/>
          </p:cNvSpPr>
          <p:nvPr>
            <p:ph idx="1"/>
          </p:nvPr>
        </p:nvSpPr>
        <p:spPr/>
        <p:txBody>
          <a:bodyPr>
            <a:normAutofit/>
          </a:bodyPr>
          <a:lstStyle/>
          <a:p>
            <a:r>
              <a:rPr lang="en-GB" dirty="0"/>
              <a:t>Customer data represent a precious source of information for any undertaking, interested in learning about customers’ interests in order to improve its products, offer personalized services as well as to target advertisements.</a:t>
            </a:r>
          </a:p>
          <a:p>
            <a:r>
              <a:rPr lang="en-GB" dirty="0"/>
              <a:t>Technological changes of the digital economy strengthened the possibilities to collect, process and use for commercial reasons data in almost every sector. Therefore, more attention is paid to the economic advantages of using data to promote the position of an undertaking.</a:t>
            </a:r>
          </a:p>
        </p:txBody>
      </p:sp>
    </p:spTree>
    <p:extLst>
      <p:ext uri="{BB962C8B-B14F-4D97-AF65-F5344CB8AC3E}">
        <p14:creationId xmlns:p14="http://schemas.microsoft.com/office/powerpoint/2010/main" val="4013761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5D1346-DC4E-4B3E-80DA-D9EB3AA555D3}"/>
              </a:ext>
            </a:extLst>
          </p:cNvPr>
          <p:cNvSpPr>
            <a:spLocks noGrp="1"/>
          </p:cNvSpPr>
          <p:nvPr>
            <p:ph type="title"/>
          </p:nvPr>
        </p:nvSpPr>
        <p:spPr/>
        <p:txBody>
          <a:bodyPr>
            <a:normAutofit/>
          </a:bodyPr>
          <a:lstStyle/>
          <a:p>
            <a:r>
              <a:rPr lang="en-GB" sz="3200" dirty="0"/>
              <a:t>DATA AND ECONOMIC ACTIVITIES</a:t>
            </a:r>
          </a:p>
        </p:txBody>
      </p:sp>
      <p:sp>
        <p:nvSpPr>
          <p:cNvPr id="3" name="Segnaposto contenuto 2">
            <a:extLst>
              <a:ext uri="{FF2B5EF4-FFF2-40B4-BE49-F238E27FC236}">
                <a16:creationId xmlns:a16="http://schemas.microsoft.com/office/drawing/2014/main" id="{DA94D457-034F-4629-9CAE-2BF262C7A53E}"/>
              </a:ext>
            </a:extLst>
          </p:cNvPr>
          <p:cNvSpPr>
            <a:spLocks noGrp="1"/>
          </p:cNvSpPr>
          <p:nvPr>
            <p:ph idx="1"/>
          </p:nvPr>
        </p:nvSpPr>
        <p:spPr/>
        <p:txBody>
          <a:bodyPr>
            <a:normAutofit/>
          </a:bodyPr>
          <a:lstStyle/>
          <a:p>
            <a:r>
              <a:rPr lang="en-GB" dirty="0"/>
              <a:t>If on the one hand the collection and use of greater volumes of data may raise competition concerns in some cases, on the other hand it is also a mechanism for the improving services and increasing economic efficiency:</a:t>
            </a:r>
          </a:p>
          <a:p>
            <a:pPr lvl="1"/>
            <a:r>
              <a:rPr lang="en-GB" b="1" dirty="0"/>
              <a:t>Improvements to products or services</a:t>
            </a:r>
            <a:r>
              <a:rPr lang="en-GB" dirty="0"/>
              <a:t>: Data can help to improve an undertaking’s product or service. E.g. Websites gather detailed information on the user’s journey through their site and use this information in order to identify parts used more intensively or to minimize technical problems.</a:t>
            </a:r>
          </a:p>
        </p:txBody>
      </p:sp>
    </p:spTree>
    <p:extLst>
      <p:ext uri="{BB962C8B-B14F-4D97-AF65-F5344CB8AC3E}">
        <p14:creationId xmlns:p14="http://schemas.microsoft.com/office/powerpoint/2010/main" val="19072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BEC387-5C16-4B4E-AB4B-4851422D7D5A}"/>
              </a:ext>
            </a:extLst>
          </p:cNvPr>
          <p:cNvSpPr>
            <a:spLocks noGrp="1"/>
          </p:cNvSpPr>
          <p:nvPr>
            <p:ph type="title"/>
          </p:nvPr>
        </p:nvSpPr>
        <p:spPr/>
        <p:txBody>
          <a:bodyPr>
            <a:normAutofit/>
          </a:bodyPr>
          <a:lstStyle/>
          <a:p>
            <a:r>
              <a:rPr lang="en-GB" sz="3200" dirty="0"/>
              <a:t>DATA AND ECONOMIC ACTIVITIES</a:t>
            </a:r>
          </a:p>
        </p:txBody>
      </p:sp>
      <p:sp>
        <p:nvSpPr>
          <p:cNvPr id="3" name="Segnaposto contenuto 2">
            <a:extLst>
              <a:ext uri="{FF2B5EF4-FFF2-40B4-BE49-F238E27FC236}">
                <a16:creationId xmlns:a16="http://schemas.microsoft.com/office/drawing/2014/main" id="{AFE01CE8-AB88-4B0A-B9FB-DBA37C78BF08}"/>
              </a:ext>
            </a:extLst>
          </p:cNvPr>
          <p:cNvSpPr>
            <a:spLocks noGrp="1"/>
          </p:cNvSpPr>
          <p:nvPr>
            <p:ph idx="1"/>
          </p:nvPr>
        </p:nvSpPr>
        <p:spPr/>
        <p:txBody>
          <a:bodyPr>
            <a:normAutofit/>
          </a:bodyPr>
          <a:lstStyle/>
          <a:p>
            <a:pPr lvl="1"/>
            <a:r>
              <a:rPr lang="en-GB" b="1" dirty="0"/>
              <a:t>New business opportunities: </a:t>
            </a:r>
            <a:r>
              <a:rPr lang="en-GB" dirty="0"/>
              <a:t>By reusing data gathered in the context of one service for a different purpose, undertakings provide services based on these same data. E.g. mobility data generated by mobile network operators are used by navigation service providers to better show traffic jams and suggest routes.</a:t>
            </a:r>
          </a:p>
          <a:p>
            <a:pPr lvl="1"/>
            <a:r>
              <a:rPr lang="en-GB" b="1" dirty="0"/>
              <a:t>Target-oriented business models: </a:t>
            </a:r>
            <a:r>
              <a:rPr lang="en-GB" dirty="0"/>
              <a:t>Data can also be used to better target potential customers. As a consequence, companies may reduce their advertising costs by getting closer to addressing only their target audience.</a:t>
            </a:r>
          </a:p>
        </p:txBody>
      </p:sp>
    </p:spTree>
    <p:extLst>
      <p:ext uri="{BB962C8B-B14F-4D97-AF65-F5344CB8AC3E}">
        <p14:creationId xmlns:p14="http://schemas.microsoft.com/office/powerpoint/2010/main" val="2803827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4A624B-0DB1-4503-8944-501D97FB2C29}"/>
              </a:ext>
            </a:extLst>
          </p:cNvPr>
          <p:cNvSpPr>
            <a:spLocks noGrp="1"/>
          </p:cNvSpPr>
          <p:nvPr>
            <p:ph type="title"/>
          </p:nvPr>
        </p:nvSpPr>
        <p:spPr/>
        <p:txBody>
          <a:bodyPr>
            <a:normAutofit/>
          </a:bodyPr>
          <a:lstStyle/>
          <a:p>
            <a:r>
              <a:rPr lang="it-IT" sz="3200" dirty="0"/>
              <a:t>PERSONAL DATA</a:t>
            </a:r>
            <a:endParaRPr lang="en-GB" sz="3200" dirty="0"/>
          </a:p>
        </p:txBody>
      </p:sp>
      <p:pic>
        <p:nvPicPr>
          <p:cNvPr id="5" name="Segnaposto contenuto 4">
            <a:extLst>
              <a:ext uri="{FF2B5EF4-FFF2-40B4-BE49-F238E27FC236}">
                <a16:creationId xmlns:a16="http://schemas.microsoft.com/office/drawing/2014/main" id="{BF56A950-CC88-4B36-8A55-9B059C2515EE}"/>
              </a:ext>
            </a:extLst>
          </p:cNvPr>
          <p:cNvPicPr>
            <a:picLocks noGrp="1" noChangeAspect="1"/>
          </p:cNvPicPr>
          <p:nvPr>
            <p:ph idx="1"/>
          </p:nvPr>
        </p:nvPicPr>
        <p:blipFill>
          <a:blip r:embed="rId2"/>
          <a:stretch>
            <a:fillRect/>
          </a:stretch>
        </p:blipFill>
        <p:spPr>
          <a:xfrm>
            <a:off x="3318512" y="2557463"/>
            <a:ext cx="5554976" cy="3317875"/>
          </a:xfrm>
        </p:spPr>
      </p:pic>
    </p:spTree>
    <p:extLst>
      <p:ext uri="{BB962C8B-B14F-4D97-AF65-F5344CB8AC3E}">
        <p14:creationId xmlns:p14="http://schemas.microsoft.com/office/powerpoint/2010/main" val="3200657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0013ED-EADA-4D0A-8BB6-71C4B9ECD6AA}"/>
              </a:ext>
            </a:extLst>
          </p:cNvPr>
          <p:cNvSpPr>
            <a:spLocks noGrp="1"/>
          </p:cNvSpPr>
          <p:nvPr>
            <p:ph type="title"/>
          </p:nvPr>
        </p:nvSpPr>
        <p:spPr/>
        <p:txBody>
          <a:bodyPr>
            <a:normAutofit/>
          </a:bodyPr>
          <a:lstStyle/>
          <a:p>
            <a:r>
              <a:rPr lang="it-IT" sz="3200" dirty="0"/>
              <a:t>CATEGORIES OF PERSONAL DATA</a:t>
            </a:r>
            <a:endParaRPr lang="en-GB" sz="3200" dirty="0"/>
          </a:p>
        </p:txBody>
      </p:sp>
      <p:sp>
        <p:nvSpPr>
          <p:cNvPr id="3" name="Segnaposto contenuto 2">
            <a:extLst>
              <a:ext uri="{FF2B5EF4-FFF2-40B4-BE49-F238E27FC236}">
                <a16:creationId xmlns:a16="http://schemas.microsoft.com/office/drawing/2014/main" id="{C3E22893-E5A0-4C71-9CCB-7928594CDC0A}"/>
              </a:ext>
            </a:extLst>
          </p:cNvPr>
          <p:cNvSpPr>
            <a:spLocks noGrp="1"/>
          </p:cNvSpPr>
          <p:nvPr>
            <p:ph idx="1"/>
          </p:nvPr>
        </p:nvSpPr>
        <p:spPr/>
        <p:txBody>
          <a:bodyPr>
            <a:normAutofit/>
          </a:bodyPr>
          <a:lstStyle/>
          <a:p>
            <a:r>
              <a:rPr lang="en-GB" b="1" dirty="0"/>
              <a:t>(mere) personal data</a:t>
            </a:r>
            <a:r>
              <a:rPr lang="en-GB" dirty="0"/>
              <a:t>: any information relating to individuals who are or can be identified, even indirectly, by reference to any other information, including a personal identification number.</a:t>
            </a:r>
          </a:p>
          <a:p>
            <a:r>
              <a:rPr lang="en-GB" b="1" dirty="0"/>
              <a:t>sensitive data</a:t>
            </a:r>
            <a:r>
              <a:rPr lang="en-GB" dirty="0"/>
              <a:t>: personal data allowing the disclosure of racial or ethnic origin, religious, philosophical or other beliefs, political opinions, membership of parties, trade unions, associations or organizations of a religious, philosophical, political or trade unionist character, as well as personal data disclosing health and sex life.</a:t>
            </a:r>
          </a:p>
        </p:txBody>
      </p:sp>
    </p:spTree>
    <p:extLst>
      <p:ext uri="{BB962C8B-B14F-4D97-AF65-F5344CB8AC3E}">
        <p14:creationId xmlns:p14="http://schemas.microsoft.com/office/powerpoint/2010/main" val="4132758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A959A1-07D6-49A6-9C55-E79EE5CF6989}"/>
              </a:ext>
            </a:extLst>
          </p:cNvPr>
          <p:cNvSpPr>
            <a:spLocks noGrp="1"/>
          </p:cNvSpPr>
          <p:nvPr>
            <p:ph type="title"/>
          </p:nvPr>
        </p:nvSpPr>
        <p:spPr/>
        <p:txBody>
          <a:bodyPr/>
          <a:lstStyle/>
          <a:p>
            <a:r>
              <a:rPr lang="it-IT" sz="3200" dirty="0">
                <a:solidFill>
                  <a:prstClr val="black">
                    <a:lumMod val="85000"/>
                    <a:lumOff val="15000"/>
                  </a:prstClr>
                </a:solidFill>
              </a:rPr>
              <a:t>CATEGORIES OF PERSONAL DATA</a:t>
            </a:r>
            <a:endParaRPr lang="en-GB" dirty="0"/>
          </a:p>
        </p:txBody>
      </p:sp>
      <p:sp>
        <p:nvSpPr>
          <p:cNvPr id="3" name="Segnaposto contenuto 2">
            <a:extLst>
              <a:ext uri="{FF2B5EF4-FFF2-40B4-BE49-F238E27FC236}">
                <a16:creationId xmlns:a16="http://schemas.microsoft.com/office/drawing/2014/main" id="{2814988F-F048-4598-B52A-7068349A197B}"/>
              </a:ext>
            </a:extLst>
          </p:cNvPr>
          <p:cNvSpPr>
            <a:spLocks noGrp="1"/>
          </p:cNvSpPr>
          <p:nvPr>
            <p:ph idx="1"/>
          </p:nvPr>
        </p:nvSpPr>
        <p:spPr/>
        <p:txBody>
          <a:bodyPr/>
          <a:lstStyle/>
          <a:p>
            <a:r>
              <a:rPr lang="en-GB" b="1" dirty="0"/>
              <a:t>judicial data</a:t>
            </a:r>
            <a:r>
              <a:rPr lang="en-GB" dirty="0"/>
              <a:t>: any data relating to the database of criminal convictions (“</a:t>
            </a:r>
            <a:r>
              <a:rPr lang="en-GB" i="1" dirty="0"/>
              <a:t>casellario giudiziale”)</a:t>
            </a:r>
            <a:r>
              <a:rPr lang="en-GB" dirty="0"/>
              <a:t>, administrative sanctions arising from a crime and the relevant pending proceedings, as well as the quality of accused or investigated for criminal offences.</a:t>
            </a:r>
          </a:p>
        </p:txBody>
      </p:sp>
    </p:spTree>
    <p:extLst>
      <p:ext uri="{BB962C8B-B14F-4D97-AF65-F5344CB8AC3E}">
        <p14:creationId xmlns:p14="http://schemas.microsoft.com/office/powerpoint/2010/main" val="718119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91EAC2-4458-4487-96B5-10628F21E21E}"/>
              </a:ext>
            </a:extLst>
          </p:cNvPr>
          <p:cNvSpPr>
            <a:spLocks noGrp="1"/>
          </p:cNvSpPr>
          <p:nvPr>
            <p:ph type="title"/>
          </p:nvPr>
        </p:nvSpPr>
        <p:spPr/>
        <p:txBody>
          <a:bodyPr>
            <a:normAutofit/>
          </a:bodyPr>
          <a:lstStyle/>
          <a:p>
            <a:r>
              <a:rPr lang="it-IT" sz="3200" dirty="0"/>
              <a:t>GENERAL DATA PROTECTION REGULATION</a:t>
            </a:r>
            <a:endParaRPr lang="en-GB" sz="3200" dirty="0"/>
          </a:p>
        </p:txBody>
      </p:sp>
      <p:pic>
        <p:nvPicPr>
          <p:cNvPr id="6" name="Segnaposto contenuto 5">
            <a:extLst>
              <a:ext uri="{FF2B5EF4-FFF2-40B4-BE49-F238E27FC236}">
                <a16:creationId xmlns:a16="http://schemas.microsoft.com/office/drawing/2014/main" id="{34B7BAC9-30CC-46D0-8DC4-6A042FA32AAB}"/>
              </a:ext>
            </a:extLst>
          </p:cNvPr>
          <p:cNvPicPr>
            <a:picLocks noGrp="1" noChangeAspect="1"/>
          </p:cNvPicPr>
          <p:nvPr>
            <p:ph idx="1"/>
          </p:nvPr>
        </p:nvPicPr>
        <p:blipFill>
          <a:blip r:embed="rId2"/>
          <a:stretch>
            <a:fillRect/>
          </a:stretch>
        </p:blipFill>
        <p:spPr>
          <a:xfrm>
            <a:off x="2956084" y="2557463"/>
            <a:ext cx="6279832" cy="3317875"/>
          </a:xfrm>
        </p:spPr>
      </p:pic>
    </p:spTree>
    <p:extLst>
      <p:ext uri="{BB962C8B-B14F-4D97-AF65-F5344CB8AC3E}">
        <p14:creationId xmlns:p14="http://schemas.microsoft.com/office/powerpoint/2010/main" val="3226417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68C548-5197-43A2-95DC-D63DB37CBAE3}"/>
              </a:ext>
            </a:extLst>
          </p:cNvPr>
          <p:cNvSpPr>
            <a:spLocks noGrp="1"/>
          </p:cNvSpPr>
          <p:nvPr>
            <p:ph type="title"/>
          </p:nvPr>
        </p:nvSpPr>
        <p:spPr/>
        <p:txBody>
          <a:bodyPr/>
          <a:lstStyle/>
          <a:p>
            <a:r>
              <a:rPr lang="it-IT" sz="3200" dirty="0">
                <a:solidFill>
                  <a:prstClr val="black">
                    <a:lumMod val="85000"/>
                    <a:lumOff val="15000"/>
                  </a:prstClr>
                </a:solidFill>
              </a:rPr>
              <a:t>GENERAL DATA PROTECTION REGULATION</a:t>
            </a:r>
            <a:endParaRPr lang="en-GB" dirty="0"/>
          </a:p>
        </p:txBody>
      </p:sp>
      <p:sp>
        <p:nvSpPr>
          <p:cNvPr id="3" name="Segnaposto contenuto 2">
            <a:extLst>
              <a:ext uri="{FF2B5EF4-FFF2-40B4-BE49-F238E27FC236}">
                <a16:creationId xmlns:a16="http://schemas.microsoft.com/office/drawing/2014/main" id="{2D02BB9B-F97C-4BDE-A51C-379F6050B682}"/>
              </a:ext>
            </a:extLst>
          </p:cNvPr>
          <p:cNvSpPr>
            <a:spLocks noGrp="1"/>
          </p:cNvSpPr>
          <p:nvPr>
            <p:ph idx="1"/>
          </p:nvPr>
        </p:nvSpPr>
        <p:spPr/>
        <p:txBody>
          <a:bodyPr/>
          <a:lstStyle/>
          <a:p>
            <a:r>
              <a:rPr lang="en-GB" dirty="0"/>
              <a:t>The General Data Protection Regulation (GDPR) (EU) 2016/679 is a regulation in EU law on data protection and privacy for all individuals within the European Union (EU) and the European Economic Area (EEA). </a:t>
            </a:r>
          </a:p>
          <a:p>
            <a:r>
              <a:rPr lang="en-GB" dirty="0"/>
              <a:t>It also addresses the export of personal data outside the EU and EEA. The GDPR aims primarily to give control to citizens and residents over their personal data and to simplify the regulatory environment for international business by unifying the regulation within the EU.</a:t>
            </a:r>
          </a:p>
        </p:txBody>
      </p:sp>
    </p:spTree>
    <p:extLst>
      <p:ext uri="{BB962C8B-B14F-4D97-AF65-F5344CB8AC3E}">
        <p14:creationId xmlns:p14="http://schemas.microsoft.com/office/powerpoint/2010/main" val="4172444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C56626-593A-42B3-B418-3FCEDE7B8F8A}"/>
              </a:ext>
            </a:extLst>
          </p:cNvPr>
          <p:cNvSpPr>
            <a:spLocks noGrp="1"/>
          </p:cNvSpPr>
          <p:nvPr>
            <p:ph type="title"/>
          </p:nvPr>
        </p:nvSpPr>
        <p:spPr/>
        <p:txBody>
          <a:bodyPr/>
          <a:lstStyle/>
          <a:p>
            <a:r>
              <a:rPr lang="it-IT" sz="3200" dirty="0">
                <a:solidFill>
                  <a:prstClr val="black">
                    <a:lumMod val="85000"/>
                    <a:lumOff val="15000"/>
                  </a:prstClr>
                </a:solidFill>
              </a:rPr>
              <a:t>GENERAL DATA PROTECTION REGULATION</a:t>
            </a:r>
            <a:endParaRPr lang="en-GB" dirty="0"/>
          </a:p>
        </p:txBody>
      </p:sp>
      <p:sp>
        <p:nvSpPr>
          <p:cNvPr id="3" name="Segnaposto contenuto 2">
            <a:extLst>
              <a:ext uri="{FF2B5EF4-FFF2-40B4-BE49-F238E27FC236}">
                <a16:creationId xmlns:a16="http://schemas.microsoft.com/office/drawing/2014/main" id="{747405EA-694B-4775-9143-9785B0A44C71}"/>
              </a:ext>
            </a:extLst>
          </p:cNvPr>
          <p:cNvSpPr>
            <a:spLocks noGrp="1"/>
          </p:cNvSpPr>
          <p:nvPr>
            <p:ph idx="1"/>
          </p:nvPr>
        </p:nvSpPr>
        <p:spPr/>
        <p:txBody>
          <a:bodyPr>
            <a:normAutofit fontScale="92500" lnSpcReduction="10000"/>
          </a:bodyPr>
          <a:lstStyle/>
          <a:p>
            <a:pPr marL="0" indent="0" fontAlgn="base">
              <a:buNone/>
            </a:pPr>
            <a:r>
              <a:rPr lang="en-GB" dirty="0"/>
              <a:t>The GDPR includes detailed rules about what you must tell individuals about your processing of personal data. This includes, among other things:</a:t>
            </a:r>
          </a:p>
          <a:p>
            <a:pPr fontAlgn="base"/>
            <a:r>
              <a:rPr lang="en-GB" dirty="0"/>
              <a:t>Information about why the personal data is being processed.</a:t>
            </a:r>
          </a:p>
          <a:p>
            <a:pPr fontAlgn="base"/>
            <a:r>
              <a:rPr lang="en-GB" dirty="0"/>
              <a:t>How long the data will be stored (or, if that is not possible, the criteria used to determine that period).</a:t>
            </a:r>
          </a:p>
          <a:p>
            <a:pPr fontAlgn="base"/>
            <a:r>
              <a:rPr lang="en-GB" dirty="0"/>
              <a:t>With whom the personal data will be shared.</a:t>
            </a:r>
          </a:p>
          <a:p>
            <a:pPr fontAlgn="base"/>
            <a:r>
              <a:rPr lang="en-GB" dirty="0"/>
              <a:t>Whether the personal data will be transferred outside the European Economic Area.</a:t>
            </a:r>
          </a:p>
          <a:p>
            <a:endParaRPr lang="en-GB" dirty="0"/>
          </a:p>
        </p:txBody>
      </p:sp>
    </p:spTree>
    <p:extLst>
      <p:ext uri="{BB962C8B-B14F-4D97-AF65-F5344CB8AC3E}">
        <p14:creationId xmlns:p14="http://schemas.microsoft.com/office/powerpoint/2010/main" val="3897192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8025EB-A6E4-4E77-8DD5-94E86E0604DB}"/>
              </a:ext>
            </a:extLst>
          </p:cNvPr>
          <p:cNvSpPr>
            <a:spLocks noGrp="1"/>
          </p:cNvSpPr>
          <p:nvPr>
            <p:ph type="title"/>
          </p:nvPr>
        </p:nvSpPr>
        <p:spPr/>
        <p:txBody>
          <a:bodyPr>
            <a:noAutofit/>
          </a:bodyPr>
          <a:lstStyle/>
          <a:p>
            <a:r>
              <a:rPr lang="en-GB" sz="3200" dirty="0"/>
              <a:t>DATA, BIG DATA AND PERSONAL DATA</a:t>
            </a:r>
          </a:p>
        </p:txBody>
      </p:sp>
      <p:sp>
        <p:nvSpPr>
          <p:cNvPr id="3" name="Segnaposto contenuto 2">
            <a:extLst>
              <a:ext uri="{FF2B5EF4-FFF2-40B4-BE49-F238E27FC236}">
                <a16:creationId xmlns:a16="http://schemas.microsoft.com/office/drawing/2014/main" id="{3B3726FF-8D3A-40C4-8368-DFDCEBF80E9F}"/>
              </a:ext>
            </a:extLst>
          </p:cNvPr>
          <p:cNvSpPr>
            <a:spLocks noGrp="1"/>
          </p:cNvSpPr>
          <p:nvPr>
            <p:ph idx="1"/>
          </p:nvPr>
        </p:nvSpPr>
        <p:spPr/>
        <p:txBody>
          <a:bodyPr>
            <a:normAutofit/>
          </a:bodyPr>
          <a:lstStyle/>
          <a:p>
            <a:r>
              <a:rPr lang="en-GB" dirty="0"/>
              <a:t>From a legal point of view there is no single definition for the term “</a:t>
            </a:r>
            <a:r>
              <a:rPr lang="en-GB" b="1" dirty="0"/>
              <a:t>data</a:t>
            </a:r>
            <a:r>
              <a:rPr lang="en-GB" dirty="0"/>
              <a:t>”. In a wide sense it is used to refer to (any) information, or to the representation of such information, often in combination with it being stored on a computer.</a:t>
            </a:r>
          </a:p>
          <a:p>
            <a:r>
              <a:rPr lang="en-GB" dirty="0"/>
              <a:t>In the digital economy the term “</a:t>
            </a:r>
            <a:r>
              <a:rPr lang="en-GB" b="1" dirty="0"/>
              <a:t>Big Data</a:t>
            </a:r>
            <a:r>
              <a:rPr lang="en-GB" dirty="0"/>
              <a:t>” is often use with reference to large amounts of different types of data, produced at high speed from multiple sources, whose handling and analysis require new and powerful processors and algorithms.</a:t>
            </a:r>
          </a:p>
        </p:txBody>
      </p:sp>
    </p:spTree>
    <p:extLst>
      <p:ext uri="{BB962C8B-B14F-4D97-AF65-F5344CB8AC3E}">
        <p14:creationId xmlns:p14="http://schemas.microsoft.com/office/powerpoint/2010/main" val="2693218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5A3BEE-4D1B-43AF-9E31-DEAAA9ACEF6A}"/>
              </a:ext>
            </a:extLst>
          </p:cNvPr>
          <p:cNvSpPr>
            <a:spLocks noGrp="1"/>
          </p:cNvSpPr>
          <p:nvPr>
            <p:ph type="title"/>
          </p:nvPr>
        </p:nvSpPr>
        <p:spPr/>
        <p:txBody>
          <a:bodyPr/>
          <a:lstStyle/>
          <a:p>
            <a:r>
              <a:rPr lang="it-IT" sz="3200" dirty="0">
                <a:solidFill>
                  <a:prstClr val="black">
                    <a:lumMod val="85000"/>
                    <a:lumOff val="15000"/>
                  </a:prstClr>
                </a:solidFill>
              </a:rPr>
              <a:t>GENERAL DATA PROTECTION REGULATION</a:t>
            </a:r>
            <a:endParaRPr lang="en-GB" dirty="0"/>
          </a:p>
        </p:txBody>
      </p:sp>
      <p:sp>
        <p:nvSpPr>
          <p:cNvPr id="3" name="Segnaposto contenuto 2">
            <a:extLst>
              <a:ext uri="{FF2B5EF4-FFF2-40B4-BE49-F238E27FC236}">
                <a16:creationId xmlns:a16="http://schemas.microsoft.com/office/drawing/2014/main" id="{68261728-405B-484F-8EF6-EC7D4D73695C}"/>
              </a:ext>
            </a:extLst>
          </p:cNvPr>
          <p:cNvSpPr>
            <a:spLocks noGrp="1"/>
          </p:cNvSpPr>
          <p:nvPr>
            <p:ph idx="1"/>
          </p:nvPr>
        </p:nvSpPr>
        <p:spPr/>
        <p:txBody>
          <a:bodyPr>
            <a:normAutofit/>
          </a:bodyPr>
          <a:lstStyle/>
          <a:p>
            <a:r>
              <a:rPr lang="en-GB" dirty="0"/>
              <a:t>Superseding the Data Protection Directive (DPD) 95/46/EC, the regulation contains provisions and requirements pertaining to the processing of personally identifiable information of data subjects inside the European Union, and applies to all enterprises, regardless of location, that are doing business with the European Economic Area.</a:t>
            </a:r>
          </a:p>
        </p:txBody>
      </p:sp>
    </p:spTree>
    <p:extLst>
      <p:ext uri="{BB962C8B-B14F-4D97-AF65-F5344CB8AC3E}">
        <p14:creationId xmlns:p14="http://schemas.microsoft.com/office/powerpoint/2010/main" val="3729893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DFEE1F-D768-4672-A863-EAC917521E4B}"/>
              </a:ext>
            </a:extLst>
          </p:cNvPr>
          <p:cNvSpPr>
            <a:spLocks noGrp="1"/>
          </p:cNvSpPr>
          <p:nvPr>
            <p:ph type="title"/>
          </p:nvPr>
        </p:nvSpPr>
        <p:spPr/>
        <p:txBody>
          <a:bodyPr>
            <a:normAutofit/>
          </a:bodyPr>
          <a:lstStyle/>
          <a:p>
            <a:r>
              <a:rPr lang="it-IT" sz="3200" dirty="0"/>
              <a:t>GDPR VERSUS THE PREVIOUS DPD</a:t>
            </a:r>
            <a:endParaRPr lang="en-GB" sz="3200" dirty="0"/>
          </a:p>
        </p:txBody>
      </p:sp>
      <p:sp>
        <p:nvSpPr>
          <p:cNvPr id="3" name="Segnaposto contenuto 2">
            <a:extLst>
              <a:ext uri="{FF2B5EF4-FFF2-40B4-BE49-F238E27FC236}">
                <a16:creationId xmlns:a16="http://schemas.microsoft.com/office/drawing/2014/main" id="{B50D72E4-2EE5-4FA6-8A95-E978D2E802D3}"/>
              </a:ext>
            </a:extLst>
          </p:cNvPr>
          <p:cNvSpPr>
            <a:spLocks noGrp="1"/>
          </p:cNvSpPr>
          <p:nvPr>
            <p:ph idx="1"/>
          </p:nvPr>
        </p:nvSpPr>
        <p:spPr/>
        <p:txBody>
          <a:bodyPr/>
          <a:lstStyle/>
          <a:p>
            <a:pPr marL="0" indent="0">
              <a:buNone/>
            </a:pPr>
            <a:r>
              <a:rPr lang="en-GB" dirty="0"/>
              <a:t>There are three major differences between the GDPR and the previous DPD:</a:t>
            </a:r>
          </a:p>
          <a:p>
            <a:r>
              <a:rPr lang="en-GB" dirty="0"/>
              <a:t>GDPR is a Regulation, while DPD is a Directive. A Directive is a set of general rules which is only enforceable when each EU country transfer them into their national law. On the other hand a Regulation is similar to national laws, the only difference being it covers the whole region of EU. Therefore the GDPR will be enforceable in May 2018 without any additional legislative process.</a:t>
            </a:r>
          </a:p>
        </p:txBody>
      </p:sp>
    </p:spTree>
    <p:extLst>
      <p:ext uri="{BB962C8B-B14F-4D97-AF65-F5344CB8AC3E}">
        <p14:creationId xmlns:p14="http://schemas.microsoft.com/office/powerpoint/2010/main" val="2445416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00CC37-2598-4AD1-8A66-D8D4B36B393D}"/>
              </a:ext>
            </a:extLst>
          </p:cNvPr>
          <p:cNvSpPr>
            <a:spLocks noGrp="1"/>
          </p:cNvSpPr>
          <p:nvPr>
            <p:ph type="title"/>
          </p:nvPr>
        </p:nvSpPr>
        <p:spPr/>
        <p:txBody>
          <a:bodyPr/>
          <a:lstStyle/>
          <a:p>
            <a:r>
              <a:rPr lang="it-IT" sz="3200" dirty="0">
                <a:solidFill>
                  <a:prstClr val="black">
                    <a:lumMod val="85000"/>
                    <a:lumOff val="15000"/>
                  </a:prstClr>
                </a:solidFill>
              </a:rPr>
              <a:t>GDPR VERSUS THE PREVIOUS DPD</a:t>
            </a:r>
            <a:endParaRPr lang="en-GB" dirty="0"/>
          </a:p>
        </p:txBody>
      </p:sp>
      <p:sp>
        <p:nvSpPr>
          <p:cNvPr id="3" name="Segnaposto contenuto 2">
            <a:extLst>
              <a:ext uri="{FF2B5EF4-FFF2-40B4-BE49-F238E27FC236}">
                <a16:creationId xmlns:a16="http://schemas.microsoft.com/office/drawing/2014/main" id="{47A9D926-697A-4214-A611-292749D8A1A4}"/>
              </a:ext>
            </a:extLst>
          </p:cNvPr>
          <p:cNvSpPr>
            <a:spLocks noGrp="1"/>
          </p:cNvSpPr>
          <p:nvPr>
            <p:ph idx="1"/>
          </p:nvPr>
        </p:nvSpPr>
        <p:spPr/>
        <p:txBody>
          <a:bodyPr/>
          <a:lstStyle/>
          <a:p>
            <a:r>
              <a:rPr lang="en-GB" dirty="0"/>
              <a:t>GDPR explicitly states that companies violating the regulation is subject to a penalty up to 20 million euro or 4% of their global revenue, whichever is higher. (Article 83, Paragraph 5)</a:t>
            </a:r>
          </a:p>
          <a:p>
            <a:r>
              <a:rPr lang="en-GB" dirty="0"/>
              <a:t>GDPR is not limited to companies with their headquarters set in EU, but to all companies that are holding data from EU citizen. (Article 3, Paragraph 1)</a:t>
            </a:r>
          </a:p>
        </p:txBody>
      </p:sp>
    </p:spTree>
    <p:extLst>
      <p:ext uri="{BB962C8B-B14F-4D97-AF65-F5344CB8AC3E}">
        <p14:creationId xmlns:p14="http://schemas.microsoft.com/office/powerpoint/2010/main" val="829337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5AEB48-29ED-4F94-BBBF-AE06352F1904}"/>
              </a:ext>
            </a:extLst>
          </p:cNvPr>
          <p:cNvSpPr>
            <a:spLocks noGrp="1"/>
          </p:cNvSpPr>
          <p:nvPr>
            <p:ph type="title"/>
          </p:nvPr>
        </p:nvSpPr>
        <p:spPr/>
        <p:txBody>
          <a:bodyPr/>
          <a:lstStyle/>
          <a:p>
            <a:r>
              <a:rPr lang="en-GB" sz="3200" dirty="0"/>
              <a:t>WHAT WILL CHANGE UNDER THE GDPR?</a:t>
            </a:r>
            <a:endParaRPr lang="en-GB" dirty="0"/>
          </a:p>
        </p:txBody>
      </p:sp>
      <p:sp>
        <p:nvSpPr>
          <p:cNvPr id="3" name="Segnaposto contenuto 2">
            <a:extLst>
              <a:ext uri="{FF2B5EF4-FFF2-40B4-BE49-F238E27FC236}">
                <a16:creationId xmlns:a16="http://schemas.microsoft.com/office/drawing/2014/main" id="{64522E5F-ABE9-4000-A0AB-2B9F753606FF}"/>
              </a:ext>
            </a:extLst>
          </p:cNvPr>
          <p:cNvSpPr>
            <a:spLocks noGrp="1"/>
          </p:cNvSpPr>
          <p:nvPr>
            <p:ph idx="1"/>
          </p:nvPr>
        </p:nvSpPr>
        <p:spPr/>
        <p:txBody>
          <a:bodyPr>
            <a:normAutofit lnSpcReduction="10000"/>
          </a:bodyPr>
          <a:lstStyle/>
          <a:p>
            <a:pPr marL="0" indent="0">
              <a:buNone/>
            </a:pPr>
            <a:r>
              <a:rPr lang="en-GB" dirty="0"/>
              <a:t>The Regulation updates and modernises the principles enshrined in the 1995 Data Protection Directive to guarantee privacy rights. It focuses on:</a:t>
            </a:r>
          </a:p>
          <a:p>
            <a:r>
              <a:rPr lang="en-GB" dirty="0"/>
              <a:t>reinforcing individuals' rights</a:t>
            </a:r>
          </a:p>
          <a:p>
            <a:r>
              <a:rPr lang="en-GB" dirty="0"/>
              <a:t>strengthening the EU internal market</a:t>
            </a:r>
          </a:p>
          <a:p>
            <a:r>
              <a:rPr lang="en-GB" dirty="0"/>
              <a:t>ensuring stronger enforcement of the rules </a:t>
            </a:r>
          </a:p>
          <a:p>
            <a:r>
              <a:rPr lang="en-GB" dirty="0"/>
              <a:t>streamlining international transfers of personal data </a:t>
            </a:r>
          </a:p>
          <a:p>
            <a:r>
              <a:rPr lang="en-GB" dirty="0"/>
              <a:t>setting global data protection standards</a:t>
            </a:r>
          </a:p>
        </p:txBody>
      </p:sp>
    </p:spTree>
    <p:extLst>
      <p:ext uri="{BB962C8B-B14F-4D97-AF65-F5344CB8AC3E}">
        <p14:creationId xmlns:p14="http://schemas.microsoft.com/office/powerpoint/2010/main" val="1671808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3C83AC-6314-4976-900D-821BA122ADB6}"/>
              </a:ext>
            </a:extLst>
          </p:cNvPr>
          <p:cNvSpPr>
            <a:spLocks noGrp="1"/>
          </p:cNvSpPr>
          <p:nvPr>
            <p:ph type="title"/>
          </p:nvPr>
        </p:nvSpPr>
        <p:spPr/>
        <p:txBody>
          <a:bodyPr/>
          <a:lstStyle/>
          <a:p>
            <a:r>
              <a:rPr lang="en-GB" sz="3200" dirty="0">
                <a:solidFill>
                  <a:prstClr val="black">
                    <a:lumMod val="85000"/>
                    <a:lumOff val="15000"/>
                  </a:prstClr>
                </a:solidFill>
              </a:rPr>
              <a:t>WHAT WILL CHANGE UNDER THE GDPR?</a:t>
            </a:r>
            <a:endParaRPr lang="en-GB" dirty="0"/>
          </a:p>
        </p:txBody>
      </p:sp>
      <p:sp>
        <p:nvSpPr>
          <p:cNvPr id="3" name="Segnaposto contenuto 2">
            <a:extLst>
              <a:ext uri="{FF2B5EF4-FFF2-40B4-BE49-F238E27FC236}">
                <a16:creationId xmlns:a16="http://schemas.microsoft.com/office/drawing/2014/main" id="{0C976012-54D9-4404-AA9E-FF75D6331890}"/>
              </a:ext>
            </a:extLst>
          </p:cNvPr>
          <p:cNvSpPr>
            <a:spLocks noGrp="1"/>
          </p:cNvSpPr>
          <p:nvPr>
            <p:ph idx="1"/>
          </p:nvPr>
        </p:nvSpPr>
        <p:spPr/>
        <p:txBody>
          <a:bodyPr/>
          <a:lstStyle/>
          <a:p>
            <a:pPr marL="0" indent="0">
              <a:buNone/>
            </a:pPr>
            <a:r>
              <a:rPr lang="en-GB" dirty="0"/>
              <a:t>The changes will give people more control over their personal data and make it easier to access it. They are designed to make sure </a:t>
            </a:r>
            <a:r>
              <a:rPr lang="en-GB"/>
              <a:t>that people’s </a:t>
            </a:r>
            <a:r>
              <a:rPr lang="en-GB" dirty="0"/>
              <a:t>personal information is protected – no matter where it is sent, processed or stored – even outside the EU, as may often be the case on the internet.</a:t>
            </a:r>
          </a:p>
        </p:txBody>
      </p:sp>
    </p:spTree>
    <p:extLst>
      <p:ext uri="{BB962C8B-B14F-4D97-AF65-F5344CB8AC3E}">
        <p14:creationId xmlns:p14="http://schemas.microsoft.com/office/powerpoint/2010/main" val="2949372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0B98B3-2FC5-401C-B946-CB0F5D123BAC}"/>
              </a:ext>
            </a:extLst>
          </p:cNvPr>
          <p:cNvSpPr>
            <a:spLocks noGrp="1"/>
          </p:cNvSpPr>
          <p:nvPr>
            <p:ph type="title"/>
          </p:nvPr>
        </p:nvSpPr>
        <p:spPr/>
        <p:txBody>
          <a:bodyPr>
            <a:normAutofit/>
          </a:bodyPr>
          <a:lstStyle/>
          <a:p>
            <a:r>
              <a:rPr lang="en-GB" sz="3200" dirty="0"/>
              <a:t>REINFORCING INDIVIDUALS’ RIGHTS</a:t>
            </a:r>
          </a:p>
        </p:txBody>
      </p:sp>
      <p:sp>
        <p:nvSpPr>
          <p:cNvPr id="3" name="Segnaposto contenuto 2">
            <a:extLst>
              <a:ext uri="{FF2B5EF4-FFF2-40B4-BE49-F238E27FC236}">
                <a16:creationId xmlns:a16="http://schemas.microsoft.com/office/drawing/2014/main" id="{9A708B3C-24D4-4C89-B237-B56964576338}"/>
              </a:ext>
            </a:extLst>
          </p:cNvPr>
          <p:cNvSpPr>
            <a:spLocks noGrp="1"/>
          </p:cNvSpPr>
          <p:nvPr>
            <p:ph idx="1"/>
          </p:nvPr>
        </p:nvSpPr>
        <p:spPr/>
        <p:txBody>
          <a:bodyPr/>
          <a:lstStyle/>
          <a:p>
            <a:r>
              <a:rPr lang="en-GB" dirty="0"/>
              <a:t>Individuals have many rights under the GDPR that organizations must respect. This includes rights to:</a:t>
            </a:r>
          </a:p>
          <a:p>
            <a:pPr lvl="1"/>
            <a:r>
              <a:rPr lang="en-GB" dirty="0"/>
              <a:t>access the personal data you hold about them</a:t>
            </a:r>
          </a:p>
          <a:p>
            <a:pPr lvl="1"/>
            <a:r>
              <a:rPr lang="en-GB" dirty="0"/>
              <a:t>have their personal data corrected or deleted (the “right to be forgotten”)</a:t>
            </a:r>
          </a:p>
          <a:p>
            <a:pPr lvl="1"/>
            <a:r>
              <a:rPr lang="en-GB" dirty="0"/>
              <a:t>ask you to stop processing their personal data</a:t>
            </a:r>
          </a:p>
          <a:p>
            <a:pPr lvl="1"/>
            <a:r>
              <a:rPr lang="en-GB" dirty="0"/>
              <a:t>object to direct marketing</a:t>
            </a:r>
          </a:p>
          <a:p>
            <a:pPr lvl="1"/>
            <a:r>
              <a:rPr lang="en-GB" dirty="0"/>
              <a:t>revoke consent for certain uses of their personal data. </a:t>
            </a:r>
          </a:p>
        </p:txBody>
      </p:sp>
    </p:spTree>
    <p:extLst>
      <p:ext uri="{BB962C8B-B14F-4D97-AF65-F5344CB8AC3E}">
        <p14:creationId xmlns:p14="http://schemas.microsoft.com/office/powerpoint/2010/main" val="3693736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2B602A-FB6E-48AE-AC00-B262E3B6D9D7}"/>
              </a:ext>
            </a:extLst>
          </p:cNvPr>
          <p:cNvSpPr>
            <a:spLocks noGrp="1"/>
          </p:cNvSpPr>
          <p:nvPr>
            <p:ph type="title"/>
          </p:nvPr>
        </p:nvSpPr>
        <p:spPr/>
        <p:txBody>
          <a:bodyPr/>
          <a:lstStyle/>
          <a:p>
            <a:r>
              <a:rPr lang="en-GB" sz="3200" dirty="0"/>
              <a:t>THE IMPACT OF GDPR ON BIG DATA</a:t>
            </a:r>
            <a:r>
              <a:rPr lang="en-GB" dirty="0"/>
              <a:t> </a:t>
            </a:r>
          </a:p>
        </p:txBody>
      </p:sp>
      <p:sp>
        <p:nvSpPr>
          <p:cNvPr id="3" name="Segnaposto contenuto 2">
            <a:extLst>
              <a:ext uri="{FF2B5EF4-FFF2-40B4-BE49-F238E27FC236}">
                <a16:creationId xmlns:a16="http://schemas.microsoft.com/office/drawing/2014/main" id="{C3A64B81-CC58-4F59-A3B7-11BF75F050CE}"/>
              </a:ext>
            </a:extLst>
          </p:cNvPr>
          <p:cNvSpPr>
            <a:spLocks noGrp="1"/>
          </p:cNvSpPr>
          <p:nvPr>
            <p:ph idx="1"/>
          </p:nvPr>
        </p:nvSpPr>
        <p:spPr/>
        <p:txBody>
          <a:bodyPr>
            <a:normAutofit/>
          </a:bodyPr>
          <a:lstStyle/>
          <a:p>
            <a:pPr marL="0" indent="0">
              <a:buNone/>
            </a:pPr>
            <a:r>
              <a:rPr lang="en-GB"/>
              <a:t> Here’s </a:t>
            </a:r>
            <a:r>
              <a:rPr lang="en-GB" dirty="0"/>
              <a:t>some of the impact GDPR can have:</a:t>
            </a:r>
          </a:p>
          <a:p>
            <a:r>
              <a:rPr lang="en-GB" dirty="0"/>
              <a:t>Increased necessity for reviewing and modifying organizational processes, applications, and systems</a:t>
            </a:r>
          </a:p>
          <a:p>
            <a:r>
              <a:rPr lang="en-GB" dirty="0"/>
              <a:t>A need for new and more stringent privacy and security requirements to be addressed</a:t>
            </a:r>
          </a:p>
          <a:p>
            <a:r>
              <a:rPr lang="en-GB" dirty="0"/>
              <a:t>And even potential fines up to 4% of annual revenue turnover and legal costs and recourse</a:t>
            </a:r>
          </a:p>
          <a:p>
            <a:pPr marL="0" indent="0">
              <a:buNone/>
            </a:pPr>
            <a:endParaRPr lang="en-GB" dirty="0"/>
          </a:p>
        </p:txBody>
      </p:sp>
    </p:spTree>
    <p:extLst>
      <p:ext uri="{BB962C8B-B14F-4D97-AF65-F5344CB8AC3E}">
        <p14:creationId xmlns:p14="http://schemas.microsoft.com/office/powerpoint/2010/main" val="14414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D8C183-C9B7-4427-8F0D-C858C60E06E1}"/>
              </a:ext>
            </a:extLst>
          </p:cNvPr>
          <p:cNvSpPr>
            <a:spLocks noGrp="1"/>
          </p:cNvSpPr>
          <p:nvPr>
            <p:ph type="title"/>
          </p:nvPr>
        </p:nvSpPr>
        <p:spPr/>
        <p:txBody>
          <a:bodyPr/>
          <a:lstStyle/>
          <a:p>
            <a:r>
              <a:rPr lang="en-GB" sz="3200" dirty="0">
                <a:solidFill>
                  <a:prstClr val="black">
                    <a:lumMod val="85000"/>
                    <a:lumOff val="15000"/>
                  </a:prstClr>
                </a:solidFill>
              </a:rPr>
              <a:t>WHEN DOES THE GDPR TAKE EFFECT? </a:t>
            </a:r>
            <a:endParaRPr lang="en-GB" dirty="0"/>
          </a:p>
        </p:txBody>
      </p:sp>
      <p:pic>
        <p:nvPicPr>
          <p:cNvPr id="5" name="Segnaposto contenuto 4">
            <a:extLst>
              <a:ext uri="{FF2B5EF4-FFF2-40B4-BE49-F238E27FC236}">
                <a16:creationId xmlns:a16="http://schemas.microsoft.com/office/drawing/2014/main" id="{0EEC436C-8860-4FD4-B2B2-8137CC1250D9}"/>
              </a:ext>
            </a:extLst>
          </p:cNvPr>
          <p:cNvPicPr>
            <a:picLocks noGrp="1" noChangeAspect="1"/>
          </p:cNvPicPr>
          <p:nvPr>
            <p:ph idx="1"/>
          </p:nvPr>
        </p:nvPicPr>
        <p:blipFill>
          <a:blip r:embed="rId2"/>
          <a:stretch>
            <a:fillRect/>
          </a:stretch>
        </p:blipFill>
        <p:spPr>
          <a:xfrm>
            <a:off x="2764601" y="2557463"/>
            <a:ext cx="6662797" cy="3317875"/>
          </a:xfrm>
        </p:spPr>
      </p:pic>
    </p:spTree>
    <p:extLst>
      <p:ext uri="{BB962C8B-B14F-4D97-AF65-F5344CB8AC3E}">
        <p14:creationId xmlns:p14="http://schemas.microsoft.com/office/powerpoint/2010/main" val="34485083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628757-5145-42E6-97D8-C7D082955F5D}"/>
              </a:ext>
            </a:extLst>
          </p:cNvPr>
          <p:cNvSpPr>
            <a:spLocks noGrp="1"/>
          </p:cNvSpPr>
          <p:nvPr>
            <p:ph type="title"/>
          </p:nvPr>
        </p:nvSpPr>
        <p:spPr/>
        <p:txBody>
          <a:bodyPr>
            <a:normAutofit/>
          </a:bodyPr>
          <a:lstStyle/>
          <a:p>
            <a:r>
              <a:rPr lang="en-GB" sz="3200" dirty="0"/>
              <a:t>WHEN DOES THE GDPR TAKE EFFECT? </a:t>
            </a:r>
          </a:p>
        </p:txBody>
      </p:sp>
      <p:sp>
        <p:nvSpPr>
          <p:cNvPr id="3" name="Segnaposto contenuto 2">
            <a:extLst>
              <a:ext uri="{FF2B5EF4-FFF2-40B4-BE49-F238E27FC236}">
                <a16:creationId xmlns:a16="http://schemas.microsoft.com/office/drawing/2014/main" id="{CF04D3E1-CB06-40B9-82A6-BE7D3F02A6E7}"/>
              </a:ext>
            </a:extLst>
          </p:cNvPr>
          <p:cNvSpPr>
            <a:spLocks noGrp="1"/>
          </p:cNvSpPr>
          <p:nvPr>
            <p:ph idx="1"/>
          </p:nvPr>
        </p:nvSpPr>
        <p:spPr/>
        <p:txBody>
          <a:bodyPr/>
          <a:lstStyle/>
          <a:p>
            <a:r>
              <a:rPr lang="en-GB" dirty="0"/>
              <a:t>The GDPR has taken effect on May 25, 2018. </a:t>
            </a:r>
          </a:p>
          <a:p>
            <a:r>
              <a:rPr lang="en-GB" dirty="0"/>
              <a:t>The GDPR actually became law in April 2016, but given the significant changes some organizations will need to make to align with the regulation, a two-year transition period was included. </a:t>
            </a:r>
          </a:p>
          <a:p>
            <a:r>
              <a:rPr lang="en-GB" dirty="0"/>
              <a:t>Organizations should not expect any grace period from regulators beyond May 25, 2018. </a:t>
            </a:r>
          </a:p>
        </p:txBody>
      </p:sp>
    </p:spTree>
    <p:extLst>
      <p:ext uri="{BB962C8B-B14F-4D97-AF65-F5344CB8AC3E}">
        <p14:creationId xmlns:p14="http://schemas.microsoft.com/office/powerpoint/2010/main" val="32096392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6290AE-2766-4DB8-A181-18568689629B}"/>
              </a:ext>
            </a:extLst>
          </p:cNvPr>
          <p:cNvSpPr>
            <a:spLocks noGrp="1"/>
          </p:cNvSpPr>
          <p:nvPr>
            <p:ph type="title"/>
          </p:nvPr>
        </p:nvSpPr>
        <p:spPr/>
        <p:txBody>
          <a:bodyPr>
            <a:normAutofit/>
          </a:bodyPr>
          <a:lstStyle/>
          <a:p>
            <a:r>
              <a:rPr lang="en-GB" sz="3200" dirty="0"/>
              <a:t>WHO DOES THE GDPR APPLY TO?</a:t>
            </a:r>
            <a:endParaRPr lang="en-GB" dirty="0"/>
          </a:p>
        </p:txBody>
      </p:sp>
      <p:sp>
        <p:nvSpPr>
          <p:cNvPr id="3" name="Segnaposto contenuto 2">
            <a:extLst>
              <a:ext uri="{FF2B5EF4-FFF2-40B4-BE49-F238E27FC236}">
                <a16:creationId xmlns:a16="http://schemas.microsoft.com/office/drawing/2014/main" id="{54B93252-60EB-49CB-96B2-0C188E9D7367}"/>
              </a:ext>
            </a:extLst>
          </p:cNvPr>
          <p:cNvSpPr>
            <a:spLocks noGrp="1"/>
          </p:cNvSpPr>
          <p:nvPr>
            <p:ph idx="1"/>
          </p:nvPr>
        </p:nvSpPr>
        <p:spPr/>
        <p:txBody>
          <a:bodyPr>
            <a:normAutofit/>
          </a:bodyPr>
          <a:lstStyle/>
          <a:p>
            <a:pPr marL="0" indent="0">
              <a:buNone/>
            </a:pPr>
            <a:r>
              <a:rPr lang="en-GB" dirty="0"/>
              <a:t>The GDPR is applicable to organizations of all sizes and all industries. Specifically, the GDPR applies to: </a:t>
            </a:r>
          </a:p>
          <a:p>
            <a:r>
              <a:rPr lang="en-GB" dirty="0"/>
              <a:t>processing of anyone’s personal data, if the processing is done in the context of the activities of an organization established in the EU</a:t>
            </a:r>
          </a:p>
          <a:p>
            <a:r>
              <a:rPr lang="en-GB" dirty="0"/>
              <a:t>processing of personal data of individuals who reside in the EU by an organization established outside the EU, where that processing relates to the offering of goods or services to those individuals or to the monitoring of their behaviour.</a:t>
            </a:r>
          </a:p>
        </p:txBody>
      </p:sp>
    </p:spTree>
    <p:extLst>
      <p:ext uri="{BB962C8B-B14F-4D97-AF65-F5344CB8AC3E}">
        <p14:creationId xmlns:p14="http://schemas.microsoft.com/office/powerpoint/2010/main" val="1711854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4A624B-0DB1-4503-8944-501D97FB2C29}"/>
              </a:ext>
            </a:extLst>
          </p:cNvPr>
          <p:cNvSpPr>
            <a:spLocks noGrp="1"/>
          </p:cNvSpPr>
          <p:nvPr>
            <p:ph type="title"/>
          </p:nvPr>
        </p:nvSpPr>
        <p:spPr/>
        <p:txBody>
          <a:bodyPr>
            <a:normAutofit/>
          </a:bodyPr>
          <a:lstStyle/>
          <a:p>
            <a:r>
              <a:rPr lang="en-GB" sz="3200" dirty="0"/>
              <a:t>DATA, BIG DATA AND PERSONAL DATA</a:t>
            </a:r>
          </a:p>
        </p:txBody>
      </p:sp>
      <p:sp>
        <p:nvSpPr>
          <p:cNvPr id="3" name="Segnaposto contenuto 2">
            <a:extLst>
              <a:ext uri="{FF2B5EF4-FFF2-40B4-BE49-F238E27FC236}">
                <a16:creationId xmlns:a16="http://schemas.microsoft.com/office/drawing/2014/main" id="{56135ED0-E97E-4AB7-9553-F20AC389D7CD}"/>
              </a:ext>
            </a:extLst>
          </p:cNvPr>
          <p:cNvSpPr>
            <a:spLocks noGrp="1"/>
          </p:cNvSpPr>
          <p:nvPr>
            <p:ph idx="1"/>
          </p:nvPr>
        </p:nvSpPr>
        <p:spPr/>
        <p:txBody>
          <a:bodyPr/>
          <a:lstStyle/>
          <a:p>
            <a:r>
              <a:rPr lang="en-GB" dirty="0"/>
              <a:t>Characteristics of </a:t>
            </a:r>
            <a:r>
              <a:rPr lang="en-GB" b="1" dirty="0"/>
              <a:t>Big Data </a:t>
            </a:r>
            <a:r>
              <a:rPr lang="en-GB" dirty="0"/>
              <a:t>= Volume, Velocity, Variety and Veracity.</a:t>
            </a:r>
          </a:p>
          <a:p>
            <a:r>
              <a:rPr lang="en-GB" b="1" dirty="0"/>
              <a:t>Personal data </a:t>
            </a:r>
            <a:r>
              <a:rPr lang="en-GB" dirty="0"/>
              <a:t>is defined in Article 2 (a) of Directive 95/46/EC (Data Protection Directive) as “any information relating to an identified or identifiable natural person”.</a:t>
            </a:r>
          </a:p>
          <a:p>
            <a:r>
              <a:rPr lang="en-GB" dirty="0"/>
              <a:t>Big Data may include personal data and non-personal data.</a:t>
            </a:r>
          </a:p>
          <a:p>
            <a:pPr marL="0" indent="0">
              <a:buNone/>
            </a:pPr>
            <a:endParaRPr lang="en-GB" dirty="0"/>
          </a:p>
        </p:txBody>
      </p:sp>
    </p:spTree>
    <p:extLst>
      <p:ext uri="{BB962C8B-B14F-4D97-AF65-F5344CB8AC3E}">
        <p14:creationId xmlns:p14="http://schemas.microsoft.com/office/powerpoint/2010/main" val="13399648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592302-C25C-4BD0-96EF-2933131F719A}"/>
              </a:ext>
            </a:extLst>
          </p:cNvPr>
          <p:cNvSpPr>
            <a:spLocks noGrp="1"/>
          </p:cNvSpPr>
          <p:nvPr>
            <p:ph type="title"/>
          </p:nvPr>
        </p:nvSpPr>
        <p:spPr/>
        <p:txBody>
          <a:bodyPr>
            <a:normAutofit/>
          </a:bodyPr>
          <a:lstStyle/>
          <a:p>
            <a:r>
              <a:rPr lang="en-GB" sz="3200" dirty="0"/>
              <a:t>MAIN REQUIREMENTS OF THE GDPR</a:t>
            </a:r>
            <a:endParaRPr lang="en-GB" dirty="0"/>
          </a:p>
        </p:txBody>
      </p:sp>
      <p:sp>
        <p:nvSpPr>
          <p:cNvPr id="3" name="Segnaposto contenuto 2">
            <a:extLst>
              <a:ext uri="{FF2B5EF4-FFF2-40B4-BE49-F238E27FC236}">
                <a16:creationId xmlns:a16="http://schemas.microsoft.com/office/drawing/2014/main" id="{D0A8B8F5-91F9-4B4F-BB11-5693F3E0291C}"/>
              </a:ext>
            </a:extLst>
          </p:cNvPr>
          <p:cNvSpPr>
            <a:spLocks noGrp="1"/>
          </p:cNvSpPr>
          <p:nvPr>
            <p:ph idx="1"/>
          </p:nvPr>
        </p:nvSpPr>
        <p:spPr/>
        <p:txBody>
          <a:bodyPr>
            <a:normAutofit fontScale="92500"/>
          </a:bodyPr>
          <a:lstStyle/>
          <a:p>
            <a:pPr marL="0" indent="0">
              <a:buNone/>
            </a:pPr>
            <a:r>
              <a:rPr lang="en-GB" dirty="0"/>
              <a:t>The GDPR imposes a wide range of requirements on organizations that collect or process personal data, including a requirement to comply with six key principles: </a:t>
            </a:r>
          </a:p>
          <a:p>
            <a:r>
              <a:rPr lang="en-GB" dirty="0"/>
              <a:t>Transparency, fairness, and lawfulness in the handling and use of personal data. You will need to be clear with individuals about how you are using personal data and will also need a “lawful basis” to process that data. </a:t>
            </a:r>
          </a:p>
          <a:p>
            <a:r>
              <a:rPr lang="en-GB" dirty="0"/>
              <a:t>Limiting the processing of personal data to specified, explicit, and legitimate purposes. You will not be able to re-use or disclose personal data for purposes that are not “compatible” with the purpose for which the data was originally collected.</a:t>
            </a:r>
          </a:p>
        </p:txBody>
      </p:sp>
    </p:spTree>
    <p:extLst>
      <p:ext uri="{BB962C8B-B14F-4D97-AF65-F5344CB8AC3E}">
        <p14:creationId xmlns:p14="http://schemas.microsoft.com/office/powerpoint/2010/main" val="3989297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6064A0-C2C9-45BF-99A9-EE8720CB9CC6}"/>
              </a:ext>
            </a:extLst>
          </p:cNvPr>
          <p:cNvSpPr>
            <a:spLocks noGrp="1"/>
          </p:cNvSpPr>
          <p:nvPr>
            <p:ph type="title"/>
          </p:nvPr>
        </p:nvSpPr>
        <p:spPr/>
        <p:txBody>
          <a:bodyPr>
            <a:normAutofit/>
          </a:bodyPr>
          <a:lstStyle/>
          <a:p>
            <a:r>
              <a:rPr lang="en-GB" sz="3200" dirty="0">
                <a:solidFill>
                  <a:prstClr val="black">
                    <a:lumMod val="85000"/>
                    <a:lumOff val="15000"/>
                  </a:prstClr>
                </a:solidFill>
              </a:rPr>
              <a:t>MAIN REQUIREMENTS OF THE GDPR</a:t>
            </a:r>
            <a:endParaRPr lang="en-GB" dirty="0"/>
          </a:p>
        </p:txBody>
      </p:sp>
      <p:sp>
        <p:nvSpPr>
          <p:cNvPr id="3" name="Segnaposto contenuto 2">
            <a:extLst>
              <a:ext uri="{FF2B5EF4-FFF2-40B4-BE49-F238E27FC236}">
                <a16:creationId xmlns:a16="http://schemas.microsoft.com/office/drawing/2014/main" id="{EE55C891-996F-4C82-AB26-E52805599151}"/>
              </a:ext>
            </a:extLst>
          </p:cNvPr>
          <p:cNvSpPr>
            <a:spLocks noGrp="1"/>
          </p:cNvSpPr>
          <p:nvPr>
            <p:ph idx="1"/>
          </p:nvPr>
        </p:nvSpPr>
        <p:spPr/>
        <p:txBody>
          <a:bodyPr/>
          <a:lstStyle/>
          <a:p>
            <a:r>
              <a:rPr lang="en-GB" dirty="0"/>
              <a:t>Minimizing the collection and storage of personal data to that which is adequate and relevant for the intended purpose. </a:t>
            </a:r>
          </a:p>
          <a:p>
            <a:r>
              <a:rPr lang="en-GB" dirty="0"/>
              <a:t>Ensuring the accuracy of personal data and enabling it to be erased or rectified. You will need to take steps to ensure that the personal data you hold is accurate and can be corrected if errors occur. </a:t>
            </a:r>
          </a:p>
        </p:txBody>
      </p:sp>
    </p:spTree>
    <p:extLst>
      <p:ext uri="{BB962C8B-B14F-4D97-AF65-F5344CB8AC3E}">
        <p14:creationId xmlns:p14="http://schemas.microsoft.com/office/powerpoint/2010/main" val="28206918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551A79-C8F2-44E6-BD03-69E25A854EF6}"/>
              </a:ext>
            </a:extLst>
          </p:cNvPr>
          <p:cNvSpPr>
            <a:spLocks noGrp="1"/>
          </p:cNvSpPr>
          <p:nvPr>
            <p:ph type="title"/>
          </p:nvPr>
        </p:nvSpPr>
        <p:spPr/>
        <p:txBody>
          <a:bodyPr>
            <a:normAutofit/>
          </a:bodyPr>
          <a:lstStyle/>
          <a:p>
            <a:r>
              <a:rPr lang="en-GB" sz="3200" dirty="0">
                <a:solidFill>
                  <a:prstClr val="black">
                    <a:lumMod val="85000"/>
                    <a:lumOff val="15000"/>
                  </a:prstClr>
                </a:solidFill>
              </a:rPr>
              <a:t>MAIN REQUIREMENTS OF THE GDPR</a:t>
            </a:r>
            <a:endParaRPr lang="en-GB" dirty="0"/>
          </a:p>
        </p:txBody>
      </p:sp>
      <p:sp>
        <p:nvSpPr>
          <p:cNvPr id="3" name="Segnaposto contenuto 2">
            <a:extLst>
              <a:ext uri="{FF2B5EF4-FFF2-40B4-BE49-F238E27FC236}">
                <a16:creationId xmlns:a16="http://schemas.microsoft.com/office/drawing/2014/main" id="{31E76D67-85F8-4F71-9A3B-6999318ADD3D}"/>
              </a:ext>
            </a:extLst>
          </p:cNvPr>
          <p:cNvSpPr>
            <a:spLocks noGrp="1"/>
          </p:cNvSpPr>
          <p:nvPr>
            <p:ph idx="1"/>
          </p:nvPr>
        </p:nvSpPr>
        <p:spPr/>
        <p:txBody>
          <a:bodyPr/>
          <a:lstStyle/>
          <a:p>
            <a:r>
              <a:rPr lang="en-GB" dirty="0"/>
              <a:t>Limiting the storage of personal data. You will need to ensure that you retain personal data only for as long as necessary to achieve the purposes for which the data was collected. </a:t>
            </a:r>
          </a:p>
          <a:p>
            <a:r>
              <a:rPr lang="en-GB" dirty="0"/>
              <a:t>Ensuring security, integrity, and confidentiality of personal data. Your organization must take steps to keep personal data secure through technical and organizational security measures.</a:t>
            </a:r>
          </a:p>
        </p:txBody>
      </p:sp>
    </p:spTree>
    <p:extLst>
      <p:ext uri="{BB962C8B-B14F-4D97-AF65-F5344CB8AC3E}">
        <p14:creationId xmlns:p14="http://schemas.microsoft.com/office/powerpoint/2010/main" val="20186382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2AA3FB-5639-4033-8EE3-7F4895372ABD}"/>
              </a:ext>
            </a:extLst>
          </p:cNvPr>
          <p:cNvSpPr>
            <a:spLocks noGrp="1"/>
          </p:cNvSpPr>
          <p:nvPr>
            <p:ph type="title"/>
          </p:nvPr>
        </p:nvSpPr>
        <p:spPr>
          <a:xfrm>
            <a:off x="1295402" y="982132"/>
            <a:ext cx="9601196" cy="1303867"/>
          </a:xfrm>
        </p:spPr>
        <p:txBody>
          <a:bodyPr/>
          <a:lstStyle/>
          <a:p>
            <a:r>
              <a:rPr lang="it-IT" sz="3200" dirty="0">
                <a:solidFill>
                  <a:prstClr val="black">
                    <a:lumMod val="85000"/>
                    <a:lumOff val="15000"/>
                  </a:prstClr>
                </a:solidFill>
              </a:rPr>
              <a:t>KEY TERMS OF GDPR</a:t>
            </a:r>
            <a:endParaRPr lang="en-GB" dirty="0"/>
          </a:p>
        </p:txBody>
      </p:sp>
      <p:pic>
        <p:nvPicPr>
          <p:cNvPr id="5" name="Segnaposto contenuto 4">
            <a:extLst>
              <a:ext uri="{FF2B5EF4-FFF2-40B4-BE49-F238E27FC236}">
                <a16:creationId xmlns:a16="http://schemas.microsoft.com/office/drawing/2014/main" id="{51583702-6B44-4AA6-AF9D-1DD1222C60CC}"/>
              </a:ext>
            </a:extLst>
          </p:cNvPr>
          <p:cNvPicPr>
            <a:picLocks noGrp="1" noChangeAspect="1"/>
          </p:cNvPicPr>
          <p:nvPr>
            <p:ph idx="1"/>
          </p:nvPr>
        </p:nvPicPr>
        <p:blipFill>
          <a:blip r:embed="rId2"/>
          <a:stretch>
            <a:fillRect/>
          </a:stretch>
        </p:blipFill>
        <p:spPr>
          <a:xfrm>
            <a:off x="2731394" y="2557463"/>
            <a:ext cx="6729212" cy="3317875"/>
          </a:xfrm>
        </p:spPr>
      </p:pic>
    </p:spTree>
    <p:extLst>
      <p:ext uri="{BB962C8B-B14F-4D97-AF65-F5344CB8AC3E}">
        <p14:creationId xmlns:p14="http://schemas.microsoft.com/office/powerpoint/2010/main" val="3155873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C423F9-04BF-4A1B-B690-EFDF1FF304F2}"/>
              </a:ext>
            </a:extLst>
          </p:cNvPr>
          <p:cNvSpPr>
            <a:spLocks noGrp="1"/>
          </p:cNvSpPr>
          <p:nvPr>
            <p:ph type="title"/>
          </p:nvPr>
        </p:nvSpPr>
        <p:spPr/>
        <p:txBody>
          <a:bodyPr>
            <a:normAutofit/>
          </a:bodyPr>
          <a:lstStyle/>
          <a:p>
            <a:r>
              <a:rPr lang="it-IT" sz="3200" dirty="0"/>
              <a:t>KEY TERMS OF GDPR</a:t>
            </a:r>
            <a:endParaRPr lang="en-GB" sz="3200" dirty="0"/>
          </a:p>
        </p:txBody>
      </p:sp>
      <p:sp>
        <p:nvSpPr>
          <p:cNvPr id="3" name="Segnaposto contenuto 2">
            <a:extLst>
              <a:ext uri="{FF2B5EF4-FFF2-40B4-BE49-F238E27FC236}">
                <a16:creationId xmlns:a16="http://schemas.microsoft.com/office/drawing/2014/main" id="{E5AAD99F-5EA4-4AF5-BA72-C71F86634593}"/>
              </a:ext>
            </a:extLst>
          </p:cNvPr>
          <p:cNvSpPr>
            <a:spLocks noGrp="1"/>
          </p:cNvSpPr>
          <p:nvPr>
            <p:ph idx="1"/>
          </p:nvPr>
        </p:nvSpPr>
        <p:spPr/>
        <p:txBody>
          <a:bodyPr/>
          <a:lstStyle/>
          <a:p>
            <a:pPr marL="0" indent="0">
              <a:buNone/>
            </a:pPr>
            <a:r>
              <a:rPr lang="en-GB" dirty="0"/>
              <a:t>Article 4 of the GDPR includes a list of defined terms used in the regulation. Several are particularly important: </a:t>
            </a:r>
          </a:p>
          <a:p>
            <a:r>
              <a:rPr lang="en-GB" dirty="0"/>
              <a:t>“Controller” means the natural or legal person, public authority, agency or other body which, alone or jointly with others, determines the purposes and means of the processing of personal data. </a:t>
            </a:r>
          </a:p>
          <a:p>
            <a:r>
              <a:rPr lang="en-GB" dirty="0"/>
              <a:t>“Processor” means a natural or legal person, public authority, agency, or other body which processes personal data on behalf of the controller. </a:t>
            </a:r>
          </a:p>
        </p:txBody>
      </p:sp>
    </p:spTree>
    <p:extLst>
      <p:ext uri="{BB962C8B-B14F-4D97-AF65-F5344CB8AC3E}">
        <p14:creationId xmlns:p14="http://schemas.microsoft.com/office/powerpoint/2010/main" val="26051540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6D247F-A025-4B51-88A9-40E842068BC2}"/>
              </a:ext>
            </a:extLst>
          </p:cNvPr>
          <p:cNvSpPr>
            <a:spLocks noGrp="1"/>
          </p:cNvSpPr>
          <p:nvPr>
            <p:ph type="title"/>
          </p:nvPr>
        </p:nvSpPr>
        <p:spPr/>
        <p:txBody>
          <a:bodyPr/>
          <a:lstStyle/>
          <a:p>
            <a:r>
              <a:rPr lang="it-IT" sz="3200" dirty="0">
                <a:solidFill>
                  <a:prstClr val="black">
                    <a:lumMod val="85000"/>
                    <a:lumOff val="15000"/>
                  </a:prstClr>
                </a:solidFill>
              </a:rPr>
              <a:t>KEY TERMS OF GDPR</a:t>
            </a:r>
            <a:endParaRPr lang="en-GB" dirty="0"/>
          </a:p>
        </p:txBody>
      </p:sp>
      <p:sp>
        <p:nvSpPr>
          <p:cNvPr id="3" name="Segnaposto contenuto 2">
            <a:extLst>
              <a:ext uri="{FF2B5EF4-FFF2-40B4-BE49-F238E27FC236}">
                <a16:creationId xmlns:a16="http://schemas.microsoft.com/office/drawing/2014/main" id="{EFB74A33-8F75-49B6-970E-520E9597020C}"/>
              </a:ext>
            </a:extLst>
          </p:cNvPr>
          <p:cNvSpPr>
            <a:spLocks noGrp="1"/>
          </p:cNvSpPr>
          <p:nvPr>
            <p:ph idx="1"/>
          </p:nvPr>
        </p:nvSpPr>
        <p:spPr/>
        <p:txBody>
          <a:bodyPr/>
          <a:lstStyle/>
          <a:p>
            <a:r>
              <a:rPr lang="en-GB" dirty="0"/>
              <a:t>“Personal data” means any information relating to an identified or identifiable natural person (“data subject”); an identifiable natural person can be identified, directly or indirectly, in particular by reference to an identifier such as a name, an identification number, location data, an online identifier, or to one or more factors specific to the physical, physiological, genetic, mental, economic, cultural, or social identity of that natural person. </a:t>
            </a:r>
          </a:p>
        </p:txBody>
      </p:sp>
    </p:spTree>
    <p:extLst>
      <p:ext uri="{BB962C8B-B14F-4D97-AF65-F5344CB8AC3E}">
        <p14:creationId xmlns:p14="http://schemas.microsoft.com/office/powerpoint/2010/main" val="32835235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3E810E-79D6-402C-AA5F-A5634691702D}"/>
              </a:ext>
            </a:extLst>
          </p:cNvPr>
          <p:cNvSpPr>
            <a:spLocks noGrp="1"/>
          </p:cNvSpPr>
          <p:nvPr>
            <p:ph type="title"/>
          </p:nvPr>
        </p:nvSpPr>
        <p:spPr/>
        <p:txBody>
          <a:bodyPr/>
          <a:lstStyle/>
          <a:p>
            <a:r>
              <a:rPr lang="it-IT" sz="3200" dirty="0">
                <a:solidFill>
                  <a:prstClr val="black">
                    <a:lumMod val="85000"/>
                    <a:lumOff val="15000"/>
                  </a:prstClr>
                </a:solidFill>
              </a:rPr>
              <a:t>KEY TERMS OF GDPR</a:t>
            </a:r>
            <a:endParaRPr lang="en-GB" dirty="0"/>
          </a:p>
        </p:txBody>
      </p:sp>
      <p:sp>
        <p:nvSpPr>
          <p:cNvPr id="3" name="Segnaposto contenuto 2">
            <a:extLst>
              <a:ext uri="{FF2B5EF4-FFF2-40B4-BE49-F238E27FC236}">
                <a16:creationId xmlns:a16="http://schemas.microsoft.com/office/drawing/2014/main" id="{86B7F3A5-D4CC-49DE-AA22-4D8D32BD815B}"/>
              </a:ext>
            </a:extLst>
          </p:cNvPr>
          <p:cNvSpPr>
            <a:spLocks noGrp="1"/>
          </p:cNvSpPr>
          <p:nvPr>
            <p:ph idx="1"/>
          </p:nvPr>
        </p:nvSpPr>
        <p:spPr/>
        <p:txBody>
          <a:bodyPr/>
          <a:lstStyle/>
          <a:p>
            <a:r>
              <a:rPr lang="en-GB" dirty="0"/>
              <a:t>“Processing” means any operation or set of operations which is performed on personal data or on sets of personal data, whether or not by automated means, such as collection, recording, organisation structuring, storage, adaptation or alteration, retrieval, consultation, use, disclosure by transmission, dissemination or otherwise making available, alignment or combination, restriction, erasure or destruction.</a:t>
            </a:r>
          </a:p>
        </p:txBody>
      </p:sp>
    </p:spTree>
    <p:extLst>
      <p:ext uri="{BB962C8B-B14F-4D97-AF65-F5344CB8AC3E}">
        <p14:creationId xmlns:p14="http://schemas.microsoft.com/office/powerpoint/2010/main" val="26141169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67D177-3372-4105-B303-64808A0CDDB5}"/>
              </a:ext>
            </a:extLst>
          </p:cNvPr>
          <p:cNvSpPr>
            <a:spLocks noGrp="1"/>
          </p:cNvSpPr>
          <p:nvPr>
            <p:ph type="title"/>
          </p:nvPr>
        </p:nvSpPr>
        <p:spPr/>
        <p:txBody>
          <a:bodyPr/>
          <a:lstStyle/>
          <a:p>
            <a:r>
              <a:rPr lang="it-IT" sz="3200" dirty="0">
                <a:solidFill>
                  <a:prstClr val="black">
                    <a:lumMod val="85000"/>
                    <a:lumOff val="15000"/>
                  </a:prstClr>
                </a:solidFill>
              </a:rPr>
              <a:t>KEY TERMS OF GDPR</a:t>
            </a:r>
            <a:endParaRPr lang="en-GB" dirty="0"/>
          </a:p>
        </p:txBody>
      </p:sp>
      <p:sp>
        <p:nvSpPr>
          <p:cNvPr id="3" name="Segnaposto contenuto 2">
            <a:extLst>
              <a:ext uri="{FF2B5EF4-FFF2-40B4-BE49-F238E27FC236}">
                <a16:creationId xmlns:a16="http://schemas.microsoft.com/office/drawing/2014/main" id="{937EF605-B6E4-4070-B384-54A3917EF948}"/>
              </a:ext>
            </a:extLst>
          </p:cNvPr>
          <p:cNvSpPr>
            <a:spLocks noGrp="1"/>
          </p:cNvSpPr>
          <p:nvPr>
            <p:ph idx="1"/>
          </p:nvPr>
        </p:nvSpPr>
        <p:spPr/>
        <p:txBody>
          <a:bodyPr/>
          <a:lstStyle/>
          <a:p>
            <a:r>
              <a:rPr lang="en-GB" dirty="0"/>
              <a:t>“Pseudonymisation” means the processing of personal data in such a manner that the personal data can no longer be attributed to a specific data subject without the use of additional information, provided that such additional information is kept separately and is subject to technical and organisational measures to ensure that the personal data are not attributed to an identified or identifiable natural person. </a:t>
            </a:r>
          </a:p>
        </p:txBody>
      </p:sp>
    </p:spTree>
    <p:extLst>
      <p:ext uri="{BB962C8B-B14F-4D97-AF65-F5344CB8AC3E}">
        <p14:creationId xmlns:p14="http://schemas.microsoft.com/office/powerpoint/2010/main" val="15377101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26A2A7-3643-4255-9147-775936AFD084}"/>
              </a:ext>
            </a:extLst>
          </p:cNvPr>
          <p:cNvSpPr>
            <a:spLocks noGrp="1"/>
          </p:cNvSpPr>
          <p:nvPr>
            <p:ph type="title"/>
          </p:nvPr>
        </p:nvSpPr>
        <p:spPr/>
        <p:txBody>
          <a:bodyPr>
            <a:normAutofit/>
          </a:bodyPr>
          <a:lstStyle/>
          <a:p>
            <a:r>
              <a:rPr lang="it-IT" sz="3200" dirty="0"/>
              <a:t>CONTROLLER VERSUS PROCESSOR</a:t>
            </a:r>
            <a:endParaRPr lang="en-GB" sz="3200" dirty="0"/>
          </a:p>
        </p:txBody>
      </p:sp>
      <p:pic>
        <p:nvPicPr>
          <p:cNvPr id="5" name="Segnaposto contenuto 4">
            <a:extLst>
              <a:ext uri="{FF2B5EF4-FFF2-40B4-BE49-F238E27FC236}">
                <a16:creationId xmlns:a16="http://schemas.microsoft.com/office/drawing/2014/main" id="{EC199648-4D2F-4BFC-B452-5434B6283037}"/>
              </a:ext>
            </a:extLst>
          </p:cNvPr>
          <p:cNvPicPr>
            <a:picLocks noGrp="1" noChangeAspect="1"/>
          </p:cNvPicPr>
          <p:nvPr>
            <p:ph idx="1"/>
          </p:nvPr>
        </p:nvPicPr>
        <p:blipFill>
          <a:blip r:embed="rId2"/>
          <a:stretch>
            <a:fillRect/>
          </a:stretch>
        </p:blipFill>
        <p:spPr>
          <a:xfrm>
            <a:off x="3154151" y="2557463"/>
            <a:ext cx="5883698" cy="3317875"/>
          </a:xfrm>
        </p:spPr>
      </p:pic>
    </p:spTree>
    <p:extLst>
      <p:ext uri="{BB962C8B-B14F-4D97-AF65-F5344CB8AC3E}">
        <p14:creationId xmlns:p14="http://schemas.microsoft.com/office/powerpoint/2010/main" val="38055294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A9B311-BB74-474A-9399-78D0D6A6CD6C}"/>
              </a:ext>
            </a:extLst>
          </p:cNvPr>
          <p:cNvSpPr>
            <a:spLocks noGrp="1"/>
          </p:cNvSpPr>
          <p:nvPr>
            <p:ph type="title"/>
          </p:nvPr>
        </p:nvSpPr>
        <p:spPr/>
        <p:txBody>
          <a:bodyPr>
            <a:normAutofit/>
          </a:bodyPr>
          <a:lstStyle/>
          <a:p>
            <a:r>
              <a:rPr lang="en-GB" sz="3200" cap="all" dirty="0"/>
              <a:t>WHAT IS A DATA CONTROLLER?</a:t>
            </a:r>
            <a:endParaRPr lang="en-GB" sz="3200" dirty="0"/>
          </a:p>
        </p:txBody>
      </p:sp>
      <p:sp>
        <p:nvSpPr>
          <p:cNvPr id="3" name="Segnaposto contenuto 2">
            <a:extLst>
              <a:ext uri="{FF2B5EF4-FFF2-40B4-BE49-F238E27FC236}">
                <a16:creationId xmlns:a16="http://schemas.microsoft.com/office/drawing/2014/main" id="{6D194431-4E4A-47FC-AD26-9CA1E581EC42}"/>
              </a:ext>
            </a:extLst>
          </p:cNvPr>
          <p:cNvSpPr>
            <a:spLocks noGrp="1"/>
          </p:cNvSpPr>
          <p:nvPr>
            <p:ph idx="1"/>
          </p:nvPr>
        </p:nvSpPr>
        <p:spPr/>
        <p:txBody>
          <a:bodyPr>
            <a:normAutofit/>
          </a:bodyPr>
          <a:lstStyle/>
          <a:p>
            <a:pPr fontAlgn="base"/>
            <a:r>
              <a:rPr lang="en-GB" dirty="0"/>
              <a:t>A Data controller is the natural or legal person, public authority, agency or other body which, alone or jointly with others, determines the purposes and means of the processing of personal data. Data controllers can be either individuals or “legal persons” such as companies, Government Departments and voluntary organisations.</a:t>
            </a:r>
          </a:p>
          <a:p>
            <a:pPr marL="0" indent="0">
              <a:buNone/>
            </a:pPr>
            <a:endParaRPr lang="en-GB" dirty="0"/>
          </a:p>
        </p:txBody>
      </p:sp>
    </p:spTree>
    <p:extLst>
      <p:ext uri="{BB962C8B-B14F-4D97-AF65-F5344CB8AC3E}">
        <p14:creationId xmlns:p14="http://schemas.microsoft.com/office/powerpoint/2010/main" val="2951444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D12C4C-3D31-4D08-B58C-3DE9B819FBA5}"/>
              </a:ext>
            </a:extLst>
          </p:cNvPr>
          <p:cNvSpPr>
            <a:spLocks noGrp="1"/>
          </p:cNvSpPr>
          <p:nvPr>
            <p:ph type="title"/>
          </p:nvPr>
        </p:nvSpPr>
        <p:spPr/>
        <p:txBody>
          <a:bodyPr>
            <a:normAutofit/>
          </a:bodyPr>
          <a:lstStyle/>
          <a:p>
            <a:r>
              <a:rPr lang="it-IT" sz="3200" dirty="0"/>
              <a:t>CHARACTERISTICS OF BIG DATA</a:t>
            </a:r>
            <a:endParaRPr lang="en-GB" sz="3200" dirty="0"/>
          </a:p>
        </p:txBody>
      </p:sp>
      <p:pic>
        <p:nvPicPr>
          <p:cNvPr id="6" name="Segnaposto contenuto 5">
            <a:extLst>
              <a:ext uri="{FF2B5EF4-FFF2-40B4-BE49-F238E27FC236}">
                <a16:creationId xmlns:a16="http://schemas.microsoft.com/office/drawing/2014/main" id="{D410B542-1A5E-4F34-8BF7-1AF8440E6D23}"/>
              </a:ext>
            </a:extLst>
          </p:cNvPr>
          <p:cNvPicPr>
            <a:picLocks noGrp="1" noChangeAspect="1"/>
          </p:cNvPicPr>
          <p:nvPr>
            <p:ph idx="1"/>
          </p:nvPr>
        </p:nvPicPr>
        <p:blipFill>
          <a:blip r:embed="rId2"/>
          <a:stretch>
            <a:fillRect/>
          </a:stretch>
        </p:blipFill>
        <p:spPr>
          <a:xfrm>
            <a:off x="3395613" y="2557463"/>
            <a:ext cx="5400773" cy="3317875"/>
          </a:xfrm>
        </p:spPr>
      </p:pic>
    </p:spTree>
    <p:extLst>
      <p:ext uri="{BB962C8B-B14F-4D97-AF65-F5344CB8AC3E}">
        <p14:creationId xmlns:p14="http://schemas.microsoft.com/office/powerpoint/2010/main" val="10008386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7CFBC0-F31D-4DCE-A762-6F27DBB73CCC}"/>
              </a:ext>
            </a:extLst>
          </p:cNvPr>
          <p:cNvSpPr>
            <a:spLocks noGrp="1"/>
          </p:cNvSpPr>
          <p:nvPr>
            <p:ph type="title"/>
          </p:nvPr>
        </p:nvSpPr>
        <p:spPr/>
        <p:txBody>
          <a:bodyPr/>
          <a:lstStyle/>
          <a:p>
            <a:r>
              <a:rPr lang="en-GB" sz="3200" cap="all" dirty="0">
                <a:solidFill>
                  <a:prstClr val="black">
                    <a:lumMod val="85000"/>
                    <a:lumOff val="15000"/>
                  </a:prstClr>
                </a:solidFill>
              </a:rPr>
              <a:t>WHAT IS A DATA CONTROLLER?</a:t>
            </a:r>
            <a:endParaRPr lang="en-GB" dirty="0"/>
          </a:p>
        </p:txBody>
      </p:sp>
      <p:sp>
        <p:nvSpPr>
          <p:cNvPr id="3" name="Segnaposto contenuto 2">
            <a:extLst>
              <a:ext uri="{FF2B5EF4-FFF2-40B4-BE49-F238E27FC236}">
                <a16:creationId xmlns:a16="http://schemas.microsoft.com/office/drawing/2014/main" id="{B9156917-0961-4E23-AAAA-ACEB4CB781B2}"/>
              </a:ext>
            </a:extLst>
          </p:cNvPr>
          <p:cNvSpPr>
            <a:spLocks noGrp="1"/>
          </p:cNvSpPr>
          <p:nvPr>
            <p:ph idx="1"/>
          </p:nvPr>
        </p:nvSpPr>
        <p:spPr/>
        <p:txBody>
          <a:bodyPr/>
          <a:lstStyle/>
          <a:p>
            <a:pPr fontAlgn="base"/>
            <a:r>
              <a:rPr lang="en-GB" dirty="0"/>
              <a:t>Examples of cases where the data controller is an individual include general practitioners, pharmacists, politicians and sole traders, where these individuals keep personal information about their patients, clients, constituents etc.</a:t>
            </a:r>
          </a:p>
          <a:p>
            <a:pPr fontAlgn="base"/>
            <a:r>
              <a:rPr lang="en-GB" b="1" dirty="0"/>
              <a:t>Real world example of a data controller </a:t>
            </a:r>
            <a:r>
              <a:rPr lang="en-GB" dirty="0"/>
              <a:t>- a bank who collects and maintains records of their customer when new accounts are set-up.</a:t>
            </a:r>
          </a:p>
          <a:p>
            <a:pPr marL="0" indent="0">
              <a:buNone/>
            </a:pPr>
            <a:endParaRPr lang="en-GB" dirty="0"/>
          </a:p>
        </p:txBody>
      </p:sp>
    </p:spTree>
    <p:extLst>
      <p:ext uri="{BB962C8B-B14F-4D97-AF65-F5344CB8AC3E}">
        <p14:creationId xmlns:p14="http://schemas.microsoft.com/office/powerpoint/2010/main" val="18073478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142A9D-3F30-4B22-A4A1-492AF011649E}"/>
              </a:ext>
            </a:extLst>
          </p:cNvPr>
          <p:cNvSpPr>
            <a:spLocks noGrp="1"/>
          </p:cNvSpPr>
          <p:nvPr>
            <p:ph type="title"/>
          </p:nvPr>
        </p:nvSpPr>
        <p:spPr/>
        <p:txBody>
          <a:bodyPr>
            <a:noAutofit/>
          </a:bodyPr>
          <a:lstStyle/>
          <a:p>
            <a:r>
              <a:rPr lang="en-GB" sz="3200" cap="all" dirty="0"/>
              <a:t>WHAT IS A DATA PROCESSOR?</a:t>
            </a:r>
            <a:endParaRPr lang="en-GB" sz="3200" dirty="0"/>
          </a:p>
        </p:txBody>
      </p:sp>
      <p:sp>
        <p:nvSpPr>
          <p:cNvPr id="3" name="Segnaposto contenuto 2">
            <a:extLst>
              <a:ext uri="{FF2B5EF4-FFF2-40B4-BE49-F238E27FC236}">
                <a16:creationId xmlns:a16="http://schemas.microsoft.com/office/drawing/2014/main" id="{85956FEC-4BAF-4330-9D96-765FC8B1FE31}"/>
              </a:ext>
            </a:extLst>
          </p:cNvPr>
          <p:cNvSpPr>
            <a:spLocks noGrp="1"/>
          </p:cNvSpPr>
          <p:nvPr>
            <p:ph idx="1"/>
          </p:nvPr>
        </p:nvSpPr>
        <p:spPr/>
        <p:txBody>
          <a:bodyPr/>
          <a:lstStyle/>
          <a:p>
            <a:pPr fontAlgn="base"/>
            <a:r>
              <a:rPr lang="en-GB" dirty="0"/>
              <a:t>A data processor is anyone who processes personal data on behalf of the data controller (excluding the data controller’s own employees). This could include storage of the data on a third party’s servers, or appointing a data analytics provider.</a:t>
            </a:r>
          </a:p>
          <a:p>
            <a:pPr fontAlgn="base"/>
            <a:r>
              <a:rPr lang="en-GB" b="1" dirty="0"/>
              <a:t>Real world example</a:t>
            </a:r>
            <a:r>
              <a:rPr lang="en-GB" dirty="0"/>
              <a:t> </a:t>
            </a:r>
            <a:r>
              <a:rPr lang="en-GB" b="1" dirty="0"/>
              <a:t>of a data processor</a:t>
            </a:r>
            <a:r>
              <a:rPr lang="en-GB" dirty="0"/>
              <a:t> - a marketing team who are contracted by company A to send marketing content to their clients. The marketing company in this regard is the Data Processor as they are provided with the data by company A for a specific use.</a:t>
            </a:r>
          </a:p>
          <a:p>
            <a:endParaRPr lang="en-GB" dirty="0"/>
          </a:p>
        </p:txBody>
      </p:sp>
    </p:spTree>
    <p:extLst>
      <p:ext uri="{BB962C8B-B14F-4D97-AF65-F5344CB8AC3E}">
        <p14:creationId xmlns:p14="http://schemas.microsoft.com/office/powerpoint/2010/main" val="35282462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B68CCF-F90B-4662-BAED-433086205123}"/>
              </a:ext>
            </a:extLst>
          </p:cNvPr>
          <p:cNvSpPr>
            <a:spLocks noGrp="1"/>
          </p:cNvSpPr>
          <p:nvPr>
            <p:ph type="title"/>
          </p:nvPr>
        </p:nvSpPr>
        <p:spPr/>
        <p:txBody>
          <a:bodyPr>
            <a:noAutofit/>
          </a:bodyPr>
          <a:lstStyle/>
          <a:p>
            <a:r>
              <a:rPr lang="en-GB" sz="3200" dirty="0"/>
              <a:t>PERSONAL DATA DEFINED BY GDPR</a:t>
            </a:r>
          </a:p>
        </p:txBody>
      </p:sp>
      <p:sp>
        <p:nvSpPr>
          <p:cNvPr id="3" name="Segnaposto contenuto 2">
            <a:extLst>
              <a:ext uri="{FF2B5EF4-FFF2-40B4-BE49-F238E27FC236}">
                <a16:creationId xmlns:a16="http://schemas.microsoft.com/office/drawing/2014/main" id="{89C51B64-C4DD-4313-AD10-159ECC9261C8}"/>
              </a:ext>
            </a:extLst>
          </p:cNvPr>
          <p:cNvSpPr>
            <a:spLocks noGrp="1"/>
          </p:cNvSpPr>
          <p:nvPr>
            <p:ph idx="1"/>
          </p:nvPr>
        </p:nvSpPr>
        <p:spPr/>
        <p:txBody>
          <a:bodyPr>
            <a:normAutofit/>
          </a:bodyPr>
          <a:lstStyle/>
          <a:p>
            <a:pPr marL="0" indent="0">
              <a:buNone/>
            </a:pPr>
            <a:r>
              <a:rPr lang="en-GB" dirty="0"/>
              <a:t>Let’s start with how the new laws look at “personal data”. Personal data is anything that contains:</a:t>
            </a:r>
          </a:p>
          <a:p>
            <a:r>
              <a:rPr lang="en-GB" dirty="0"/>
              <a:t>Directly identifying information such as a person’s name, surname, phone numbers, etc.</a:t>
            </a:r>
          </a:p>
          <a:p>
            <a:r>
              <a:rPr lang="en-GB" dirty="0"/>
              <a:t>Pseudonymous data or non-directly identifying information, which does not allow the direct identification of users but allows the singling out of individual behaviours.</a:t>
            </a:r>
          </a:p>
          <a:p>
            <a:pPr marL="0" indent="0">
              <a:buNone/>
            </a:pPr>
            <a:endParaRPr lang="en-GB" dirty="0"/>
          </a:p>
        </p:txBody>
      </p:sp>
    </p:spTree>
    <p:extLst>
      <p:ext uri="{BB962C8B-B14F-4D97-AF65-F5344CB8AC3E}">
        <p14:creationId xmlns:p14="http://schemas.microsoft.com/office/powerpoint/2010/main" val="23632472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7DDAA9-D168-4A81-BD9D-8E6D2F6BCC52}"/>
              </a:ext>
            </a:extLst>
          </p:cNvPr>
          <p:cNvSpPr>
            <a:spLocks noGrp="1"/>
          </p:cNvSpPr>
          <p:nvPr>
            <p:ph type="title"/>
          </p:nvPr>
        </p:nvSpPr>
        <p:spPr/>
        <p:txBody>
          <a:bodyPr>
            <a:normAutofit/>
          </a:bodyPr>
          <a:lstStyle/>
          <a:p>
            <a:r>
              <a:rPr lang="en-GB" sz="3200" dirty="0">
                <a:solidFill>
                  <a:prstClr val="black">
                    <a:lumMod val="85000"/>
                    <a:lumOff val="15000"/>
                  </a:prstClr>
                </a:solidFill>
              </a:rPr>
              <a:t>PERSONAL DATA DEFINED BY GDPR</a:t>
            </a:r>
            <a:endParaRPr lang="en-GB" dirty="0"/>
          </a:p>
        </p:txBody>
      </p:sp>
      <p:sp>
        <p:nvSpPr>
          <p:cNvPr id="3" name="Segnaposto contenuto 2">
            <a:extLst>
              <a:ext uri="{FF2B5EF4-FFF2-40B4-BE49-F238E27FC236}">
                <a16:creationId xmlns:a16="http://schemas.microsoft.com/office/drawing/2014/main" id="{702B1F16-D912-416D-8514-4A51010385EB}"/>
              </a:ext>
            </a:extLst>
          </p:cNvPr>
          <p:cNvSpPr>
            <a:spLocks noGrp="1"/>
          </p:cNvSpPr>
          <p:nvPr>
            <p:ph idx="1"/>
          </p:nvPr>
        </p:nvSpPr>
        <p:spPr/>
        <p:txBody>
          <a:bodyPr/>
          <a:lstStyle/>
          <a:p>
            <a:r>
              <a:rPr lang="en-GB" dirty="0"/>
              <a:t>The GDPR establishes a clear distinction between directly identifying information and pseudonymous data. The GDPR encourages the use of pseudonymous information and expressly provides that “the application of pseudonymisation to personal data can reduce the risks to the data subjects concerned and help controllers and processors to meet their data-protection </a:t>
            </a:r>
            <a:r>
              <a:rPr lang="en-GB"/>
              <a:t>obligations”.</a:t>
            </a:r>
            <a:endParaRPr lang="en-GB" dirty="0"/>
          </a:p>
        </p:txBody>
      </p:sp>
    </p:spTree>
    <p:extLst>
      <p:ext uri="{BB962C8B-B14F-4D97-AF65-F5344CB8AC3E}">
        <p14:creationId xmlns:p14="http://schemas.microsoft.com/office/powerpoint/2010/main" val="28167127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BB9361-31A7-444D-8E98-5B108628B350}"/>
              </a:ext>
            </a:extLst>
          </p:cNvPr>
          <p:cNvSpPr>
            <a:spLocks noGrp="1"/>
          </p:cNvSpPr>
          <p:nvPr>
            <p:ph type="title"/>
          </p:nvPr>
        </p:nvSpPr>
        <p:spPr/>
        <p:txBody>
          <a:bodyPr/>
          <a:lstStyle/>
          <a:p>
            <a:r>
              <a:rPr lang="en-GB" sz="3200" dirty="0">
                <a:solidFill>
                  <a:prstClr val="black">
                    <a:lumMod val="85000"/>
                    <a:lumOff val="15000"/>
                  </a:prstClr>
                </a:solidFill>
              </a:rPr>
              <a:t>SENSITIVE DATA DEFINED BY GDPR</a:t>
            </a:r>
            <a:endParaRPr lang="en-GB" dirty="0"/>
          </a:p>
        </p:txBody>
      </p:sp>
      <p:pic>
        <p:nvPicPr>
          <p:cNvPr id="5" name="Segnaposto contenuto 4">
            <a:extLst>
              <a:ext uri="{FF2B5EF4-FFF2-40B4-BE49-F238E27FC236}">
                <a16:creationId xmlns:a16="http://schemas.microsoft.com/office/drawing/2014/main" id="{CD25A21C-0922-4B94-AF4E-C5BCBB56CCE7}"/>
              </a:ext>
            </a:extLst>
          </p:cNvPr>
          <p:cNvPicPr>
            <a:picLocks noGrp="1" noChangeAspect="1"/>
          </p:cNvPicPr>
          <p:nvPr>
            <p:ph idx="1"/>
          </p:nvPr>
        </p:nvPicPr>
        <p:blipFill>
          <a:blip r:embed="rId2"/>
          <a:stretch>
            <a:fillRect/>
          </a:stretch>
        </p:blipFill>
        <p:spPr>
          <a:xfrm>
            <a:off x="3217717" y="2557463"/>
            <a:ext cx="5756565" cy="3317875"/>
          </a:xfrm>
        </p:spPr>
      </p:pic>
    </p:spTree>
    <p:extLst>
      <p:ext uri="{BB962C8B-B14F-4D97-AF65-F5344CB8AC3E}">
        <p14:creationId xmlns:p14="http://schemas.microsoft.com/office/powerpoint/2010/main" val="38501231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47473F-E7B9-424A-9BEE-468A766D4712}"/>
              </a:ext>
            </a:extLst>
          </p:cNvPr>
          <p:cNvSpPr>
            <a:spLocks noGrp="1"/>
          </p:cNvSpPr>
          <p:nvPr>
            <p:ph type="title"/>
          </p:nvPr>
        </p:nvSpPr>
        <p:spPr/>
        <p:txBody>
          <a:bodyPr>
            <a:noAutofit/>
          </a:bodyPr>
          <a:lstStyle/>
          <a:p>
            <a:r>
              <a:rPr lang="en-GB" sz="3200" dirty="0"/>
              <a:t>SENSITIVE DATA DEFINED BY GDPR</a:t>
            </a:r>
          </a:p>
        </p:txBody>
      </p:sp>
      <p:sp>
        <p:nvSpPr>
          <p:cNvPr id="3" name="Segnaposto contenuto 2">
            <a:extLst>
              <a:ext uri="{FF2B5EF4-FFF2-40B4-BE49-F238E27FC236}">
                <a16:creationId xmlns:a16="http://schemas.microsoft.com/office/drawing/2014/main" id="{4925D937-3BF6-4A38-9514-446670B6FF7B}"/>
              </a:ext>
            </a:extLst>
          </p:cNvPr>
          <p:cNvSpPr>
            <a:spLocks noGrp="1"/>
          </p:cNvSpPr>
          <p:nvPr>
            <p:ph idx="1"/>
          </p:nvPr>
        </p:nvSpPr>
        <p:spPr/>
        <p:txBody>
          <a:bodyPr>
            <a:normAutofit fontScale="70000" lnSpcReduction="20000"/>
          </a:bodyPr>
          <a:lstStyle/>
          <a:p>
            <a:pPr marL="0" indent="0">
              <a:buNone/>
            </a:pPr>
            <a:r>
              <a:rPr lang="en-GB" dirty="0"/>
              <a:t>Article 9(2) sets out the circumstances in which the processing of sensitive personal data which is otherwise prohibited, may take place. </a:t>
            </a:r>
          </a:p>
          <a:p>
            <a:pPr marL="0" indent="0">
              <a:buNone/>
            </a:pPr>
            <a:r>
              <a:rPr lang="en-GB" dirty="0"/>
              <a:t>The following categories of data are considered “sensitive”, as set out in Article 9(1): </a:t>
            </a:r>
          </a:p>
          <a:p>
            <a:pPr marL="0" indent="0">
              <a:buNone/>
            </a:pPr>
            <a:r>
              <a:rPr lang="en-GB" dirty="0"/>
              <a:t>• racial or ethnic origin</a:t>
            </a:r>
          </a:p>
          <a:p>
            <a:pPr marL="0" indent="0">
              <a:buNone/>
            </a:pPr>
            <a:r>
              <a:rPr lang="en-GB" dirty="0"/>
              <a:t>• political opinions</a:t>
            </a:r>
          </a:p>
          <a:p>
            <a:pPr marL="0" indent="0">
              <a:buNone/>
            </a:pPr>
            <a:r>
              <a:rPr lang="en-GB" dirty="0"/>
              <a:t>• religious or philosophical beliefs</a:t>
            </a:r>
          </a:p>
          <a:p>
            <a:pPr marL="0" indent="0">
              <a:buNone/>
            </a:pPr>
            <a:r>
              <a:rPr lang="en-GB" dirty="0"/>
              <a:t>• trade union membership</a:t>
            </a:r>
          </a:p>
          <a:p>
            <a:pPr marL="0" indent="0">
              <a:buNone/>
            </a:pPr>
            <a:r>
              <a:rPr lang="en-GB" dirty="0"/>
              <a:t>• data concerning health or sex life and sexual orientation</a:t>
            </a:r>
          </a:p>
          <a:p>
            <a:pPr marL="0" indent="0">
              <a:buNone/>
            </a:pPr>
            <a:r>
              <a:rPr lang="en-GB" dirty="0"/>
              <a:t>• genetic data (new)</a:t>
            </a:r>
          </a:p>
          <a:p>
            <a:pPr marL="0" indent="0">
              <a:buNone/>
            </a:pPr>
            <a:r>
              <a:rPr lang="en-GB" dirty="0"/>
              <a:t>• biometric data where processed to uniquely identify a person (new)</a:t>
            </a:r>
          </a:p>
        </p:txBody>
      </p:sp>
    </p:spTree>
    <p:extLst>
      <p:ext uri="{BB962C8B-B14F-4D97-AF65-F5344CB8AC3E}">
        <p14:creationId xmlns:p14="http://schemas.microsoft.com/office/powerpoint/2010/main" val="29953767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C2672D7D-C706-475F-8242-F298F58EB7D8}"/>
              </a:ext>
            </a:extLst>
          </p:cNvPr>
          <p:cNvSpPr txBox="1"/>
          <p:nvPr/>
        </p:nvSpPr>
        <p:spPr>
          <a:xfrm>
            <a:off x="2185851" y="2967335"/>
            <a:ext cx="7820298" cy="923330"/>
          </a:xfrm>
          <a:prstGeom prst="rect">
            <a:avLst/>
          </a:prstGeom>
          <a:noFill/>
        </p:spPr>
        <p:txBody>
          <a:bodyPr wrap="square" rtlCol="0">
            <a:spAutoFit/>
          </a:bodyPr>
          <a:lstStyle/>
          <a:p>
            <a:pPr algn="ctr"/>
            <a:r>
              <a:rPr lang="it-IT" sz="5400" dirty="0"/>
              <a:t>THANK YOU</a:t>
            </a:r>
            <a:endParaRPr lang="en-GB" sz="5400" dirty="0"/>
          </a:p>
        </p:txBody>
      </p:sp>
    </p:spTree>
    <p:extLst>
      <p:ext uri="{BB962C8B-B14F-4D97-AF65-F5344CB8AC3E}">
        <p14:creationId xmlns:p14="http://schemas.microsoft.com/office/powerpoint/2010/main" val="228548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FCBDF6-D6C5-4096-B8DE-141813D04F90}"/>
              </a:ext>
            </a:extLst>
          </p:cNvPr>
          <p:cNvSpPr>
            <a:spLocks noGrp="1"/>
          </p:cNvSpPr>
          <p:nvPr>
            <p:ph type="title"/>
          </p:nvPr>
        </p:nvSpPr>
        <p:spPr/>
        <p:txBody>
          <a:bodyPr>
            <a:noAutofit/>
          </a:bodyPr>
          <a:lstStyle/>
          <a:p>
            <a:r>
              <a:rPr lang="it-IT" sz="3200" dirty="0"/>
              <a:t>CHARACTERISTICS OF BIG DATA: VOLUME</a:t>
            </a:r>
            <a:endParaRPr lang="en-GB" sz="3200" dirty="0"/>
          </a:p>
        </p:txBody>
      </p:sp>
      <p:sp>
        <p:nvSpPr>
          <p:cNvPr id="3" name="Segnaposto contenuto 2">
            <a:extLst>
              <a:ext uri="{FF2B5EF4-FFF2-40B4-BE49-F238E27FC236}">
                <a16:creationId xmlns:a16="http://schemas.microsoft.com/office/drawing/2014/main" id="{9D5EBE55-A65A-46F3-874F-C327C371CDEC}"/>
              </a:ext>
            </a:extLst>
          </p:cNvPr>
          <p:cNvSpPr>
            <a:spLocks noGrp="1"/>
          </p:cNvSpPr>
          <p:nvPr>
            <p:ph sz="half" idx="1"/>
          </p:nvPr>
        </p:nvSpPr>
        <p:spPr/>
        <p:txBody>
          <a:bodyPr>
            <a:normAutofit/>
          </a:bodyPr>
          <a:lstStyle/>
          <a:p>
            <a:r>
              <a:rPr lang="en-GB" b="1" dirty="0"/>
              <a:t>Volume</a:t>
            </a:r>
            <a:r>
              <a:rPr lang="en-GB" dirty="0"/>
              <a:t> refers to the vast amounts of data generated every second.</a:t>
            </a:r>
          </a:p>
          <a:p>
            <a:r>
              <a:rPr lang="en-GB" dirty="0"/>
              <a:t>Example, on Facebook alone we send 10 billion messages per day, click the “like” button 4.5 billion times and upload 350 million new pictures each and every day. </a:t>
            </a:r>
          </a:p>
        </p:txBody>
      </p:sp>
      <p:pic>
        <p:nvPicPr>
          <p:cNvPr id="7" name="Segnaposto contenuto 6">
            <a:extLst>
              <a:ext uri="{FF2B5EF4-FFF2-40B4-BE49-F238E27FC236}">
                <a16:creationId xmlns:a16="http://schemas.microsoft.com/office/drawing/2014/main" id="{C4C25C8D-8D46-42FC-BE3B-C3AEA3547594}"/>
              </a:ext>
            </a:extLst>
          </p:cNvPr>
          <p:cNvPicPr>
            <a:picLocks noGrp="1" noChangeAspect="1"/>
          </p:cNvPicPr>
          <p:nvPr>
            <p:ph sz="half" idx="2"/>
          </p:nvPr>
        </p:nvPicPr>
        <p:blipFill>
          <a:blip r:embed="rId2"/>
          <a:stretch>
            <a:fillRect/>
          </a:stretch>
        </p:blipFill>
        <p:spPr>
          <a:xfrm>
            <a:off x="6226969" y="2560638"/>
            <a:ext cx="4627562" cy="3309937"/>
          </a:xfrm>
        </p:spPr>
      </p:pic>
    </p:spTree>
    <p:extLst>
      <p:ext uri="{BB962C8B-B14F-4D97-AF65-F5344CB8AC3E}">
        <p14:creationId xmlns:p14="http://schemas.microsoft.com/office/powerpoint/2010/main" val="3806193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AB7C8A-6733-4C8B-8082-4FFD5AF809E9}"/>
              </a:ext>
            </a:extLst>
          </p:cNvPr>
          <p:cNvSpPr>
            <a:spLocks noGrp="1"/>
          </p:cNvSpPr>
          <p:nvPr>
            <p:ph type="title"/>
          </p:nvPr>
        </p:nvSpPr>
        <p:spPr/>
        <p:txBody>
          <a:bodyPr>
            <a:noAutofit/>
          </a:bodyPr>
          <a:lstStyle/>
          <a:p>
            <a:r>
              <a:rPr lang="it-IT" sz="3200" dirty="0"/>
              <a:t>CHARACTERISTICS OF BIG DATA: VELOCITY</a:t>
            </a:r>
            <a:endParaRPr lang="en-GB" sz="3200" dirty="0"/>
          </a:p>
        </p:txBody>
      </p:sp>
      <p:sp>
        <p:nvSpPr>
          <p:cNvPr id="3" name="Segnaposto contenuto 2">
            <a:extLst>
              <a:ext uri="{FF2B5EF4-FFF2-40B4-BE49-F238E27FC236}">
                <a16:creationId xmlns:a16="http://schemas.microsoft.com/office/drawing/2014/main" id="{85B04037-A99B-48A4-A85C-376F8DBE1E27}"/>
              </a:ext>
            </a:extLst>
          </p:cNvPr>
          <p:cNvSpPr>
            <a:spLocks noGrp="1"/>
          </p:cNvSpPr>
          <p:nvPr>
            <p:ph sz="half" idx="1"/>
          </p:nvPr>
        </p:nvSpPr>
        <p:spPr/>
        <p:txBody>
          <a:bodyPr>
            <a:normAutofit/>
          </a:bodyPr>
          <a:lstStyle/>
          <a:p>
            <a:r>
              <a:rPr lang="en-GB" b="1" dirty="0"/>
              <a:t>Velocity</a:t>
            </a:r>
            <a:r>
              <a:rPr lang="en-GB" dirty="0"/>
              <a:t> refers to the speed at which new data is generated and the speed at which data moves around. </a:t>
            </a:r>
          </a:p>
          <a:p>
            <a:r>
              <a:rPr lang="en-GB" dirty="0"/>
              <a:t>Big data technology now allows us to analyse the data while it is being generated without ever putting it into databases.</a:t>
            </a:r>
          </a:p>
          <a:p>
            <a:endParaRPr lang="en-GB" dirty="0"/>
          </a:p>
        </p:txBody>
      </p:sp>
      <p:pic>
        <p:nvPicPr>
          <p:cNvPr id="8" name="Segnaposto contenuto 7">
            <a:extLst>
              <a:ext uri="{FF2B5EF4-FFF2-40B4-BE49-F238E27FC236}">
                <a16:creationId xmlns:a16="http://schemas.microsoft.com/office/drawing/2014/main" id="{647A43CB-F78F-4539-A12C-9A8F37ED9E0C}"/>
              </a:ext>
            </a:extLst>
          </p:cNvPr>
          <p:cNvPicPr>
            <a:picLocks noGrp="1" noChangeAspect="1"/>
          </p:cNvPicPr>
          <p:nvPr>
            <p:ph sz="half" idx="2"/>
          </p:nvPr>
        </p:nvPicPr>
        <p:blipFill>
          <a:blip r:embed="rId2"/>
          <a:stretch>
            <a:fillRect/>
          </a:stretch>
        </p:blipFill>
        <p:spPr>
          <a:xfrm>
            <a:off x="6225405" y="2560638"/>
            <a:ext cx="4630690" cy="3309937"/>
          </a:xfrm>
        </p:spPr>
      </p:pic>
    </p:spTree>
    <p:extLst>
      <p:ext uri="{BB962C8B-B14F-4D97-AF65-F5344CB8AC3E}">
        <p14:creationId xmlns:p14="http://schemas.microsoft.com/office/powerpoint/2010/main" val="376324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80389A-1D61-4440-858A-13BD4C8C1FC5}"/>
              </a:ext>
            </a:extLst>
          </p:cNvPr>
          <p:cNvSpPr>
            <a:spLocks noGrp="1"/>
          </p:cNvSpPr>
          <p:nvPr>
            <p:ph type="title"/>
          </p:nvPr>
        </p:nvSpPr>
        <p:spPr/>
        <p:txBody>
          <a:bodyPr>
            <a:noAutofit/>
          </a:bodyPr>
          <a:lstStyle/>
          <a:p>
            <a:r>
              <a:rPr lang="it-IT" sz="3200" dirty="0"/>
              <a:t>CHARACTERISTICS OF BIG DATA: VARIETY</a:t>
            </a:r>
            <a:endParaRPr lang="en-GB" sz="3200" dirty="0"/>
          </a:p>
        </p:txBody>
      </p:sp>
      <p:sp>
        <p:nvSpPr>
          <p:cNvPr id="3" name="Segnaposto contenuto 2">
            <a:extLst>
              <a:ext uri="{FF2B5EF4-FFF2-40B4-BE49-F238E27FC236}">
                <a16:creationId xmlns:a16="http://schemas.microsoft.com/office/drawing/2014/main" id="{59ADDF61-A1D7-45F9-B037-F9AC4927903E}"/>
              </a:ext>
            </a:extLst>
          </p:cNvPr>
          <p:cNvSpPr>
            <a:spLocks noGrp="1"/>
          </p:cNvSpPr>
          <p:nvPr>
            <p:ph sz="half" idx="1"/>
          </p:nvPr>
        </p:nvSpPr>
        <p:spPr/>
        <p:txBody>
          <a:bodyPr>
            <a:normAutofit lnSpcReduction="10000"/>
          </a:bodyPr>
          <a:lstStyle/>
          <a:p>
            <a:r>
              <a:rPr lang="en-GB" b="1" dirty="0"/>
              <a:t>Variety</a:t>
            </a:r>
            <a:r>
              <a:rPr lang="en-GB" dirty="0"/>
              <a:t> refers to the different types of data we can now use. </a:t>
            </a:r>
            <a:endParaRPr lang="it-IT" dirty="0"/>
          </a:p>
          <a:p>
            <a:r>
              <a:rPr lang="en-GB" dirty="0"/>
              <a:t>With big data technology we can now harness differed types of data including messages, social media conversations, photos, sensor data, video or voice recordings and bring them together with more traditional, structured data.</a:t>
            </a:r>
          </a:p>
        </p:txBody>
      </p:sp>
      <p:pic>
        <p:nvPicPr>
          <p:cNvPr id="7" name="Segnaposto contenuto 6">
            <a:extLst>
              <a:ext uri="{FF2B5EF4-FFF2-40B4-BE49-F238E27FC236}">
                <a16:creationId xmlns:a16="http://schemas.microsoft.com/office/drawing/2014/main" id="{57137033-5F6A-4AC4-818D-EF723EF99FEE}"/>
              </a:ext>
            </a:extLst>
          </p:cNvPr>
          <p:cNvPicPr>
            <a:picLocks noGrp="1" noChangeAspect="1"/>
          </p:cNvPicPr>
          <p:nvPr>
            <p:ph sz="half" idx="2"/>
          </p:nvPr>
        </p:nvPicPr>
        <p:blipFill>
          <a:blip r:embed="rId2"/>
          <a:stretch>
            <a:fillRect/>
          </a:stretch>
        </p:blipFill>
        <p:spPr>
          <a:xfrm>
            <a:off x="6181725" y="2574901"/>
            <a:ext cx="4718050" cy="3281411"/>
          </a:xfrm>
        </p:spPr>
      </p:pic>
    </p:spTree>
    <p:extLst>
      <p:ext uri="{BB962C8B-B14F-4D97-AF65-F5344CB8AC3E}">
        <p14:creationId xmlns:p14="http://schemas.microsoft.com/office/powerpoint/2010/main" val="1272631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EC3D95-E41B-4748-AA41-BE4DB8B8805A}"/>
              </a:ext>
            </a:extLst>
          </p:cNvPr>
          <p:cNvSpPr>
            <a:spLocks noGrp="1"/>
          </p:cNvSpPr>
          <p:nvPr>
            <p:ph type="title"/>
          </p:nvPr>
        </p:nvSpPr>
        <p:spPr/>
        <p:txBody>
          <a:bodyPr>
            <a:noAutofit/>
          </a:bodyPr>
          <a:lstStyle/>
          <a:p>
            <a:r>
              <a:rPr lang="it-IT" sz="3200" dirty="0"/>
              <a:t>CHARACTERISTICS OF BIG DATA: VERACITY</a:t>
            </a:r>
            <a:endParaRPr lang="en-GB" sz="3200" dirty="0"/>
          </a:p>
        </p:txBody>
      </p:sp>
      <p:sp>
        <p:nvSpPr>
          <p:cNvPr id="3" name="Segnaposto contenuto 2">
            <a:extLst>
              <a:ext uri="{FF2B5EF4-FFF2-40B4-BE49-F238E27FC236}">
                <a16:creationId xmlns:a16="http://schemas.microsoft.com/office/drawing/2014/main" id="{B2253D15-BFB2-4D52-88D9-56A7D23BD977}"/>
              </a:ext>
            </a:extLst>
          </p:cNvPr>
          <p:cNvSpPr>
            <a:spLocks noGrp="1"/>
          </p:cNvSpPr>
          <p:nvPr>
            <p:ph sz="half" idx="1"/>
          </p:nvPr>
        </p:nvSpPr>
        <p:spPr/>
        <p:txBody>
          <a:bodyPr>
            <a:normAutofit fontScale="92500" lnSpcReduction="10000"/>
          </a:bodyPr>
          <a:lstStyle/>
          <a:p>
            <a:r>
              <a:rPr lang="en-GB" b="1" dirty="0"/>
              <a:t>Veracity</a:t>
            </a:r>
            <a:r>
              <a:rPr lang="en-GB" dirty="0"/>
              <a:t> refers to the messiness or trustworthiness of the data. With many forms of big data, quality and accuracy are less controllable, for example Twitter posts with hashtags, abbreviations, typos and colloquial speech. </a:t>
            </a:r>
          </a:p>
          <a:p>
            <a:r>
              <a:rPr lang="en-GB" dirty="0"/>
              <a:t>Big data and analytics technology now allows us to work with these types of data.</a:t>
            </a:r>
          </a:p>
        </p:txBody>
      </p:sp>
      <p:pic>
        <p:nvPicPr>
          <p:cNvPr id="8" name="Segnaposto contenuto 7">
            <a:extLst>
              <a:ext uri="{FF2B5EF4-FFF2-40B4-BE49-F238E27FC236}">
                <a16:creationId xmlns:a16="http://schemas.microsoft.com/office/drawing/2014/main" id="{4EE718BE-B730-4F84-B073-D5B9B0D88D96}"/>
              </a:ext>
            </a:extLst>
          </p:cNvPr>
          <p:cNvPicPr>
            <a:picLocks noGrp="1" noChangeAspect="1"/>
          </p:cNvPicPr>
          <p:nvPr>
            <p:ph sz="half" idx="2"/>
          </p:nvPr>
        </p:nvPicPr>
        <p:blipFill>
          <a:blip r:embed="rId2"/>
          <a:stretch>
            <a:fillRect/>
          </a:stretch>
        </p:blipFill>
        <p:spPr>
          <a:xfrm>
            <a:off x="6201673" y="2560638"/>
            <a:ext cx="4678153" cy="3309937"/>
          </a:xfrm>
        </p:spPr>
      </p:pic>
    </p:spTree>
    <p:extLst>
      <p:ext uri="{BB962C8B-B14F-4D97-AF65-F5344CB8AC3E}">
        <p14:creationId xmlns:p14="http://schemas.microsoft.com/office/powerpoint/2010/main" val="3476303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E3F88F-1F58-4D7F-8749-98BB580D7814}"/>
              </a:ext>
            </a:extLst>
          </p:cNvPr>
          <p:cNvSpPr>
            <a:spLocks noGrp="1"/>
          </p:cNvSpPr>
          <p:nvPr>
            <p:ph type="title"/>
          </p:nvPr>
        </p:nvSpPr>
        <p:spPr/>
        <p:txBody>
          <a:bodyPr>
            <a:normAutofit/>
          </a:bodyPr>
          <a:lstStyle/>
          <a:p>
            <a:r>
              <a:rPr lang="en-GB" sz="3200" dirty="0"/>
              <a:t>CATEGORIES OF DATA</a:t>
            </a:r>
          </a:p>
        </p:txBody>
      </p:sp>
      <p:sp>
        <p:nvSpPr>
          <p:cNvPr id="3" name="Segnaposto contenuto 2">
            <a:extLst>
              <a:ext uri="{FF2B5EF4-FFF2-40B4-BE49-F238E27FC236}">
                <a16:creationId xmlns:a16="http://schemas.microsoft.com/office/drawing/2014/main" id="{D4EC6A12-A6A1-472B-A1B3-B87A8A64BE0A}"/>
              </a:ext>
            </a:extLst>
          </p:cNvPr>
          <p:cNvSpPr>
            <a:spLocks noGrp="1"/>
          </p:cNvSpPr>
          <p:nvPr>
            <p:ph idx="1"/>
          </p:nvPr>
        </p:nvSpPr>
        <p:spPr/>
        <p:txBody>
          <a:bodyPr>
            <a:normAutofit/>
          </a:bodyPr>
          <a:lstStyle/>
          <a:p>
            <a:pPr marL="0" indent="0">
              <a:buNone/>
            </a:pPr>
            <a:r>
              <a:rPr lang="en-GB" dirty="0"/>
              <a:t>Data may be differentiated by whether they are “structured” or not.</a:t>
            </a:r>
          </a:p>
          <a:p>
            <a:r>
              <a:rPr lang="en-GB" b="1" dirty="0"/>
              <a:t>Structured data </a:t>
            </a:r>
            <a:r>
              <a:rPr lang="en-GB" dirty="0"/>
              <a:t>is based on a model that defines a number of fields, what type of data these fields contain and how they relate. Consumer address data base containing information related to each consumer’s name, surname, address, age, phone numbers, etc. is an example of structured data.</a:t>
            </a:r>
          </a:p>
          <a:p>
            <a:r>
              <a:rPr lang="en-GB" b="1" dirty="0"/>
              <a:t>Unstructured data </a:t>
            </a:r>
            <a:r>
              <a:rPr lang="en-GB" dirty="0"/>
              <a:t>does not follow a specific model and needs different processing in order to become of commercial value.</a:t>
            </a:r>
          </a:p>
        </p:txBody>
      </p:sp>
    </p:spTree>
    <p:extLst>
      <p:ext uri="{BB962C8B-B14F-4D97-AF65-F5344CB8AC3E}">
        <p14:creationId xmlns:p14="http://schemas.microsoft.com/office/powerpoint/2010/main" val="102327411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o">
  <a:themeElements>
    <a:clrScheme name="Orga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17249</TotalTime>
  <Words>2413</Words>
  <Application>Microsoft Office PowerPoint</Application>
  <PresentationFormat>Widescreen</PresentationFormat>
  <Paragraphs>141</Paragraphs>
  <Slides>46</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46</vt:i4>
      </vt:variant>
    </vt:vector>
  </HeadingPairs>
  <TitlesOfParts>
    <vt:vector size="50" baseType="lpstr">
      <vt:lpstr>Arial</vt:lpstr>
      <vt:lpstr>Calibri</vt:lpstr>
      <vt:lpstr>Garamond</vt:lpstr>
      <vt:lpstr>Organico</vt:lpstr>
      <vt:lpstr>BIG DATA AND THE NEW EU DATA PROTECTION REGULATION</vt:lpstr>
      <vt:lpstr>DATA, BIG DATA AND PERSONAL DATA</vt:lpstr>
      <vt:lpstr>DATA, BIG DATA AND PERSONAL DATA</vt:lpstr>
      <vt:lpstr>CHARACTERISTICS OF BIG DATA</vt:lpstr>
      <vt:lpstr>CHARACTERISTICS OF BIG DATA: VOLUME</vt:lpstr>
      <vt:lpstr>CHARACTERISTICS OF BIG DATA: VELOCITY</vt:lpstr>
      <vt:lpstr>CHARACTERISTICS OF BIG DATA: VARIETY</vt:lpstr>
      <vt:lpstr>CHARACTERISTICS OF BIG DATA: VERACITY</vt:lpstr>
      <vt:lpstr>CATEGORIES OF DATA</vt:lpstr>
      <vt:lpstr>CATEGORIES OF DATA</vt:lpstr>
      <vt:lpstr>DATA AND ECONOMIC ACTIVITIES</vt:lpstr>
      <vt:lpstr>DATA AND ECONOMIC ACTIVITIES</vt:lpstr>
      <vt:lpstr>DATA AND ECONOMIC ACTIVITIES</vt:lpstr>
      <vt:lpstr>PERSONAL DATA</vt:lpstr>
      <vt:lpstr>CATEGORIES OF PERSONAL DATA</vt:lpstr>
      <vt:lpstr>CATEGORIES OF PERSONAL DATA</vt:lpstr>
      <vt:lpstr>GENERAL DATA PROTECTION REGULATION</vt:lpstr>
      <vt:lpstr>GENERAL DATA PROTECTION REGULATION</vt:lpstr>
      <vt:lpstr>GENERAL DATA PROTECTION REGULATION</vt:lpstr>
      <vt:lpstr>GENERAL DATA PROTECTION REGULATION</vt:lpstr>
      <vt:lpstr>GDPR VERSUS THE PREVIOUS DPD</vt:lpstr>
      <vt:lpstr>GDPR VERSUS THE PREVIOUS DPD</vt:lpstr>
      <vt:lpstr>WHAT WILL CHANGE UNDER THE GDPR?</vt:lpstr>
      <vt:lpstr>WHAT WILL CHANGE UNDER THE GDPR?</vt:lpstr>
      <vt:lpstr>REINFORCING INDIVIDUALS’ RIGHTS</vt:lpstr>
      <vt:lpstr>THE IMPACT OF GDPR ON BIG DATA </vt:lpstr>
      <vt:lpstr>WHEN DOES THE GDPR TAKE EFFECT? </vt:lpstr>
      <vt:lpstr>WHEN DOES THE GDPR TAKE EFFECT? </vt:lpstr>
      <vt:lpstr>WHO DOES THE GDPR APPLY TO?</vt:lpstr>
      <vt:lpstr>MAIN REQUIREMENTS OF THE GDPR</vt:lpstr>
      <vt:lpstr>MAIN REQUIREMENTS OF THE GDPR</vt:lpstr>
      <vt:lpstr>MAIN REQUIREMENTS OF THE GDPR</vt:lpstr>
      <vt:lpstr>KEY TERMS OF GDPR</vt:lpstr>
      <vt:lpstr>KEY TERMS OF GDPR</vt:lpstr>
      <vt:lpstr>KEY TERMS OF GDPR</vt:lpstr>
      <vt:lpstr>KEY TERMS OF GDPR</vt:lpstr>
      <vt:lpstr>KEY TERMS OF GDPR</vt:lpstr>
      <vt:lpstr>CONTROLLER VERSUS PROCESSOR</vt:lpstr>
      <vt:lpstr>WHAT IS A DATA CONTROLLER?</vt:lpstr>
      <vt:lpstr>WHAT IS A DATA CONTROLLER?</vt:lpstr>
      <vt:lpstr>WHAT IS A DATA PROCESSOR?</vt:lpstr>
      <vt:lpstr>PERSONAL DATA DEFINED BY GDPR</vt:lpstr>
      <vt:lpstr>PERSONAL DATA DEFINED BY GDPR</vt:lpstr>
      <vt:lpstr>SENSITIVE DATA DEFINED BY GDPR</vt:lpstr>
      <vt:lpstr>SENSITIVE DATA DEFINED BY GDPR</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Valerio Rossini</dc:creator>
  <cp:lastModifiedBy>Valerio Rossini</cp:lastModifiedBy>
  <cp:revision>94</cp:revision>
  <dcterms:created xsi:type="dcterms:W3CDTF">2018-05-26T11:46:14Z</dcterms:created>
  <dcterms:modified xsi:type="dcterms:W3CDTF">2018-06-14T08:03:27Z</dcterms:modified>
</cp:coreProperties>
</file>