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6" r:id="rId7"/>
    <p:sldId id="267" r:id="rId8"/>
    <p:sldId id="268"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zarenko, Oksana" initials="LO" lastIdx="1" clrIdx="0">
    <p:extLst>
      <p:ext uri="{19B8F6BF-5375-455C-9EA6-DF929625EA0E}">
        <p15:presenceInfo xmlns:p15="http://schemas.microsoft.com/office/powerpoint/2012/main" userId="S::Oksana.Lazarenko@konicaminolta.ua::08d3cd52-5ed3-469c-9aa4-be676c931bf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2T18:44:48.788"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7747-98ED-45A9-4930-3ACFFDF14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362F34-6DEB-8123-5679-FA4EC0AEA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DA3257-9506-68F3-64F1-D811D36E93EF}"/>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CD712A22-2772-9150-7BA0-5CA91C31C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1DD35-ABA3-D869-9A17-4FEAF5A40377}"/>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3829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F1D0-435C-1E14-5F79-CF5778E3D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B6776-8F17-E5BE-5540-FE81D61BC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C4F2-49C1-CB50-4906-F8706D9DDD1F}"/>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812C0793-88BA-A91C-0092-A86754BD2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92E9D-F9D2-D6E5-34D3-EA2C00BC50D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2210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FEA28-1E74-35C4-102A-DD51886FB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F0344-51E0-102D-6B2A-090AC506F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B74CC-2B84-E559-D0BA-9175F72A1EF8}"/>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DA4393B6-7088-2C73-3E9B-A18101DF2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2B830-1A10-3C95-C248-27B66F757C45}"/>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3525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AA14-67D5-9972-ACD0-825A2DC1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34054-6A68-4F1D-8B42-CFEB05B25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A0F23-43CB-CF64-4E9C-E82A0EFD3410}"/>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F3E0C0E1-FB70-2C0D-F4F1-73FF97212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2F8B3-1B81-3F7B-6931-588D6ADE06B0}"/>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9793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757C-88C7-A4D0-A212-DB42DB3D7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3F11F-3CAA-BD1C-921C-D793954DAF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A8B79-CC7C-784F-F634-C3FDE967DB1C}"/>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FA44D738-BAC2-5468-914F-258D2737F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09CF-A543-73D4-0D94-C83ADDF3696F}"/>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77628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2AF-45A3-9403-1145-D93916752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DEB02-96D3-3C34-6FE9-DA8F497656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CA488-6071-93FE-4668-72634B9D6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8BD20-C250-2375-1B44-C8DFE3D2CE4E}"/>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6" name="Footer Placeholder 5">
            <a:extLst>
              <a:ext uri="{FF2B5EF4-FFF2-40B4-BE49-F238E27FC236}">
                <a16:creationId xmlns:a16="http://schemas.microsoft.com/office/drawing/2014/main" id="{69BE8EB2-0BCE-51F2-3558-0043FE08C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B5F50-4C7E-A607-C897-174796935D13}"/>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109092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91E6-070E-1C2A-71E8-888D4DD2BD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52D2A3-D8AE-2CC5-F347-D26B376D1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269EC-C1C8-4B03-C717-49B3FEC20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90A8C-52C1-387A-ECE2-A19CC9DE1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373EF-BF09-46C2-B331-F85F8AF54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AE7C23-602F-BB1D-9352-D0D1F58B4435}"/>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8" name="Footer Placeholder 7">
            <a:extLst>
              <a:ext uri="{FF2B5EF4-FFF2-40B4-BE49-F238E27FC236}">
                <a16:creationId xmlns:a16="http://schemas.microsoft.com/office/drawing/2014/main" id="{58BDE4DE-E34A-D5E2-2BEB-A2321D5B1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A8B8A2-3769-C71E-1827-7AEE39D9F81E}"/>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6779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1914-A0D6-6801-3A0F-06829BB7C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4E2A16-D958-05EA-6C62-828F84B0DC3C}"/>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4" name="Footer Placeholder 3">
            <a:extLst>
              <a:ext uri="{FF2B5EF4-FFF2-40B4-BE49-F238E27FC236}">
                <a16:creationId xmlns:a16="http://schemas.microsoft.com/office/drawing/2014/main" id="{8268D6C3-8FE2-DC89-C91D-DDAE006C7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299E8A-7020-EB98-ED1F-BFBE4CB3D67B}"/>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318200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9C0D6-BEDE-0EF1-FB90-A9F650162E24}"/>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3" name="Footer Placeholder 2">
            <a:extLst>
              <a:ext uri="{FF2B5EF4-FFF2-40B4-BE49-F238E27FC236}">
                <a16:creationId xmlns:a16="http://schemas.microsoft.com/office/drawing/2014/main" id="{017F68B0-8883-64D7-337B-021BA65C8F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EC1DB-3A65-10C9-D3E7-E304E7F2FE91}"/>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4561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4DF1-973C-32AA-8272-4F86E0956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421C60-783E-598B-1B65-FDAD63345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BC86E9-27FD-EE83-4F9B-9AF0AAF3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34D79-9E54-D35C-2DC7-817699C3AE6B}"/>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6" name="Footer Placeholder 5">
            <a:extLst>
              <a:ext uri="{FF2B5EF4-FFF2-40B4-BE49-F238E27FC236}">
                <a16:creationId xmlns:a16="http://schemas.microsoft.com/office/drawing/2014/main" id="{4B744A94-FD78-9903-9AF6-B14705E4A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CFC4F-4D7E-F9F2-4D77-2D2C644D6354}"/>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28616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8EFD-3023-2C7B-98BD-65CE015CE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623B28-FC80-91AA-0ECA-19CDFA3DA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D30072-4569-6EB9-0BED-E04117A03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179A7-1271-493E-C716-15F693132DFF}"/>
              </a:ext>
            </a:extLst>
          </p:cNvPr>
          <p:cNvSpPr>
            <a:spLocks noGrp="1"/>
          </p:cNvSpPr>
          <p:nvPr>
            <p:ph type="dt" sz="half" idx="10"/>
          </p:nvPr>
        </p:nvSpPr>
        <p:spPr/>
        <p:txBody>
          <a:bodyPr/>
          <a:lstStyle/>
          <a:p>
            <a:fld id="{72E15CF9-D8E3-4331-99B7-17E2BDB7105D}" type="datetimeFigureOut">
              <a:rPr lang="en-US" smtClean="0"/>
              <a:t>12/12/2022</a:t>
            </a:fld>
            <a:endParaRPr lang="en-US"/>
          </a:p>
        </p:txBody>
      </p:sp>
      <p:sp>
        <p:nvSpPr>
          <p:cNvPr id="6" name="Footer Placeholder 5">
            <a:extLst>
              <a:ext uri="{FF2B5EF4-FFF2-40B4-BE49-F238E27FC236}">
                <a16:creationId xmlns:a16="http://schemas.microsoft.com/office/drawing/2014/main" id="{F5FEC768-B803-194D-A4F6-7BA13EE73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D9D4-B89B-6B4C-B7CB-2BAA0C098D5A}"/>
              </a:ext>
            </a:extLst>
          </p:cNvPr>
          <p:cNvSpPr>
            <a:spLocks noGrp="1"/>
          </p:cNvSpPr>
          <p:nvPr>
            <p:ph type="sldNum" sz="quarter" idx="12"/>
          </p:nvPr>
        </p:nvSpPr>
        <p:spPr/>
        <p:txBody>
          <a:bodyPr/>
          <a:lstStyle/>
          <a:p>
            <a:fld id="{E5F52CC4-14A6-4F0F-9763-AAF61125B0F1}" type="slidenum">
              <a:rPr lang="en-US" smtClean="0"/>
              <a:t>‹#›</a:t>
            </a:fld>
            <a:endParaRPr lang="en-US"/>
          </a:p>
        </p:txBody>
      </p:sp>
    </p:spTree>
    <p:extLst>
      <p:ext uri="{BB962C8B-B14F-4D97-AF65-F5344CB8AC3E}">
        <p14:creationId xmlns:p14="http://schemas.microsoft.com/office/powerpoint/2010/main" val="403022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8982A-15A7-FE12-EED6-98FCFD107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67CC3-3361-B403-7630-60ED00C7D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C70A-EB5B-6015-C825-4DA05E7F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15CF9-D8E3-4331-99B7-17E2BDB7105D}" type="datetimeFigureOut">
              <a:rPr lang="en-US" smtClean="0"/>
              <a:t>12/12/2022</a:t>
            </a:fld>
            <a:endParaRPr lang="en-US"/>
          </a:p>
        </p:txBody>
      </p:sp>
      <p:sp>
        <p:nvSpPr>
          <p:cNvPr id="5" name="Footer Placeholder 4">
            <a:extLst>
              <a:ext uri="{FF2B5EF4-FFF2-40B4-BE49-F238E27FC236}">
                <a16:creationId xmlns:a16="http://schemas.microsoft.com/office/drawing/2014/main" id="{94AC4DCC-DA6B-B661-B0B9-3265F1046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A416B-18DF-91F0-E72F-FD39F9F30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52CC4-14A6-4F0F-9763-AAF61125B0F1}" type="slidenum">
              <a:rPr lang="en-US" smtClean="0"/>
              <a:t>‹#›</a:t>
            </a:fld>
            <a:endParaRPr lang="en-US"/>
          </a:p>
        </p:txBody>
      </p:sp>
    </p:spTree>
    <p:extLst>
      <p:ext uri="{BB962C8B-B14F-4D97-AF65-F5344CB8AC3E}">
        <p14:creationId xmlns:p14="http://schemas.microsoft.com/office/powerpoint/2010/main" val="214933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lain.xyz/blog/ray-tracing-filte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ringing-Old-Photos-Back-to-Lif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9523-5F42-089B-0DBC-A07EE85F43AA}"/>
              </a:ext>
            </a:extLst>
          </p:cNvPr>
          <p:cNvSpPr>
            <a:spLocks noGrp="1"/>
          </p:cNvSpPr>
          <p:nvPr>
            <p:ph type="ctrTitle"/>
          </p:nvPr>
        </p:nvSpPr>
        <p:spPr/>
        <p:txBody>
          <a:bodyPr/>
          <a:lstStyle/>
          <a:p>
            <a:r>
              <a:rPr lang="en-US" dirty="0"/>
              <a:t>Image Denoising</a:t>
            </a:r>
          </a:p>
        </p:txBody>
      </p:sp>
      <p:sp>
        <p:nvSpPr>
          <p:cNvPr id="3" name="Subtitle 2">
            <a:extLst>
              <a:ext uri="{FF2B5EF4-FFF2-40B4-BE49-F238E27FC236}">
                <a16:creationId xmlns:a16="http://schemas.microsoft.com/office/drawing/2014/main" id="{7B3A1098-7FB0-6C62-ED44-55CE312A86ED}"/>
              </a:ext>
            </a:extLst>
          </p:cNvPr>
          <p:cNvSpPr>
            <a:spLocks noGrp="1"/>
          </p:cNvSpPr>
          <p:nvPr>
            <p:ph type="subTitle" idx="1"/>
          </p:nvPr>
        </p:nvSpPr>
        <p:spPr/>
        <p:txBody>
          <a:bodyPr/>
          <a:lstStyle/>
          <a:p>
            <a:r>
              <a:rPr lang="en-US" dirty="0"/>
              <a:t>Usage of Auto Encoders for Denoising</a:t>
            </a:r>
          </a:p>
        </p:txBody>
      </p:sp>
    </p:spTree>
    <p:extLst>
      <p:ext uri="{BB962C8B-B14F-4D97-AF65-F5344CB8AC3E}">
        <p14:creationId xmlns:p14="http://schemas.microsoft.com/office/powerpoint/2010/main" val="388813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8FF1-610A-E8F8-84C1-5F9B0E02CE17}"/>
              </a:ext>
            </a:extLst>
          </p:cNvPr>
          <p:cNvSpPr>
            <a:spLocks noGrp="1"/>
          </p:cNvSpPr>
          <p:nvPr>
            <p:ph type="title"/>
          </p:nvPr>
        </p:nvSpPr>
        <p:spPr/>
        <p:txBody>
          <a:bodyPr>
            <a:normAutofit/>
          </a:bodyPr>
          <a:lstStyle/>
          <a:p>
            <a:r>
              <a:rPr lang="ru-RU" dirty="0" err="1"/>
              <a:t>Results</a:t>
            </a:r>
            <a:r>
              <a:rPr lang="en-US" dirty="0"/>
              <a:t> and </a:t>
            </a:r>
            <a:r>
              <a:rPr lang="ru-RU" dirty="0" err="1"/>
              <a:t>Conclusion</a:t>
            </a:r>
            <a:endParaRPr lang="en-US" dirty="0"/>
          </a:p>
        </p:txBody>
      </p:sp>
      <p:sp>
        <p:nvSpPr>
          <p:cNvPr id="3" name="Content Placeholder 2">
            <a:extLst>
              <a:ext uri="{FF2B5EF4-FFF2-40B4-BE49-F238E27FC236}">
                <a16:creationId xmlns:a16="http://schemas.microsoft.com/office/drawing/2014/main" id="{9FCD96AE-D439-59B0-DBBD-FA4B0E19DA7F}"/>
              </a:ext>
            </a:extLst>
          </p:cNvPr>
          <p:cNvSpPr>
            <a:spLocks noGrp="1"/>
          </p:cNvSpPr>
          <p:nvPr>
            <p:ph idx="1"/>
          </p:nvPr>
        </p:nvSpPr>
        <p:spPr/>
        <p:txBody>
          <a:bodyPr>
            <a:normAutofit/>
          </a:bodyPr>
          <a:lstStyle/>
          <a:p>
            <a:pPr marL="0" indent="0">
              <a:buNone/>
            </a:pPr>
            <a:r>
              <a:rPr lang="en-US" sz="2400" b="0" dirty="0">
                <a:effectLst/>
                <a:latin typeface="Consolas" panose="020B0609020204030204" pitchFamily="49" charset="0"/>
              </a:rPr>
              <a:t>As the result, it makes sense to use convolutional neural networks as encoders and decoders. However, the convolutional autoencoders generate a very blurred version of the original image.</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Compared to the Gaussian blurring, the results with convolutional networks are in my opinion better in case of heavy </a:t>
            </a:r>
            <a:r>
              <a:rPr lang="en-US" sz="2400" b="0" dirty="0" err="1">
                <a:effectLst/>
                <a:latin typeface="Consolas" panose="020B0609020204030204" pitchFamily="49" charset="0"/>
              </a:rPr>
              <a:t>noice</a:t>
            </a:r>
            <a:r>
              <a:rPr lang="en-US" sz="2400" b="0" dirty="0">
                <a:effectLst/>
                <a:latin typeface="Consolas" panose="020B0609020204030204" pitchFamily="49" charset="0"/>
              </a:rPr>
              <a:t>. </a:t>
            </a:r>
          </a:p>
          <a:p>
            <a:pPr marL="0" indent="0">
              <a:buNone/>
            </a:pPr>
            <a:br>
              <a:rPr lang="en-US" sz="2400" b="0" dirty="0">
                <a:effectLst/>
                <a:latin typeface="Consolas" panose="020B0609020204030204" pitchFamily="49" charset="0"/>
              </a:rPr>
            </a:br>
            <a:r>
              <a:rPr lang="en-US" sz="2400" b="0" dirty="0">
                <a:effectLst/>
                <a:latin typeface="Consolas" panose="020B0609020204030204" pitchFamily="49" charset="0"/>
              </a:rPr>
              <a:t>In case of not much </a:t>
            </a:r>
            <a:r>
              <a:rPr lang="en-US" sz="2400" b="0" dirty="0" err="1">
                <a:effectLst/>
                <a:latin typeface="Consolas" panose="020B0609020204030204" pitchFamily="49" charset="0"/>
              </a:rPr>
              <a:t>noice</a:t>
            </a:r>
            <a:r>
              <a:rPr lang="en-US" sz="2400" b="0" dirty="0">
                <a:effectLst/>
                <a:latin typeface="Consolas" panose="020B0609020204030204" pitchFamily="49" charset="0"/>
              </a:rPr>
              <a:t> on the images, it is most likely that using Gaussian </a:t>
            </a:r>
            <a:r>
              <a:rPr lang="en-US" sz="2400" b="0" dirty="0" err="1">
                <a:effectLst/>
                <a:latin typeface="Consolas" panose="020B0609020204030204" pitchFamily="49" charset="0"/>
              </a:rPr>
              <a:t>bluring</a:t>
            </a:r>
            <a:r>
              <a:rPr lang="en-US" sz="2400" dirty="0">
                <a:latin typeface="Consolas" panose="020B0609020204030204" pitchFamily="49" charset="0"/>
              </a:rPr>
              <a:t> or </a:t>
            </a:r>
            <a:r>
              <a:rPr lang="en-US" sz="2400" i="0" dirty="0">
                <a:effectLst/>
                <a:latin typeface="-apple-system"/>
              </a:rPr>
              <a:t>Unsharp Masking (USP) </a:t>
            </a:r>
            <a:r>
              <a:rPr lang="en-US" sz="2400" i="0" dirty="0">
                <a:latin typeface="Consolas" panose="020B0609020204030204" pitchFamily="49" charset="0"/>
              </a:rPr>
              <a:t> will give better us results.</a:t>
            </a:r>
            <a:endParaRPr lang="en-US" sz="2400"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497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5019-510F-10CD-A7AC-3BEEA85D5145}"/>
              </a:ext>
            </a:extLst>
          </p:cNvPr>
          <p:cNvSpPr>
            <a:spLocks noGrp="1"/>
          </p:cNvSpPr>
          <p:nvPr>
            <p:ph type="title"/>
          </p:nvPr>
        </p:nvSpPr>
        <p:spPr/>
        <p:txBody>
          <a:bodyPr/>
          <a:lstStyle/>
          <a:p>
            <a:r>
              <a:rPr lang="ru-RU" dirty="0"/>
              <a:t> </a:t>
            </a:r>
            <a:endParaRPr lang="en-US" dirty="0"/>
          </a:p>
        </p:txBody>
      </p:sp>
      <p:sp>
        <p:nvSpPr>
          <p:cNvPr id="3" name="Content Placeholder 2">
            <a:extLst>
              <a:ext uri="{FF2B5EF4-FFF2-40B4-BE49-F238E27FC236}">
                <a16:creationId xmlns:a16="http://schemas.microsoft.com/office/drawing/2014/main" id="{1F551CE5-CC57-1C20-EC8D-C82B44A4EA1C}"/>
              </a:ext>
            </a:extLst>
          </p:cNvPr>
          <p:cNvSpPr>
            <a:spLocks noGrp="1"/>
          </p:cNvSpPr>
          <p:nvPr>
            <p:ph idx="1"/>
          </p:nvPr>
        </p:nvSpPr>
        <p:spPr/>
        <p:txBody>
          <a:bodyPr/>
          <a:lstStyle/>
          <a:p>
            <a:pPr marL="0" indent="0">
              <a:buNone/>
            </a:pPr>
            <a:r>
              <a:rPr lang="en-US" dirty="0"/>
              <a:t>Because of Google </a:t>
            </a:r>
            <a:r>
              <a:rPr lang="en-US" dirty="0" err="1"/>
              <a:t>Colab</a:t>
            </a:r>
            <a:r>
              <a:rPr lang="en-US" dirty="0"/>
              <a:t> memory limitation, I was unable to use full set of faces database, only 2000 images were used.</a:t>
            </a:r>
          </a:p>
          <a:p>
            <a:pPr marL="0" indent="0">
              <a:buNone/>
            </a:pPr>
            <a:r>
              <a:rPr lang="en-US" dirty="0"/>
              <a:t>We did not get the perfect results, our images are too blurred, I will be </a:t>
            </a:r>
          </a:p>
          <a:p>
            <a:pPr marL="0" indent="0">
              <a:buNone/>
            </a:pPr>
            <a:r>
              <a:rPr lang="en-US" dirty="0"/>
              <a:t>Working with different </a:t>
            </a:r>
            <a:r>
              <a:rPr lang="en-US" dirty="0" err="1"/>
              <a:t>algorythms</a:t>
            </a:r>
            <a:r>
              <a:rPr lang="en-US" dirty="0"/>
              <a:t> and techniques mentioned below:</a:t>
            </a:r>
          </a:p>
          <a:p>
            <a:pPr marL="0" indent="0">
              <a:buNone/>
            </a:pPr>
            <a:endParaRPr lang="en-US" dirty="0"/>
          </a:p>
          <a:p>
            <a:pPr marL="0" indent="0">
              <a:buNone/>
            </a:pPr>
            <a:r>
              <a:rPr lang="en-US" dirty="0">
                <a:hlinkClick r:id="rId2"/>
              </a:rPr>
              <a:t>https://alain.xyz/blog/ray-tracing-filtering</a:t>
            </a:r>
            <a:endParaRPr lang="en-US" dirty="0"/>
          </a:p>
          <a:p>
            <a:pPr marL="0" indent="0">
              <a:buNone/>
            </a:pPr>
            <a:r>
              <a:rPr lang="en-US" dirty="0"/>
              <a:t>https://alain.xyz/blog/machine-learning-denoising</a:t>
            </a:r>
          </a:p>
          <a:p>
            <a:pPr marL="0" indent="0">
              <a:buNone/>
            </a:pPr>
            <a:endParaRPr lang="en-US" dirty="0"/>
          </a:p>
        </p:txBody>
      </p:sp>
      <p:sp>
        <p:nvSpPr>
          <p:cNvPr id="4" name="Title 1">
            <a:extLst>
              <a:ext uri="{FF2B5EF4-FFF2-40B4-BE49-F238E27FC236}">
                <a16:creationId xmlns:a16="http://schemas.microsoft.com/office/drawing/2014/main" id="{CAAE9D94-6E91-A15A-4852-F75BB3B68A2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err="1"/>
              <a:t>Results</a:t>
            </a:r>
            <a:r>
              <a:rPr lang="en-US" dirty="0"/>
              <a:t> and </a:t>
            </a:r>
            <a:r>
              <a:rPr lang="ru-RU" dirty="0" err="1"/>
              <a:t>Conclusion</a:t>
            </a:r>
            <a:endParaRPr lang="en-US" dirty="0"/>
          </a:p>
        </p:txBody>
      </p:sp>
    </p:spTree>
    <p:extLst>
      <p:ext uri="{BB962C8B-B14F-4D97-AF65-F5344CB8AC3E}">
        <p14:creationId xmlns:p14="http://schemas.microsoft.com/office/powerpoint/2010/main" val="370546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E36F-AF10-A67C-DC87-1B56B9B04CD4}"/>
              </a:ext>
            </a:extLst>
          </p:cNvPr>
          <p:cNvSpPr>
            <a:spLocks noGrp="1"/>
          </p:cNvSpPr>
          <p:nvPr>
            <p:ph type="title"/>
          </p:nvPr>
        </p:nvSpPr>
        <p:spPr>
          <a:xfrm>
            <a:off x="838200" y="365126"/>
            <a:ext cx="10515600" cy="460498"/>
          </a:xfrm>
        </p:spPr>
        <p:txBody>
          <a:bodyPr>
            <a:normAutofit fontScale="90000"/>
          </a:bodyPr>
          <a:lstStyle/>
          <a:p>
            <a:r>
              <a:rPr lang="en-US" dirty="0"/>
              <a:t>Information used:</a:t>
            </a:r>
          </a:p>
        </p:txBody>
      </p:sp>
      <p:sp>
        <p:nvSpPr>
          <p:cNvPr id="3" name="Content Placeholder 2">
            <a:extLst>
              <a:ext uri="{FF2B5EF4-FFF2-40B4-BE49-F238E27FC236}">
                <a16:creationId xmlns:a16="http://schemas.microsoft.com/office/drawing/2014/main" id="{6BAE0448-AA24-A808-9298-43C6A4E90591}"/>
              </a:ext>
            </a:extLst>
          </p:cNvPr>
          <p:cNvSpPr>
            <a:spLocks noGrp="1"/>
          </p:cNvSpPr>
          <p:nvPr>
            <p:ph idx="1"/>
          </p:nvPr>
        </p:nvSpPr>
        <p:spPr>
          <a:xfrm>
            <a:off x="514905" y="932154"/>
            <a:ext cx="11345662" cy="5726097"/>
          </a:xfrm>
        </p:spPr>
        <p:txBody>
          <a:bodyPr>
            <a:normAutofit fontScale="40000" lnSpcReduction="20000"/>
          </a:bodyPr>
          <a:lstStyle/>
          <a:p>
            <a:r>
              <a:rPr lang="it-IT" dirty="0"/>
              <a:t>https://github.com/junjun-jiang/Face-Hallucination-Benchmark</a:t>
            </a:r>
          </a:p>
          <a:p>
            <a:r>
              <a:rPr lang="it-IT" dirty="0"/>
              <a:t>   https://github.com/csxmli2016/DMDNet</a:t>
            </a:r>
          </a:p>
          <a:p>
            <a:r>
              <a:rPr lang="it-IT" dirty="0"/>
              <a:t>   https://github.com/TencentARC/GFPGAN</a:t>
            </a:r>
          </a:p>
          <a:p>
            <a:r>
              <a:rPr lang="it-IT" dirty="0"/>
              <a:t>   https://github.com/FelixMohr/Deep-learning-with-Python/blob/master/DCGAN-face-creation.ipynb</a:t>
            </a:r>
          </a:p>
          <a:p>
            <a:r>
              <a:rPr lang="it-IT" dirty="0"/>
              <a:t>   https://colab.research.google.com/drive/1sVsoBd9AjckIXThgtZhGrHRfFI6UUYOo</a:t>
            </a:r>
          </a:p>
          <a:p>
            <a:r>
              <a:rPr lang="it-IT" dirty="0"/>
              <a:t>   https://github.com/csjliang/LDL</a:t>
            </a:r>
          </a:p>
          <a:p>
            <a:r>
              <a:rPr lang="it-IT" dirty="0"/>
              <a:t>   https://github.com/FelixMohr/Deep-learning-with-Python/blob/master/DCGAN-face-creation.ipynb</a:t>
            </a:r>
          </a:p>
          <a:p>
            <a:r>
              <a:rPr lang="it-IT" dirty="0"/>
              <a:t>   https://www.youtube.com/watch?v=_bH2oh75Kdo</a:t>
            </a:r>
          </a:p>
          <a:p>
            <a:r>
              <a:rPr lang="it-IT" dirty="0"/>
              <a:t>   https://github.com/machinelearnear/towards_robust_blind_face_restoration/blob/main/step_by_step.ipynb</a:t>
            </a:r>
          </a:p>
          <a:p>
            <a:r>
              <a:rPr lang="it-IT" dirty="0"/>
              <a:t>   https://github.com/iamshuvra/A-Deep-Learning-Framework-to-Reconstruct-Face-under-Mask/blob/main/GenderClassificationsKerasTunner.ipynb</a:t>
            </a:r>
          </a:p>
          <a:p>
            <a:r>
              <a:rPr lang="it-IT" dirty="0"/>
              <a:t>   https://github.com/microsoft/Bringing-Old-Photos-Back-to-Life</a:t>
            </a:r>
          </a:p>
          <a:p>
            <a:r>
              <a:rPr lang="it-IT" dirty="0"/>
              <a:t>   https://www.kaggle.com/code/iljoong/celebrity-face-classification-using-keras</a:t>
            </a:r>
          </a:p>
          <a:p>
            <a:r>
              <a:rPr lang="it-IT" dirty="0"/>
              <a:t>   https://stackoverflow.com/questions/63700836/dataset-generated-from-image-dataset-from-directory-function-does-not-include-ba</a:t>
            </a:r>
          </a:p>
          <a:p>
            <a:r>
              <a:rPr lang="it-IT" dirty="0"/>
              <a:t>   https://yapdianang.github.io/celeba/</a:t>
            </a:r>
          </a:p>
          <a:p>
            <a:r>
              <a:rPr lang="it-IT" dirty="0"/>
              <a:t>   https://colab.research.google.com/github/keras-team/keras-io/blob/master/examples/generative/ipynb/stylegan.ipynb#scrollTo=5ytRqls1R01P</a:t>
            </a:r>
          </a:p>
          <a:p>
            <a:r>
              <a:rPr lang="it-IT" dirty="0"/>
              <a:t>   https://github.com/juli-amezquita/Fashion-MNIST-image-classification/blob/main/Amezquita_Abello_Juliana_Actividad_1_Redes_Neuronales_Artificiales_ANN.ipynb</a:t>
            </a:r>
          </a:p>
          <a:p>
            <a:r>
              <a:rPr lang="it-IT" dirty="0"/>
              <a:t>   https://github.com/khanhnamle1994/fashion-mnist/blob/master/CNN-3Conv.ipynb</a:t>
            </a:r>
          </a:p>
          <a:p>
            <a:r>
              <a:rPr lang="it-IT" dirty="0"/>
              <a:t>   https://keras.io/examples/generative/dcgan_overriding_train_step/</a:t>
            </a:r>
          </a:p>
          <a:p>
            <a:r>
              <a:rPr lang="it-IT" dirty="0"/>
              <a:t>   https://keras.io/examples/vision/super_resolution_sub_pixel/</a:t>
            </a:r>
          </a:p>
          <a:p>
            <a:r>
              <a:rPr lang="it-IT" dirty="0"/>
              <a:t>   https://analyticsindiamag.com/10-face-datasets-to-start-facial-recognition-projects/</a:t>
            </a:r>
          </a:p>
          <a:p>
            <a:r>
              <a:rPr lang="it-IT" dirty="0"/>
              <a:t>   https://www.v7labs.com/blog/autoencoders-guide#:~:text=An%20autoencoder%20is%20an%20unsupervised,even%20generation%20of%20image%20data.</a:t>
            </a:r>
          </a:p>
          <a:p>
            <a:r>
              <a:rPr lang="it-IT" dirty="0"/>
              <a:t>   https://github.com/Valeriy77/Image-Denoising-Using-Autoencoder/blob/master/Image%20Denoising%20using%20AutoEncoders.ipynb</a:t>
            </a:r>
          </a:p>
          <a:p>
            <a:r>
              <a:rPr lang="it-IT" dirty="0"/>
              <a:t>   https://cseweb.ucsd.edu/~weijian/static/datasets/celeba/</a:t>
            </a:r>
          </a:p>
          <a:p>
            <a:endParaRPr lang="en-US" dirty="0"/>
          </a:p>
        </p:txBody>
      </p:sp>
    </p:spTree>
    <p:extLst>
      <p:ext uri="{BB962C8B-B14F-4D97-AF65-F5344CB8AC3E}">
        <p14:creationId xmlns:p14="http://schemas.microsoft.com/office/powerpoint/2010/main" val="86772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28E1-C382-E4B0-6A45-B1AA988B0347}"/>
              </a:ext>
            </a:extLst>
          </p:cNvPr>
          <p:cNvSpPr>
            <a:spLocks noGrp="1"/>
          </p:cNvSpPr>
          <p:nvPr>
            <p:ph type="title"/>
          </p:nvPr>
        </p:nvSpPr>
        <p:spPr/>
        <p:txBody>
          <a:bodyPr/>
          <a:lstStyle/>
          <a:p>
            <a:r>
              <a:rPr lang="ru-RU" dirty="0" err="1"/>
              <a:t>Motivation</a:t>
            </a:r>
            <a:r>
              <a:rPr lang="ru-RU" dirty="0"/>
              <a:t> </a:t>
            </a:r>
            <a:br>
              <a:rPr lang="en-US" dirty="0"/>
            </a:br>
            <a:endParaRPr lang="en-US" dirty="0"/>
          </a:p>
        </p:txBody>
      </p:sp>
      <p:sp>
        <p:nvSpPr>
          <p:cNvPr id="3" name="Content Placeholder 2">
            <a:extLst>
              <a:ext uri="{FF2B5EF4-FFF2-40B4-BE49-F238E27FC236}">
                <a16:creationId xmlns:a16="http://schemas.microsoft.com/office/drawing/2014/main" id="{CCBC924A-F6CD-E86E-04B0-7BBD3015F35D}"/>
              </a:ext>
            </a:extLst>
          </p:cNvPr>
          <p:cNvSpPr>
            <a:spLocks noGrp="1"/>
          </p:cNvSpPr>
          <p:nvPr>
            <p:ph idx="1"/>
          </p:nvPr>
        </p:nvSpPr>
        <p:spPr/>
        <p:txBody>
          <a:bodyPr/>
          <a:lstStyle/>
          <a:p>
            <a:pPr marL="0" indent="0">
              <a:buNone/>
            </a:pPr>
            <a:r>
              <a:rPr lang="en-US" dirty="0"/>
              <a:t>The idea behind the course work is to test how Auto Encoders handle heavy noise and compare to: </a:t>
            </a:r>
          </a:p>
          <a:p>
            <a:pPr marL="0" indent="0">
              <a:buNone/>
            </a:pPr>
            <a:r>
              <a:rPr lang="en-US" dirty="0"/>
              <a:t>                Gaussian Blur    </a:t>
            </a:r>
          </a:p>
          <a:p>
            <a:pPr marL="0" indent="0">
              <a:buNone/>
            </a:pPr>
            <a:r>
              <a:rPr lang="en-US" i="0" dirty="0">
                <a:effectLst/>
                <a:latin typeface="-apple-system"/>
              </a:rPr>
              <a:t>               Unsharp Masking (USP)  (Lecture 3)</a:t>
            </a:r>
          </a:p>
          <a:p>
            <a:endParaRPr lang="en-US" dirty="0"/>
          </a:p>
        </p:txBody>
      </p:sp>
    </p:spTree>
    <p:extLst>
      <p:ext uri="{BB962C8B-B14F-4D97-AF65-F5344CB8AC3E}">
        <p14:creationId xmlns:p14="http://schemas.microsoft.com/office/powerpoint/2010/main" val="308000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2C7-2245-9F6F-BCC8-A40B551F5353}"/>
              </a:ext>
            </a:extLst>
          </p:cNvPr>
          <p:cNvSpPr>
            <a:spLocks noGrp="1"/>
          </p:cNvSpPr>
          <p:nvPr>
            <p:ph type="title"/>
          </p:nvPr>
        </p:nvSpPr>
        <p:spPr/>
        <p:txBody>
          <a:bodyPr/>
          <a:lstStyle/>
          <a:p>
            <a:r>
              <a:rPr lang="ru-RU" dirty="0" err="1"/>
              <a:t>Introduction</a:t>
            </a:r>
            <a:endParaRPr lang="en-US" dirty="0"/>
          </a:p>
        </p:txBody>
      </p:sp>
      <p:sp>
        <p:nvSpPr>
          <p:cNvPr id="3" name="Content Placeholder 2">
            <a:extLst>
              <a:ext uri="{FF2B5EF4-FFF2-40B4-BE49-F238E27FC236}">
                <a16:creationId xmlns:a16="http://schemas.microsoft.com/office/drawing/2014/main" id="{1BF0F85A-78A6-075D-4DA0-921CFB0DE555}"/>
              </a:ext>
            </a:extLst>
          </p:cNvPr>
          <p:cNvSpPr>
            <a:spLocks noGrp="1"/>
          </p:cNvSpPr>
          <p:nvPr>
            <p:ph idx="1"/>
          </p:nvPr>
        </p:nvSpPr>
        <p:spPr/>
        <p:txBody>
          <a:bodyPr>
            <a:normAutofit fontScale="85000" lnSpcReduction="20000"/>
          </a:bodyPr>
          <a:lstStyle/>
          <a:p>
            <a:r>
              <a:rPr lang="en-US" dirty="0"/>
              <a:t>There is a nice overview of technology described on Microsoft, with already compiled networks: </a:t>
            </a:r>
            <a:r>
              <a:rPr lang="en-US" dirty="0">
                <a:hlinkClick r:id="rId2"/>
              </a:rPr>
              <a:t>https://github.com/microsoft/Bringing-Old-Photos-Back-to-Life</a:t>
            </a:r>
            <a:endParaRPr lang="en-US" dirty="0"/>
          </a:p>
          <a:p>
            <a:endParaRPr lang="en-US" dirty="0"/>
          </a:p>
          <a:p>
            <a:r>
              <a:rPr lang="en-US" dirty="0"/>
              <a:t>Industry leaders such as Intel and NVIDIA have sponsored research in machine learning based denoisers, Intel Open Image Denoise and the NVIDIA </a:t>
            </a:r>
            <a:r>
              <a:rPr lang="en-US" dirty="0" err="1"/>
              <a:t>Optix</a:t>
            </a:r>
            <a:r>
              <a:rPr lang="en-US" dirty="0"/>
              <a:t> Autoencoder both use a denoising autoencoder to denoise images to great success.</a:t>
            </a:r>
          </a:p>
          <a:p>
            <a:pPr marL="0" indent="0">
              <a:buNone/>
            </a:pPr>
            <a:endParaRPr lang="en-US" dirty="0"/>
          </a:p>
          <a:p>
            <a:r>
              <a:rPr lang="en-US" dirty="0"/>
              <a:t>There's been research in the area of algorithmic techniques to denoise images in real time using spherical harmonics to encode low frequency data, guided filters to blur while avoiding sharp changes in </a:t>
            </a:r>
            <a:r>
              <a:rPr lang="en-US" dirty="0" err="1"/>
              <a:t>normals</a:t>
            </a:r>
            <a:r>
              <a:rPr lang="en-US" dirty="0"/>
              <a:t> or albedo information, and </a:t>
            </a:r>
            <a:r>
              <a:rPr lang="en-US" dirty="0" err="1"/>
              <a:t>spatio</a:t>
            </a:r>
            <a:r>
              <a:rPr lang="en-US" dirty="0"/>
              <a:t>-temporal reprojection to reuse data that isn't view dependent such as global illumination or shadows.</a:t>
            </a:r>
          </a:p>
        </p:txBody>
      </p:sp>
    </p:spTree>
    <p:extLst>
      <p:ext uri="{BB962C8B-B14F-4D97-AF65-F5344CB8AC3E}">
        <p14:creationId xmlns:p14="http://schemas.microsoft.com/office/powerpoint/2010/main" val="361431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8A8-C000-FFE9-8121-6A89ED72560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556C056-FFBA-365B-4578-D22A4C988630}"/>
              </a:ext>
            </a:extLst>
          </p:cNvPr>
          <p:cNvSpPr>
            <a:spLocks noGrp="1"/>
          </p:cNvSpPr>
          <p:nvPr>
            <p:ph idx="1"/>
          </p:nvPr>
        </p:nvSpPr>
        <p:spPr/>
        <p:txBody>
          <a:bodyPr/>
          <a:lstStyle/>
          <a:p>
            <a:r>
              <a:rPr lang="en-US" dirty="0"/>
              <a:t>There are ways of combining these two methods, using </a:t>
            </a:r>
            <a:r>
              <a:rPr lang="en-US" dirty="0" err="1"/>
              <a:t>spatio</a:t>
            </a:r>
            <a:r>
              <a:rPr lang="en-US" dirty="0"/>
              <a:t>-temporal methods to feed a sample map estimator network to help dictate how many rays a renderer should dispatch. This helps solve the issue of denoising salt/peppering highlights/shadows in real time.</a:t>
            </a:r>
          </a:p>
        </p:txBody>
      </p:sp>
    </p:spTree>
    <p:extLst>
      <p:ext uri="{BB962C8B-B14F-4D97-AF65-F5344CB8AC3E}">
        <p14:creationId xmlns:p14="http://schemas.microsoft.com/office/powerpoint/2010/main" val="350834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3" name="Content Placeholder 2">
            <a:extLst>
              <a:ext uri="{FF2B5EF4-FFF2-40B4-BE49-F238E27FC236}">
                <a16:creationId xmlns:a16="http://schemas.microsoft.com/office/drawing/2014/main" id="{A77653CB-DA70-7A63-8473-A173FF5863F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292929"/>
                </a:solidFill>
                <a:effectLst/>
                <a:latin typeface="source-serif-pro"/>
              </a:rPr>
              <a:t>An encoder</a:t>
            </a:r>
            <a:r>
              <a:rPr lang="en-US" b="0" i="0" dirty="0">
                <a:solidFill>
                  <a:srgbClr val="292929"/>
                </a:solidFill>
                <a:effectLst/>
                <a:latin typeface="source-serif-pro"/>
              </a:rPr>
              <a:t>: This part of the model takes in parameter the input data and compresses it. </a:t>
            </a:r>
            <a:r>
              <a:rPr lang="en-US" b="0" i="1" dirty="0">
                <a:solidFill>
                  <a:srgbClr val="292929"/>
                </a:solidFill>
                <a:effectLst/>
                <a:latin typeface="source-serif-pro"/>
              </a:rPr>
              <a:t>E(x) = c </a:t>
            </a:r>
            <a:r>
              <a:rPr lang="en-US" b="0" i="0" dirty="0">
                <a:solidFill>
                  <a:srgbClr val="292929"/>
                </a:solidFill>
                <a:effectLst/>
                <a:latin typeface="source-serif-pro"/>
              </a:rPr>
              <a:t>where</a:t>
            </a:r>
            <a:r>
              <a:rPr lang="en-US" b="0" i="1" dirty="0">
                <a:solidFill>
                  <a:srgbClr val="292929"/>
                </a:solidFill>
                <a:effectLst/>
                <a:latin typeface="source-serif-pro"/>
              </a:rPr>
              <a:t> x </a:t>
            </a:r>
            <a:r>
              <a:rPr lang="en-US" b="0" i="0" dirty="0">
                <a:solidFill>
                  <a:srgbClr val="292929"/>
                </a:solidFill>
                <a:effectLst/>
                <a:latin typeface="source-serif-pro"/>
              </a:rPr>
              <a:t>is the input data</a:t>
            </a:r>
            <a:r>
              <a:rPr lang="en-US" b="0" i="1" dirty="0">
                <a:solidFill>
                  <a:srgbClr val="292929"/>
                </a:solidFill>
                <a:effectLst/>
                <a:latin typeface="source-serif-pro"/>
              </a:rPr>
              <a:t>, c </a:t>
            </a:r>
            <a:r>
              <a:rPr lang="en-US" b="0" i="0" dirty="0">
                <a:solidFill>
                  <a:srgbClr val="292929"/>
                </a:solidFill>
                <a:effectLst/>
                <a:latin typeface="source-serif-pro"/>
              </a:rPr>
              <a:t>the latent representation and </a:t>
            </a:r>
            <a:r>
              <a:rPr lang="en-US" b="0" i="1" dirty="0">
                <a:solidFill>
                  <a:srgbClr val="292929"/>
                </a:solidFill>
                <a:effectLst/>
                <a:latin typeface="source-serif-pro"/>
              </a:rPr>
              <a:t>E</a:t>
            </a:r>
            <a:r>
              <a:rPr lang="en-US" b="0" i="0" dirty="0">
                <a:solidFill>
                  <a:srgbClr val="292929"/>
                </a:solidFill>
                <a:effectLst/>
                <a:latin typeface="source-serif-pro"/>
              </a:rPr>
              <a:t> our encoding function.</a:t>
            </a:r>
          </a:p>
          <a:p>
            <a:pPr algn="l">
              <a:buFont typeface="Arial" panose="020B0604020202020204" pitchFamily="34" charset="0"/>
              <a:buChar char="•"/>
            </a:pPr>
            <a:endParaRPr lang="en-US" b="0" i="0" dirty="0">
              <a:solidFill>
                <a:srgbClr val="292929"/>
              </a:solidFill>
              <a:effectLst/>
              <a:latin typeface="source-serif-pro"/>
            </a:endParaRPr>
          </a:p>
          <a:p>
            <a:pPr algn="l">
              <a:buFont typeface="Arial" panose="020B0604020202020204" pitchFamily="34" charset="0"/>
              <a:buChar char="•"/>
            </a:pPr>
            <a:r>
              <a:rPr lang="en-US" b="1" i="0" dirty="0">
                <a:solidFill>
                  <a:srgbClr val="292929"/>
                </a:solidFill>
                <a:effectLst/>
                <a:latin typeface="source-serif-pro"/>
              </a:rPr>
              <a:t>A decoder:</a:t>
            </a:r>
            <a:r>
              <a:rPr lang="en-US" b="0" i="0" dirty="0">
                <a:solidFill>
                  <a:srgbClr val="292929"/>
                </a:solidFill>
                <a:effectLst/>
                <a:latin typeface="source-serif-pro"/>
              </a:rPr>
              <a:t> This part takes in parameter the latent representation and try to reconstruct the original input. </a:t>
            </a:r>
            <a:r>
              <a:rPr lang="en-US" b="0" i="1" dirty="0">
                <a:solidFill>
                  <a:srgbClr val="292929"/>
                </a:solidFill>
                <a:effectLst/>
                <a:latin typeface="source-serif-pro"/>
              </a:rPr>
              <a:t>D(c) = x’ </a:t>
            </a:r>
            <a:r>
              <a:rPr lang="en-US" b="0" i="0" dirty="0">
                <a:solidFill>
                  <a:srgbClr val="292929"/>
                </a:solidFill>
                <a:effectLst/>
                <a:latin typeface="source-serif-pro"/>
              </a:rPr>
              <a:t>where </a:t>
            </a:r>
            <a:r>
              <a:rPr lang="en-US" b="0" i="1" dirty="0">
                <a:solidFill>
                  <a:srgbClr val="292929"/>
                </a:solidFill>
                <a:effectLst/>
                <a:latin typeface="source-serif-pro"/>
              </a:rPr>
              <a:t>x’ </a:t>
            </a:r>
            <a:r>
              <a:rPr lang="en-US" b="0" i="0" dirty="0">
                <a:solidFill>
                  <a:srgbClr val="292929"/>
                </a:solidFill>
                <a:effectLst/>
                <a:latin typeface="source-serif-pro"/>
              </a:rPr>
              <a:t>is the output of the decoder and</a:t>
            </a:r>
            <a:r>
              <a:rPr lang="en-US" b="0" i="1" dirty="0">
                <a:solidFill>
                  <a:srgbClr val="292929"/>
                </a:solidFill>
                <a:effectLst/>
                <a:latin typeface="source-serif-pro"/>
              </a:rPr>
              <a:t> D </a:t>
            </a:r>
            <a:r>
              <a:rPr lang="en-US" b="0" i="0" dirty="0">
                <a:solidFill>
                  <a:srgbClr val="292929"/>
                </a:solidFill>
                <a:effectLst/>
                <a:latin typeface="source-serif-pro"/>
              </a:rPr>
              <a:t>our decoding function</a:t>
            </a:r>
          </a:p>
          <a:p>
            <a:endParaRPr lang="en-US" dirty="0"/>
          </a:p>
        </p:txBody>
      </p:sp>
    </p:spTree>
    <p:extLst>
      <p:ext uri="{BB962C8B-B14F-4D97-AF65-F5344CB8AC3E}">
        <p14:creationId xmlns:p14="http://schemas.microsoft.com/office/powerpoint/2010/main" val="381071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pic>
        <p:nvPicPr>
          <p:cNvPr id="5" name="Picture 4">
            <a:extLst>
              <a:ext uri="{FF2B5EF4-FFF2-40B4-BE49-F238E27FC236}">
                <a16:creationId xmlns:a16="http://schemas.microsoft.com/office/drawing/2014/main" id="{B063E7DD-A7B7-814A-08F0-CDCEFE58763E}"/>
              </a:ext>
            </a:extLst>
          </p:cNvPr>
          <p:cNvPicPr>
            <a:picLocks noChangeAspect="1"/>
          </p:cNvPicPr>
          <p:nvPr/>
        </p:nvPicPr>
        <p:blipFill>
          <a:blip r:embed="rId2"/>
          <a:stretch>
            <a:fillRect/>
          </a:stretch>
        </p:blipFill>
        <p:spPr>
          <a:xfrm>
            <a:off x="1643673" y="1445268"/>
            <a:ext cx="9293617" cy="5315078"/>
          </a:xfrm>
          <a:prstGeom prst="rect">
            <a:avLst/>
          </a:prstGeom>
        </p:spPr>
      </p:pic>
    </p:spTree>
    <p:extLst>
      <p:ext uri="{BB962C8B-B14F-4D97-AF65-F5344CB8AC3E}">
        <p14:creationId xmlns:p14="http://schemas.microsoft.com/office/powerpoint/2010/main" val="68592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a:bodyPr>
          <a:lstStyle/>
          <a:p>
            <a:r>
              <a:rPr lang="en-US" b="0" i="0" dirty="0">
                <a:solidFill>
                  <a:srgbClr val="292929"/>
                </a:solidFill>
                <a:effectLst/>
                <a:latin typeface="source-serif-pro"/>
              </a:rPr>
              <a:t>The learning process is quite regular, it aims at minimizing a loss function.</a:t>
            </a:r>
          </a:p>
          <a:p>
            <a:endParaRPr lang="en-US" dirty="0">
              <a:solidFill>
                <a:srgbClr val="292929"/>
              </a:solidFill>
              <a:latin typeface="source-serif-pro"/>
            </a:endParaRPr>
          </a:p>
          <a:p>
            <a:endParaRPr lang="en-US" dirty="0">
              <a:solidFill>
                <a:srgbClr val="292929"/>
              </a:solidFill>
              <a:latin typeface="source-serif-pro"/>
            </a:endParaRPr>
          </a:p>
          <a:p>
            <a:endParaRPr lang="en-US" dirty="0">
              <a:solidFill>
                <a:srgbClr val="292929"/>
              </a:solidFill>
              <a:latin typeface="source-serif-pro"/>
            </a:endParaRPr>
          </a:p>
          <a:p>
            <a:r>
              <a:rPr lang="en-US" b="0" i="0" dirty="0">
                <a:solidFill>
                  <a:srgbClr val="292929"/>
                </a:solidFill>
                <a:effectLst/>
                <a:latin typeface="source-serif-pro"/>
              </a:rPr>
              <a:t>There are different </a:t>
            </a:r>
            <a:r>
              <a:rPr lang="en-US" b="1" i="0" dirty="0">
                <a:solidFill>
                  <a:srgbClr val="292929"/>
                </a:solidFill>
                <a:effectLst/>
                <a:latin typeface="source-serif-pro"/>
              </a:rPr>
              <a:t>metrics</a:t>
            </a:r>
            <a:r>
              <a:rPr lang="en-US" b="0" i="0" dirty="0">
                <a:solidFill>
                  <a:srgbClr val="292929"/>
                </a:solidFill>
                <a:effectLst/>
                <a:latin typeface="source-serif-pro"/>
              </a:rPr>
              <a:t> to quantify this loss function such as the</a:t>
            </a:r>
            <a:r>
              <a:rPr lang="en-US" b="1" i="0" dirty="0">
                <a:solidFill>
                  <a:srgbClr val="292929"/>
                </a:solidFill>
                <a:effectLst/>
                <a:latin typeface="source-serif-pro"/>
              </a:rPr>
              <a:t> Mean Square Error</a:t>
            </a:r>
            <a:r>
              <a:rPr lang="en-US" b="0" i="0" dirty="0">
                <a:solidFill>
                  <a:srgbClr val="292929"/>
                </a:solidFill>
                <a:effectLst/>
                <a:latin typeface="source-serif-pro"/>
              </a:rPr>
              <a:t> or the </a:t>
            </a:r>
            <a:r>
              <a:rPr lang="en-US" b="1" i="0" dirty="0">
                <a:solidFill>
                  <a:srgbClr val="292929"/>
                </a:solidFill>
                <a:effectLst/>
                <a:latin typeface="source-serif-pro"/>
              </a:rPr>
              <a:t>cross-entropy</a:t>
            </a:r>
            <a:r>
              <a:rPr lang="en-US" b="0" i="0" dirty="0">
                <a:solidFill>
                  <a:srgbClr val="292929"/>
                </a:solidFill>
                <a:effectLst/>
                <a:latin typeface="source-serif-pro"/>
              </a:rPr>
              <a:t> (when the activation function is a sigmoid for instance). This loss must penalize the reconstruction for being dissimilar from </a:t>
            </a:r>
            <a:r>
              <a:rPr lang="en-US" b="0" i="1" dirty="0">
                <a:solidFill>
                  <a:srgbClr val="292929"/>
                </a:solidFill>
                <a:effectLst/>
                <a:latin typeface="source-serif-pro"/>
              </a:rPr>
              <a:t>x.</a:t>
            </a:r>
            <a:endParaRPr lang="en-US" dirty="0"/>
          </a:p>
        </p:txBody>
      </p:sp>
      <p:pic>
        <p:nvPicPr>
          <p:cNvPr id="10" name="Picture 9">
            <a:extLst>
              <a:ext uri="{FF2B5EF4-FFF2-40B4-BE49-F238E27FC236}">
                <a16:creationId xmlns:a16="http://schemas.microsoft.com/office/drawing/2014/main" id="{ECC6C106-404E-69C4-0A02-5C07A60D8732}"/>
              </a:ext>
            </a:extLst>
          </p:cNvPr>
          <p:cNvPicPr>
            <a:picLocks noChangeAspect="1"/>
          </p:cNvPicPr>
          <p:nvPr/>
        </p:nvPicPr>
        <p:blipFill>
          <a:blip r:embed="rId2"/>
          <a:stretch>
            <a:fillRect/>
          </a:stretch>
        </p:blipFill>
        <p:spPr>
          <a:xfrm>
            <a:off x="4203900" y="3033712"/>
            <a:ext cx="3038475" cy="790575"/>
          </a:xfrm>
          <a:prstGeom prst="rect">
            <a:avLst/>
          </a:prstGeom>
        </p:spPr>
      </p:pic>
    </p:spTree>
    <p:extLst>
      <p:ext uri="{BB962C8B-B14F-4D97-AF65-F5344CB8AC3E}">
        <p14:creationId xmlns:p14="http://schemas.microsoft.com/office/powerpoint/2010/main" val="343027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5149-9128-254B-FCDB-BF2DC58C76AB}"/>
              </a:ext>
            </a:extLst>
          </p:cNvPr>
          <p:cNvSpPr>
            <a:spLocks noGrp="1"/>
          </p:cNvSpPr>
          <p:nvPr>
            <p:ph type="title"/>
          </p:nvPr>
        </p:nvSpPr>
        <p:spPr>
          <a:xfrm>
            <a:off x="838200" y="365126"/>
            <a:ext cx="10515600" cy="1188466"/>
          </a:xfrm>
        </p:spPr>
        <p:txBody>
          <a:bodyPr>
            <a:normAutofit fontScale="90000"/>
          </a:bodyPr>
          <a:lstStyle/>
          <a:p>
            <a:r>
              <a:rPr lang="en-US" dirty="0"/>
              <a:t>Description: Using Autoencoders and Convolution matrixes in this test </a:t>
            </a:r>
          </a:p>
        </p:txBody>
      </p:sp>
      <p:sp>
        <p:nvSpPr>
          <p:cNvPr id="6" name="Content Placeholder 2">
            <a:extLst>
              <a:ext uri="{FF2B5EF4-FFF2-40B4-BE49-F238E27FC236}">
                <a16:creationId xmlns:a16="http://schemas.microsoft.com/office/drawing/2014/main" id="{70F42308-5D74-5769-09B1-560E14A2189F}"/>
              </a:ext>
            </a:extLst>
          </p:cNvPr>
          <p:cNvSpPr>
            <a:spLocks noGrp="1"/>
          </p:cNvSpPr>
          <p:nvPr>
            <p:ph idx="1"/>
          </p:nvPr>
        </p:nvSpPr>
        <p:spPr>
          <a:xfrm>
            <a:off x="838200" y="1825625"/>
            <a:ext cx="10515600" cy="4351338"/>
          </a:xfrm>
        </p:spPr>
        <p:txBody>
          <a:bodyPr>
            <a:normAutofit fontScale="47500" lnSpcReduction="20000"/>
          </a:bodyPr>
          <a:lstStyle/>
          <a:p>
            <a:pPr marL="0" indent="0">
              <a:buNone/>
            </a:pPr>
            <a:endParaRPr lang="en-US" b="0" dirty="0">
              <a:effectLst/>
              <a:latin typeface="Consolas" panose="020B0609020204030204" pitchFamily="49" charset="0"/>
            </a:endParaRPr>
          </a:p>
          <a:p>
            <a:pPr marL="0" indent="0">
              <a:buNone/>
            </a:pPr>
            <a:r>
              <a:rPr lang="en-US" sz="3400" b="0" dirty="0">
                <a:effectLst/>
                <a:latin typeface="Consolas" panose="020B0609020204030204" pitchFamily="49" charset="0"/>
              </a:rPr>
              <a:t>The original (218, 178) images in the dataset were converted to (216, 176) in order to use 2 Conv layers</a:t>
            </a:r>
            <a:endParaRPr lang="en-US" sz="3400" dirty="0">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autoencoder = </a:t>
            </a:r>
            <a:r>
              <a:rPr lang="en-US" b="0" dirty="0" err="1">
                <a:effectLst/>
                <a:latin typeface="Consolas" panose="020B0609020204030204" pitchFamily="49" charset="0"/>
              </a:rPr>
              <a:t>tf.keras.models.Sequential</a:t>
            </a: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 </a:t>
            </a:r>
            <a:r>
              <a:rPr lang="en-US" b="0" dirty="0" err="1">
                <a:effectLst/>
                <a:latin typeface="Consolas" panose="020B0609020204030204" pitchFamily="49" charset="0"/>
              </a:rPr>
              <a:t>input_shape</a:t>
            </a:r>
            <a:r>
              <a:rPr lang="en-US" b="0" dirty="0">
                <a:effectLst/>
                <a:latin typeface="Consolas" panose="020B0609020204030204" pitchFamily="49" charset="0"/>
              </a:rPr>
              <a:t>=(216, 176, 3)))</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#Encoded image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(tf.keras.layers.Conv2D(filters=8, </a:t>
            </a:r>
            <a:r>
              <a:rPr lang="en-US" b="0" dirty="0" err="1">
                <a:effectLst/>
                <a:latin typeface="Consolas" panose="020B0609020204030204" pitchFamily="49" charset="0"/>
              </a:rPr>
              <a:t>kernel_size</a:t>
            </a:r>
            <a:r>
              <a:rPr lang="en-US" b="0" dirty="0">
                <a:effectLst/>
                <a:latin typeface="Consolas" panose="020B0609020204030204" pitchFamily="49" charset="0"/>
              </a:rPr>
              <a:t>=3, strides=1, padding="same"))</a:t>
            </a:r>
          </a:p>
          <a:p>
            <a:pPr marL="0" indent="0">
              <a:buNone/>
            </a:pPr>
            <a:br>
              <a:rPr lang="en-US" b="0" dirty="0">
                <a:effectLst/>
                <a:latin typeface="Consolas" panose="020B0609020204030204" pitchFamily="49" charset="0"/>
              </a:rPr>
            </a:br>
            <a:r>
              <a:rPr lang="en-US" b="0" u="sng" dirty="0">
                <a:effectLst/>
                <a:latin typeface="Consolas" panose="020B0609020204030204" pitchFamily="49" charset="0"/>
              </a:rPr>
              <a:t>#Decoder</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(tf.keras.layers.Conv2DTranspose(filters=16, </a:t>
            </a:r>
            <a:r>
              <a:rPr lang="en-US" b="0" dirty="0" err="1">
                <a:effectLst/>
                <a:latin typeface="Consolas" panose="020B0609020204030204" pitchFamily="49" charset="0"/>
              </a:rPr>
              <a:t>kernel_size</a:t>
            </a:r>
            <a:r>
              <a:rPr lang="en-US" b="0" dirty="0">
                <a:effectLst/>
                <a:latin typeface="Consolas" panose="020B0609020204030204" pitchFamily="49" charset="0"/>
              </a:rPr>
              <a:t>=3, strides=2, padding="same"))</a:t>
            </a:r>
          </a:p>
          <a:p>
            <a:pPr marL="0" indent="0">
              <a:buNone/>
            </a:pPr>
            <a:r>
              <a:rPr lang="en-US" b="0" dirty="0" err="1">
                <a:effectLst/>
                <a:latin typeface="Consolas" panose="020B0609020204030204" pitchFamily="49" charset="0"/>
              </a:rPr>
              <a:t>autoencoder.add</a:t>
            </a:r>
            <a:r>
              <a:rPr lang="en-US" b="0" dirty="0">
                <a:effectLst/>
                <a:latin typeface="Consolas" panose="020B0609020204030204" pitchFamily="49" charset="0"/>
              </a:rPr>
              <a:t>(tf.keras.layers.Conv2DTranspose(filters=3, </a:t>
            </a:r>
            <a:r>
              <a:rPr lang="en-US" b="0" dirty="0" err="1">
                <a:effectLst/>
                <a:latin typeface="Consolas" panose="020B0609020204030204" pitchFamily="49" charset="0"/>
              </a:rPr>
              <a:t>kernel_size</a:t>
            </a:r>
            <a:r>
              <a:rPr lang="en-US" b="0" dirty="0">
                <a:effectLst/>
                <a:latin typeface="Consolas" panose="020B0609020204030204" pitchFamily="49" charset="0"/>
              </a:rPr>
              <a:t>=3, strides=2, activation='sigmoid', padding="same"))</a:t>
            </a:r>
          </a:p>
        </p:txBody>
      </p:sp>
    </p:spTree>
    <p:extLst>
      <p:ext uri="{BB962C8B-B14F-4D97-AF65-F5344CB8AC3E}">
        <p14:creationId xmlns:p14="http://schemas.microsoft.com/office/powerpoint/2010/main" val="32836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EC28-7863-FFC0-EC7C-F0A403871A6D}"/>
              </a:ext>
            </a:extLst>
          </p:cNvPr>
          <p:cNvSpPr>
            <a:spLocks noGrp="1"/>
          </p:cNvSpPr>
          <p:nvPr>
            <p:ph type="title" idx="4294967295"/>
          </p:nvPr>
        </p:nvSpPr>
        <p:spPr>
          <a:xfrm>
            <a:off x="4314548" y="365125"/>
            <a:ext cx="6201051" cy="407232"/>
          </a:xfrm>
        </p:spPr>
        <p:txBody>
          <a:bodyPr>
            <a:normAutofit fontScale="90000"/>
          </a:bodyPr>
          <a:lstStyle/>
          <a:p>
            <a:r>
              <a:rPr lang="ru-RU" dirty="0" err="1"/>
              <a:t>Demo</a:t>
            </a:r>
            <a:endParaRPr lang="en-US" dirty="0"/>
          </a:p>
        </p:txBody>
      </p:sp>
      <p:pic>
        <p:nvPicPr>
          <p:cNvPr id="5" name="Picture 4">
            <a:extLst>
              <a:ext uri="{FF2B5EF4-FFF2-40B4-BE49-F238E27FC236}">
                <a16:creationId xmlns:a16="http://schemas.microsoft.com/office/drawing/2014/main" id="{794BD2B9-F8AA-4E28-F920-6259BD45BF59}"/>
              </a:ext>
            </a:extLst>
          </p:cNvPr>
          <p:cNvPicPr>
            <a:picLocks noChangeAspect="1"/>
          </p:cNvPicPr>
          <p:nvPr/>
        </p:nvPicPr>
        <p:blipFill>
          <a:blip r:embed="rId2"/>
          <a:stretch>
            <a:fillRect/>
          </a:stretch>
        </p:blipFill>
        <p:spPr>
          <a:xfrm>
            <a:off x="1686757" y="949912"/>
            <a:ext cx="6971576" cy="5610686"/>
          </a:xfrm>
          <a:prstGeom prst="rect">
            <a:avLst/>
          </a:prstGeom>
        </p:spPr>
      </p:pic>
      <p:sp>
        <p:nvSpPr>
          <p:cNvPr id="6" name="Content Placeholder 2">
            <a:extLst>
              <a:ext uri="{FF2B5EF4-FFF2-40B4-BE49-F238E27FC236}">
                <a16:creationId xmlns:a16="http://schemas.microsoft.com/office/drawing/2014/main" id="{F9EB400A-A9A3-AC5B-9C77-BB3799EB8C8B}"/>
              </a:ext>
            </a:extLst>
          </p:cNvPr>
          <p:cNvSpPr txBox="1">
            <a:spLocks/>
          </p:cNvSpPr>
          <p:nvPr/>
        </p:nvSpPr>
        <p:spPr>
          <a:xfrm>
            <a:off x="8948690" y="1447059"/>
            <a:ext cx="2530137" cy="484720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292929"/>
                </a:solidFill>
                <a:latin typeface="source-serif-pro"/>
              </a:rPr>
              <a:t>Added noise</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0070C0"/>
                </a:solidFill>
                <a:latin typeface="source-serif-pro"/>
              </a:rPr>
              <a:t>Our Denoising</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292929"/>
                </a:solidFill>
                <a:latin typeface="source-serif-pro"/>
              </a:rPr>
              <a:t>Original</a:t>
            </a:r>
          </a:p>
          <a:p>
            <a:pPr marL="0" indent="0">
              <a:buNone/>
            </a:pPr>
            <a:endParaRPr lang="en-US" b="1" dirty="0">
              <a:solidFill>
                <a:srgbClr val="292929"/>
              </a:solidFill>
              <a:latin typeface="source-serif-pro"/>
            </a:endParaRPr>
          </a:p>
          <a:p>
            <a:pPr marL="0" indent="0">
              <a:buNone/>
            </a:pPr>
            <a:endParaRPr lang="en-US" b="1" dirty="0">
              <a:solidFill>
                <a:srgbClr val="292929"/>
              </a:solidFill>
              <a:latin typeface="source-serif-pro"/>
            </a:endParaRPr>
          </a:p>
          <a:p>
            <a:pPr marL="0" indent="0">
              <a:buNone/>
            </a:pPr>
            <a:r>
              <a:rPr lang="en-US" b="1" dirty="0">
                <a:solidFill>
                  <a:srgbClr val="292929"/>
                </a:solidFill>
                <a:latin typeface="source-serif-pro"/>
              </a:rPr>
              <a:t>Compared to </a:t>
            </a:r>
            <a:r>
              <a:rPr lang="en-US" b="1" dirty="0" err="1">
                <a:solidFill>
                  <a:srgbClr val="292929"/>
                </a:solidFill>
                <a:latin typeface="source-serif-pro"/>
              </a:rPr>
              <a:t>blured</a:t>
            </a:r>
            <a:endParaRPr lang="en-US" b="1" dirty="0">
              <a:solidFill>
                <a:srgbClr val="292929"/>
              </a:solidFill>
              <a:latin typeface="source-serif-pro"/>
            </a:endParaRPr>
          </a:p>
          <a:p>
            <a:pPr marL="0" indent="0">
              <a:buNone/>
            </a:pPr>
            <a:endParaRPr lang="en-US" dirty="0">
              <a:solidFill>
                <a:srgbClr val="292929"/>
              </a:solidFill>
              <a:latin typeface="source-serif-pro"/>
            </a:endParaRPr>
          </a:p>
          <a:p>
            <a:endParaRPr lang="en-US" dirty="0"/>
          </a:p>
        </p:txBody>
      </p:sp>
    </p:spTree>
    <p:extLst>
      <p:ext uri="{BB962C8B-B14F-4D97-AF65-F5344CB8AC3E}">
        <p14:creationId xmlns:p14="http://schemas.microsoft.com/office/powerpoint/2010/main" val="326777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1175</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Consolas</vt:lpstr>
      <vt:lpstr>source-serif-pro</vt:lpstr>
      <vt:lpstr>Office Theme</vt:lpstr>
      <vt:lpstr>Image Denoising</vt:lpstr>
      <vt:lpstr>Motivation  </vt:lpstr>
      <vt:lpstr>Introduction</vt:lpstr>
      <vt:lpstr>Introduction</vt:lpstr>
      <vt:lpstr>Description: Using Autoencoders and Convolution matrixes in this test </vt:lpstr>
      <vt:lpstr>Description: Using Autoencoders and Convolution matrixes in this test </vt:lpstr>
      <vt:lpstr>Description: Using Autoencoders and Convolution matrixes in this test </vt:lpstr>
      <vt:lpstr>Description: Using Autoencoders and Convolution matrixes in this test </vt:lpstr>
      <vt:lpstr>Demo</vt:lpstr>
      <vt:lpstr>Results and Conclusion</vt:lpstr>
      <vt:lpstr> </vt:lpstr>
      <vt:lpstr>Information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Denoising</dc:title>
  <dc:creator>Lazarenko, Oksana</dc:creator>
  <cp:lastModifiedBy>Lazarenko, Oksana</cp:lastModifiedBy>
  <cp:revision>2</cp:revision>
  <dcterms:created xsi:type="dcterms:W3CDTF">2022-12-12T15:51:46Z</dcterms:created>
  <dcterms:modified xsi:type="dcterms:W3CDTF">2022-12-12T17:11:17Z</dcterms:modified>
</cp:coreProperties>
</file>