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59" r:id="rId5"/>
    <p:sldId id="265" r:id="rId6"/>
    <p:sldId id="266" r:id="rId7"/>
    <p:sldId id="267" r:id="rId8"/>
    <p:sldId id="268" r:id="rId9"/>
    <p:sldId id="261"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zarenko, Oksana" initials="LO" lastIdx="1" clrIdx="0">
    <p:extLst>
      <p:ext uri="{19B8F6BF-5375-455C-9EA6-DF929625EA0E}">
        <p15:presenceInfo xmlns:p15="http://schemas.microsoft.com/office/powerpoint/2012/main" userId="S::Oksana.Lazarenko@konicaminolta.ua::08d3cd52-5ed3-469c-9aa4-be676c931bf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82"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E7747-98ED-45A9-4930-3ACFFDF141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362F34-6DEB-8123-5679-FA4EC0AEA2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DA3257-9506-68F3-64F1-D811D36E93EF}"/>
              </a:ext>
            </a:extLst>
          </p:cNvPr>
          <p:cNvSpPr>
            <a:spLocks noGrp="1"/>
          </p:cNvSpPr>
          <p:nvPr>
            <p:ph type="dt" sz="half" idx="10"/>
          </p:nvPr>
        </p:nvSpPr>
        <p:spPr/>
        <p:txBody>
          <a:bodyPr/>
          <a:lstStyle/>
          <a:p>
            <a:fld id="{72E15CF9-D8E3-4331-99B7-17E2BDB7105D}" type="datetimeFigureOut">
              <a:rPr lang="en-US" smtClean="0"/>
              <a:t>12/15/2022</a:t>
            </a:fld>
            <a:endParaRPr lang="en-US"/>
          </a:p>
        </p:txBody>
      </p:sp>
      <p:sp>
        <p:nvSpPr>
          <p:cNvPr id="5" name="Footer Placeholder 4">
            <a:extLst>
              <a:ext uri="{FF2B5EF4-FFF2-40B4-BE49-F238E27FC236}">
                <a16:creationId xmlns:a16="http://schemas.microsoft.com/office/drawing/2014/main" id="{CD712A22-2772-9150-7BA0-5CA91C31C0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81DD35-ABA3-D869-9A17-4FEAF5A40377}"/>
              </a:ext>
            </a:extLst>
          </p:cNvPr>
          <p:cNvSpPr>
            <a:spLocks noGrp="1"/>
          </p:cNvSpPr>
          <p:nvPr>
            <p:ph type="sldNum" sz="quarter" idx="12"/>
          </p:nvPr>
        </p:nvSpPr>
        <p:spPr/>
        <p:txBody>
          <a:bodyPr/>
          <a:lstStyle/>
          <a:p>
            <a:fld id="{E5F52CC4-14A6-4F0F-9763-AAF61125B0F1}" type="slidenum">
              <a:rPr lang="en-US" smtClean="0"/>
              <a:t>‹#›</a:t>
            </a:fld>
            <a:endParaRPr lang="en-US"/>
          </a:p>
        </p:txBody>
      </p:sp>
    </p:spTree>
    <p:extLst>
      <p:ext uri="{BB962C8B-B14F-4D97-AF65-F5344CB8AC3E}">
        <p14:creationId xmlns:p14="http://schemas.microsoft.com/office/powerpoint/2010/main" val="438291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2F1D0-435C-1E14-5F79-CF5778E3DA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7B6776-8F17-E5BE-5540-FE81D61BC2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9BC4F2-49C1-CB50-4906-F8706D9DDD1F}"/>
              </a:ext>
            </a:extLst>
          </p:cNvPr>
          <p:cNvSpPr>
            <a:spLocks noGrp="1"/>
          </p:cNvSpPr>
          <p:nvPr>
            <p:ph type="dt" sz="half" idx="10"/>
          </p:nvPr>
        </p:nvSpPr>
        <p:spPr/>
        <p:txBody>
          <a:bodyPr/>
          <a:lstStyle/>
          <a:p>
            <a:fld id="{72E15CF9-D8E3-4331-99B7-17E2BDB7105D}" type="datetimeFigureOut">
              <a:rPr lang="en-US" smtClean="0"/>
              <a:t>12/15/2022</a:t>
            </a:fld>
            <a:endParaRPr lang="en-US"/>
          </a:p>
        </p:txBody>
      </p:sp>
      <p:sp>
        <p:nvSpPr>
          <p:cNvPr id="5" name="Footer Placeholder 4">
            <a:extLst>
              <a:ext uri="{FF2B5EF4-FFF2-40B4-BE49-F238E27FC236}">
                <a16:creationId xmlns:a16="http://schemas.microsoft.com/office/drawing/2014/main" id="{812C0793-88BA-A91C-0092-A86754BD24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92E9D-F9D2-D6E5-34D3-EA2C00BC50D1}"/>
              </a:ext>
            </a:extLst>
          </p:cNvPr>
          <p:cNvSpPr>
            <a:spLocks noGrp="1"/>
          </p:cNvSpPr>
          <p:nvPr>
            <p:ph type="sldNum" sz="quarter" idx="12"/>
          </p:nvPr>
        </p:nvSpPr>
        <p:spPr/>
        <p:txBody>
          <a:bodyPr/>
          <a:lstStyle/>
          <a:p>
            <a:fld id="{E5F52CC4-14A6-4F0F-9763-AAF61125B0F1}" type="slidenum">
              <a:rPr lang="en-US" smtClean="0"/>
              <a:t>‹#›</a:t>
            </a:fld>
            <a:endParaRPr lang="en-US"/>
          </a:p>
        </p:txBody>
      </p:sp>
    </p:spTree>
    <p:extLst>
      <p:ext uri="{BB962C8B-B14F-4D97-AF65-F5344CB8AC3E}">
        <p14:creationId xmlns:p14="http://schemas.microsoft.com/office/powerpoint/2010/main" val="422109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4FEA28-1E74-35C4-102A-DD51886FBC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0F0344-51E0-102D-6B2A-090AC506FE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0B74CC-2B84-E559-D0BA-9175F72A1EF8}"/>
              </a:ext>
            </a:extLst>
          </p:cNvPr>
          <p:cNvSpPr>
            <a:spLocks noGrp="1"/>
          </p:cNvSpPr>
          <p:nvPr>
            <p:ph type="dt" sz="half" idx="10"/>
          </p:nvPr>
        </p:nvSpPr>
        <p:spPr/>
        <p:txBody>
          <a:bodyPr/>
          <a:lstStyle/>
          <a:p>
            <a:fld id="{72E15CF9-D8E3-4331-99B7-17E2BDB7105D}" type="datetimeFigureOut">
              <a:rPr lang="en-US" smtClean="0"/>
              <a:t>12/15/2022</a:t>
            </a:fld>
            <a:endParaRPr lang="en-US"/>
          </a:p>
        </p:txBody>
      </p:sp>
      <p:sp>
        <p:nvSpPr>
          <p:cNvPr id="5" name="Footer Placeholder 4">
            <a:extLst>
              <a:ext uri="{FF2B5EF4-FFF2-40B4-BE49-F238E27FC236}">
                <a16:creationId xmlns:a16="http://schemas.microsoft.com/office/drawing/2014/main" id="{DA4393B6-7088-2C73-3E9B-A18101DF2A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F2B830-1A10-3C95-C248-27B66F757C45}"/>
              </a:ext>
            </a:extLst>
          </p:cNvPr>
          <p:cNvSpPr>
            <a:spLocks noGrp="1"/>
          </p:cNvSpPr>
          <p:nvPr>
            <p:ph type="sldNum" sz="quarter" idx="12"/>
          </p:nvPr>
        </p:nvSpPr>
        <p:spPr/>
        <p:txBody>
          <a:bodyPr/>
          <a:lstStyle/>
          <a:p>
            <a:fld id="{E5F52CC4-14A6-4F0F-9763-AAF61125B0F1}" type="slidenum">
              <a:rPr lang="en-US" smtClean="0"/>
              <a:t>‹#›</a:t>
            </a:fld>
            <a:endParaRPr lang="en-US"/>
          </a:p>
        </p:txBody>
      </p:sp>
    </p:spTree>
    <p:extLst>
      <p:ext uri="{BB962C8B-B14F-4D97-AF65-F5344CB8AC3E}">
        <p14:creationId xmlns:p14="http://schemas.microsoft.com/office/powerpoint/2010/main" val="2435255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AAA14-67D5-9972-ACD0-825A2DC1E8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534054-6A68-4F1D-8B42-CFEB05B25F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EA0F23-43CB-CF64-4E9C-E82A0EFD3410}"/>
              </a:ext>
            </a:extLst>
          </p:cNvPr>
          <p:cNvSpPr>
            <a:spLocks noGrp="1"/>
          </p:cNvSpPr>
          <p:nvPr>
            <p:ph type="dt" sz="half" idx="10"/>
          </p:nvPr>
        </p:nvSpPr>
        <p:spPr/>
        <p:txBody>
          <a:bodyPr/>
          <a:lstStyle/>
          <a:p>
            <a:fld id="{72E15CF9-D8E3-4331-99B7-17E2BDB7105D}" type="datetimeFigureOut">
              <a:rPr lang="en-US" smtClean="0"/>
              <a:t>12/15/2022</a:t>
            </a:fld>
            <a:endParaRPr lang="en-US"/>
          </a:p>
        </p:txBody>
      </p:sp>
      <p:sp>
        <p:nvSpPr>
          <p:cNvPr id="5" name="Footer Placeholder 4">
            <a:extLst>
              <a:ext uri="{FF2B5EF4-FFF2-40B4-BE49-F238E27FC236}">
                <a16:creationId xmlns:a16="http://schemas.microsoft.com/office/drawing/2014/main" id="{F3E0C0E1-FB70-2C0D-F4F1-73FF972120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42F8B3-1B81-3F7B-6931-588D6ADE06B0}"/>
              </a:ext>
            </a:extLst>
          </p:cNvPr>
          <p:cNvSpPr>
            <a:spLocks noGrp="1"/>
          </p:cNvSpPr>
          <p:nvPr>
            <p:ph type="sldNum" sz="quarter" idx="12"/>
          </p:nvPr>
        </p:nvSpPr>
        <p:spPr/>
        <p:txBody>
          <a:bodyPr/>
          <a:lstStyle/>
          <a:p>
            <a:fld id="{E5F52CC4-14A6-4F0F-9763-AAF61125B0F1}" type="slidenum">
              <a:rPr lang="en-US" smtClean="0"/>
              <a:t>‹#›</a:t>
            </a:fld>
            <a:endParaRPr lang="en-US"/>
          </a:p>
        </p:txBody>
      </p:sp>
    </p:spTree>
    <p:extLst>
      <p:ext uri="{BB962C8B-B14F-4D97-AF65-F5344CB8AC3E}">
        <p14:creationId xmlns:p14="http://schemas.microsoft.com/office/powerpoint/2010/main" val="3979358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C757C-88C7-A4D0-A212-DB42DB3D7C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63F11F-3CAA-BD1C-921C-D793954DAF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FA8B79-CC7C-784F-F634-C3FDE967DB1C}"/>
              </a:ext>
            </a:extLst>
          </p:cNvPr>
          <p:cNvSpPr>
            <a:spLocks noGrp="1"/>
          </p:cNvSpPr>
          <p:nvPr>
            <p:ph type="dt" sz="half" idx="10"/>
          </p:nvPr>
        </p:nvSpPr>
        <p:spPr/>
        <p:txBody>
          <a:bodyPr/>
          <a:lstStyle/>
          <a:p>
            <a:fld id="{72E15CF9-D8E3-4331-99B7-17E2BDB7105D}" type="datetimeFigureOut">
              <a:rPr lang="en-US" smtClean="0"/>
              <a:t>12/15/2022</a:t>
            </a:fld>
            <a:endParaRPr lang="en-US"/>
          </a:p>
        </p:txBody>
      </p:sp>
      <p:sp>
        <p:nvSpPr>
          <p:cNvPr id="5" name="Footer Placeholder 4">
            <a:extLst>
              <a:ext uri="{FF2B5EF4-FFF2-40B4-BE49-F238E27FC236}">
                <a16:creationId xmlns:a16="http://schemas.microsoft.com/office/drawing/2014/main" id="{FA44D738-BAC2-5468-914F-258D2737F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CB09CF-A543-73D4-0D94-C83ADDF3696F}"/>
              </a:ext>
            </a:extLst>
          </p:cNvPr>
          <p:cNvSpPr>
            <a:spLocks noGrp="1"/>
          </p:cNvSpPr>
          <p:nvPr>
            <p:ph type="sldNum" sz="quarter" idx="12"/>
          </p:nvPr>
        </p:nvSpPr>
        <p:spPr/>
        <p:txBody>
          <a:bodyPr/>
          <a:lstStyle/>
          <a:p>
            <a:fld id="{E5F52CC4-14A6-4F0F-9763-AAF61125B0F1}" type="slidenum">
              <a:rPr lang="en-US" smtClean="0"/>
              <a:t>‹#›</a:t>
            </a:fld>
            <a:endParaRPr lang="en-US"/>
          </a:p>
        </p:txBody>
      </p:sp>
    </p:spTree>
    <p:extLst>
      <p:ext uri="{BB962C8B-B14F-4D97-AF65-F5344CB8AC3E}">
        <p14:creationId xmlns:p14="http://schemas.microsoft.com/office/powerpoint/2010/main" val="2776286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232AF-45A3-9403-1145-D93916752A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8DEB02-96D3-3C34-6FE9-DA8F497656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CA488-6071-93FE-4668-72634B9D6A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B8BD20-C250-2375-1B44-C8DFE3D2CE4E}"/>
              </a:ext>
            </a:extLst>
          </p:cNvPr>
          <p:cNvSpPr>
            <a:spLocks noGrp="1"/>
          </p:cNvSpPr>
          <p:nvPr>
            <p:ph type="dt" sz="half" idx="10"/>
          </p:nvPr>
        </p:nvSpPr>
        <p:spPr/>
        <p:txBody>
          <a:bodyPr/>
          <a:lstStyle/>
          <a:p>
            <a:fld id="{72E15CF9-D8E3-4331-99B7-17E2BDB7105D}" type="datetimeFigureOut">
              <a:rPr lang="en-US" smtClean="0"/>
              <a:t>12/15/2022</a:t>
            </a:fld>
            <a:endParaRPr lang="en-US"/>
          </a:p>
        </p:txBody>
      </p:sp>
      <p:sp>
        <p:nvSpPr>
          <p:cNvPr id="6" name="Footer Placeholder 5">
            <a:extLst>
              <a:ext uri="{FF2B5EF4-FFF2-40B4-BE49-F238E27FC236}">
                <a16:creationId xmlns:a16="http://schemas.microsoft.com/office/drawing/2014/main" id="{69BE8EB2-0BCE-51F2-3558-0043FE08C3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6B5F50-4C7E-A607-C897-174796935D13}"/>
              </a:ext>
            </a:extLst>
          </p:cNvPr>
          <p:cNvSpPr>
            <a:spLocks noGrp="1"/>
          </p:cNvSpPr>
          <p:nvPr>
            <p:ph type="sldNum" sz="quarter" idx="12"/>
          </p:nvPr>
        </p:nvSpPr>
        <p:spPr/>
        <p:txBody>
          <a:bodyPr/>
          <a:lstStyle/>
          <a:p>
            <a:fld id="{E5F52CC4-14A6-4F0F-9763-AAF61125B0F1}" type="slidenum">
              <a:rPr lang="en-US" smtClean="0"/>
              <a:t>‹#›</a:t>
            </a:fld>
            <a:endParaRPr lang="en-US"/>
          </a:p>
        </p:txBody>
      </p:sp>
    </p:spTree>
    <p:extLst>
      <p:ext uri="{BB962C8B-B14F-4D97-AF65-F5344CB8AC3E}">
        <p14:creationId xmlns:p14="http://schemas.microsoft.com/office/powerpoint/2010/main" val="1090927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91E6-070E-1C2A-71E8-888D4DD2BD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52D2A3-D8AE-2CC5-F347-D26B376D1E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D269EC-C1C8-4B03-C717-49B3FEC207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790A8C-52C1-387A-ECE2-A19CC9DE12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0373EF-BF09-46C2-B331-F85F8AF543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AE7C23-602F-BB1D-9352-D0D1F58B4435}"/>
              </a:ext>
            </a:extLst>
          </p:cNvPr>
          <p:cNvSpPr>
            <a:spLocks noGrp="1"/>
          </p:cNvSpPr>
          <p:nvPr>
            <p:ph type="dt" sz="half" idx="10"/>
          </p:nvPr>
        </p:nvSpPr>
        <p:spPr/>
        <p:txBody>
          <a:bodyPr/>
          <a:lstStyle/>
          <a:p>
            <a:fld id="{72E15CF9-D8E3-4331-99B7-17E2BDB7105D}" type="datetimeFigureOut">
              <a:rPr lang="en-US" smtClean="0"/>
              <a:t>12/15/2022</a:t>
            </a:fld>
            <a:endParaRPr lang="en-US"/>
          </a:p>
        </p:txBody>
      </p:sp>
      <p:sp>
        <p:nvSpPr>
          <p:cNvPr id="8" name="Footer Placeholder 7">
            <a:extLst>
              <a:ext uri="{FF2B5EF4-FFF2-40B4-BE49-F238E27FC236}">
                <a16:creationId xmlns:a16="http://schemas.microsoft.com/office/drawing/2014/main" id="{58BDE4DE-E34A-D5E2-2BEB-A2321D5B1F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A8B8A2-3769-C71E-1827-7AEE39D9F81E}"/>
              </a:ext>
            </a:extLst>
          </p:cNvPr>
          <p:cNvSpPr>
            <a:spLocks noGrp="1"/>
          </p:cNvSpPr>
          <p:nvPr>
            <p:ph type="sldNum" sz="quarter" idx="12"/>
          </p:nvPr>
        </p:nvSpPr>
        <p:spPr/>
        <p:txBody>
          <a:bodyPr/>
          <a:lstStyle/>
          <a:p>
            <a:fld id="{E5F52CC4-14A6-4F0F-9763-AAF61125B0F1}" type="slidenum">
              <a:rPr lang="en-US" smtClean="0"/>
              <a:t>‹#›</a:t>
            </a:fld>
            <a:endParaRPr lang="en-US"/>
          </a:p>
        </p:txBody>
      </p:sp>
    </p:spTree>
    <p:extLst>
      <p:ext uri="{BB962C8B-B14F-4D97-AF65-F5344CB8AC3E}">
        <p14:creationId xmlns:p14="http://schemas.microsoft.com/office/powerpoint/2010/main" val="46779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F1914-A0D6-6801-3A0F-06829BB7C3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4E2A16-D958-05EA-6C62-828F84B0DC3C}"/>
              </a:ext>
            </a:extLst>
          </p:cNvPr>
          <p:cNvSpPr>
            <a:spLocks noGrp="1"/>
          </p:cNvSpPr>
          <p:nvPr>
            <p:ph type="dt" sz="half" idx="10"/>
          </p:nvPr>
        </p:nvSpPr>
        <p:spPr/>
        <p:txBody>
          <a:bodyPr/>
          <a:lstStyle/>
          <a:p>
            <a:fld id="{72E15CF9-D8E3-4331-99B7-17E2BDB7105D}" type="datetimeFigureOut">
              <a:rPr lang="en-US" smtClean="0"/>
              <a:t>12/15/2022</a:t>
            </a:fld>
            <a:endParaRPr lang="en-US"/>
          </a:p>
        </p:txBody>
      </p:sp>
      <p:sp>
        <p:nvSpPr>
          <p:cNvPr id="4" name="Footer Placeholder 3">
            <a:extLst>
              <a:ext uri="{FF2B5EF4-FFF2-40B4-BE49-F238E27FC236}">
                <a16:creationId xmlns:a16="http://schemas.microsoft.com/office/drawing/2014/main" id="{8268D6C3-8FE2-DC89-C91D-DDAE006C73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299E8A-7020-EB98-ED1F-BFBE4CB3D67B}"/>
              </a:ext>
            </a:extLst>
          </p:cNvPr>
          <p:cNvSpPr>
            <a:spLocks noGrp="1"/>
          </p:cNvSpPr>
          <p:nvPr>
            <p:ph type="sldNum" sz="quarter" idx="12"/>
          </p:nvPr>
        </p:nvSpPr>
        <p:spPr/>
        <p:txBody>
          <a:bodyPr/>
          <a:lstStyle/>
          <a:p>
            <a:fld id="{E5F52CC4-14A6-4F0F-9763-AAF61125B0F1}" type="slidenum">
              <a:rPr lang="en-US" smtClean="0"/>
              <a:t>‹#›</a:t>
            </a:fld>
            <a:endParaRPr lang="en-US"/>
          </a:p>
        </p:txBody>
      </p:sp>
    </p:spTree>
    <p:extLst>
      <p:ext uri="{BB962C8B-B14F-4D97-AF65-F5344CB8AC3E}">
        <p14:creationId xmlns:p14="http://schemas.microsoft.com/office/powerpoint/2010/main" val="3182003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39C0D6-BEDE-0EF1-FB90-A9F650162E24}"/>
              </a:ext>
            </a:extLst>
          </p:cNvPr>
          <p:cNvSpPr>
            <a:spLocks noGrp="1"/>
          </p:cNvSpPr>
          <p:nvPr>
            <p:ph type="dt" sz="half" idx="10"/>
          </p:nvPr>
        </p:nvSpPr>
        <p:spPr/>
        <p:txBody>
          <a:bodyPr/>
          <a:lstStyle/>
          <a:p>
            <a:fld id="{72E15CF9-D8E3-4331-99B7-17E2BDB7105D}" type="datetimeFigureOut">
              <a:rPr lang="en-US" smtClean="0"/>
              <a:t>12/15/2022</a:t>
            </a:fld>
            <a:endParaRPr lang="en-US"/>
          </a:p>
        </p:txBody>
      </p:sp>
      <p:sp>
        <p:nvSpPr>
          <p:cNvPr id="3" name="Footer Placeholder 2">
            <a:extLst>
              <a:ext uri="{FF2B5EF4-FFF2-40B4-BE49-F238E27FC236}">
                <a16:creationId xmlns:a16="http://schemas.microsoft.com/office/drawing/2014/main" id="{017F68B0-8883-64D7-337B-021BA65C8F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5EC1DB-3A65-10C9-D3E7-E304E7F2FE91}"/>
              </a:ext>
            </a:extLst>
          </p:cNvPr>
          <p:cNvSpPr>
            <a:spLocks noGrp="1"/>
          </p:cNvSpPr>
          <p:nvPr>
            <p:ph type="sldNum" sz="quarter" idx="12"/>
          </p:nvPr>
        </p:nvSpPr>
        <p:spPr/>
        <p:txBody>
          <a:bodyPr/>
          <a:lstStyle/>
          <a:p>
            <a:fld id="{E5F52CC4-14A6-4F0F-9763-AAF61125B0F1}" type="slidenum">
              <a:rPr lang="en-US" smtClean="0"/>
              <a:t>‹#›</a:t>
            </a:fld>
            <a:endParaRPr lang="en-US"/>
          </a:p>
        </p:txBody>
      </p:sp>
    </p:spTree>
    <p:extLst>
      <p:ext uri="{BB962C8B-B14F-4D97-AF65-F5344CB8AC3E}">
        <p14:creationId xmlns:p14="http://schemas.microsoft.com/office/powerpoint/2010/main" val="245610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54DF1-973C-32AA-8272-4F86E09566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421C60-783E-598B-1B65-FDAD63345A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BC86E9-27FD-EE83-4F9B-9AF0AAF3E5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E34D79-9E54-D35C-2DC7-817699C3AE6B}"/>
              </a:ext>
            </a:extLst>
          </p:cNvPr>
          <p:cNvSpPr>
            <a:spLocks noGrp="1"/>
          </p:cNvSpPr>
          <p:nvPr>
            <p:ph type="dt" sz="half" idx="10"/>
          </p:nvPr>
        </p:nvSpPr>
        <p:spPr/>
        <p:txBody>
          <a:bodyPr/>
          <a:lstStyle/>
          <a:p>
            <a:fld id="{72E15CF9-D8E3-4331-99B7-17E2BDB7105D}" type="datetimeFigureOut">
              <a:rPr lang="en-US" smtClean="0"/>
              <a:t>12/15/2022</a:t>
            </a:fld>
            <a:endParaRPr lang="en-US"/>
          </a:p>
        </p:txBody>
      </p:sp>
      <p:sp>
        <p:nvSpPr>
          <p:cNvPr id="6" name="Footer Placeholder 5">
            <a:extLst>
              <a:ext uri="{FF2B5EF4-FFF2-40B4-BE49-F238E27FC236}">
                <a16:creationId xmlns:a16="http://schemas.microsoft.com/office/drawing/2014/main" id="{4B744A94-FD78-9903-9AF6-B14705E4A6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CCFC4F-4D7E-F9F2-4D77-2D2C644D6354}"/>
              </a:ext>
            </a:extLst>
          </p:cNvPr>
          <p:cNvSpPr>
            <a:spLocks noGrp="1"/>
          </p:cNvSpPr>
          <p:nvPr>
            <p:ph type="sldNum" sz="quarter" idx="12"/>
          </p:nvPr>
        </p:nvSpPr>
        <p:spPr/>
        <p:txBody>
          <a:bodyPr/>
          <a:lstStyle/>
          <a:p>
            <a:fld id="{E5F52CC4-14A6-4F0F-9763-AAF61125B0F1}" type="slidenum">
              <a:rPr lang="en-US" smtClean="0"/>
              <a:t>‹#›</a:t>
            </a:fld>
            <a:endParaRPr lang="en-US"/>
          </a:p>
        </p:txBody>
      </p:sp>
    </p:spTree>
    <p:extLst>
      <p:ext uri="{BB962C8B-B14F-4D97-AF65-F5344CB8AC3E}">
        <p14:creationId xmlns:p14="http://schemas.microsoft.com/office/powerpoint/2010/main" val="2861672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78EFD-3023-2C7B-98BD-65CE015CEC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623B28-FC80-91AA-0ECA-19CDFA3DA7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D30072-4569-6EB9-0BED-E04117A03F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C179A7-1271-493E-C716-15F693132DFF}"/>
              </a:ext>
            </a:extLst>
          </p:cNvPr>
          <p:cNvSpPr>
            <a:spLocks noGrp="1"/>
          </p:cNvSpPr>
          <p:nvPr>
            <p:ph type="dt" sz="half" idx="10"/>
          </p:nvPr>
        </p:nvSpPr>
        <p:spPr/>
        <p:txBody>
          <a:bodyPr/>
          <a:lstStyle/>
          <a:p>
            <a:fld id="{72E15CF9-D8E3-4331-99B7-17E2BDB7105D}" type="datetimeFigureOut">
              <a:rPr lang="en-US" smtClean="0"/>
              <a:t>12/15/2022</a:t>
            </a:fld>
            <a:endParaRPr lang="en-US"/>
          </a:p>
        </p:txBody>
      </p:sp>
      <p:sp>
        <p:nvSpPr>
          <p:cNvPr id="6" name="Footer Placeholder 5">
            <a:extLst>
              <a:ext uri="{FF2B5EF4-FFF2-40B4-BE49-F238E27FC236}">
                <a16:creationId xmlns:a16="http://schemas.microsoft.com/office/drawing/2014/main" id="{F5FEC768-B803-194D-A4F6-7BA13EE73C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71D9D4-B89B-6B4C-B7CB-2BAA0C098D5A}"/>
              </a:ext>
            </a:extLst>
          </p:cNvPr>
          <p:cNvSpPr>
            <a:spLocks noGrp="1"/>
          </p:cNvSpPr>
          <p:nvPr>
            <p:ph type="sldNum" sz="quarter" idx="12"/>
          </p:nvPr>
        </p:nvSpPr>
        <p:spPr/>
        <p:txBody>
          <a:bodyPr/>
          <a:lstStyle/>
          <a:p>
            <a:fld id="{E5F52CC4-14A6-4F0F-9763-AAF61125B0F1}" type="slidenum">
              <a:rPr lang="en-US" smtClean="0"/>
              <a:t>‹#›</a:t>
            </a:fld>
            <a:endParaRPr lang="en-US"/>
          </a:p>
        </p:txBody>
      </p:sp>
    </p:spTree>
    <p:extLst>
      <p:ext uri="{BB962C8B-B14F-4D97-AF65-F5344CB8AC3E}">
        <p14:creationId xmlns:p14="http://schemas.microsoft.com/office/powerpoint/2010/main" val="4030221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28982A-15A7-FE12-EED6-98FCFD107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967CC3-3361-B403-7630-60ED00C7D4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61C70A-EB5B-6015-C825-4DA05E7F2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E15CF9-D8E3-4331-99B7-17E2BDB7105D}" type="datetimeFigureOut">
              <a:rPr lang="en-US" smtClean="0"/>
              <a:t>12/15/2022</a:t>
            </a:fld>
            <a:endParaRPr lang="en-US"/>
          </a:p>
        </p:txBody>
      </p:sp>
      <p:sp>
        <p:nvSpPr>
          <p:cNvPr id="5" name="Footer Placeholder 4">
            <a:extLst>
              <a:ext uri="{FF2B5EF4-FFF2-40B4-BE49-F238E27FC236}">
                <a16:creationId xmlns:a16="http://schemas.microsoft.com/office/drawing/2014/main" id="{94AC4DCC-DA6B-B661-B0B9-3265F10466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FA416B-18DF-91F0-E72F-FD39F9F309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F52CC4-14A6-4F0F-9763-AAF61125B0F1}" type="slidenum">
              <a:rPr lang="en-US" smtClean="0"/>
              <a:t>‹#›</a:t>
            </a:fld>
            <a:endParaRPr lang="en-US"/>
          </a:p>
        </p:txBody>
      </p:sp>
    </p:spTree>
    <p:extLst>
      <p:ext uri="{BB962C8B-B14F-4D97-AF65-F5344CB8AC3E}">
        <p14:creationId xmlns:p14="http://schemas.microsoft.com/office/powerpoint/2010/main" val="2149334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alain.xyz/blog/ray-tracing-filter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89523-5F42-089B-0DBC-A07EE85F43AA}"/>
              </a:ext>
            </a:extLst>
          </p:cNvPr>
          <p:cNvSpPr>
            <a:spLocks noGrp="1"/>
          </p:cNvSpPr>
          <p:nvPr>
            <p:ph type="ctrTitle"/>
          </p:nvPr>
        </p:nvSpPr>
        <p:spPr/>
        <p:txBody>
          <a:bodyPr/>
          <a:lstStyle/>
          <a:p>
            <a:r>
              <a:rPr lang="en-US" dirty="0"/>
              <a:t>Image Denoising</a:t>
            </a:r>
          </a:p>
        </p:txBody>
      </p:sp>
      <p:sp>
        <p:nvSpPr>
          <p:cNvPr id="3" name="Subtitle 2">
            <a:extLst>
              <a:ext uri="{FF2B5EF4-FFF2-40B4-BE49-F238E27FC236}">
                <a16:creationId xmlns:a16="http://schemas.microsoft.com/office/drawing/2014/main" id="{7B3A1098-7FB0-6C62-ED44-55CE312A86ED}"/>
              </a:ext>
            </a:extLst>
          </p:cNvPr>
          <p:cNvSpPr>
            <a:spLocks noGrp="1"/>
          </p:cNvSpPr>
          <p:nvPr>
            <p:ph type="subTitle" idx="1"/>
          </p:nvPr>
        </p:nvSpPr>
        <p:spPr/>
        <p:txBody>
          <a:bodyPr/>
          <a:lstStyle/>
          <a:p>
            <a:r>
              <a:rPr lang="en-US" dirty="0"/>
              <a:t>Usage of Auto Encoders for Denoising</a:t>
            </a:r>
          </a:p>
        </p:txBody>
      </p:sp>
    </p:spTree>
    <p:extLst>
      <p:ext uri="{BB962C8B-B14F-4D97-AF65-F5344CB8AC3E}">
        <p14:creationId xmlns:p14="http://schemas.microsoft.com/office/powerpoint/2010/main" val="3888136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78FF1-610A-E8F8-84C1-5F9B0E02CE17}"/>
              </a:ext>
            </a:extLst>
          </p:cNvPr>
          <p:cNvSpPr>
            <a:spLocks noGrp="1"/>
          </p:cNvSpPr>
          <p:nvPr>
            <p:ph type="title"/>
          </p:nvPr>
        </p:nvSpPr>
        <p:spPr/>
        <p:txBody>
          <a:bodyPr>
            <a:normAutofit/>
          </a:bodyPr>
          <a:lstStyle/>
          <a:p>
            <a:r>
              <a:rPr lang="ru-RU" dirty="0" err="1"/>
              <a:t>Results</a:t>
            </a:r>
            <a:r>
              <a:rPr lang="en-US" dirty="0"/>
              <a:t> and </a:t>
            </a:r>
            <a:r>
              <a:rPr lang="ru-RU" dirty="0" err="1"/>
              <a:t>Conclusion</a:t>
            </a:r>
            <a:endParaRPr lang="en-US" dirty="0"/>
          </a:p>
        </p:txBody>
      </p:sp>
      <p:sp>
        <p:nvSpPr>
          <p:cNvPr id="3" name="Content Placeholder 2">
            <a:extLst>
              <a:ext uri="{FF2B5EF4-FFF2-40B4-BE49-F238E27FC236}">
                <a16:creationId xmlns:a16="http://schemas.microsoft.com/office/drawing/2014/main" id="{9FCD96AE-D439-59B0-DBBD-FA4B0E19DA7F}"/>
              </a:ext>
            </a:extLst>
          </p:cNvPr>
          <p:cNvSpPr>
            <a:spLocks noGrp="1"/>
          </p:cNvSpPr>
          <p:nvPr>
            <p:ph idx="1"/>
          </p:nvPr>
        </p:nvSpPr>
        <p:spPr/>
        <p:txBody>
          <a:bodyPr>
            <a:normAutofit fontScale="77500" lnSpcReduction="20000"/>
          </a:bodyPr>
          <a:lstStyle/>
          <a:p>
            <a:pPr marL="0" indent="0">
              <a:buNone/>
            </a:pPr>
            <a:r>
              <a:rPr lang="en-US" sz="2400" b="0" dirty="0">
                <a:effectLst/>
                <a:latin typeface="Consolas" panose="020B0609020204030204" pitchFamily="49" charset="0"/>
              </a:rPr>
              <a:t>As the result, it makes sense to use convolutional neural networks as encoders and decoders. However, the convolutional autoencoders generate a very blurred version of the original image.</a:t>
            </a:r>
          </a:p>
          <a:p>
            <a:pPr marL="0" indent="0">
              <a:buNone/>
            </a:pPr>
            <a:endParaRPr lang="en-US" sz="2400" b="0" dirty="0">
              <a:effectLst/>
              <a:latin typeface="Consolas" panose="020B0609020204030204" pitchFamily="49" charset="0"/>
            </a:endParaRPr>
          </a:p>
          <a:p>
            <a:pPr marL="0" indent="0">
              <a:buNone/>
            </a:pPr>
            <a:r>
              <a:rPr lang="en-US" sz="2400" b="0" dirty="0">
                <a:effectLst/>
                <a:latin typeface="Consolas" panose="020B0609020204030204" pitchFamily="49" charset="0"/>
              </a:rPr>
              <a:t>The behavior of encoder and decoder is lossy. Because the autoencoder learns to convert high-dimensional data (e.g., an image) into lower-dimensional format (i.e., the encoded/latent state), </a:t>
            </a:r>
            <a:r>
              <a:rPr lang="en-US" sz="2400" b="1" dirty="0">
                <a:effectLst/>
                <a:latin typeface="Consolas" panose="020B0609020204030204" pitchFamily="49" charset="0"/>
              </a:rPr>
              <a:t>data must be dropped </a:t>
            </a:r>
            <a:r>
              <a:rPr lang="en-US" sz="2400" b="0" dirty="0">
                <a:effectLst/>
                <a:latin typeface="Consolas" panose="020B0609020204030204" pitchFamily="49" charset="0"/>
              </a:rPr>
              <a:t>in order to maximize the relationships between image and encoded state. Additionally, going from latent state to output also incurs information loss. By consequence, it's important to understand that encoder and decoder will behave in a lossy way. </a:t>
            </a:r>
            <a:r>
              <a:rPr lang="en-US" sz="2400" b="1" dirty="0">
                <a:effectLst/>
                <a:latin typeface="Consolas" panose="020B0609020204030204" pitchFamily="49" charset="0"/>
              </a:rPr>
              <a:t>Lossless use of autoencoders is impossible.</a:t>
            </a:r>
          </a:p>
          <a:p>
            <a:pPr marL="0" indent="0">
              <a:buNone/>
            </a:pPr>
            <a:br>
              <a:rPr lang="en-US" sz="2400" b="0" dirty="0">
                <a:effectLst/>
                <a:latin typeface="Consolas" panose="020B0609020204030204" pitchFamily="49" charset="0"/>
              </a:rPr>
            </a:br>
            <a:r>
              <a:rPr lang="en-US" sz="2400" b="0" dirty="0">
                <a:effectLst/>
                <a:latin typeface="Consolas" panose="020B0609020204030204" pitchFamily="49" charset="0"/>
              </a:rPr>
              <a:t>Compared to the Gaussian blurring, the results with convolutional networks are in my opinion better in case of heavy noise. </a:t>
            </a:r>
          </a:p>
          <a:p>
            <a:pPr marL="0" indent="0">
              <a:buNone/>
            </a:pPr>
            <a:br>
              <a:rPr lang="en-US" sz="2400" b="0" dirty="0">
                <a:effectLst/>
                <a:latin typeface="Consolas" panose="020B0609020204030204" pitchFamily="49" charset="0"/>
              </a:rPr>
            </a:br>
            <a:r>
              <a:rPr lang="en-US" sz="2400" b="0" dirty="0">
                <a:effectLst/>
                <a:latin typeface="Consolas" panose="020B0609020204030204" pitchFamily="49" charset="0"/>
              </a:rPr>
              <a:t>In case of not much noise on the images, it is most likely that using Gaussian blurring</a:t>
            </a:r>
            <a:r>
              <a:rPr lang="en-US" sz="2400" dirty="0">
                <a:latin typeface="Consolas" panose="020B0609020204030204" pitchFamily="49" charset="0"/>
              </a:rPr>
              <a:t> or </a:t>
            </a:r>
            <a:r>
              <a:rPr lang="en-US" sz="2400" i="0" dirty="0">
                <a:effectLst/>
                <a:latin typeface="-apple-system"/>
              </a:rPr>
              <a:t>Unsharp Masking (USP) </a:t>
            </a:r>
            <a:r>
              <a:rPr lang="en-US" sz="2400" i="0" dirty="0">
                <a:latin typeface="Consolas" panose="020B0609020204030204" pitchFamily="49" charset="0"/>
              </a:rPr>
              <a:t> will give better visual results.</a:t>
            </a:r>
            <a:endParaRPr lang="en-US" sz="2400" b="0" dirty="0">
              <a:effectLst/>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34976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C5019-510F-10CD-A7AC-3BEEA85D5145}"/>
              </a:ext>
            </a:extLst>
          </p:cNvPr>
          <p:cNvSpPr>
            <a:spLocks noGrp="1"/>
          </p:cNvSpPr>
          <p:nvPr>
            <p:ph type="title"/>
          </p:nvPr>
        </p:nvSpPr>
        <p:spPr/>
        <p:txBody>
          <a:bodyPr/>
          <a:lstStyle/>
          <a:p>
            <a:r>
              <a:rPr lang="ru-RU" dirty="0"/>
              <a:t> </a:t>
            </a:r>
            <a:endParaRPr lang="en-US" dirty="0"/>
          </a:p>
        </p:txBody>
      </p:sp>
      <p:sp>
        <p:nvSpPr>
          <p:cNvPr id="3" name="Content Placeholder 2">
            <a:extLst>
              <a:ext uri="{FF2B5EF4-FFF2-40B4-BE49-F238E27FC236}">
                <a16:creationId xmlns:a16="http://schemas.microsoft.com/office/drawing/2014/main" id="{1F551CE5-CC57-1C20-EC8D-C82B44A4EA1C}"/>
              </a:ext>
            </a:extLst>
          </p:cNvPr>
          <p:cNvSpPr>
            <a:spLocks noGrp="1"/>
          </p:cNvSpPr>
          <p:nvPr>
            <p:ph idx="1"/>
          </p:nvPr>
        </p:nvSpPr>
        <p:spPr/>
        <p:txBody>
          <a:bodyPr/>
          <a:lstStyle/>
          <a:p>
            <a:pPr marL="0" indent="0">
              <a:buNone/>
            </a:pPr>
            <a:r>
              <a:rPr lang="en-US" dirty="0"/>
              <a:t>Working under </a:t>
            </a:r>
            <a:r>
              <a:rPr lang="en-US" dirty="0" err="1"/>
              <a:t>Colab</a:t>
            </a:r>
            <a:r>
              <a:rPr lang="en-US" dirty="0"/>
              <a:t> limitations and local laptop limitations, I used 12000 images from the CELEBA dataset.</a:t>
            </a:r>
          </a:p>
          <a:p>
            <a:pPr marL="0" indent="0">
              <a:buNone/>
            </a:pPr>
            <a:r>
              <a:rPr lang="en-US" dirty="0"/>
              <a:t>We did not get perfect results, our images are </a:t>
            </a:r>
            <a:r>
              <a:rPr lang="en-US" dirty="0" err="1"/>
              <a:t>kinda</a:t>
            </a:r>
            <a:r>
              <a:rPr lang="en-US" dirty="0"/>
              <a:t> blurred, I believe I need to find ways to use more GPU resources for  better results.</a:t>
            </a:r>
          </a:p>
          <a:p>
            <a:pPr marL="0" indent="0">
              <a:buNone/>
            </a:pPr>
            <a:r>
              <a:rPr lang="en-US" dirty="0"/>
              <a:t>Best article on this subject:       https://medium.com/analytics-vidhya/image-denoising-using-deep-learning-dc2b19a3fd54</a:t>
            </a:r>
          </a:p>
          <a:p>
            <a:pPr marL="0" indent="0">
              <a:buNone/>
            </a:pPr>
            <a:endParaRPr lang="en-US" dirty="0"/>
          </a:p>
          <a:p>
            <a:pPr marL="0" indent="0">
              <a:buNone/>
            </a:pPr>
            <a:r>
              <a:rPr lang="en-US" dirty="0">
                <a:hlinkClick r:id="rId2"/>
              </a:rPr>
              <a:t>https://alain.xyz/blog/ray-tracing-filtering</a:t>
            </a:r>
            <a:endParaRPr lang="en-US" dirty="0"/>
          </a:p>
          <a:p>
            <a:pPr marL="0" indent="0">
              <a:buNone/>
            </a:pPr>
            <a:r>
              <a:rPr lang="en-US" dirty="0"/>
              <a:t>https://alain.xyz/blog/machine-learning-denoising</a:t>
            </a:r>
          </a:p>
          <a:p>
            <a:pPr marL="0" indent="0">
              <a:buNone/>
            </a:pPr>
            <a:endParaRPr lang="en-US" dirty="0"/>
          </a:p>
        </p:txBody>
      </p:sp>
      <p:sp>
        <p:nvSpPr>
          <p:cNvPr id="4" name="Title 1">
            <a:extLst>
              <a:ext uri="{FF2B5EF4-FFF2-40B4-BE49-F238E27FC236}">
                <a16:creationId xmlns:a16="http://schemas.microsoft.com/office/drawing/2014/main" id="{CAAE9D94-6E91-A15A-4852-F75BB3B68A29}"/>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err="1"/>
              <a:t>Results</a:t>
            </a:r>
            <a:r>
              <a:rPr lang="en-US" dirty="0"/>
              <a:t> and </a:t>
            </a:r>
            <a:r>
              <a:rPr lang="ru-RU" dirty="0" err="1"/>
              <a:t>Conclusion</a:t>
            </a:r>
            <a:endParaRPr lang="en-US" dirty="0"/>
          </a:p>
        </p:txBody>
      </p:sp>
    </p:spTree>
    <p:extLst>
      <p:ext uri="{BB962C8B-B14F-4D97-AF65-F5344CB8AC3E}">
        <p14:creationId xmlns:p14="http://schemas.microsoft.com/office/powerpoint/2010/main" val="3705466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FE36F-AF10-A67C-DC87-1B56B9B04CD4}"/>
              </a:ext>
            </a:extLst>
          </p:cNvPr>
          <p:cNvSpPr>
            <a:spLocks noGrp="1"/>
          </p:cNvSpPr>
          <p:nvPr>
            <p:ph type="title"/>
          </p:nvPr>
        </p:nvSpPr>
        <p:spPr>
          <a:xfrm>
            <a:off x="838200" y="365126"/>
            <a:ext cx="10515600" cy="460498"/>
          </a:xfrm>
        </p:spPr>
        <p:txBody>
          <a:bodyPr>
            <a:normAutofit fontScale="90000"/>
          </a:bodyPr>
          <a:lstStyle/>
          <a:p>
            <a:r>
              <a:rPr lang="en-US" dirty="0"/>
              <a:t>Information used:</a:t>
            </a:r>
          </a:p>
        </p:txBody>
      </p:sp>
      <p:sp>
        <p:nvSpPr>
          <p:cNvPr id="3" name="Content Placeholder 2">
            <a:extLst>
              <a:ext uri="{FF2B5EF4-FFF2-40B4-BE49-F238E27FC236}">
                <a16:creationId xmlns:a16="http://schemas.microsoft.com/office/drawing/2014/main" id="{6BAE0448-AA24-A808-9298-43C6A4E90591}"/>
              </a:ext>
            </a:extLst>
          </p:cNvPr>
          <p:cNvSpPr>
            <a:spLocks noGrp="1"/>
          </p:cNvSpPr>
          <p:nvPr>
            <p:ph idx="1"/>
          </p:nvPr>
        </p:nvSpPr>
        <p:spPr>
          <a:xfrm>
            <a:off x="514905" y="932154"/>
            <a:ext cx="11345662" cy="5726097"/>
          </a:xfrm>
        </p:spPr>
        <p:txBody>
          <a:bodyPr>
            <a:normAutofit fontScale="40000" lnSpcReduction="20000"/>
          </a:bodyPr>
          <a:lstStyle/>
          <a:p>
            <a:r>
              <a:rPr lang="it-IT" dirty="0"/>
              <a:t>https://github.com/junjun-jiang/Face-Hallucination-Benchmark</a:t>
            </a:r>
          </a:p>
          <a:p>
            <a:r>
              <a:rPr lang="it-IT" dirty="0"/>
              <a:t>   https://github.com/csxmli2016/DMDNet</a:t>
            </a:r>
          </a:p>
          <a:p>
            <a:r>
              <a:rPr lang="it-IT" dirty="0"/>
              <a:t>   https://github.com/TencentARC/GFPGAN</a:t>
            </a:r>
          </a:p>
          <a:p>
            <a:r>
              <a:rPr lang="it-IT" dirty="0"/>
              <a:t>   https://github.com/FelixMohr/Deep-learning-with-Python/blob/master/DCGAN-face-creation.ipynb</a:t>
            </a:r>
          </a:p>
          <a:p>
            <a:r>
              <a:rPr lang="it-IT" dirty="0"/>
              <a:t>   https://colab.research.google.com/drive/1sVsoBd9AjckIXThgtZhGrHRfFI6UUYOo</a:t>
            </a:r>
          </a:p>
          <a:p>
            <a:r>
              <a:rPr lang="it-IT" dirty="0"/>
              <a:t>   https://github.com/csjliang/LDL</a:t>
            </a:r>
          </a:p>
          <a:p>
            <a:r>
              <a:rPr lang="it-IT" dirty="0"/>
              <a:t>   https://github.com/FelixMohr/Deep-learning-with-Python/blob/master/DCGAN-face-creation.ipynb</a:t>
            </a:r>
          </a:p>
          <a:p>
            <a:r>
              <a:rPr lang="it-IT" dirty="0"/>
              <a:t>   https://www.youtube.com/watch?v=_bH2oh75Kdo</a:t>
            </a:r>
          </a:p>
          <a:p>
            <a:r>
              <a:rPr lang="it-IT" dirty="0"/>
              <a:t>   https://github.com/machinelearnear/towards_robust_blind_face_restoration/blob/main/step_by_step.ipynb</a:t>
            </a:r>
          </a:p>
          <a:p>
            <a:r>
              <a:rPr lang="it-IT" dirty="0"/>
              <a:t>   https://github.com/iamshuvra/A-Deep-Learning-Framework-to-Reconstruct-Face-under-Mask/blob/main/GenderClassificationsKerasTunner.ipynb</a:t>
            </a:r>
          </a:p>
          <a:p>
            <a:r>
              <a:rPr lang="it-IT" dirty="0"/>
              <a:t>   https://github.com/microsoft/Bringing-Old-Photos-Back-to-Life</a:t>
            </a:r>
          </a:p>
          <a:p>
            <a:r>
              <a:rPr lang="it-IT" dirty="0"/>
              <a:t>   https://www.kaggle.com/code/iljoong/celebrity-face-classification-using-keras</a:t>
            </a:r>
          </a:p>
          <a:p>
            <a:r>
              <a:rPr lang="it-IT" dirty="0"/>
              <a:t>   https://stackoverflow.com/questions/63700836/dataset-generated-from-image-dataset-from-directory-function-does-not-include-ba</a:t>
            </a:r>
          </a:p>
          <a:p>
            <a:r>
              <a:rPr lang="it-IT" dirty="0"/>
              <a:t>   https://yapdianang.github.io/celeba/</a:t>
            </a:r>
          </a:p>
          <a:p>
            <a:r>
              <a:rPr lang="it-IT" dirty="0"/>
              <a:t>   https://colab.research.google.com/github/keras-team/keras-io/blob/master/examples/generative/ipynb/stylegan.ipynb#scrollTo=5ytRqls1R01P</a:t>
            </a:r>
          </a:p>
          <a:p>
            <a:r>
              <a:rPr lang="it-IT" dirty="0"/>
              <a:t>   https://github.com/juli-amezquita/Fashion-MNIST-image-classification/blob/main/Amezquita_Abello_Juliana_Actividad_1_Redes_Neuronales_Artificiales_ANN.ipynb</a:t>
            </a:r>
          </a:p>
          <a:p>
            <a:r>
              <a:rPr lang="it-IT" dirty="0"/>
              <a:t>   https://github.com/khanhnamle1994/fashion-mnist/blob/master/CNN-3Conv.ipynb</a:t>
            </a:r>
          </a:p>
          <a:p>
            <a:r>
              <a:rPr lang="it-IT" dirty="0"/>
              <a:t>   https://keras.io/examples/generative/dcgan_overriding_train_step/</a:t>
            </a:r>
          </a:p>
          <a:p>
            <a:r>
              <a:rPr lang="it-IT" dirty="0"/>
              <a:t>   https://keras.io/examples/vision/super_resolution_sub_pixel/</a:t>
            </a:r>
          </a:p>
          <a:p>
            <a:r>
              <a:rPr lang="it-IT" dirty="0"/>
              <a:t>   https://analyticsindiamag.com/10-face-datasets-to-start-facial-recognition-projects/</a:t>
            </a:r>
          </a:p>
          <a:p>
            <a:r>
              <a:rPr lang="it-IT" dirty="0"/>
              <a:t>   https://www.v7labs.com/blog/autoencoders-guide#:~:text=An%20autoencoder%20is%20an%20unsupervised,even%20generation%20of%20image%20data.</a:t>
            </a:r>
          </a:p>
          <a:p>
            <a:r>
              <a:rPr lang="it-IT" dirty="0"/>
              <a:t>   https://github.com/Valeriy77/Image-Denoising-Using-Autoencoder/blob/master/Image%20Denoising%20using%20AutoEncoders.ipynb</a:t>
            </a:r>
          </a:p>
          <a:p>
            <a:r>
              <a:rPr lang="it-IT" dirty="0"/>
              <a:t>   https://cseweb.ucsd.edu/~weijian/static/datasets/celeba/</a:t>
            </a:r>
          </a:p>
          <a:p>
            <a:endParaRPr lang="en-US" dirty="0"/>
          </a:p>
        </p:txBody>
      </p:sp>
    </p:spTree>
    <p:extLst>
      <p:ext uri="{BB962C8B-B14F-4D97-AF65-F5344CB8AC3E}">
        <p14:creationId xmlns:p14="http://schemas.microsoft.com/office/powerpoint/2010/main" val="867728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628E1-C382-E4B0-6A45-B1AA988B0347}"/>
              </a:ext>
            </a:extLst>
          </p:cNvPr>
          <p:cNvSpPr>
            <a:spLocks noGrp="1"/>
          </p:cNvSpPr>
          <p:nvPr>
            <p:ph type="title"/>
          </p:nvPr>
        </p:nvSpPr>
        <p:spPr/>
        <p:txBody>
          <a:bodyPr/>
          <a:lstStyle/>
          <a:p>
            <a:r>
              <a:rPr lang="ru-RU" dirty="0" err="1"/>
              <a:t>Motivation</a:t>
            </a:r>
            <a:r>
              <a:rPr lang="ru-RU" dirty="0"/>
              <a:t> </a:t>
            </a:r>
            <a:br>
              <a:rPr lang="en-US" dirty="0"/>
            </a:br>
            <a:endParaRPr lang="en-US" dirty="0"/>
          </a:p>
        </p:txBody>
      </p:sp>
      <p:sp>
        <p:nvSpPr>
          <p:cNvPr id="3" name="Content Placeholder 2">
            <a:extLst>
              <a:ext uri="{FF2B5EF4-FFF2-40B4-BE49-F238E27FC236}">
                <a16:creationId xmlns:a16="http://schemas.microsoft.com/office/drawing/2014/main" id="{CCBC924A-F6CD-E86E-04B0-7BBD3015F35D}"/>
              </a:ext>
            </a:extLst>
          </p:cNvPr>
          <p:cNvSpPr>
            <a:spLocks noGrp="1"/>
          </p:cNvSpPr>
          <p:nvPr>
            <p:ph idx="1"/>
          </p:nvPr>
        </p:nvSpPr>
        <p:spPr/>
        <p:txBody>
          <a:bodyPr/>
          <a:lstStyle/>
          <a:p>
            <a:pPr marL="0" indent="0">
              <a:buNone/>
            </a:pPr>
            <a:r>
              <a:rPr lang="en-US" dirty="0"/>
              <a:t>The idea behind the course work is to test how Auto Encoders handle heavy noise and compare to: </a:t>
            </a:r>
          </a:p>
          <a:p>
            <a:pPr marL="0" indent="0">
              <a:buNone/>
            </a:pPr>
            <a:r>
              <a:rPr lang="en-US" dirty="0"/>
              <a:t>               Gaussian Blur    </a:t>
            </a:r>
          </a:p>
          <a:p>
            <a:pPr marL="0" indent="0">
              <a:buNone/>
            </a:pPr>
            <a:r>
              <a:rPr lang="en-US" i="0" dirty="0">
                <a:effectLst/>
                <a:latin typeface="-apple-system"/>
              </a:rPr>
              <a:t>               Unsharp Masking (USP)  (Lecture 3)</a:t>
            </a:r>
          </a:p>
          <a:p>
            <a:endParaRPr lang="en-US" dirty="0"/>
          </a:p>
        </p:txBody>
      </p:sp>
    </p:spTree>
    <p:extLst>
      <p:ext uri="{BB962C8B-B14F-4D97-AF65-F5344CB8AC3E}">
        <p14:creationId xmlns:p14="http://schemas.microsoft.com/office/powerpoint/2010/main" val="3080002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628E1-C382-E4B0-6A45-B1AA988B0347}"/>
              </a:ext>
            </a:extLst>
          </p:cNvPr>
          <p:cNvSpPr>
            <a:spLocks noGrp="1"/>
          </p:cNvSpPr>
          <p:nvPr>
            <p:ph type="title"/>
          </p:nvPr>
        </p:nvSpPr>
        <p:spPr/>
        <p:txBody>
          <a:bodyPr/>
          <a:lstStyle/>
          <a:p>
            <a:r>
              <a:rPr lang="ru-RU" dirty="0" err="1"/>
              <a:t>Motivation</a:t>
            </a:r>
            <a:r>
              <a:rPr lang="ru-RU" dirty="0"/>
              <a:t> </a:t>
            </a:r>
            <a:br>
              <a:rPr lang="en-US" dirty="0"/>
            </a:br>
            <a:endParaRPr lang="en-US" dirty="0"/>
          </a:p>
        </p:txBody>
      </p:sp>
      <p:sp>
        <p:nvSpPr>
          <p:cNvPr id="3" name="Content Placeholder 2">
            <a:extLst>
              <a:ext uri="{FF2B5EF4-FFF2-40B4-BE49-F238E27FC236}">
                <a16:creationId xmlns:a16="http://schemas.microsoft.com/office/drawing/2014/main" id="{CCBC924A-F6CD-E86E-04B0-7BBD3015F35D}"/>
              </a:ext>
            </a:extLst>
          </p:cNvPr>
          <p:cNvSpPr>
            <a:spLocks noGrp="1"/>
          </p:cNvSpPr>
          <p:nvPr>
            <p:ph idx="1"/>
          </p:nvPr>
        </p:nvSpPr>
        <p:spPr>
          <a:xfrm>
            <a:off x="838200" y="1455938"/>
            <a:ext cx="10515600" cy="4721025"/>
          </a:xfrm>
        </p:spPr>
        <p:txBody>
          <a:bodyPr>
            <a:normAutofit fontScale="92500" lnSpcReduction="20000"/>
          </a:bodyPr>
          <a:lstStyle/>
          <a:p>
            <a:pPr marL="0" indent="0">
              <a:buNone/>
            </a:pPr>
            <a:r>
              <a:rPr lang="en-US" b="0" i="0" dirty="0">
                <a:solidFill>
                  <a:srgbClr val="292929"/>
                </a:solidFill>
                <a:effectLst/>
                <a:latin typeface="source-serif-pro"/>
              </a:rPr>
              <a:t>With the advancement of Deep Learning techniques, it is now possible to remove real noise from images such that the denoised image will be very similar to the ground truth image with minimal loss of detail.</a:t>
            </a:r>
          </a:p>
          <a:p>
            <a:pPr marL="0" indent="0">
              <a:buNone/>
            </a:pPr>
            <a:endParaRPr lang="en-US" b="0" i="0" dirty="0">
              <a:solidFill>
                <a:srgbClr val="292929"/>
              </a:solidFill>
              <a:effectLst/>
              <a:latin typeface="source-serif-pro"/>
            </a:endParaRPr>
          </a:p>
          <a:p>
            <a:pPr marL="0" indent="0" algn="l">
              <a:buNone/>
            </a:pPr>
            <a:r>
              <a:rPr lang="en-US" b="0" i="0" dirty="0">
                <a:solidFill>
                  <a:srgbClr val="292929"/>
                </a:solidFill>
                <a:effectLst/>
                <a:latin typeface="source-serif-pro"/>
              </a:rPr>
              <a:t>Over the recent years, many deep learning architectures have been developed for image denoising tasks. Among them, I’ll be implementing </a:t>
            </a:r>
            <a:r>
              <a:rPr lang="en-US" b="1" i="0" dirty="0">
                <a:solidFill>
                  <a:srgbClr val="292929"/>
                </a:solidFill>
                <a:effectLst/>
                <a:latin typeface="source-serif-pro"/>
              </a:rPr>
              <a:t>Autoencoders </a:t>
            </a:r>
            <a:r>
              <a:rPr lang="en-US" b="0" i="0" dirty="0">
                <a:solidFill>
                  <a:srgbClr val="292929"/>
                </a:solidFill>
                <a:effectLst/>
                <a:latin typeface="source-serif-pro"/>
              </a:rPr>
              <a:t>deep learning architecture to solve this problem.</a:t>
            </a:r>
          </a:p>
          <a:p>
            <a:pPr marL="0" indent="0" algn="l">
              <a:buNone/>
            </a:pPr>
            <a:endParaRPr lang="en-US" b="0" i="0" dirty="0">
              <a:solidFill>
                <a:srgbClr val="292929"/>
              </a:solidFill>
              <a:effectLst/>
              <a:latin typeface="source-serif-pro"/>
            </a:endParaRPr>
          </a:p>
          <a:p>
            <a:pPr algn="l">
              <a:buFont typeface="+mj-lt"/>
              <a:buAutoNum type="arabicPeriod"/>
            </a:pPr>
            <a:r>
              <a:rPr lang="en-US" b="1" i="0" dirty="0">
                <a:solidFill>
                  <a:srgbClr val="292929"/>
                </a:solidFill>
                <a:effectLst/>
                <a:latin typeface="source-serif-pro"/>
              </a:rPr>
              <a:t>Autoencoders (Baseline Model)</a:t>
            </a:r>
          </a:p>
          <a:p>
            <a:pPr algn="l">
              <a:buFont typeface="+mj-lt"/>
              <a:buAutoNum type="arabicPeriod"/>
            </a:pPr>
            <a:r>
              <a:rPr lang="en-US" b="0" i="0" dirty="0" err="1">
                <a:solidFill>
                  <a:srgbClr val="292929"/>
                </a:solidFill>
                <a:effectLst/>
                <a:latin typeface="source-serif-pro"/>
              </a:rPr>
              <a:t>CBDNet</a:t>
            </a:r>
            <a:r>
              <a:rPr lang="en-US" b="0" i="0" dirty="0">
                <a:solidFill>
                  <a:srgbClr val="292929"/>
                </a:solidFill>
                <a:effectLst/>
                <a:latin typeface="source-serif-pro"/>
              </a:rPr>
              <a:t>  (will work on this later, stay tuned )</a:t>
            </a:r>
          </a:p>
          <a:p>
            <a:pPr algn="l">
              <a:buFont typeface="+mj-lt"/>
              <a:buAutoNum type="arabicPeriod"/>
            </a:pPr>
            <a:r>
              <a:rPr lang="en-US" b="0" i="0" dirty="0" err="1">
                <a:solidFill>
                  <a:srgbClr val="292929"/>
                </a:solidFill>
                <a:effectLst/>
                <a:latin typeface="source-serif-pro"/>
              </a:rPr>
              <a:t>PRIDNet</a:t>
            </a:r>
            <a:r>
              <a:rPr lang="en-US" b="0" i="0" dirty="0">
                <a:solidFill>
                  <a:srgbClr val="292929"/>
                </a:solidFill>
                <a:effectLst/>
                <a:latin typeface="source-serif-pro"/>
              </a:rPr>
              <a:t> (will work on this later, stay tuned )</a:t>
            </a:r>
          </a:p>
          <a:p>
            <a:pPr algn="l">
              <a:buFont typeface="+mj-lt"/>
              <a:buAutoNum type="arabicPeriod"/>
            </a:pPr>
            <a:r>
              <a:rPr lang="en-US" b="0" i="0" dirty="0" err="1">
                <a:solidFill>
                  <a:srgbClr val="292929"/>
                </a:solidFill>
                <a:effectLst/>
                <a:latin typeface="source-serif-pro"/>
              </a:rPr>
              <a:t>RIDNet</a:t>
            </a:r>
            <a:r>
              <a:rPr lang="en-US" b="0" i="0" dirty="0">
                <a:solidFill>
                  <a:srgbClr val="292929"/>
                </a:solidFill>
                <a:effectLst/>
                <a:latin typeface="source-serif-pro"/>
              </a:rPr>
              <a:t> (will work on this later, stay tuned )  - as per my research this      architecture will provide the best result</a:t>
            </a:r>
          </a:p>
          <a:p>
            <a:pPr marL="0" indent="0">
              <a:buNone/>
            </a:pPr>
            <a:endParaRPr lang="en-US" dirty="0"/>
          </a:p>
        </p:txBody>
      </p:sp>
    </p:spTree>
    <p:extLst>
      <p:ext uri="{BB962C8B-B14F-4D97-AF65-F5344CB8AC3E}">
        <p14:creationId xmlns:p14="http://schemas.microsoft.com/office/powerpoint/2010/main" val="743976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12C7-2245-9F6F-BCC8-A40B551F5353}"/>
              </a:ext>
            </a:extLst>
          </p:cNvPr>
          <p:cNvSpPr>
            <a:spLocks noGrp="1"/>
          </p:cNvSpPr>
          <p:nvPr>
            <p:ph type="title"/>
          </p:nvPr>
        </p:nvSpPr>
        <p:spPr/>
        <p:txBody>
          <a:bodyPr/>
          <a:lstStyle/>
          <a:p>
            <a:r>
              <a:rPr lang="ru-RU" dirty="0" err="1"/>
              <a:t>Introduction</a:t>
            </a:r>
            <a:endParaRPr lang="en-US" dirty="0"/>
          </a:p>
        </p:txBody>
      </p:sp>
      <p:sp>
        <p:nvSpPr>
          <p:cNvPr id="3" name="Content Placeholder 2">
            <a:extLst>
              <a:ext uri="{FF2B5EF4-FFF2-40B4-BE49-F238E27FC236}">
                <a16:creationId xmlns:a16="http://schemas.microsoft.com/office/drawing/2014/main" id="{1BF0F85A-78A6-075D-4DA0-921CFB0DE555}"/>
              </a:ext>
            </a:extLst>
          </p:cNvPr>
          <p:cNvSpPr>
            <a:spLocks noGrp="1"/>
          </p:cNvSpPr>
          <p:nvPr>
            <p:ph idx="1"/>
          </p:nvPr>
        </p:nvSpPr>
        <p:spPr/>
        <p:txBody>
          <a:bodyPr>
            <a:normAutofit/>
          </a:bodyPr>
          <a:lstStyle/>
          <a:p>
            <a:r>
              <a:rPr lang="en-US" dirty="0"/>
              <a:t>There is a nice overview of technology described on </a:t>
            </a:r>
            <a:r>
              <a:rPr lang="en-US" dirty="0" err="1"/>
              <a:t>Keras</a:t>
            </a:r>
            <a:r>
              <a:rPr lang="en-US" dirty="0"/>
              <a:t> https://keras.io/examples/vision/autoencoder/</a:t>
            </a:r>
          </a:p>
          <a:p>
            <a:r>
              <a:rPr lang="en-US" dirty="0"/>
              <a:t>Industry leaders such as Intel and NVIDIA have sponsored research in machine learning based denoisers, Intel Open Image Denoise and the NVIDIA </a:t>
            </a:r>
            <a:r>
              <a:rPr lang="en-US" dirty="0" err="1"/>
              <a:t>Optix</a:t>
            </a:r>
            <a:r>
              <a:rPr lang="en-US" dirty="0"/>
              <a:t> Autoencoder both use a denoising autoencoder to denoise images to great success.</a:t>
            </a:r>
          </a:p>
          <a:p>
            <a:pPr marL="0" indent="0">
              <a:buNone/>
            </a:pPr>
            <a:endParaRPr lang="en-US" dirty="0"/>
          </a:p>
          <a:p>
            <a:pPr marL="0" indent="0">
              <a:buNone/>
            </a:pPr>
            <a:r>
              <a:rPr lang="en-US" dirty="0"/>
              <a:t>We will be working on the </a:t>
            </a:r>
            <a:r>
              <a:rPr lang="en-US" b="1" dirty="0"/>
              <a:t>CELEBA</a:t>
            </a:r>
            <a:r>
              <a:rPr lang="en-US" dirty="0"/>
              <a:t> dataset (~220K images). As my resources for calculation are limited at the moment, I will start with a portion of this dataset and increase it to get the satisfactory result.</a:t>
            </a:r>
          </a:p>
        </p:txBody>
      </p:sp>
    </p:spTree>
    <p:extLst>
      <p:ext uri="{BB962C8B-B14F-4D97-AF65-F5344CB8AC3E}">
        <p14:creationId xmlns:p14="http://schemas.microsoft.com/office/powerpoint/2010/main" val="3614312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45149-9128-254B-FCDB-BF2DC58C76AB}"/>
              </a:ext>
            </a:extLst>
          </p:cNvPr>
          <p:cNvSpPr>
            <a:spLocks noGrp="1"/>
          </p:cNvSpPr>
          <p:nvPr>
            <p:ph type="title"/>
          </p:nvPr>
        </p:nvSpPr>
        <p:spPr>
          <a:xfrm>
            <a:off x="838200" y="365126"/>
            <a:ext cx="10515600" cy="1188466"/>
          </a:xfrm>
        </p:spPr>
        <p:txBody>
          <a:bodyPr>
            <a:normAutofit fontScale="90000"/>
          </a:bodyPr>
          <a:lstStyle/>
          <a:p>
            <a:r>
              <a:rPr lang="en-US" dirty="0"/>
              <a:t>Description: Using Autoencoders and Convolution matrixes in this test </a:t>
            </a:r>
          </a:p>
        </p:txBody>
      </p:sp>
      <p:sp>
        <p:nvSpPr>
          <p:cNvPr id="3" name="Content Placeholder 2">
            <a:extLst>
              <a:ext uri="{FF2B5EF4-FFF2-40B4-BE49-F238E27FC236}">
                <a16:creationId xmlns:a16="http://schemas.microsoft.com/office/drawing/2014/main" id="{A77653CB-DA70-7A63-8473-A173FF5863F5}"/>
              </a:ext>
            </a:extLst>
          </p:cNvPr>
          <p:cNvSpPr>
            <a:spLocks noGrp="1"/>
          </p:cNvSpPr>
          <p:nvPr>
            <p:ph idx="1"/>
          </p:nvPr>
        </p:nvSpPr>
        <p:spPr/>
        <p:txBody>
          <a:bodyPr>
            <a:normAutofit/>
          </a:bodyPr>
          <a:lstStyle/>
          <a:p>
            <a:pPr algn="l">
              <a:buFont typeface="Arial" panose="020B0604020202020204" pitchFamily="34" charset="0"/>
              <a:buChar char="•"/>
            </a:pPr>
            <a:r>
              <a:rPr lang="en-US" b="1" i="0" dirty="0">
                <a:solidFill>
                  <a:srgbClr val="292929"/>
                </a:solidFill>
                <a:effectLst/>
                <a:latin typeface="source-serif-pro"/>
              </a:rPr>
              <a:t>An encoder</a:t>
            </a:r>
            <a:r>
              <a:rPr lang="en-US" b="0" i="0" dirty="0">
                <a:solidFill>
                  <a:srgbClr val="292929"/>
                </a:solidFill>
                <a:effectLst/>
                <a:latin typeface="source-serif-pro"/>
              </a:rPr>
              <a:t>: This part of the model takes in parameter the input data and compresses it. </a:t>
            </a:r>
            <a:r>
              <a:rPr lang="en-US" b="0" i="1" dirty="0">
                <a:solidFill>
                  <a:srgbClr val="292929"/>
                </a:solidFill>
                <a:effectLst/>
                <a:latin typeface="source-serif-pro"/>
              </a:rPr>
              <a:t>E(x) = c </a:t>
            </a:r>
            <a:r>
              <a:rPr lang="en-US" b="0" i="0" dirty="0">
                <a:solidFill>
                  <a:srgbClr val="292929"/>
                </a:solidFill>
                <a:effectLst/>
                <a:latin typeface="source-serif-pro"/>
              </a:rPr>
              <a:t>where</a:t>
            </a:r>
            <a:r>
              <a:rPr lang="en-US" b="0" i="1" dirty="0">
                <a:solidFill>
                  <a:srgbClr val="292929"/>
                </a:solidFill>
                <a:effectLst/>
                <a:latin typeface="source-serif-pro"/>
              </a:rPr>
              <a:t> x </a:t>
            </a:r>
            <a:r>
              <a:rPr lang="en-US" b="0" i="0" dirty="0">
                <a:solidFill>
                  <a:srgbClr val="292929"/>
                </a:solidFill>
                <a:effectLst/>
                <a:latin typeface="source-serif-pro"/>
              </a:rPr>
              <a:t>is the input data</a:t>
            </a:r>
            <a:r>
              <a:rPr lang="en-US" b="0" i="1" dirty="0">
                <a:solidFill>
                  <a:srgbClr val="292929"/>
                </a:solidFill>
                <a:effectLst/>
                <a:latin typeface="source-serif-pro"/>
              </a:rPr>
              <a:t>, c </a:t>
            </a:r>
            <a:r>
              <a:rPr lang="en-US" b="0" i="0" dirty="0">
                <a:solidFill>
                  <a:srgbClr val="292929"/>
                </a:solidFill>
                <a:effectLst/>
                <a:latin typeface="source-serif-pro"/>
              </a:rPr>
              <a:t>the latent representation and </a:t>
            </a:r>
            <a:r>
              <a:rPr lang="en-US" b="0" i="1" dirty="0">
                <a:solidFill>
                  <a:srgbClr val="292929"/>
                </a:solidFill>
                <a:effectLst/>
                <a:latin typeface="source-serif-pro"/>
              </a:rPr>
              <a:t>E</a:t>
            </a:r>
            <a:r>
              <a:rPr lang="en-US" b="0" i="0" dirty="0">
                <a:solidFill>
                  <a:srgbClr val="292929"/>
                </a:solidFill>
                <a:effectLst/>
                <a:latin typeface="source-serif-pro"/>
              </a:rPr>
              <a:t> our encoding function.</a:t>
            </a:r>
          </a:p>
          <a:p>
            <a:pPr algn="l">
              <a:buFont typeface="Arial" panose="020B0604020202020204" pitchFamily="34" charset="0"/>
              <a:buChar char="•"/>
            </a:pPr>
            <a:endParaRPr lang="en-US" b="0" i="0" dirty="0">
              <a:solidFill>
                <a:srgbClr val="292929"/>
              </a:solidFill>
              <a:effectLst/>
              <a:latin typeface="source-serif-pro"/>
            </a:endParaRPr>
          </a:p>
          <a:p>
            <a:pPr algn="l">
              <a:buFont typeface="Arial" panose="020B0604020202020204" pitchFamily="34" charset="0"/>
              <a:buChar char="•"/>
            </a:pPr>
            <a:r>
              <a:rPr lang="en-US" b="1" i="0" dirty="0">
                <a:solidFill>
                  <a:srgbClr val="292929"/>
                </a:solidFill>
                <a:effectLst/>
                <a:latin typeface="source-serif-pro"/>
              </a:rPr>
              <a:t>A decoder:</a:t>
            </a:r>
            <a:r>
              <a:rPr lang="en-US" b="0" i="0" dirty="0">
                <a:solidFill>
                  <a:srgbClr val="292929"/>
                </a:solidFill>
                <a:effectLst/>
                <a:latin typeface="source-serif-pro"/>
              </a:rPr>
              <a:t> This part takes in parameter the latent representation and try to reconstruct the original input. </a:t>
            </a:r>
            <a:r>
              <a:rPr lang="en-US" b="0" i="1" dirty="0">
                <a:solidFill>
                  <a:srgbClr val="292929"/>
                </a:solidFill>
                <a:effectLst/>
                <a:latin typeface="source-serif-pro"/>
              </a:rPr>
              <a:t>D(c) = x’ </a:t>
            </a:r>
            <a:r>
              <a:rPr lang="en-US" b="0" i="0" dirty="0">
                <a:solidFill>
                  <a:srgbClr val="292929"/>
                </a:solidFill>
                <a:effectLst/>
                <a:latin typeface="source-serif-pro"/>
              </a:rPr>
              <a:t>where </a:t>
            </a:r>
            <a:r>
              <a:rPr lang="en-US" b="0" i="1" dirty="0">
                <a:solidFill>
                  <a:srgbClr val="292929"/>
                </a:solidFill>
                <a:effectLst/>
                <a:latin typeface="source-serif-pro"/>
              </a:rPr>
              <a:t>x’ </a:t>
            </a:r>
            <a:r>
              <a:rPr lang="en-US" b="0" i="0" dirty="0">
                <a:solidFill>
                  <a:srgbClr val="292929"/>
                </a:solidFill>
                <a:effectLst/>
                <a:latin typeface="source-serif-pro"/>
              </a:rPr>
              <a:t>is the output of the decoder and</a:t>
            </a:r>
            <a:r>
              <a:rPr lang="en-US" b="0" i="1" dirty="0">
                <a:solidFill>
                  <a:srgbClr val="292929"/>
                </a:solidFill>
                <a:effectLst/>
                <a:latin typeface="source-serif-pro"/>
              </a:rPr>
              <a:t> D </a:t>
            </a:r>
            <a:r>
              <a:rPr lang="en-US" b="0" i="0" dirty="0">
                <a:solidFill>
                  <a:srgbClr val="292929"/>
                </a:solidFill>
                <a:effectLst/>
                <a:latin typeface="source-serif-pro"/>
              </a:rPr>
              <a:t>our decoding function</a:t>
            </a:r>
          </a:p>
          <a:p>
            <a:endParaRPr lang="en-US" dirty="0"/>
          </a:p>
        </p:txBody>
      </p:sp>
    </p:spTree>
    <p:extLst>
      <p:ext uri="{BB962C8B-B14F-4D97-AF65-F5344CB8AC3E}">
        <p14:creationId xmlns:p14="http://schemas.microsoft.com/office/powerpoint/2010/main" val="3810714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45149-9128-254B-FCDB-BF2DC58C76AB}"/>
              </a:ext>
            </a:extLst>
          </p:cNvPr>
          <p:cNvSpPr>
            <a:spLocks noGrp="1"/>
          </p:cNvSpPr>
          <p:nvPr>
            <p:ph type="title"/>
          </p:nvPr>
        </p:nvSpPr>
        <p:spPr>
          <a:xfrm>
            <a:off x="838200" y="365126"/>
            <a:ext cx="10515600" cy="1188466"/>
          </a:xfrm>
        </p:spPr>
        <p:txBody>
          <a:bodyPr>
            <a:normAutofit fontScale="90000"/>
          </a:bodyPr>
          <a:lstStyle/>
          <a:p>
            <a:r>
              <a:rPr lang="en-US" dirty="0"/>
              <a:t>Description: Using Autoencoders and Convolution matrixes in this test </a:t>
            </a:r>
          </a:p>
        </p:txBody>
      </p:sp>
      <p:pic>
        <p:nvPicPr>
          <p:cNvPr id="5" name="Picture 4">
            <a:extLst>
              <a:ext uri="{FF2B5EF4-FFF2-40B4-BE49-F238E27FC236}">
                <a16:creationId xmlns:a16="http://schemas.microsoft.com/office/drawing/2014/main" id="{B063E7DD-A7B7-814A-08F0-CDCEFE58763E}"/>
              </a:ext>
            </a:extLst>
          </p:cNvPr>
          <p:cNvPicPr>
            <a:picLocks noChangeAspect="1"/>
          </p:cNvPicPr>
          <p:nvPr/>
        </p:nvPicPr>
        <p:blipFill>
          <a:blip r:embed="rId2"/>
          <a:stretch>
            <a:fillRect/>
          </a:stretch>
        </p:blipFill>
        <p:spPr>
          <a:xfrm>
            <a:off x="1643673" y="1445268"/>
            <a:ext cx="9293617" cy="5315078"/>
          </a:xfrm>
          <a:prstGeom prst="rect">
            <a:avLst/>
          </a:prstGeom>
        </p:spPr>
      </p:pic>
    </p:spTree>
    <p:extLst>
      <p:ext uri="{BB962C8B-B14F-4D97-AF65-F5344CB8AC3E}">
        <p14:creationId xmlns:p14="http://schemas.microsoft.com/office/powerpoint/2010/main" val="685923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45149-9128-254B-FCDB-BF2DC58C76AB}"/>
              </a:ext>
            </a:extLst>
          </p:cNvPr>
          <p:cNvSpPr>
            <a:spLocks noGrp="1"/>
          </p:cNvSpPr>
          <p:nvPr>
            <p:ph type="title"/>
          </p:nvPr>
        </p:nvSpPr>
        <p:spPr>
          <a:xfrm>
            <a:off x="838200" y="365126"/>
            <a:ext cx="10515600" cy="1188466"/>
          </a:xfrm>
        </p:spPr>
        <p:txBody>
          <a:bodyPr>
            <a:normAutofit fontScale="90000"/>
          </a:bodyPr>
          <a:lstStyle/>
          <a:p>
            <a:r>
              <a:rPr lang="en-US" dirty="0"/>
              <a:t>Description: Using Autoencoders and Convolution matrixes in this test </a:t>
            </a:r>
          </a:p>
        </p:txBody>
      </p:sp>
      <p:sp>
        <p:nvSpPr>
          <p:cNvPr id="6" name="Content Placeholder 2">
            <a:extLst>
              <a:ext uri="{FF2B5EF4-FFF2-40B4-BE49-F238E27FC236}">
                <a16:creationId xmlns:a16="http://schemas.microsoft.com/office/drawing/2014/main" id="{70F42308-5D74-5769-09B1-560E14A2189F}"/>
              </a:ext>
            </a:extLst>
          </p:cNvPr>
          <p:cNvSpPr>
            <a:spLocks noGrp="1"/>
          </p:cNvSpPr>
          <p:nvPr>
            <p:ph idx="1"/>
          </p:nvPr>
        </p:nvSpPr>
        <p:spPr>
          <a:xfrm>
            <a:off x="838200" y="1825625"/>
            <a:ext cx="10515600" cy="4351338"/>
          </a:xfrm>
        </p:spPr>
        <p:txBody>
          <a:bodyPr>
            <a:normAutofit/>
          </a:bodyPr>
          <a:lstStyle/>
          <a:p>
            <a:r>
              <a:rPr lang="en-US" b="0" i="0" dirty="0">
                <a:solidFill>
                  <a:srgbClr val="292929"/>
                </a:solidFill>
                <a:effectLst/>
                <a:latin typeface="source-serif-pro"/>
              </a:rPr>
              <a:t>The learning process is quite regular, it aims at minimizing a loss function.</a:t>
            </a:r>
          </a:p>
          <a:p>
            <a:endParaRPr lang="en-US" dirty="0">
              <a:solidFill>
                <a:srgbClr val="292929"/>
              </a:solidFill>
              <a:latin typeface="source-serif-pro"/>
            </a:endParaRPr>
          </a:p>
          <a:p>
            <a:endParaRPr lang="en-US" dirty="0">
              <a:solidFill>
                <a:srgbClr val="292929"/>
              </a:solidFill>
              <a:latin typeface="source-serif-pro"/>
            </a:endParaRPr>
          </a:p>
          <a:p>
            <a:endParaRPr lang="en-US" dirty="0">
              <a:solidFill>
                <a:srgbClr val="292929"/>
              </a:solidFill>
              <a:latin typeface="source-serif-pro"/>
            </a:endParaRPr>
          </a:p>
          <a:p>
            <a:r>
              <a:rPr lang="en-US" b="0" i="0" dirty="0">
                <a:solidFill>
                  <a:srgbClr val="292929"/>
                </a:solidFill>
                <a:effectLst/>
                <a:latin typeface="source-serif-pro"/>
              </a:rPr>
              <a:t>There are different </a:t>
            </a:r>
            <a:r>
              <a:rPr lang="en-US" b="1" i="0" dirty="0">
                <a:solidFill>
                  <a:srgbClr val="292929"/>
                </a:solidFill>
                <a:effectLst/>
                <a:latin typeface="source-serif-pro"/>
              </a:rPr>
              <a:t>metrics</a:t>
            </a:r>
            <a:r>
              <a:rPr lang="en-US" b="0" i="0" dirty="0">
                <a:solidFill>
                  <a:srgbClr val="292929"/>
                </a:solidFill>
                <a:effectLst/>
                <a:latin typeface="source-serif-pro"/>
              </a:rPr>
              <a:t> to quantify this loss function such as the</a:t>
            </a:r>
            <a:r>
              <a:rPr lang="en-US" b="1" i="0" dirty="0">
                <a:solidFill>
                  <a:srgbClr val="292929"/>
                </a:solidFill>
                <a:effectLst/>
                <a:latin typeface="source-serif-pro"/>
              </a:rPr>
              <a:t> Mean Square Error</a:t>
            </a:r>
            <a:r>
              <a:rPr lang="en-US" b="0" i="0" dirty="0">
                <a:solidFill>
                  <a:srgbClr val="292929"/>
                </a:solidFill>
                <a:effectLst/>
                <a:latin typeface="source-serif-pro"/>
              </a:rPr>
              <a:t> or the </a:t>
            </a:r>
            <a:r>
              <a:rPr lang="en-US" b="1" i="0" dirty="0">
                <a:solidFill>
                  <a:srgbClr val="292929"/>
                </a:solidFill>
                <a:effectLst/>
                <a:latin typeface="source-serif-pro"/>
              </a:rPr>
              <a:t>cross-entropy</a:t>
            </a:r>
            <a:r>
              <a:rPr lang="en-US" b="0" i="0" dirty="0">
                <a:solidFill>
                  <a:srgbClr val="292929"/>
                </a:solidFill>
                <a:effectLst/>
                <a:latin typeface="source-serif-pro"/>
              </a:rPr>
              <a:t> (when the activation function is a sigmoid for instance). This loss must penalize the reconstruction for being dissimilar from </a:t>
            </a:r>
            <a:r>
              <a:rPr lang="en-US" b="0" i="1" dirty="0">
                <a:solidFill>
                  <a:srgbClr val="292929"/>
                </a:solidFill>
                <a:effectLst/>
                <a:latin typeface="source-serif-pro"/>
              </a:rPr>
              <a:t>x.</a:t>
            </a:r>
            <a:endParaRPr lang="en-US" dirty="0"/>
          </a:p>
        </p:txBody>
      </p:sp>
      <p:pic>
        <p:nvPicPr>
          <p:cNvPr id="10" name="Picture 9">
            <a:extLst>
              <a:ext uri="{FF2B5EF4-FFF2-40B4-BE49-F238E27FC236}">
                <a16:creationId xmlns:a16="http://schemas.microsoft.com/office/drawing/2014/main" id="{ECC6C106-404E-69C4-0A02-5C07A60D8732}"/>
              </a:ext>
            </a:extLst>
          </p:cNvPr>
          <p:cNvPicPr>
            <a:picLocks noChangeAspect="1"/>
          </p:cNvPicPr>
          <p:nvPr/>
        </p:nvPicPr>
        <p:blipFill>
          <a:blip r:embed="rId2"/>
          <a:stretch>
            <a:fillRect/>
          </a:stretch>
        </p:blipFill>
        <p:spPr>
          <a:xfrm>
            <a:off x="4203900" y="3033712"/>
            <a:ext cx="3038475" cy="790575"/>
          </a:xfrm>
          <a:prstGeom prst="rect">
            <a:avLst/>
          </a:prstGeom>
        </p:spPr>
      </p:pic>
    </p:spTree>
    <p:extLst>
      <p:ext uri="{BB962C8B-B14F-4D97-AF65-F5344CB8AC3E}">
        <p14:creationId xmlns:p14="http://schemas.microsoft.com/office/powerpoint/2010/main" val="3430279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45149-9128-254B-FCDB-BF2DC58C76AB}"/>
              </a:ext>
            </a:extLst>
          </p:cNvPr>
          <p:cNvSpPr>
            <a:spLocks noGrp="1"/>
          </p:cNvSpPr>
          <p:nvPr>
            <p:ph type="title"/>
          </p:nvPr>
        </p:nvSpPr>
        <p:spPr>
          <a:xfrm>
            <a:off x="838200" y="365126"/>
            <a:ext cx="10515600" cy="1188466"/>
          </a:xfrm>
        </p:spPr>
        <p:txBody>
          <a:bodyPr>
            <a:normAutofit fontScale="90000"/>
          </a:bodyPr>
          <a:lstStyle/>
          <a:p>
            <a:r>
              <a:rPr lang="en-US" dirty="0"/>
              <a:t>Description: Using Autoencoders and Convolution matrixes in this test </a:t>
            </a:r>
          </a:p>
        </p:txBody>
      </p:sp>
      <p:sp>
        <p:nvSpPr>
          <p:cNvPr id="6" name="Content Placeholder 2">
            <a:extLst>
              <a:ext uri="{FF2B5EF4-FFF2-40B4-BE49-F238E27FC236}">
                <a16:creationId xmlns:a16="http://schemas.microsoft.com/office/drawing/2014/main" id="{70F42308-5D74-5769-09B1-560E14A2189F}"/>
              </a:ext>
            </a:extLst>
          </p:cNvPr>
          <p:cNvSpPr>
            <a:spLocks noGrp="1"/>
          </p:cNvSpPr>
          <p:nvPr>
            <p:ph idx="1"/>
          </p:nvPr>
        </p:nvSpPr>
        <p:spPr>
          <a:xfrm>
            <a:off x="838200" y="1825625"/>
            <a:ext cx="10515600" cy="4351338"/>
          </a:xfrm>
        </p:spPr>
        <p:txBody>
          <a:bodyPr>
            <a:normAutofit fontScale="47500" lnSpcReduction="20000"/>
          </a:bodyPr>
          <a:lstStyle/>
          <a:p>
            <a:pPr marL="0" indent="0">
              <a:buNone/>
            </a:pPr>
            <a:endParaRPr lang="en-US" b="0" dirty="0">
              <a:effectLst/>
              <a:latin typeface="Consolas" panose="020B0609020204030204" pitchFamily="49" charset="0"/>
            </a:endParaRPr>
          </a:p>
          <a:p>
            <a:pPr marL="0" indent="0">
              <a:buNone/>
            </a:pPr>
            <a:r>
              <a:rPr lang="en-US" sz="3400" b="0" dirty="0">
                <a:effectLst/>
                <a:latin typeface="Consolas" panose="020B0609020204030204" pitchFamily="49" charset="0"/>
              </a:rPr>
              <a:t>The original (218, 178) images in the dataset were converted to (216, 176) in order to use 2 Conv layers</a:t>
            </a:r>
            <a:endParaRPr lang="en-US" sz="3400" dirty="0">
              <a:latin typeface="Consolas" panose="020B0609020204030204" pitchFamily="49" charset="0"/>
            </a:endParaRPr>
          </a:p>
          <a:p>
            <a:pPr marL="0" indent="0">
              <a:buNone/>
            </a:pPr>
            <a:endParaRPr lang="en-US" b="0" dirty="0">
              <a:effectLst/>
              <a:latin typeface="Consolas" panose="020B0609020204030204" pitchFamily="49" charset="0"/>
            </a:endParaRPr>
          </a:p>
          <a:p>
            <a:pPr marL="0" indent="0">
              <a:buNone/>
            </a:pPr>
            <a:r>
              <a:rPr lang="en-US" b="0" dirty="0">
                <a:effectLst/>
                <a:latin typeface="Consolas" panose="020B0609020204030204" pitchFamily="49" charset="0"/>
              </a:rPr>
              <a:t>autoencoder = </a:t>
            </a:r>
            <a:r>
              <a:rPr lang="en-US" b="0" dirty="0" err="1">
                <a:effectLst/>
                <a:latin typeface="Consolas" panose="020B0609020204030204" pitchFamily="49" charset="0"/>
              </a:rPr>
              <a:t>tf.keras.models.Sequential</a:t>
            </a:r>
            <a:r>
              <a:rPr lang="en-US" b="0" dirty="0">
                <a:effectLst/>
                <a:latin typeface="Consolas" panose="020B0609020204030204" pitchFamily="49" charset="0"/>
              </a:rPr>
              <a:t>()</a:t>
            </a:r>
          </a:p>
          <a:p>
            <a:pPr marL="0" indent="0">
              <a:buNone/>
            </a:pPr>
            <a:br>
              <a:rPr lang="en-US" b="0" dirty="0">
                <a:effectLst/>
                <a:latin typeface="Consolas" panose="020B0609020204030204" pitchFamily="49" charset="0"/>
              </a:rPr>
            </a:br>
            <a:r>
              <a:rPr lang="en-US" b="0" u="sng" dirty="0">
                <a:effectLst/>
                <a:latin typeface="Consolas" panose="020B0609020204030204" pitchFamily="49" charset="0"/>
              </a:rPr>
              <a:t>#Encoder</a:t>
            </a:r>
          </a:p>
          <a:p>
            <a:pPr marL="0" indent="0">
              <a:buNone/>
            </a:pPr>
            <a:r>
              <a:rPr lang="en-US" b="0" dirty="0" err="1">
                <a:effectLst/>
                <a:latin typeface="Consolas" panose="020B0609020204030204" pitchFamily="49" charset="0"/>
              </a:rPr>
              <a:t>autoencoder.add</a:t>
            </a:r>
            <a:r>
              <a:rPr lang="en-US" b="0" dirty="0">
                <a:effectLst/>
                <a:latin typeface="Consolas" panose="020B0609020204030204" pitchFamily="49" charset="0"/>
              </a:rPr>
              <a:t>(tf.keras.layers.Conv2D(filters=16, </a:t>
            </a:r>
            <a:r>
              <a:rPr lang="en-US" b="0" dirty="0" err="1">
                <a:effectLst/>
                <a:latin typeface="Consolas" panose="020B0609020204030204" pitchFamily="49" charset="0"/>
              </a:rPr>
              <a:t>kernel_size</a:t>
            </a:r>
            <a:r>
              <a:rPr lang="en-US" b="0" dirty="0">
                <a:effectLst/>
                <a:latin typeface="Consolas" panose="020B0609020204030204" pitchFamily="49" charset="0"/>
              </a:rPr>
              <a:t>=3, strides=2, padding="same", </a:t>
            </a:r>
            <a:r>
              <a:rPr lang="en-US" b="0" dirty="0" err="1">
                <a:effectLst/>
                <a:latin typeface="Consolas" panose="020B0609020204030204" pitchFamily="49" charset="0"/>
              </a:rPr>
              <a:t>input_shape</a:t>
            </a:r>
            <a:r>
              <a:rPr lang="en-US" b="0" dirty="0">
                <a:effectLst/>
                <a:latin typeface="Consolas" panose="020B0609020204030204" pitchFamily="49" charset="0"/>
              </a:rPr>
              <a:t>=(216, 176, 3)))</a:t>
            </a:r>
          </a:p>
          <a:p>
            <a:pPr marL="0" indent="0">
              <a:buNone/>
            </a:pPr>
            <a:r>
              <a:rPr lang="en-US" b="0" dirty="0" err="1">
                <a:effectLst/>
                <a:latin typeface="Consolas" panose="020B0609020204030204" pitchFamily="49" charset="0"/>
              </a:rPr>
              <a:t>autoencoder.add</a:t>
            </a:r>
            <a:r>
              <a:rPr lang="en-US" b="0" dirty="0">
                <a:effectLst/>
                <a:latin typeface="Consolas" panose="020B0609020204030204" pitchFamily="49" charset="0"/>
              </a:rPr>
              <a:t>(tf.keras.layers.Conv2D(filters=8, </a:t>
            </a:r>
            <a:r>
              <a:rPr lang="en-US" b="0" dirty="0" err="1">
                <a:effectLst/>
                <a:latin typeface="Consolas" panose="020B0609020204030204" pitchFamily="49" charset="0"/>
              </a:rPr>
              <a:t>kernel_size</a:t>
            </a:r>
            <a:r>
              <a:rPr lang="en-US" b="0" dirty="0">
                <a:effectLst/>
                <a:latin typeface="Consolas" panose="020B0609020204030204" pitchFamily="49" charset="0"/>
              </a:rPr>
              <a:t>=3, strides=2, padding="same"))</a:t>
            </a:r>
          </a:p>
          <a:p>
            <a:pPr marL="0" indent="0">
              <a:buNone/>
            </a:pPr>
            <a:br>
              <a:rPr lang="en-US" b="0" dirty="0">
                <a:effectLst/>
                <a:latin typeface="Consolas" panose="020B0609020204030204" pitchFamily="49" charset="0"/>
              </a:rPr>
            </a:br>
            <a:r>
              <a:rPr lang="en-US" b="0" u="sng" dirty="0">
                <a:effectLst/>
                <a:latin typeface="Consolas" panose="020B0609020204030204" pitchFamily="49" charset="0"/>
              </a:rPr>
              <a:t>#Encoded image</a:t>
            </a:r>
          </a:p>
          <a:p>
            <a:pPr marL="0" indent="0">
              <a:buNone/>
            </a:pPr>
            <a:r>
              <a:rPr lang="en-US" b="0" dirty="0" err="1">
                <a:effectLst/>
                <a:latin typeface="Consolas" panose="020B0609020204030204" pitchFamily="49" charset="0"/>
              </a:rPr>
              <a:t>autoencoder.add</a:t>
            </a:r>
            <a:r>
              <a:rPr lang="en-US" b="0" dirty="0">
                <a:effectLst/>
                <a:latin typeface="Consolas" panose="020B0609020204030204" pitchFamily="49" charset="0"/>
              </a:rPr>
              <a:t>(tf.keras.layers.Conv2D(filters=8, </a:t>
            </a:r>
            <a:r>
              <a:rPr lang="en-US" b="0" dirty="0" err="1">
                <a:effectLst/>
                <a:latin typeface="Consolas" panose="020B0609020204030204" pitchFamily="49" charset="0"/>
              </a:rPr>
              <a:t>kernel_size</a:t>
            </a:r>
            <a:r>
              <a:rPr lang="en-US" b="0" dirty="0">
                <a:effectLst/>
                <a:latin typeface="Consolas" panose="020B0609020204030204" pitchFamily="49" charset="0"/>
              </a:rPr>
              <a:t>=3, strides=1, padding="same"))</a:t>
            </a:r>
          </a:p>
          <a:p>
            <a:pPr marL="0" indent="0">
              <a:buNone/>
            </a:pPr>
            <a:br>
              <a:rPr lang="en-US" b="0" dirty="0">
                <a:effectLst/>
                <a:latin typeface="Consolas" panose="020B0609020204030204" pitchFamily="49" charset="0"/>
              </a:rPr>
            </a:br>
            <a:r>
              <a:rPr lang="en-US" b="0" u="sng" dirty="0">
                <a:effectLst/>
                <a:latin typeface="Consolas" panose="020B0609020204030204" pitchFamily="49" charset="0"/>
              </a:rPr>
              <a:t>#Decoder</a:t>
            </a:r>
          </a:p>
          <a:p>
            <a:pPr marL="0" indent="0">
              <a:buNone/>
            </a:pPr>
            <a:r>
              <a:rPr lang="en-US" b="0" dirty="0" err="1">
                <a:effectLst/>
                <a:latin typeface="Consolas" panose="020B0609020204030204" pitchFamily="49" charset="0"/>
              </a:rPr>
              <a:t>autoencoder.add</a:t>
            </a:r>
            <a:r>
              <a:rPr lang="en-US" b="0" dirty="0">
                <a:effectLst/>
                <a:latin typeface="Consolas" panose="020B0609020204030204" pitchFamily="49" charset="0"/>
              </a:rPr>
              <a:t>(tf.keras.layers.Conv2DTranspose(filters=16, </a:t>
            </a:r>
            <a:r>
              <a:rPr lang="en-US" b="0" dirty="0" err="1">
                <a:effectLst/>
                <a:latin typeface="Consolas" panose="020B0609020204030204" pitchFamily="49" charset="0"/>
              </a:rPr>
              <a:t>kernel_size</a:t>
            </a:r>
            <a:r>
              <a:rPr lang="en-US" b="0" dirty="0">
                <a:effectLst/>
                <a:latin typeface="Consolas" panose="020B0609020204030204" pitchFamily="49" charset="0"/>
              </a:rPr>
              <a:t>=3, strides=2, padding="same"))</a:t>
            </a:r>
          </a:p>
          <a:p>
            <a:pPr marL="0" indent="0">
              <a:buNone/>
            </a:pPr>
            <a:r>
              <a:rPr lang="en-US" b="0" dirty="0" err="1">
                <a:effectLst/>
                <a:latin typeface="Consolas" panose="020B0609020204030204" pitchFamily="49" charset="0"/>
              </a:rPr>
              <a:t>autoencoder.add</a:t>
            </a:r>
            <a:r>
              <a:rPr lang="en-US" b="0" dirty="0">
                <a:effectLst/>
                <a:latin typeface="Consolas" panose="020B0609020204030204" pitchFamily="49" charset="0"/>
              </a:rPr>
              <a:t>(tf.keras.layers.Conv2DTranspose(filters=3, </a:t>
            </a:r>
            <a:r>
              <a:rPr lang="en-US" b="0" dirty="0" err="1">
                <a:effectLst/>
                <a:latin typeface="Consolas" panose="020B0609020204030204" pitchFamily="49" charset="0"/>
              </a:rPr>
              <a:t>kernel_size</a:t>
            </a:r>
            <a:r>
              <a:rPr lang="en-US" b="0" dirty="0">
                <a:effectLst/>
                <a:latin typeface="Consolas" panose="020B0609020204030204" pitchFamily="49" charset="0"/>
              </a:rPr>
              <a:t>=3, strides=2, activation='sigmoid', padding="same"))</a:t>
            </a:r>
          </a:p>
        </p:txBody>
      </p:sp>
    </p:spTree>
    <p:extLst>
      <p:ext uri="{BB962C8B-B14F-4D97-AF65-F5344CB8AC3E}">
        <p14:creationId xmlns:p14="http://schemas.microsoft.com/office/powerpoint/2010/main" val="328366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3EC28-7863-FFC0-EC7C-F0A403871A6D}"/>
              </a:ext>
            </a:extLst>
          </p:cNvPr>
          <p:cNvSpPr>
            <a:spLocks noGrp="1"/>
          </p:cNvSpPr>
          <p:nvPr>
            <p:ph type="title" idx="4294967295"/>
          </p:nvPr>
        </p:nvSpPr>
        <p:spPr>
          <a:xfrm>
            <a:off x="4314548" y="365125"/>
            <a:ext cx="6201051" cy="407232"/>
          </a:xfrm>
        </p:spPr>
        <p:txBody>
          <a:bodyPr>
            <a:normAutofit fontScale="90000"/>
          </a:bodyPr>
          <a:lstStyle/>
          <a:p>
            <a:r>
              <a:rPr lang="ru-RU" dirty="0" err="1"/>
              <a:t>Demo</a:t>
            </a:r>
            <a:endParaRPr lang="en-US" dirty="0"/>
          </a:p>
        </p:txBody>
      </p:sp>
      <p:sp>
        <p:nvSpPr>
          <p:cNvPr id="6" name="Content Placeholder 2">
            <a:extLst>
              <a:ext uri="{FF2B5EF4-FFF2-40B4-BE49-F238E27FC236}">
                <a16:creationId xmlns:a16="http://schemas.microsoft.com/office/drawing/2014/main" id="{F9EB400A-A9A3-AC5B-9C77-BB3799EB8C8B}"/>
              </a:ext>
            </a:extLst>
          </p:cNvPr>
          <p:cNvSpPr txBox="1">
            <a:spLocks/>
          </p:cNvSpPr>
          <p:nvPr/>
        </p:nvSpPr>
        <p:spPr>
          <a:xfrm>
            <a:off x="8948690" y="1447059"/>
            <a:ext cx="2530137" cy="4847209"/>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292929"/>
                </a:solidFill>
                <a:latin typeface="source-serif-pro"/>
              </a:rPr>
              <a:t>Added noise</a:t>
            </a:r>
          </a:p>
          <a:p>
            <a:pPr marL="0" indent="0">
              <a:buNone/>
            </a:pPr>
            <a:endParaRPr lang="en-US" b="1" dirty="0">
              <a:solidFill>
                <a:srgbClr val="292929"/>
              </a:solidFill>
              <a:latin typeface="source-serif-pro"/>
            </a:endParaRPr>
          </a:p>
          <a:p>
            <a:pPr marL="0" indent="0">
              <a:buNone/>
            </a:pPr>
            <a:endParaRPr lang="en-US" b="1" dirty="0">
              <a:solidFill>
                <a:srgbClr val="292929"/>
              </a:solidFill>
              <a:latin typeface="source-serif-pro"/>
            </a:endParaRPr>
          </a:p>
          <a:p>
            <a:pPr marL="0" indent="0">
              <a:buNone/>
            </a:pPr>
            <a:r>
              <a:rPr lang="en-US" b="1" dirty="0">
                <a:solidFill>
                  <a:srgbClr val="0070C0"/>
                </a:solidFill>
                <a:latin typeface="source-serif-pro"/>
              </a:rPr>
              <a:t>Our Denoising</a:t>
            </a:r>
          </a:p>
          <a:p>
            <a:pPr marL="0" indent="0">
              <a:buNone/>
            </a:pPr>
            <a:endParaRPr lang="en-US" b="1" dirty="0">
              <a:solidFill>
                <a:srgbClr val="292929"/>
              </a:solidFill>
              <a:latin typeface="source-serif-pro"/>
            </a:endParaRPr>
          </a:p>
          <a:p>
            <a:pPr marL="0" indent="0">
              <a:buNone/>
            </a:pPr>
            <a:endParaRPr lang="en-US" b="1" dirty="0">
              <a:solidFill>
                <a:srgbClr val="292929"/>
              </a:solidFill>
              <a:latin typeface="source-serif-pro"/>
            </a:endParaRPr>
          </a:p>
          <a:p>
            <a:pPr marL="0" indent="0">
              <a:buNone/>
            </a:pPr>
            <a:r>
              <a:rPr lang="en-US" b="1" dirty="0">
                <a:solidFill>
                  <a:srgbClr val="292929"/>
                </a:solidFill>
                <a:latin typeface="source-serif-pro"/>
              </a:rPr>
              <a:t>GT</a:t>
            </a:r>
          </a:p>
          <a:p>
            <a:pPr marL="0" indent="0">
              <a:buNone/>
            </a:pPr>
            <a:endParaRPr lang="en-US" b="1" dirty="0">
              <a:solidFill>
                <a:srgbClr val="292929"/>
              </a:solidFill>
              <a:latin typeface="source-serif-pro"/>
            </a:endParaRPr>
          </a:p>
          <a:p>
            <a:pPr marL="0" indent="0">
              <a:buNone/>
            </a:pPr>
            <a:endParaRPr lang="en-US" b="1" dirty="0">
              <a:solidFill>
                <a:srgbClr val="292929"/>
              </a:solidFill>
              <a:latin typeface="source-serif-pro"/>
            </a:endParaRPr>
          </a:p>
          <a:p>
            <a:pPr marL="0" indent="0">
              <a:buNone/>
            </a:pPr>
            <a:r>
              <a:rPr lang="en-US" b="1" dirty="0" err="1">
                <a:solidFill>
                  <a:srgbClr val="292929"/>
                </a:solidFill>
                <a:latin typeface="source-serif-pro"/>
              </a:rPr>
              <a:t>Blured</a:t>
            </a:r>
            <a:r>
              <a:rPr lang="en-US" b="1" dirty="0">
                <a:solidFill>
                  <a:srgbClr val="292929"/>
                </a:solidFill>
                <a:latin typeface="source-serif-pro"/>
              </a:rPr>
              <a:t> (Gaussian)</a:t>
            </a:r>
          </a:p>
          <a:p>
            <a:pPr marL="0" indent="0">
              <a:buNone/>
            </a:pPr>
            <a:endParaRPr lang="en-US" dirty="0">
              <a:solidFill>
                <a:srgbClr val="292929"/>
              </a:solidFill>
              <a:latin typeface="source-serif-pro"/>
            </a:endParaRPr>
          </a:p>
          <a:p>
            <a:endParaRPr lang="en-US" dirty="0"/>
          </a:p>
        </p:txBody>
      </p:sp>
      <p:pic>
        <p:nvPicPr>
          <p:cNvPr id="8" name="Picture 7">
            <a:extLst>
              <a:ext uri="{FF2B5EF4-FFF2-40B4-BE49-F238E27FC236}">
                <a16:creationId xmlns:a16="http://schemas.microsoft.com/office/drawing/2014/main" id="{D409ACC3-D064-C569-A3B4-60C2A8836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4310" y="1184269"/>
            <a:ext cx="5817245" cy="5209078"/>
          </a:xfrm>
          <a:prstGeom prst="rect">
            <a:avLst/>
          </a:prstGeom>
        </p:spPr>
      </p:pic>
    </p:spTree>
    <p:extLst>
      <p:ext uri="{BB962C8B-B14F-4D97-AF65-F5344CB8AC3E}">
        <p14:creationId xmlns:p14="http://schemas.microsoft.com/office/powerpoint/2010/main" val="3267770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970</TotalTime>
  <Words>1338</Words>
  <Application>Microsoft Office PowerPoint</Application>
  <PresentationFormat>Widescreen</PresentationFormat>
  <Paragraphs>93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Arial</vt:lpstr>
      <vt:lpstr>Calibri</vt:lpstr>
      <vt:lpstr>Calibri Light</vt:lpstr>
      <vt:lpstr>Consolas</vt:lpstr>
      <vt:lpstr>source-serif-pro</vt:lpstr>
      <vt:lpstr>Office Theme</vt:lpstr>
      <vt:lpstr>Image Denoising</vt:lpstr>
      <vt:lpstr>Motivation  </vt:lpstr>
      <vt:lpstr>Motivation  </vt:lpstr>
      <vt:lpstr>Introduction</vt:lpstr>
      <vt:lpstr>Description: Using Autoencoders and Convolution matrixes in this test </vt:lpstr>
      <vt:lpstr>Description: Using Autoencoders and Convolution matrixes in this test </vt:lpstr>
      <vt:lpstr>Description: Using Autoencoders and Convolution matrixes in this test </vt:lpstr>
      <vt:lpstr>Description: Using Autoencoders and Convolution matrixes in this test </vt:lpstr>
      <vt:lpstr>Demo</vt:lpstr>
      <vt:lpstr>Results and Conclusion</vt:lpstr>
      <vt:lpstr> </vt:lpstr>
      <vt:lpstr>Information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Denoising</dc:title>
  <dc:creator>Lazarenko, Oksana</dc:creator>
  <cp:lastModifiedBy>Lazarenko, Oksana</cp:lastModifiedBy>
  <cp:revision>7</cp:revision>
  <dcterms:created xsi:type="dcterms:W3CDTF">2022-12-12T15:51:46Z</dcterms:created>
  <dcterms:modified xsi:type="dcterms:W3CDTF">2022-12-15T02:07:28Z</dcterms:modified>
</cp:coreProperties>
</file>