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9" r:id="rId6"/>
    <p:sldId id="258" r:id="rId7"/>
    <p:sldId id="260" r:id="rId8"/>
    <p:sldId id="273" r:id="rId9"/>
    <p:sldId id="261" r:id="rId10"/>
    <p:sldId id="262" r:id="rId11"/>
    <p:sldId id="263" r:id="rId12"/>
    <p:sldId id="264" r:id="rId13"/>
    <p:sldId id="265" r:id="rId14"/>
    <p:sldId id="266" r:id="rId15"/>
    <p:sldId id="267"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38112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79779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0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11294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1903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82959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573262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70456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6122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51293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66B5C-ADBE-4102-BACE-B76AE415BBF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3440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66B5C-ADBE-4102-BACE-B76AE415BBFD}"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1881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66B5C-ADBE-4102-BACE-B76AE415BBFD}"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46054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66B5C-ADBE-4102-BACE-B76AE415BBFD}"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357632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66B5C-ADBE-4102-BACE-B76AE415BBF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404579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66B5C-ADBE-4102-BACE-B76AE415BBF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324362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466B5C-ADBE-4102-BACE-B76AE415BBFD}" type="datetimeFigureOut">
              <a:rPr lang="en-US" smtClean="0"/>
              <a:t>6/13/2023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C117B5-7E3E-461D-BCAD-3200F591841F}" type="slidenum">
              <a:rPr lang="en-US" smtClean="0"/>
              <a:t>‹#›</a:t>
            </a:fld>
            <a:endParaRPr lang="en-US"/>
          </a:p>
        </p:txBody>
      </p:sp>
    </p:spTree>
    <p:extLst>
      <p:ext uri="{BB962C8B-B14F-4D97-AF65-F5344CB8AC3E}">
        <p14:creationId xmlns:p14="http://schemas.microsoft.com/office/powerpoint/2010/main" val="1956691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0860-3454-53F3-3145-AA1EE2180329}"/>
              </a:ext>
            </a:extLst>
          </p:cNvPr>
          <p:cNvSpPr>
            <a:spLocks noGrp="1"/>
          </p:cNvSpPr>
          <p:nvPr>
            <p:ph type="ctrTitle"/>
          </p:nvPr>
        </p:nvSpPr>
        <p:spPr>
          <a:xfrm>
            <a:off x="900332" y="1378634"/>
            <a:ext cx="6991643" cy="1927274"/>
          </a:xfrm>
        </p:spPr>
        <p:txBody>
          <a:bodyPr/>
          <a:lstStyle/>
          <a:p>
            <a:r>
              <a:rPr lang="en-US" dirty="0"/>
              <a:t>Architecture Requirements</a:t>
            </a:r>
            <a:br>
              <a:rPr lang="en-US" dirty="0"/>
            </a:br>
            <a:r>
              <a:rPr lang="en-US" dirty="0"/>
              <a:t>(Final)</a:t>
            </a:r>
          </a:p>
        </p:txBody>
      </p:sp>
      <p:sp>
        <p:nvSpPr>
          <p:cNvPr id="3" name="Subtitle 2">
            <a:extLst>
              <a:ext uri="{FF2B5EF4-FFF2-40B4-BE49-F238E27FC236}">
                <a16:creationId xmlns:a16="http://schemas.microsoft.com/office/drawing/2014/main" id="{3F99EAEB-248C-F4E3-95D8-ECD92692976C}"/>
              </a:ext>
            </a:extLst>
          </p:cNvPr>
          <p:cNvSpPr>
            <a:spLocks noGrp="1"/>
          </p:cNvSpPr>
          <p:nvPr>
            <p:ph type="subTitle" idx="1"/>
          </p:nvPr>
        </p:nvSpPr>
        <p:spPr>
          <a:xfrm>
            <a:off x="1507067" y="4050833"/>
            <a:ext cx="5145524" cy="812715"/>
          </a:xfrm>
        </p:spPr>
        <p:txBody>
          <a:bodyPr/>
          <a:lstStyle/>
          <a:p>
            <a:r>
              <a:rPr lang="en-US" dirty="0" err="1"/>
              <a:t>Emojitor</a:t>
            </a:r>
            <a:r>
              <a:rPr lang="en-US" dirty="0"/>
              <a:t> network</a:t>
            </a:r>
          </a:p>
        </p:txBody>
      </p:sp>
    </p:spTree>
    <p:extLst>
      <p:ext uri="{BB962C8B-B14F-4D97-AF65-F5344CB8AC3E}">
        <p14:creationId xmlns:p14="http://schemas.microsoft.com/office/powerpoint/2010/main" val="103741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299-A411-7F92-8596-441A93C65CBB}"/>
              </a:ext>
            </a:extLst>
          </p:cNvPr>
          <p:cNvSpPr>
            <a:spLocks noGrp="1"/>
          </p:cNvSpPr>
          <p:nvPr>
            <p:ph type="title"/>
          </p:nvPr>
        </p:nvSpPr>
        <p:spPr/>
        <p:txBody>
          <a:bodyPr/>
          <a:lstStyle/>
          <a:p>
            <a:r>
              <a:rPr lang="en-US" dirty="0"/>
              <a:t>Virtual Machine Instances in use</a:t>
            </a:r>
          </a:p>
        </p:txBody>
      </p:sp>
      <p:sp>
        <p:nvSpPr>
          <p:cNvPr id="3" name="Content Placeholder 2">
            <a:extLst>
              <a:ext uri="{FF2B5EF4-FFF2-40B4-BE49-F238E27FC236}">
                <a16:creationId xmlns:a16="http://schemas.microsoft.com/office/drawing/2014/main" id="{21ED34A4-9AF9-C4EF-39EF-91530DD6E9BB}"/>
              </a:ext>
            </a:extLst>
          </p:cNvPr>
          <p:cNvSpPr>
            <a:spLocks noGrp="1"/>
          </p:cNvSpPr>
          <p:nvPr>
            <p:ph idx="1"/>
          </p:nvPr>
        </p:nvSpPr>
        <p:spPr>
          <a:xfrm>
            <a:off x="677334" y="1444487"/>
            <a:ext cx="8596668" cy="4596875"/>
          </a:xfrm>
        </p:spPr>
        <p:txBody>
          <a:bodyPr/>
          <a:lstStyle/>
          <a:p>
            <a:pPr algn="l">
              <a:buFont typeface="Arial" panose="020B0604020202020204" pitchFamily="34" charset="0"/>
              <a:buChar char="•"/>
            </a:pPr>
            <a:r>
              <a:rPr lang="en-US" b="0" i="0" dirty="0">
                <a:solidFill>
                  <a:srgbClr val="172B4D"/>
                </a:solidFill>
                <a:effectLst/>
                <a:latin typeface="-apple-system"/>
              </a:rPr>
              <a:t>General Purpose</a:t>
            </a:r>
          </a:p>
          <a:p>
            <a:pPr marL="742950" lvl="1" indent="-285750" algn="l">
              <a:buFont typeface="Arial" panose="020B0604020202020204" pitchFamily="34" charset="0"/>
              <a:buChar char="•"/>
            </a:pPr>
            <a:r>
              <a:rPr lang="en-US" b="0" i="0" dirty="0">
                <a:solidFill>
                  <a:srgbClr val="172B4D"/>
                </a:solidFill>
                <a:effectLst/>
                <a:latin typeface="-apple-system"/>
              </a:rPr>
              <a:t>Web servers, code repositories, etc.</a:t>
            </a:r>
          </a:p>
          <a:p>
            <a:pPr algn="l">
              <a:buFont typeface="Arial" panose="020B0604020202020204" pitchFamily="34" charset="0"/>
              <a:buChar char="•"/>
            </a:pPr>
            <a:r>
              <a:rPr lang="en-US" b="0" i="0" dirty="0">
                <a:solidFill>
                  <a:srgbClr val="172B4D"/>
                </a:solidFill>
                <a:effectLst/>
                <a:latin typeface="-apple-system"/>
              </a:rPr>
              <a:t>Compute optimized</a:t>
            </a:r>
          </a:p>
          <a:p>
            <a:pPr marL="742950" lvl="1" indent="-285750" algn="l">
              <a:buFont typeface="Arial" panose="020B0604020202020204" pitchFamily="34" charset="0"/>
              <a:buChar char="•"/>
            </a:pPr>
            <a:r>
              <a:rPr lang="en-US" b="0" i="0" dirty="0">
                <a:solidFill>
                  <a:srgbClr val="172B4D"/>
                </a:solidFill>
                <a:effectLst/>
                <a:latin typeface="-apple-system"/>
              </a:rPr>
              <a:t>Gaming servers, high performance computing, etc.</a:t>
            </a:r>
          </a:p>
          <a:p>
            <a:pPr algn="l">
              <a:buFont typeface="Arial" panose="020B0604020202020204" pitchFamily="34" charset="0"/>
              <a:buChar char="•"/>
            </a:pPr>
            <a:r>
              <a:rPr lang="en-US" b="0" i="0" dirty="0">
                <a:solidFill>
                  <a:srgbClr val="172B4D"/>
                </a:solidFill>
                <a:effectLst/>
                <a:latin typeface="-apple-system"/>
              </a:rPr>
              <a:t>Memory optimized</a:t>
            </a:r>
          </a:p>
          <a:p>
            <a:pPr marL="742950" lvl="1" indent="-285750" algn="l">
              <a:buFont typeface="Arial" panose="020B0604020202020204" pitchFamily="34" charset="0"/>
              <a:buChar char="•"/>
            </a:pPr>
            <a:r>
              <a:rPr lang="en-US" b="0" i="0" dirty="0">
                <a:solidFill>
                  <a:srgbClr val="172B4D"/>
                </a:solidFill>
                <a:effectLst/>
                <a:latin typeface="-apple-system"/>
              </a:rPr>
              <a:t>Memory intensive processes</a:t>
            </a:r>
          </a:p>
          <a:p>
            <a:pPr algn="l">
              <a:buFont typeface="Arial" panose="020B0604020202020204" pitchFamily="34" charset="0"/>
              <a:buChar char="•"/>
            </a:pPr>
            <a:r>
              <a:rPr lang="en-US" b="0" i="0" dirty="0">
                <a:solidFill>
                  <a:srgbClr val="172B4D"/>
                </a:solidFill>
                <a:effectLst/>
                <a:latin typeface="-apple-system"/>
              </a:rPr>
              <a:t>Accelerated computing</a:t>
            </a:r>
          </a:p>
          <a:p>
            <a:pPr marL="742950" lvl="1" indent="-285750" algn="l">
              <a:buFont typeface="Arial" panose="020B0604020202020204" pitchFamily="34" charset="0"/>
              <a:buChar char="•"/>
            </a:pPr>
            <a:r>
              <a:rPr lang="en-US" b="0" i="0" dirty="0">
                <a:solidFill>
                  <a:srgbClr val="172B4D"/>
                </a:solidFill>
                <a:effectLst/>
                <a:latin typeface="-apple-system"/>
              </a:rPr>
              <a:t>Graphics processing, floating point number calculations, etc.</a:t>
            </a:r>
          </a:p>
          <a:p>
            <a:pPr algn="l">
              <a:buFont typeface="Arial" panose="020B0604020202020204" pitchFamily="34" charset="0"/>
              <a:buChar char="•"/>
            </a:pPr>
            <a:r>
              <a:rPr lang="en-US" b="0" i="0" dirty="0">
                <a:solidFill>
                  <a:srgbClr val="172B4D"/>
                </a:solidFill>
                <a:effectLst/>
                <a:latin typeface="-apple-system"/>
              </a:rPr>
              <a:t>Storage optimized</a:t>
            </a:r>
          </a:p>
          <a:p>
            <a:pPr marL="742950" lvl="1" indent="-285750" algn="l">
              <a:buFont typeface="Arial" panose="020B0604020202020204" pitchFamily="34" charset="0"/>
              <a:buChar char="•"/>
            </a:pPr>
            <a:r>
              <a:rPr lang="en-US" b="0" i="0" dirty="0">
                <a:solidFill>
                  <a:srgbClr val="172B4D"/>
                </a:solidFill>
                <a:effectLst/>
                <a:latin typeface="-apple-system"/>
              </a:rPr>
              <a:t>High performance locally stored data</a:t>
            </a:r>
          </a:p>
          <a:p>
            <a:endParaRPr lang="en-US" dirty="0"/>
          </a:p>
        </p:txBody>
      </p:sp>
    </p:spTree>
    <p:extLst>
      <p:ext uri="{BB962C8B-B14F-4D97-AF65-F5344CB8AC3E}">
        <p14:creationId xmlns:p14="http://schemas.microsoft.com/office/powerpoint/2010/main" val="67252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F2F9-C60E-0BDD-E44A-4B19738DF0BB}"/>
              </a:ext>
            </a:extLst>
          </p:cNvPr>
          <p:cNvSpPr>
            <a:spLocks noGrp="1"/>
          </p:cNvSpPr>
          <p:nvPr>
            <p:ph type="title"/>
          </p:nvPr>
        </p:nvSpPr>
        <p:spPr/>
        <p:txBody>
          <a:bodyPr/>
          <a:lstStyle/>
          <a:p>
            <a:r>
              <a:rPr lang="en-US" dirty="0"/>
              <a:t>Elastic Load Balancing (ELB)</a:t>
            </a:r>
          </a:p>
        </p:txBody>
      </p:sp>
      <p:sp>
        <p:nvSpPr>
          <p:cNvPr id="3" name="Content Placeholder 2">
            <a:extLst>
              <a:ext uri="{FF2B5EF4-FFF2-40B4-BE49-F238E27FC236}">
                <a16:creationId xmlns:a16="http://schemas.microsoft.com/office/drawing/2014/main" id="{587DE883-D0E3-C445-CDEA-308395CB0F8A}"/>
              </a:ext>
            </a:extLst>
          </p:cNvPr>
          <p:cNvSpPr>
            <a:spLocks noGrp="1"/>
          </p:cNvSpPr>
          <p:nvPr>
            <p:ph idx="1"/>
          </p:nvPr>
        </p:nvSpPr>
        <p:spPr>
          <a:xfrm>
            <a:off x="677334" y="1470991"/>
            <a:ext cx="8596668" cy="4570371"/>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Routes incoming requests to multiple instances</a:t>
            </a:r>
          </a:p>
          <a:p>
            <a:pPr algn="l">
              <a:buFont typeface="Arial" panose="020B0604020202020204" pitchFamily="34" charset="0"/>
              <a:buChar char="•"/>
            </a:pPr>
            <a:r>
              <a:rPr lang="en-US" b="0" i="0" dirty="0">
                <a:solidFill>
                  <a:srgbClr val="172B4D"/>
                </a:solidFill>
                <a:effectLst/>
                <a:latin typeface="-apple-system"/>
              </a:rPr>
              <a:t>Regional construct = runs at the regional level (across all data centers in a region) instead of at the instance level</a:t>
            </a:r>
          </a:p>
          <a:p>
            <a:pPr marL="742950" lvl="1" indent="-285750" algn="l">
              <a:buFont typeface="Arial" panose="020B0604020202020204" pitchFamily="34" charset="0"/>
              <a:buChar char="•"/>
            </a:pPr>
            <a:r>
              <a:rPr lang="en-US" b="0" i="0" dirty="0">
                <a:solidFill>
                  <a:srgbClr val="172B4D"/>
                </a:solidFill>
                <a:effectLst/>
                <a:latin typeface="-apple-system"/>
              </a:rPr>
              <a:t>Automatically highly available</a:t>
            </a:r>
          </a:p>
          <a:p>
            <a:pPr algn="l">
              <a:buFont typeface="Arial" panose="020B0604020202020204" pitchFamily="34" charset="0"/>
              <a:buChar char="•"/>
            </a:pPr>
            <a:r>
              <a:rPr lang="en-US" b="0" i="0" dirty="0">
                <a:solidFill>
                  <a:srgbClr val="172B4D"/>
                </a:solidFill>
                <a:effectLst/>
                <a:latin typeface="-apple-system"/>
              </a:rPr>
              <a:t>As demand goes up, new instances spin up and signal load balancer to send traffic</a:t>
            </a:r>
          </a:p>
          <a:p>
            <a:pPr algn="l">
              <a:buFont typeface="Arial" panose="020B0604020202020204" pitchFamily="34" charset="0"/>
              <a:buChar char="•"/>
            </a:pPr>
            <a:r>
              <a:rPr lang="en-US" b="0" i="0" dirty="0">
                <a:solidFill>
                  <a:srgbClr val="172B4D"/>
                </a:solidFill>
                <a:effectLst/>
                <a:latin typeface="-apple-system"/>
              </a:rPr>
              <a:t>As demand goes down, balancer stop NEW traffic to instance then decommissions them once all processes are complete</a:t>
            </a:r>
          </a:p>
          <a:p>
            <a:pPr marL="742950" lvl="1" indent="-285750" algn="l">
              <a:buFont typeface="Arial" panose="020B0604020202020204" pitchFamily="34" charset="0"/>
              <a:buChar char="•"/>
            </a:pPr>
            <a:r>
              <a:rPr lang="en-US" b="0" i="0" dirty="0">
                <a:solidFill>
                  <a:srgbClr val="172B4D"/>
                </a:solidFill>
                <a:effectLst/>
                <a:latin typeface="-apple-system"/>
              </a:rPr>
              <a:t>Preventing disruptions to current users</a:t>
            </a:r>
          </a:p>
          <a:p>
            <a:pPr algn="l">
              <a:buFont typeface="Arial" panose="020B0604020202020204" pitchFamily="34" charset="0"/>
              <a:buChar char="•"/>
            </a:pPr>
            <a:r>
              <a:rPr lang="en-US" b="0" i="0" dirty="0">
                <a:solidFill>
                  <a:srgbClr val="172B4D"/>
                </a:solidFill>
                <a:effectLst/>
                <a:latin typeface="-apple-system"/>
              </a:rPr>
              <a:t>ELBs can sit between front end and back end tiers of instances</a:t>
            </a:r>
          </a:p>
          <a:p>
            <a:pPr marL="742950" lvl="1" indent="-285750" algn="l">
              <a:buFont typeface="Arial" panose="020B0604020202020204" pitchFamily="34" charset="0"/>
              <a:buChar char="•"/>
            </a:pPr>
            <a:r>
              <a:rPr lang="en-US" b="0" i="0" dirty="0">
                <a:solidFill>
                  <a:srgbClr val="172B4D"/>
                </a:solidFill>
                <a:effectLst/>
                <a:latin typeface="-apple-system"/>
              </a:rPr>
              <a:t>New instances only have to signal 1 ELB instead of every instance on the front end tier</a:t>
            </a:r>
          </a:p>
          <a:p>
            <a:pPr marL="742950" lvl="1" indent="-285750" algn="l">
              <a:buFont typeface="Arial" panose="020B0604020202020204" pitchFamily="34" charset="0"/>
              <a:buChar char="•"/>
            </a:pPr>
            <a:r>
              <a:rPr lang="en-US" b="0" i="0" dirty="0">
                <a:solidFill>
                  <a:srgbClr val="172B4D"/>
                </a:solidFill>
                <a:effectLst/>
                <a:latin typeface="-apple-system"/>
              </a:rPr>
              <a:t>This would be considered “decoupled architecture”</a:t>
            </a:r>
          </a:p>
          <a:p>
            <a:endParaRPr lang="en-US" dirty="0"/>
          </a:p>
        </p:txBody>
      </p:sp>
    </p:spTree>
    <p:extLst>
      <p:ext uri="{BB962C8B-B14F-4D97-AF65-F5344CB8AC3E}">
        <p14:creationId xmlns:p14="http://schemas.microsoft.com/office/powerpoint/2010/main" val="356793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0D68-8137-093E-CB9C-761AC4DE6BFD}"/>
              </a:ext>
            </a:extLst>
          </p:cNvPr>
          <p:cNvSpPr>
            <a:spLocks noGrp="1"/>
          </p:cNvSpPr>
          <p:nvPr>
            <p:ph type="title"/>
          </p:nvPr>
        </p:nvSpPr>
        <p:spPr>
          <a:xfrm>
            <a:off x="677334" y="609600"/>
            <a:ext cx="8596668" cy="901148"/>
          </a:xfrm>
        </p:spPr>
        <p:txBody>
          <a:bodyPr/>
          <a:lstStyle/>
          <a:p>
            <a:r>
              <a:rPr lang="en-US" dirty="0"/>
              <a:t>Regions	</a:t>
            </a:r>
          </a:p>
        </p:txBody>
      </p:sp>
      <p:sp>
        <p:nvSpPr>
          <p:cNvPr id="3" name="Content Placeholder 2">
            <a:extLst>
              <a:ext uri="{FF2B5EF4-FFF2-40B4-BE49-F238E27FC236}">
                <a16:creationId xmlns:a16="http://schemas.microsoft.com/office/drawing/2014/main" id="{AB499B19-77F3-21D7-248A-2C097E18B2C8}"/>
              </a:ext>
            </a:extLst>
          </p:cNvPr>
          <p:cNvSpPr>
            <a:spLocks noGrp="1"/>
          </p:cNvSpPr>
          <p:nvPr>
            <p:ph idx="1"/>
          </p:nvPr>
        </p:nvSpPr>
        <p:spPr>
          <a:xfrm>
            <a:off x="677334" y="1391479"/>
            <a:ext cx="8596668" cy="4649884"/>
          </a:xfrm>
        </p:spPr>
        <p:txBody>
          <a:bodyPr>
            <a:normAutofit fontScale="92500"/>
          </a:bodyPr>
          <a:lstStyle/>
          <a:p>
            <a:pPr algn="l">
              <a:buFont typeface="Arial" panose="020B0604020202020204" pitchFamily="34" charset="0"/>
              <a:buChar char="•"/>
            </a:pPr>
            <a:r>
              <a:rPr lang="en-US" b="0" i="0" dirty="0">
                <a:solidFill>
                  <a:srgbClr val="172B4D"/>
                </a:solidFill>
                <a:effectLst/>
                <a:latin typeface="-apple-system"/>
              </a:rPr>
              <a:t>Geographically isolated large groups of data centers</a:t>
            </a:r>
          </a:p>
          <a:p>
            <a:pPr algn="l">
              <a:buFont typeface="Arial" panose="020B0604020202020204" pitchFamily="34" charset="0"/>
              <a:buChar char="•"/>
            </a:pPr>
            <a:r>
              <a:rPr lang="en-US" b="0" i="0" dirty="0">
                <a:solidFill>
                  <a:srgbClr val="172B4D"/>
                </a:solidFill>
                <a:effectLst/>
                <a:latin typeface="-apple-system"/>
              </a:rPr>
              <a:t>Connected through high speed fiber network controlled by AWS</a:t>
            </a:r>
          </a:p>
          <a:p>
            <a:pPr algn="l">
              <a:buFont typeface="Arial" panose="020B0604020202020204" pitchFamily="34" charset="0"/>
              <a:buChar char="•"/>
            </a:pPr>
            <a:r>
              <a:rPr lang="en-US" b="0" i="0" dirty="0">
                <a:solidFill>
                  <a:srgbClr val="172B4D"/>
                </a:solidFill>
                <a:effectLst/>
                <a:latin typeface="-apple-system"/>
              </a:rPr>
              <a:t>Completely isolated, data does not move outside a region without explicit request to export</a:t>
            </a:r>
          </a:p>
          <a:p>
            <a:pPr algn="l">
              <a:buFont typeface="Arial" panose="020B0604020202020204" pitchFamily="34" charset="0"/>
              <a:buChar char="•"/>
            </a:pPr>
            <a:r>
              <a:rPr lang="en-US" b="0" i="0" dirty="0">
                <a:solidFill>
                  <a:srgbClr val="172B4D"/>
                </a:solidFill>
                <a:effectLst/>
                <a:latin typeface="-apple-system"/>
              </a:rPr>
              <a:t>Choosing a region involves</a:t>
            </a:r>
          </a:p>
          <a:p>
            <a:pPr marL="742950" lvl="1" indent="-285750" algn="l">
              <a:buFont typeface="Arial" panose="020B0604020202020204" pitchFamily="34" charset="0"/>
              <a:buChar char="•"/>
            </a:pPr>
            <a:r>
              <a:rPr lang="en-US" b="0" i="0" dirty="0">
                <a:solidFill>
                  <a:srgbClr val="172B4D"/>
                </a:solidFill>
                <a:effectLst/>
                <a:latin typeface="-apple-system"/>
              </a:rPr>
              <a:t>Compliance</a:t>
            </a:r>
          </a:p>
          <a:p>
            <a:pPr marL="1143000" lvl="2" indent="-228600" algn="l">
              <a:buFont typeface="Arial" panose="020B0604020202020204" pitchFamily="34" charset="0"/>
              <a:buChar char="•"/>
            </a:pPr>
            <a:r>
              <a:rPr lang="en-US" b="0" i="0" dirty="0">
                <a:solidFill>
                  <a:srgbClr val="172B4D"/>
                </a:solidFill>
                <a:effectLst/>
                <a:latin typeface="-apple-system"/>
              </a:rPr>
              <a:t>Does data need to stay within that country?</a:t>
            </a:r>
          </a:p>
          <a:p>
            <a:pPr marL="742950" lvl="1" indent="-285750" algn="l">
              <a:buFont typeface="Arial" panose="020B0604020202020204" pitchFamily="34" charset="0"/>
              <a:buChar char="•"/>
            </a:pPr>
            <a:r>
              <a:rPr lang="en-US" b="0" i="0" dirty="0">
                <a:solidFill>
                  <a:srgbClr val="172B4D"/>
                </a:solidFill>
                <a:effectLst/>
                <a:latin typeface="-apple-system"/>
              </a:rPr>
              <a:t>Proximity</a:t>
            </a:r>
          </a:p>
          <a:p>
            <a:pPr marL="1143000" lvl="2" indent="-228600" algn="l">
              <a:buFont typeface="Arial" panose="020B0604020202020204" pitchFamily="34" charset="0"/>
              <a:buChar char="•"/>
            </a:pPr>
            <a:r>
              <a:rPr lang="en-US" b="0" i="0" dirty="0">
                <a:solidFill>
                  <a:srgbClr val="172B4D"/>
                </a:solidFill>
                <a:effectLst/>
                <a:latin typeface="-apple-system"/>
              </a:rPr>
              <a:t>Closer to customer base = lower latency</a:t>
            </a:r>
          </a:p>
          <a:p>
            <a:pPr marL="742950" lvl="1" indent="-285750" algn="l">
              <a:buFont typeface="Arial" panose="020B0604020202020204" pitchFamily="34" charset="0"/>
              <a:buChar char="•"/>
            </a:pPr>
            <a:r>
              <a:rPr lang="en-US" b="0" i="0" dirty="0">
                <a:solidFill>
                  <a:srgbClr val="172B4D"/>
                </a:solidFill>
                <a:effectLst/>
                <a:latin typeface="-apple-system"/>
              </a:rPr>
              <a:t>Feature availability</a:t>
            </a:r>
          </a:p>
          <a:p>
            <a:pPr marL="1143000" lvl="2" indent="-228600" algn="l">
              <a:buFont typeface="Arial" panose="020B0604020202020204" pitchFamily="34" charset="0"/>
              <a:buChar char="•"/>
            </a:pPr>
            <a:r>
              <a:rPr lang="en-US" b="0" i="0" dirty="0">
                <a:solidFill>
                  <a:srgbClr val="172B4D"/>
                </a:solidFill>
                <a:effectLst/>
                <a:latin typeface="-apple-system"/>
              </a:rPr>
              <a:t>Not every region has every AWS feature</a:t>
            </a:r>
          </a:p>
          <a:p>
            <a:pPr marL="1143000" lvl="2" indent="-228600" algn="l">
              <a:buFont typeface="Arial" panose="020B0604020202020204" pitchFamily="34" charset="0"/>
              <a:buChar char="•"/>
            </a:pPr>
            <a:r>
              <a:rPr lang="en-US" b="0" i="0" dirty="0">
                <a:solidFill>
                  <a:srgbClr val="172B4D"/>
                </a:solidFill>
                <a:effectLst/>
                <a:latin typeface="-apple-system"/>
              </a:rPr>
              <a:t>New features require new hardware that roll out over time, etc.</a:t>
            </a:r>
          </a:p>
          <a:p>
            <a:pPr marL="742950" lvl="1" indent="-285750" algn="l">
              <a:buFont typeface="Arial" panose="020B0604020202020204" pitchFamily="34" charset="0"/>
              <a:buChar char="•"/>
            </a:pPr>
            <a:r>
              <a:rPr lang="en-US" b="0" i="0" dirty="0">
                <a:solidFill>
                  <a:srgbClr val="172B4D"/>
                </a:solidFill>
                <a:effectLst/>
                <a:latin typeface="-apple-system"/>
              </a:rPr>
              <a:t>Pricing</a:t>
            </a:r>
          </a:p>
          <a:p>
            <a:pPr marL="1143000" lvl="2" indent="-228600" algn="l">
              <a:buFont typeface="Arial" panose="020B0604020202020204" pitchFamily="34" charset="0"/>
              <a:buChar char="•"/>
            </a:pPr>
            <a:r>
              <a:rPr lang="en-US" b="0" i="0" dirty="0">
                <a:solidFill>
                  <a:srgbClr val="172B4D"/>
                </a:solidFill>
                <a:effectLst/>
                <a:latin typeface="-apple-system"/>
              </a:rPr>
              <a:t>Some regions are more expensive to use than others</a:t>
            </a:r>
          </a:p>
          <a:p>
            <a:endParaRPr lang="en-US" dirty="0"/>
          </a:p>
        </p:txBody>
      </p:sp>
    </p:spTree>
    <p:extLst>
      <p:ext uri="{BB962C8B-B14F-4D97-AF65-F5344CB8AC3E}">
        <p14:creationId xmlns:p14="http://schemas.microsoft.com/office/powerpoint/2010/main" val="39567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5C7A-F0B3-E88E-5CFB-EC0BE13EB3B1}"/>
              </a:ext>
            </a:extLst>
          </p:cNvPr>
          <p:cNvSpPr>
            <a:spLocks noGrp="1"/>
          </p:cNvSpPr>
          <p:nvPr>
            <p:ph type="title"/>
          </p:nvPr>
        </p:nvSpPr>
        <p:spPr>
          <a:xfrm>
            <a:off x="677334" y="609600"/>
            <a:ext cx="8596668" cy="834887"/>
          </a:xfrm>
        </p:spPr>
        <p:txBody>
          <a:bodyPr/>
          <a:lstStyle/>
          <a:p>
            <a:r>
              <a:rPr lang="en-US" dirty="0"/>
              <a:t>Route 53</a:t>
            </a:r>
          </a:p>
        </p:txBody>
      </p:sp>
      <p:sp>
        <p:nvSpPr>
          <p:cNvPr id="3" name="Content Placeholder 2">
            <a:extLst>
              <a:ext uri="{FF2B5EF4-FFF2-40B4-BE49-F238E27FC236}">
                <a16:creationId xmlns:a16="http://schemas.microsoft.com/office/drawing/2014/main" id="{AD946B3F-38EC-B523-64CD-05B6BD4548E2}"/>
              </a:ext>
            </a:extLst>
          </p:cNvPr>
          <p:cNvSpPr>
            <a:spLocks noGrp="1"/>
          </p:cNvSpPr>
          <p:nvPr>
            <p:ph idx="1"/>
          </p:nvPr>
        </p:nvSpPr>
        <p:spPr>
          <a:xfrm>
            <a:off x="677334" y="1444487"/>
            <a:ext cx="8596668" cy="4596875"/>
          </a:xfrm>
        </p:spPr>
        <p:txBody>
          <a:bodyPr/>
          <a:lstStyle/>
          <a:p>
            <a:pPr algn="l">
              <a:buFont typeface="Arial" panose="020B0604020202020204" pitchFamily="34" charset="0"/>
              <a:buChar char="•"/>
            </a:pPr>
            <a:r>
              <a:rPr lang="en-US" b="0" i="0" dirty="0">
                <a:solidFill>
                  <a:srgbClr val="172B4D"/>
                </a:solidFill>
                <a:effectLst/>
                <a:latin typeface="-apple-system"/>
              </a:rPr>
              <a:t>Translates website names into IP addresses using </a:t>
            </a:r>
          </a:p>
          <a:p>
            <a:pPr marL="742950" lvl="1" indent="-285750" algn="l">
              <a:buFont typeface="Arial" panose="020B0604020202020204" pitchFamily="34" charset="0"/>
              <a:buChar char="•"/>
            </a:pPr>
            <a:r>
              <a:rPr lang="en-US" b="0" i="0" dirty="0">
                <a:solidFill>
                  <a:srgbClr val="172B4D"/>
                </a:solidFill>
                <a:effectLst/>
                <a:latin typeface="-apple-system"/>
              </a:rPr>
              <a:t>Can also buy and manage domain names</a:t>
            </a:r>
          </a:p>
          <a:p>
            <a:pPr algn="l">
              <a:buFont typeface="Arial" panose="020B0604020202020204" pitchFamily="34" charset="0"/>
              <a:buChar char="•"/>
            </a:pPr>
            <a:r>
              <a:rPr lang="en-US" b="0" i="0" dirty="0">
                <a:solidFill>
                  <a:srgbClr val="172B4D"/>
                </a:solidFill>
                <a:effectLst/>
                <a:latin typeface="-apple-system"/>
              </a:rPr>
              <a:t>Routing policies that include:</a:t>
            </a:r>
          </a:p>
          <a:p>
            <a:pPr marL="742950" lvl="1" indent="-285750" algn="l">
              <a:buFont typeface="Arial" panose="020B0604020202020204" pitchFamily="34" charset="0"/>
              <a:buChar char="•"/>
            </a:pPr>
            <a:r>
              <a:rPr lang="en-US" b="0" i="0" dirty="0">
                <a:solidFill>
                  <a:srgbClr val="172B4D"/>
                </a:solidFill>
                <a:effectLst/>
                <a:latin typeface="-apple-system"/>
              </a:rPr>
              <a:t>Latency-based routing</a:t>
            </a:r>
          </a:p>
          <a:p>
            <a:pPr marL="742950" lvl="1" indent="-285750" algn="l">
              <a:buFont typeface="Arial" panose="020B0604020202020204" pitchFamily="34" charset="0"/>
              <a:buChar char="•"/>
            </a:pPr>
            <a:r>
              <a:rPr lang="en-US" b="0" i="0" dirty="0">
                <a:solidFill>
                  <a:srgbClr val="172B4D"/>
                </a:solidFill>
                <a:effectLst/>
                <a:latin typeface="-apple-system"/>
              </a:rPr>
              <a:t>Geolocation DNS</a:t>
            </a:r>
          </a:p>
          <a:p>
            <a:pPr marL="1143000" lvl="2" indent="-228600" algn="l">
              <a:buFont typeface="Arial" panose="020B0604020202020204" pitchFamily="34" charset="0"/>
              <a:buChar char="•"/>
            </a:pPr>
            <a:r>
              <a:rPr lang="en-US" b="0" i="0" dirty="0">
                <a:solidFill>
                  <a:srgbClr val="172B4D"/>
                </a:solidFill>
                <a:effectLst/>
                <a:latin typeface="-apple-system"/>
              </a:rPr>
              <a:t>Traffic is routed to the region closest to their geographical location</a:t>
            </a:r>
          </a:p>
          <a:p>
            <a:pPr marL="742950" lvl="1" indent="-285750" algn="l">
              <a:buFont typeface="Arial" panose="020B0604020202020204" pitchFamily="34" charset="0"/>
              <a:buChar char="•"/>
            </a:pPr>
            <a:r>
              <a:rPr lang="en-US" b="0" i="0" dirty="0" err="1">
                <a:solidFill>
                  <a:srgbClr val="172B4D"/>
                </a:solidFill>
                <a:effectLst/>
                <a:latin typeface="-apple-system"/>
              </a:rPr>
              <a:t>Geoproximity</a:t>
            </a:r>
            <a:r>
              <a:rPr lang="en-US" b="0" i="0" dirty="0">
                <a:solidFill>
                  <a:srgbClr val="172B4D"/>
                </a:solidFill>
                <a:effectLst/>
                <a:latin typeface="-apple-system"/>
              </a:rPr>
              <a:t> routing</a:t>
            </a:r>
          </a:p>
          <a:p>
            <a:pPr marL="742950" lvl="1" indent="-285750" algn="l">
              <a:buFont typeface="Arial" panose="020B0604020202020204" pitchFamily="34" charset="0"/>
              <a:buChar char="•"/>
            </a:pPr>
            <a:r>
              <a:rPr lang="en-US" b="0" i="0" dirty="0">
                <a:solidFill>
                  <a:srgbClr val="172B4D"/>
                </a:solidFill>
                <a:effectLst/>
                <a:latin typeface="-apple-system"/>
              </a:rPr>
              <a:t>Weighted round robin</a:t>
            </a:r>
          </a:p>
          <a:p>
            <a:pPr algn="l">
              <a:buFont typeface="Arial" panose="020B0604020202020204" pitchFamily="34" charset="0"/>
              <a:buChar char="•"/>
            </a:pPr>
            <a:r>
              <a:rPr lang="en-US" b="0" i="0" dirty="0">
                <a:solidFill>
                  <a:srgbClr val="172B4D"/>
                </a:solidFill>
                <a:effectLst/>
                <a:latin typeface="-apple-system"/>
              </a:rPr>
              <a:t>Works with CloudFront (CDN) to deliver edge content to the nearest edge location to the user</a:t>
            </a:r>
          </a:p>
          <a:p>
            <a:endParaRPr lang="en-US" dirty="0"/>
          </a:p>
        </p:txBody>
      </p:sp>
    </p:spTree>
    <p:extLst>
      <p:ext uri="{BB962C8B-B14F-4D97-AF65-F5344CB8AC3E}">
        <p14:creationId xmlns:p14="http://schemas.microsoft.com/office/powerpoint/2010/main" val="380095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0E03-5500-824F-C717-9E73028C2962}"/>
              </a:ext>
            </a:extLst>
          </p:cNvPr>
          <p:cNvSpPr>
            <a:spLocks noGrp="1"/>
          </p:cNvSpPr>
          <p:nvPr>
            <p:ph type="title"/>
          </p:nvPr>
        </p:nvSpPr>
        <p:spPr>
          <a:xfrm>
            <a:off x="677334" y="609600"/>
            <a:ext cx="8596668" cy="874643"/>
          </a:xfrm>
        </p:spPr>
        <p:txBody>
          <a:bodyPr/>
          <a:lstStyle/>
          <a:p>
            <a:r>
              <a:rPr lang="en-US" dirty="0"/>
              <a:t>Components</a:t>
            </a:r>
          </a:p>
        </p:txBody>
      </p:sp>
      <p:sp>
        <p:nvSpPr>
          <p:cNvPr id="3" name="Content Placeholder 2">
            <a:extLst>
              <a:ext uri="{FF2B5EF4-FFF2-40B4-BE49-F238E27FC236}">
                <a16:creationId xmlns:a16="http://schemas.microsoft.com/office/drawing/2014/main" id="{D5E39DE4-42F9-DA30-AD1E-0863BB9D7670}"/>
              </a:ext>
            </a:extLst>
          </p:cNvPr>
          <p:cNvSpPr>
            <a:spLocks noGrp="1"/>
          </p:cNvSpPr>
          <p:nvPr>
            <p:ph idx="1"/>
          </p:nvPr>
        </p:nvSpPr>
        <p:spPr>
          <a:xfrm>
            <a:off x="677334" y="1630017"/>
            <a:ext cx="8596668" cy="4411345"/>
          </a:xfrm>
        </p:spPr>
        <p:txBody>
          <a:bodyPr/>
          <a:lstStyle/>
          <a:p>
            <a:pPr marL="0" indent="0">
              <a:buNone/>
            </a:pPr>
            <a:r>
              <a:rPr lang="en-US" b="1" i="0" dirty="0">
                <a:solidFill>
                  <a:srgbClr val="172B4D"/>
                </a:solidFill>
                <a:effectLst/>
                <a:latin typeface="-apple-system"/>
              </a:rPr>
              <a:t>DNS:</a:t>
            </a:r>
            <a:r>
              <a:rPr lang="en-US" b="0" i="0" dirty="0">
                <a:solidFill>
                  <a:srgbClr val="172B4D"/>
                </a:solidFill>
                <a:effectLst/>
                <a:latin typeface="-apple-system"/>
              </a:rPr>
              <a:t> AWS Database Migration Service (DMS) helps in migrating databases to AWS quickly and securely. It can migrate the data to and from most widely used commercial and open-source databases. It supports homogeneous migrations same database platforms as well as heterogeneous migrations between different database platforms. We can continuously replicate our data with high availability and consolidate databases into a petabyte-scale data warehouse by streaming data to Amazon Redshift and Amazon S3.</a:t>
            </a:r>
          </a:p>
          <a:p>
            <a:pPr marL="0" indent="0">
              <a:buNone/>
            </a:pPr>
            <a:endParaRPr lang="en-US" dirty="0">
              <a:solidFill>
                <a:srgbClr val="172B4D"/>
              </a:solidFill>
              <a:latin typeface="-apple-system"/>
            </a:endParaRPr>
          </a:p>
          <a:p>
            <a:pPr marL="0" indent="0">
              <a:buNone/>
            </a:pPr>
            <a:r>
              <a:rPr lang="en-US" b="1" i="0" dirty="0">
                <a:solidFill>
                  <a:srgbClr val="172B4D"/>
                </a:solidFill>
                <a:effectLst/>
                <a:latin typeface="-apple-system"/>
              </a:rPr>
              <a:t>Amazon Redshift </a:t>
            </a:r>
            <a:r>
              <a:rPr lang="en-US" b="0" i="0" dirty="0">
                <a:solidFill>
                  <a:srgbClr val="172B4D"/>
                </a:solidFill>
                <a:effectLst/>
                <a:latin typeface="-apple-system"/>
              </a:rPr>
              <a:t>is a data warehouse. It’s one of the world’s fastest cloud data warehouse. Simple and cost effective to run high performance queries on petabytes of structured data so that we can build powerful reports and dashboards using our existing business intelligence tools. It works with structured and semi-structured data. We can query petabytes of structured and semi-structured data across our data warehouse, operational database, and our data lake using standard SQL.</a:t>
            </a:r>
            <a:endParaRPr lang="en-US" dirty="0"/>
          </a:p>
        </p:txBody>
      </p:sp>
    </p:spTree>
    <p:extLst>
      <p:ext uri="{BB962C8B-B14F-4D97-AF65-F5344CB8AC3E}">
        <p14:creationId xmlns:p14="http://schemas.microsoft.com/office/powerpoint/2010/main" val="177100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F1B3-5F31-CC4A-E9B2-A78ED225563A}"/>
              </a:ext>
            </a:extLst>
          </p:cNvPr>
          <p:cNvSpPr>
            <a:spLocks noGrp="1"/>
          </p:cNvSpPr>
          <p:nvPr>
            <p:ph type="title"/>
          </p:nvPr>
        </p:nvSpPr>
        <p:spPr>
          <a:xfrm>
            <a:off x="677334" y="319596"/>
            <a:ext cx="8596668" cy="1124891"/>
          </a:xfrm>
        </p:spPr>
        <p:txBody>
          <a:bodyPr/>
          <a:lstStyle/>
          <a:p>
            <a:r>
              <a:rPr lang="en-US" dirty="0"/>
              <a:t>Components</a:t>
            </a:r>
          </a:p>
        </p:txBody>
      </p:sp>
      <p:sp>
        <p:nvSpPr>
          <p:cNvPr id="3" name="Content Placeholder 2">
            <a:extLst>
              <a:ext uri="{FF2B5EF4-FFF2-40B4-BE49-F238E27FC236}">
                <a16:creationId xmlns:a16="http://schemas.microsoft.com/office/drawing/2014/main" id="{DDA9A621-07B3-2D71-A1BE-B17552688B52}"/>
              </a:ext>
            </a:extLst>
          </p:cNvPr>
          <p:cNvSpPr>
            <a:spLocks noGrp="1"/>
          </p:cNvSpPr>
          <p:nvPr>
            <p:ph idx="1"/>
          </p:nvPr>
        </p:nvSpPr>
        <p:spPr>
          <a:xfrm>
            <a:off x="677334" y="1444487"/>
            <a:ext cx="8596668" cy="4596876"/>
          </a:xfrm>
        </p:spPr>
        <p:txBody>
          <a:bodyPr>
            <a:normAutofit/>
          </a:bodyPr>
          <a:lstStyle/>
          <a:p>
            <a:pPr marL="0" indent="0">
              <a:buNone/>
            </a:pPr>
            <a:r>
              <a:rPr lang="en-US" dirty="0"/>
              <a:t>Logstash</a:t>
            </a:r>
          </a:p>
          <a:p>
            <a:pPr marL="0" indent="0">
              <a:buNone/>
            </a:pPr>
            <a:r>
              <a:rPr lang="en-US" dirty="0"/>
              <a:t>Logstash is a free and open server-side data processing pipeline that ingests data from a multitude of sources, transforms it, and then sends it to your favorite "stash". It dynamically ingests, transforms, and ships our data regardless of format or complexity. Derive structure from unstructured data with grok, decipher geo coordinates from IP addresses, anonymize or exclude sensitive fields, and ease overall processing. </a:t>
            </a:r>
          </a:p>
          <a:p>
            <a:pPr marL="0" indent="0">
              <a:buNone/>
            </a:pPr>
            <a:endParaRPr lang="en-US" dirty="0"/>
          </a:p>
          <a:p>
            <a:pPr marL="0" indent="0">
              <a:buNone/>
            </a:pPr>
            <a:r>
              <a:rPr lang="en-US" dirty="0"/>
              <a:t>Three components of Logstash are Inputs, filters &amp; outputs. It supports a variety of inputs that pull in events from a multitude of common sources, all at the same time. Easily ingest from your logs, metrics, web applications, data stores, and various AWS services, all in continuous, streaming fashion. It filters parse each event, identify named fields to build structure, and transform them to converge on a common format for more powerful analysis and business value.</a:t>
            </a:r>
          </a:p>
        </p:txBody>
      </p:sp>
    </p:spTree>
    <p:extLst>
      <p:ext uri="{BB962C8B-B14F-4D97-AF65-F5344CB8AC3E}">
        <p14:creationId xmlns:p14="http://schemas.microsoft.com/office/powerpoint/2010/main" val="317723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82C9-B2D8-4F8D-8325-F545AA708C23}"/>
              </a:ext>
            </a:extLst>
          </p:cNvPr>
          <p:cNvSpPr>
            <a:spLocks noGrp="1"/>
          </p:cNvSpPr>
          <p:nvPr>
            <p:ph type="title"/>
          </p:nvPr>
        </p:nvSpPr>
        <p:spPr>
          <a:xfrm>
            <a:off x="577049" y="150920"/>
            <a:ext cx="8696953" cy="967666"/>
          </a:xfrm>
        </p:spPr>
        <p:txBody>
          <a:bodyPr>
            <a:normAutofit/>
          </a:bodyPr>
          <a:lstStyle/>
          <a:p>
            <a:r>
              <a:rPr lang="ru-RU" dirty="0"/>
              <a:t>М</a:t>
            </a:r>
            <a:r>
              <a:rPr lang="uk-UA" dirty="0"/>
              <a:t>етрики/алертинг</a:t>
            </a:r>
            <a:endParaRPr lang="en-US" dirty="0"/>
          </a:p>
        </p:txBody>
      </p:sp>
      <p:sp>
        <p:nvSpPr>
          <p:cNvPr id="3" name="Content Placeholder 2">
            <a:extLst>
              <a:ext uri="{FF2B5EF4-FFF2-40B4-BE49-F238E27FC236}">
                <a16:creationId xmlns:a16="http://schemas.microsoft.com/office/drawing/2014/main" id="{C2ABACDA-744A-4A56-BD72-79238D859929}"/>
              </a:ext>
            </a:extLst>
          </p:cNvPr>
          <p:cNvSpPr>
            <a:spLocks noGrp="1"/>
          </p:cNvSpPr>
          <p:nvPr>
            <p:ph idx="1"/>
          </p:nvPr>
        </p:nvSpPr>
        <p:spPr>
          <a:xfrm>
            <a:off x="577049" y="1029809"/>
            <a:ext cx="8696953" cy="5011553"/>
          </a:xfrm>
        </p:spPr>
        <p:txBody>
          <a:bodyPr/>
          <a:lstStyle/>
          <a:p>
            <a:endParaRPr lang="en-US" dirty="0"/>
          </a:p>
        </p:txBody>
      </p:sp>
    </p:spTree>
    <p:extLst>
      <p:ext uri="{BB962C8B-B14F-4D97-AF65-F5344CB8AC3E}">
        <p14:creationId xmlns:p14="http://schemas.microsoft.com/office/powerpoint/2010/main" val="348444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82C9-B2D8-4F8D-8325-F545AA708C23}"/>
              </a:ext>
            </a:extLst>
          </p:cNvPr>
          <p:cNvSpPr>
            <a:spLocks noGrp="1"/>
          </p:cNvSpPr>
          <p:nvPr>
            <p:ph type="title"/>
          </p:nvPr>
        </p:nvSpPr>
        <p:spPr>
          <a:xfrm>
            <a:off x="506027" y="257452"/>
            <a:ext cx="8767975" cy="683581"/>
          </a:xfrm>
        </p:spPr>
        <p:txBody>
          <a:bodyPr/>
          <a:lstStyle/>
          <a:p>
            <a:r>
              <a:rPr lang="uk-UA" dirty="0"/>
              <a:t>Потенциальное развитие проекта </a:t>
            </a:r>
            <a:endParaRPr lang="en-US" dirty="0"/>
          </a:p>
        </p:txBody>
      </p:sp>
      <p:sp>
        <p:nvSpPr>
          <p:cNvPr id="3" name="Content Placeholder 2">
            <a:extLst>
              <a:ext uri="{FF2B5EF4-FFF2-40B4-BE49-F238E27FC236}">
                <a16:creationId xmlns:a16="http://schemas.microsoft.com/office/drawing/2014/main" id="{C2ABACDA-744A-4A56-BD72-79238D859929}"/>
              </a:ext>
            </a:extLst>
          </p:cNvPr>
          <p:cNvSpPr>
            <a:spLocks noGrp="1"/>
          </p:cNvSpPr>
          <p:nvPr>
            <p:ph idx="1"/>
          </p:nvPr>
        </p:nvSpPr>
        <p:spPr>
          <a:xfrm>
            <a:off x="506027" y="1047565"/>
            <a:ext cx="8767975" cy="4993797"/>
          </a:xfrm>
        </p:spPr>
        <p:txBody>
          <a:bodyPr/>
          <a:lstStyle/>
          <a:p>
            <a:endParaRPr lang="en-US" dirty="0"/>
          </a:p>
        </p:txBody>
      </p:sp>
    </p:spTree>
    <p:extLst>
      <p:ext uri="{BB962C8B-B14F-4D97-AF65-F5344CB8AC3E}">
        <p14:creationId xmlns:p14="http://schemas.microsoft.com/office/powerpoint/2010/main" val="107323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82C9-B2D8-4F8D-8325-F545AA708C23}"/>
              </a:ext>
            </a:extLst>
          </p:cNvPr>
          <p:cNvSpPr>
            <a:spLocks noGrp="1"/>
          </p:cNvSpPr>
          <p:nvPr>
            <p:ph type="title"/>
          </p:nvPr>
        </p:nvSpPr>
        <p:spPr>
          <a:xfrm>
            <a:off x="506027" y="257452"/>
            <a:ext cx="8767975" cy="683581"/>
          </a:xfrm>
        </p:spPr>
        <p:txBody>
          <a:bodyPr>
            <a:normAutofit fontScale="90000"/>
          </a:bodyPr>
          <a:lstStyle/>
          <a:p>
            <a:r>
              <a:rPr lang="ru-RU" dirty="0"/>
              <a:t>Оценка эффективности системы, сильные/слабые стороны, возникшие трудности</a:t>
            </a:r>
            <a:endParaRPr lang="en-US" dirty="0"/>
          </a:p>
        </p:txBody>
      </p:sp>
      <p:sp>
        <p:nvSpPr>
          <p:cNvPr id="3" name="Content Placeholder 2">
            <a:extLst>
              <a:ext uri="{FF2B5EF4-FFF2-40B4-BE49-F238E27FC236}">
                <a16:creationId xmlns:a16="http://schemas.microsoft.com/office/drawing/2014/main" id="{C2ABACDA-744A-4A56-BD72-79238D859929}"/>
              </a:ext>
            </a:extLst>
          </p:cNvPr>
          <p:cNvSpPr>
            <a:spLocks noGrp="1"/>
          </p:cNvSpPr>
          <p:nvPr>
            <p:ph idx="1"/>
          </p:nvPr>
        </p:nvSpPr>
        <p:spPr>
          <a:xfrm>
            <a:off x="506027" y="1908699"/>
            <a:ext cx="8767975" cy="4132663"/>
          </a:xfrm>
        </p:spPr>
        <p:txBody>
          <a:bodyPr/>
          <a:lstStyle/>
          <a:p>
            <a:endParaRPr lang="en-US" dirty="0"/>
          </a:p>
        </p:txBody>
      </p:sp>
    </p:spTree>
    <p:extLst>
      <p:ext uri="{BB962C8B-B14F-4D97-AF65-F5344CB8AC3E}">
        <p14:creationId xmlns:p14="http://schemas.microsoft.com/office/powerpoint/2010/main" val="90527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7F88-386B-48A3-9446-7B008C41462A}"/>
              </a:ext>
            </a:extLst>
          </p:cNvPr>
          <p:cNvSpPr>
            <a:spLocks noGrp="1"/>
          </p:cNvSpPr>
          <p:nvPr>
            <p:ph type="title"/>
          </p:nvPr>
        </p:nvSpPr>
        <p:spPr>
          <a:xfrm>
            <a:off x="594805" y="284086"/>
            <a:ext cx="8611340" cy="514904"/>
          </a:xfrm>
        </p:spPr>
        <p:txBody>
          <a:bodyPr>
            <a:normAutofit fontScale="90000"/>
          </a:bodyPr>
          <a:lstStyle/>
          <a:p>
            <a:r>
              <a:rPr lang="en-US" dirty="0"/>
              <a:t>Final architecture structure</a:t>
            </a:r>
          </a:p>
        </p:txBody>
      </p:sp>
      <p:pic>
        <p:nvPicPr>
          <p:cNvPr id="5" name="Picture 4">
            <a:extLst>
              <a:ext uri="{FF2B5EF4-FFF2-40B4-BE49-F238E27FC236}">
                <a16:creationId xmlns:a16="http://schemas.microsoft.com/office/drawing/2014/main" id="{518A5CA0-B040-4AAC-840C-845178B13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798990"/>
            <a:ext cx="10771573" cy="6059010"/>
          </a:xfrm>
          <a:prstGeom prst="rect">
            <a:avLst/>
          </a:prstGeom>
        </p:spPr>
      </p:pic>
    </p:spTree>
    <p:extLst>
      <p:ext uri="{BB962C8B-B14F-4D97-AF65-F5344CB8AC3E}">
        <p14:creationId xmlns:p14="http://schemas.microsoft.com/office/powerpoint/2010/main" val="134528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7F88-386B-48A3-9446-7B008C41462A}"/>
              </a:ext>
            </a:extLst>
          </p:cNvPr>
          <p:cNvSpPr>
            <a:spLocks noGrp="1"/>
          </p:cNvSpPr>
          <p:nvPr>
            <p:ph type="title"/>
          </p:nvPr>
        </p:nvSpPr>
        <p:spPr>
          <a:xfrm>
            <a:off x="594805" y="284086"/>
            <a:ext cx="9596760" cy="514904"/>
          </a:xfrm>
        </p:spPr>
        <p:txBody>
          <a:bodyPr>
            <a:normAutofit fontScale="90000"/>
          </a:bodyPr>
          <a:lstStyle/>
          <a:p>
            <a:r>
              <a:rPr lang="en-US" dirty="0"/>
              <a:t>AWS implemented- Final architecture structure </a:t>
            </a:r>
          </a:p>
        </p:txBody>
      </p:sp>
      <p:pic>
        <p:nvPicPr>
          <p:cNvPr id="4" name="Picture 3">
            <a:extLst>
              <a:ext uri="{FF2B5EF4-FFF2-40B4-BE49-F238E27FC236}">
                <a16:creationId xmlns:a16="http://schemas.microsoft.com/office/drawing/2014/main" id="{8FAC210B-AE72-442F-9C9D-1C3AD3798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419" y="798990"/>
            <a:ext cx="10771573" cy="6059010"/>
          </a:xfrm>
          <a:prstGeom prst="rect">
            <a:avLst/>
          </a:prstGeom>
        </p:spPr>
      </p:pic>
    </p:spTree>
    <p:extLst>
      <p:ext uri="{BB962C8B-B14F-4D97-AF65-F5344CB8AC3E}">
        <p14:creationId xmlns:p14="http://schemas.microsoft.com/office/powerpoint/2010/main" val="346877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3B4A6-1CC4-7FF1-F7C6-CF1A74C41526}"/>
              </a:ext>
            </a:extLst>
          </p:cNvPr>
          <p:cNvSpPr>
            <a:spLocks noGrp="1"/>
          </p:cNvSpPr>
          <p:nvPr>
            <p:ph idx="1"/>
          </p:nvPr>
        </p:nvSpPr>
        <p:spPr>
          <a:xfrm>
            <a:off x="1020416" y="1311965"/>
            <a:ext cx="10333383" cy="4864998"/>
          </a:xfrm>
        </p:spPr>
        <p:txBody>
          <a:bodyPr>
            <a:normAutofit/>
          </a:bodyPr>
          <a:lstStyle/>
          <a:p>
            <a:endParaRPr lang="en-US" dirty="0"/>
          </a:p>
          <a:p>
            <a:r>
              <a:rPr lang="en-US" dirty="0"/>
              <a:t>Reading of new Records (messages) more often than old records (messages)</a:t>
            </a:r>
          </a:p>
          <a:p>
            <a:r>
              <a:rPr lang="en-US" dirty="0"/>
              <a:t>Hit rate on Cache: 10%</a:t>
            </a:r>
          </a:p>
          <a:p>
            <a:r>
              <a:rPr lang="en-US" dirty="0"/>
              <a:t>Timeline: 300k request per second</a:t>
            </a:r>
          </a:p>
          <a:p>
            <a:r>
              <a:rPr lang="en-US" dirty="0"/>
              <a:t>System load: 1M of users, 10M writes, 100M reads, 1:10 ratio</a:t>
            </a:r>
          </a:p>
          <a:p>
            <a:r>
              <a:rPr lang="en-US" dirty="0"/>
              <a:t>4 pastes/s write, 40 pastes/s read</a:t>
            </a:r>
          </a:p>
          <a:p>
            <a:endParaRPr lang="en-US" dirty="0"/>
          </a:p>
          <a:p>
            <a:endParaRPr lang="en-US" dirty="0"/>
          </a:p>
        </p:txBody>
      </p:sp>
      <p:sp>
        <p:nvSpPr>
          <p:cNvPr id="2" name="Title 1">
            <a:extLst>
              <a:ext uri="{FF2B5EF4-FFF2-40B4-BE49-F238E27FC236}">
                <a16:creationId xmlns:a16="http://schemas.microsoft.com/office/drawing/2014/main" id="{B4D9BDF7-9297-0ACD-705D-DC35F412C219}"/>
              </a:ext>
            </a:extLst>
          </p:cNvPr>
          <p:cNvSpPr>
            <a:spLocks noGrp="1"/>
          </p:cNvSpPr>
          <p:nvPr>
            <p:ph type="title"/>
          </p:nvPr>
        </p:nvSpPr>
        <p:spPr>
          <a:xfrm>
            <a:off x="677334" y="609600"/>
            <a:ext cx="8596668" cy="1320800"/>
          </a:xfrm>
        </p:spPr>
        <p:txBody>
          <a:bodyPr/>
          <a:lstStyle/>
          <a:p>
            <a:r>
              <a:rPr lang="en-US" dirty="0"/>
              <a:t>Features</a:t>
            </a:r>
          </a:p>
        </p:txBody>
      </p:sp>
    </p:spTree>
    <p:extLst>
      <p:ext uri="{BB962C8B-B14F-4D97-AF65-F5344CB8AC3E}">
        <p14:creationId xmlns:p14="http://schemas.microsoft.com/office/powerpoint/2010/main" val="337325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1FBF-4140-E143-E462-7F0AD1CC68C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26D1A73-9C1C-A266-E9EE-F92B102BEEC1}"/>
              </a:ext>
            </a:extLst>
          </p:cNvPr>
          <p:cNvSpPr>
            <a:spLocks noGrp="1"/>
          </p:cNvSpPr>
          <p:nvPr>
            <p:ph idx="1"/>
          </p:nvPr>
        </p:nvSpPr>
        <p:spPr>
          <a:xfrm>
            <a:off x="677334" y="1519311"/>
            <a:ext cx="8596668" cy="4522051"/>
          </a:xfrm>
        </p:spPr>
        <p:txBody>
          <a:bodyPr/>
          <a:lstStyle/>
          <a:p>
            <a:pPr lvl="1"/>
            <a:r>
              <a:rPr lang="en-US" sz="2400" dirty="0"/>
              <a:t>Celebrities with the number of followers up to 100K</a:t>
            </a:r>
          </a:p>
          <a:p>
            <a:pPr lvl="1"/>
            <a:r>
              <a:rPr lang="en-US" sz="2400" dirty="0"/>
              <a:t>Regular users: up to 5K followers</a:t>
            </a:r>
          </a:p>
          <a:p>
            <a:pPr lvl="1"/>
            <a:r>
              <a:rPr lang="en-US" sz="2400" dirty="0"/>
              <a:t>Limitation for the number of users to follow per on person: 5K</a:t>
            </a:r>
          </a:p>
          <a:p>
            <a:pPr lvl="1"/>
            <a:endParaRPr lang="en-US" sz="2400" dirty="0"/>
          </a:p>
          <a:p>
            <a:endParaRPr lang="en-US" dirty="0"/>
          </a:p>
        </p:txBody>
      </p:sp>
    </p:spTree>
    <p:extLst>
      <p:ext uri="{BB962C8B-B14F-4D97-AF65-F5344CB8AC3E}">
        <p14:creationId xmlns:p14="http://schemas.microsoft.com/office/powerpoint/2010/main" val="378044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00E6-48FF-2017-F0B9-114BD7336C3B}"/>
              </a:ext>
            </a:extLst>
          </p:cNvPr>
          <p:cNvSpPr>
            <a:spLocks noGrp="1"/>
          </p:cNvSpPr>
          <p:nvPr>
            <p:ph type="title"/>
          </p:nvPr>
        </p:nvSpPr>
        <p:spPr/>
        <p:txBody>
          <a:bodyPr/>
          <a:lstStyle/>
          <a:p>
            <a:r>
              <a:rPr lang="en-US" dirty="0"/>
              <a:t>Reliability</a:t>
            </a:r>
            <a:br>
              <a:rPr lang="en-US" dirty="0"/>
            </a:br>
            <a:endParaRPr lang="en-US" dirty="0"/>
          </a:p>
        </p:txBody>
      </p:sp>
      <p:sp>
        <p:nvSpPr>
          <p:cNvPr id="3" name="Content Placeholder 2">
            <a:extLst>
              <a:ext uri="{FF2B5EF4-FFF2-40B4-BE49-F238E27FC236}">
                <a16:creationId xmlns:a16="http://schemas.microsoft.com/office/drawing/2014/main" id="{11E4F67F-B202-268A-6D4B-57B5C6E55C61}"/>
              </a:ext>
            </a:extLst>
          </p:cNvPr>
          <p:cNvSpPr>
            <a:spLocks noGrp="1"/>
          </p:cNvSpPr>
          <p:nvPr>
            <p:ph idx="1"/>
          </p:nvPr>
        </p:nvSpPr>
        <p:spPr>
          <a:xfrm>
            <a:off x="1205948" y="1524000"/>
            <a:ext cx="8596668" cy="4652964"/>
          </a:xfrm>
        </p:spPr>
        <p:txBody>
          <a:bodyPr/>
          <a:lstStyle/>
          <a:p>
            <a:r>
              <a:rPr lang="en-US" dirty="0"/>
              <a:t>Hardware/Software faults  - AWS Architecture (Cloud)</a:t>
            </a:r>
          </a:p>
          <a:p>
            <a:r>
              <a:rPr lang="en-US" dirty="0"/>
              <a:t>Human error tolerance (adversity)</a:t>
            </a:r>
          </a:p>
          <a:p>
            <a:r>
              <a:rPr lang="en-US" dirty="0"/>
              <a:t>Fault tolerance, Algorithm in case of Global System failure</a:t>
            </a:r>
          </a:p>
          <a:p>
            <a:r>
              <a:rPr lang="en-US" dirty="0"/>
              <a:t>Chaos Monkey by Netflix</a:t>
            </a:r>
          </a:p>
          <a:p>
            <a:r>
              <a:rPr lang="en-US" dirty="0"/>
              <a:t>RAID Configuration</a:t>
            </a:r>
          </a:p>
          <a:p>
            <a:r>
              <a:rPr lang="en-US" dirty="0"/>
              <a:t>Software faults: Testing; Cascade denial; Process Isolation; Monitoring and Analysis (alerts </a:t>
            </a:r>
            <a:r>
              <a:rPr lang="en-US" dirty="0" err="1"/>
              <a:t>etc</a:t>
            </a:r>
            <a:r>
              <a:rPr lang="en-US" dirty="0"/>
              <a:t>). Release process schedule.</a:t>
            </a:r>
          </a:p>
          <a:p>
            <a:r>
              <a:rPr lang="en-US" dirty="0"/>
              <a:t>Sandbox environment</a:t>
            </a:r>
          </a:p>
          <a:p>
            <a:r>
              <a:rPr lang="en-US" dirty="0"/>
              <a:t>Security Update checks</a:t>
            </a:r>
          </a:p>
          <a:p>
            <a:endParaRPr lang="en-US" dirty="0"/>
          </a:p>
          <a:p>
            <a:endParaRPr lang="en-US" dirty="0"/>
          </a:p>
        </p:txBody>
      </p:sp>
    </p:spTree>
    <p:extLst>
      <p:ext uri="{BB962C8B-B14F-4D97-AF65-F5344CB8AC3E}">
        <p14:creationId xmlns:p14="http://schemas.microsoft.com/office/powerpoint/2010/main" val="380392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3CE1-F637-0C5F-50A4-57893593E307}"/>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3D4CD5FB-5AB9-3AA2-8E9E-A6AD95E4C9DE}"/>
              </a:ext>
            </a:extLst>
          </p:cNvPr>
          <p:cNvSpPr>
            <a:spLocks noGrp="1"/>
          </p:cNvSpPr>
          <p:nvPr>
            <p:ph idx="1"/>
          </p:nvPr>
        </p:nvSpPr>
        <p:spPr>
          <a:xfrm>
            <a:off x="677334" y="1828801"/>
            <a:ext cx="8596668" cy="4212562"/>
          </a:xfrm>
        </p:spPr>
        <p:txBody>
          <a:bodyPr/>
          <a:lstStyle/>
          <a:p>
            <a:r>
              <a:rPr lang="en-US" dirty="0"/>
              <a:t>Possibility to work under increasing load and increasing system demands</a:t>
            </a:r>
          </a:p>
          <a:p>
            <a:r>
              <a:rPr lang="en-US" b="0" i="0" dirty="0">
                <a:solidFill>
                  <a:srgbClr val="172B4D"/>
                </a:solidFill>
                <a:effectLst/>
                <a:latin typeface="+mj-lt"/>
              </a:rPr>
              <a:t>Vertical scaling - making an instance bigger or smaller</a:t>
            </a:r>
          </a:p>
          <a:p>
            <a:r>
              <a:rPr lang="en-US" dirty="0"/>
              <a:t>Allocate resources for growth: </a:t>
            </a:r>
            <a:r>
              <a:rPr lang="en-US" sz="1800" dirty="0"/>
              <a:t>pastes/s write, pastes/s read, 50% per year</a:t>
            </a:r>
          </a:p>
          <a:p>
            <a:r>
              <a:rPr lang="en-US" dirty="0"/>
              <a:t>Online users: Allocate resources for 50% growth</a:t>
            </a:r>
          </a:p>
          <a:p>
            <a:r>
              <a:rPr lang="en-US" dirty="0"/>
              <a:t>Percentile: p95</a:t>
            </a:r>
          </a:p>
          <a:p>
            <a:endParaRPr lang="en-US" dirty="0"/>
          </a:p>
          <a:p>
            <a:endParaRPr lang="en-US" sz="1800" dirty="0"/>
          </a:p>
          <a:p>
            <a:endParaRPr lang="en-US" sz="1800" dirty="0"/>
          </a:p>
          <a:p>
            <a:endParaRPr lang="en-US" b="0" i="0" dirty="0">
              <a:solidFill>
                <a:srgbClr val="172B4D"/>
              </a:solidFill>
              <a:effectLst/>
              <a:latin typeface="+mj-lt"/>
            </a:endParaRPr>
          </a:p>
          <a:p>
            <a:endParaRPr lang="en-US" b="0" i="0" dirty="0">
              <a:solidFill>
                <a:srgbClr val="172B4D"/>
              </a:solidFill>
              <a:effectLst/>
              <a:latin typeface="+mj-lt"/>
            </a:endParaRPr>
          </a:p>
          <a:p>
            <a:endParaRPr lang="en-US" dirty="0"/>
          </a:p>
        </p:txBody>
      </p:sp>
    </p:spTree>
    <p:extLst>
      <p:ext uri="{BB962C8B-B14F-4D97-AF65-F5344CB8AC3E}">
        <p14:creationId xmlns:p14="http://schemas.microsoft.com/office/powerpoint/2010/main" val="339393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F755-88E3-4823-B989-B6AEF6B3E57B}"/>
              </a:ext>
            </a:extLst>
          </p:cNvPr>
          <p:cNvSpPr>
            <a:spLocks noGrp="1"/>
          </p:cNvSpPr>
          <p:nvPr>
            <p:ph type="title"/>
          </p:nvPr>
        </p:nvSpPr>
        <p:spPr>
          <a:xfrm>
            <a:off x="470517" y="133166"/>
            <a:ext cx="8803486" cy="585926"/>
          </a:xfrm>
        </p:spPr>
        <p:txBody>
          <a:bodyPr>
            <a:normAutofit fontScale="90000"/>
          </a:bodyPr>
          <a:lstStyle/>
          <a:p>
            <a:r>
              <a:rPr lang="ru-RU" dirty="0"/>
              <a:t>Реляционная структура</a:t>
            </a:r>
            <a:endParaRPr lang="en-US" dirty="0"/>
          </a:p>
        </p:txBody>
      </p:sp>
      <p:pic>
        <p:nvPicPr>
          <p:cNvPr id="7" name="Picture 6">
            <a:extLst>
              <a:ext uri="{FF2B5EF4-FFF2-40B4-BE49-F238E27FC236}">
                <a16:creationId xmlns:a16="http://schemas.microsoft.com/office/drawing/2014/main" id="{1A8E4E7B-D1C2-4FE6-BE97-180ED47B8172}"/>
              </a:ext>
            </a:extLst>
          </p:cNvPr>
          <p:cNvPicPr>
            <a:picLocks noChangeAspect="1"/>
          </p:cNvPicPr>
          <p:nvPr/>
        </p:nvPicPr>
        <p:blipFill>
          <a:blip r:embed="rId2"/>
          <a:stretch>
            <a:fillRect/>
          </a:stretch>
        </p:blipFill>
        <p:spPr>
          <a:xfrm>
            <a:off x="470517" y="719092"/>
            <a:ext cx="11487484" cy="6064772"/>
          </a:xfrm>
          <a:prstGeom prst="rect">
            <a:avLst/>
          </a:prstGeom>
        </p:spPr>
      </p:pic>
    </p:spTree>
    <p:extLst>
      <p:ext uri="{BB962C8B-B14F-4D97-AF65-F5344CB8AC3E}">
        <p14:creationId xmlns:p14="http://schemas.microsoft.com/office/powerpoint/2010/main" val="228842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7686-2967-3552-B06B-45E295F252E1}"/>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id="{0F6FA041-51F9-2CF6-F173-509C58596537}"/>
              </a:ext>
            </a:extLst>
          </p:cNvPr>
          <p:cNvSpPr>
            <a:spLocks noGrp="1"/>
          </p:cNvSpPr>
          <p:nvPr>
            <p:ph idx="1"/>
          </p:nvPr>
        </p:nvSpPr>
        <p:spPr/>
        <p:txBody>
          <a:bodyPr/>
          <a:lstStyle/>
          <a:p>
            <a:r>
              <a:rPr lang="en-US" dirty="0"/>
              <a:t>Operability /users can be assigned a different status</a:t>
            </a:r>
          </a:p>
          <a:p>
            <a:r>
              <a:rPr lang="en-US" dirty="0"/>
              <a:t>Simplicity</a:t>
            </a:r>
          </a:p>
          <a:p>
            <a:r>
              <a:rPr lang="en-US" dirty="0"/>
              <a:t>Evolvability</a:t>
            </a:r>
          </a:p>
          <a:p>
            <a:r>
              <a:rPr lang="en-US" dirty="0"/>
              <a:t>Costs 70% development / 30% support: licenses, software, hardware, salaries</a:t>
            </a:r>
          </a:p>
          <a:p>
            <a:r>
              <a:rPr lang="en-US" dirty="0"/>
              <a:t>Perfective updates</a:t>
            </a:r>
          </a:p>
          <a:p>
            <a:r>
              <a:rPr lang="en-US" dirty="0"/>
              <a:t>Business logic change</a:t>
            </a:r>
          </a:p>
          <a:p>
            <a:r>
              <a:rPr lang="en-US" dirty="0"/>
              <a:t>Perfective updates</a:t>
            </a:r>
          </a:p>
          <a:p>
            <a:r>
              <a:rPr lang="en-US" dirty="0"/>
              <a:t>Refactoring</a:t>
            </a:r>
          </a:p>
          <a:p>
            <a:pPr marL="0" indent="0">
              <a:buNone/>
            </a:pPr>
            <a:endParaRPr lang="en-US" dirty="0"/>
          </a:p>
          <a:p>
            <a:endParaRPr lang="en-US" dirty="0"/>
          </a:p>
        </p:txBody>
      </p:sp>
    </p:spTree>
    <p:extLst>
      <p:ext uri="{BB962C8B-B14F-4D97-AF65-F5344CB8AC3E}">
        <p14:creationId xmlns:p14="http://schemas.microsoft.com/office/powerpoint/2010/main" val="233396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906</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Trebuchet MS</vt:lpstr>
      <vt:lpstr>Wingdings 3</vt:lpstr>
      <vt:lpstr>Facet</vt:lpstr>
      <vt:lpstr>Architecture Requirements (Final)</vt:lpstr>
      <vt:lpstr>Final architecture structure</vt:lpstr>
      <vt:lpstr>AWS implemented- Final architecture structure </vt:lpstr>
      <vt:lpstr>Features</vt:lpstr>
      <vt:lpstr>Limitations</vt:lpstr>
      <vt:lpstr>Reliability </vt:lpstr>
      <vt:lpstr>Scalability</vt:lpstr>
      <vt:lpstr>Реляционная структура</vt:lpstr>
      <vt:lpstr>Maintainability</vt:lpstr>
      <vt:lpstr>Virtual Machine Instances in use</vt:lpstr>
      <vt:lpstr>Elastic Load Balancing (ELB)</vt:lpstr>
      <vt:lpstr>Regions </vt:lpstr>
      <vt:lpstr>Route 53</vt:lpstr>
      <vt:lpstr>Components</vt:lpstr>
      <vt:lpstr>Components</vt:lpstr>
      <vt:lpstr>Метрики/алертинг</vt:lpstr>
      <vt:lpstr>Потенциальное развитие проекта </vt:lpstr>
      <vt:lpstr>Оценка эффективности системы, сильные/слабые стороны, возникшие трудности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Requirements</dc:title>
  <dc:creator>Valeriy Lazarenko</dc:creator>
  <cp:lastModifiedBy>Lazarenko, Oksana</cp:lastModifiedBy>
  <cp:revision>5</cp:revision>
  <dcterms:created xsi:type="dcterms:W3CDTF">2023-04-11T20:48:43Z</dcterms:created>
  <dcterms:modified xsi:type="dcterms:W3CDTF">2023-06-13T17:56:53Z</dcterms:modified>
</cp:coreProperties>
</file>