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71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/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 smtClean="0">
                <a:latin typeface="Bahnschrift Light Condensed" panose="020B0502040204020203" pitchFamily="34" charset="0"/>
              </a:rPr>
              <a:t>Контролируемый </a:t>
            </a:r>
            <a:r>
              <a:rPr lang="ru-RU" dirty="0">
                <a:latin typeface="Bahnschrift Light Condensed" panose="020B0502040204020203" pitchFamily="34" charset="0"/>
              </a:rPr>
              <a:t>язык на этапе предобработки текста для осуществления машинного </a:t>
            </a:r>
            <a:r>
              <a:rPr lang="ru-RU" dirty="0" smtClean="0">
                <a:latin typeface="Bahnschrift Light Condensed" panose="020B0502040204020203" pitchFamily="34" charset="0"/>
              </a:rPr>
              <a:t>перевода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784" y="4653136"/>
            <a:ext cx="6400800" cy="1126976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latin typeface="Bahnschrift Light Condensed" panose="020B0502040204020203" pitchFamily="34" charset="0"/>
              </a:rPr>
              <a:t>Образцова Валерия</a:t>
            </a:r>
          </a:p>
          <a:p>
            <a:pPr algn="r"/>
            <a:r>
              <a:rPr lang="ru-RU" dirty="0" smtClean="0">
                <a:latin typeface="Bahnschrift Light Condensed" panose="020B0502040204020203" pitchFamily="34" charset="0"/>
              </a:rPr>
              <a:t>ДПО ВШЭ КЛ 2022-2023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63093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ahnschrift Light Condensed" panose="020B0502040204020203" pitchFamily="34" charset="0"/>
              </a:rPr>
              <a:t>2023 г.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Результат метода №3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4097" name="Picture 1" descr="C:\Users\User\Pictures\Screenshots\Снимок экрана (80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4557"/>
            <a:ext cx="830552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Pictures\Screenshots\Снимок экрана (80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59534"/>
            <a:ext cx="828409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Как может выглядеть метод </a:t>
            </a:r>
            <a:r>
              <a:rPr lang="en-US" dirty="0" err="1" smtClean="0">
                <a:latin typeface="Bahnschrift Light Condensed" panose="020B0502040204020203" pitchFamily="34" charset="0"/>
              </a:rPr>
              <a:t>logreg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8194" name="Picture 2" descr="C:\Users\User\Pictures\Screenshots\Снимок экрана (80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756" y="1086384"/>
            <a:ext cx="6192688" cy="53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Спасибо за внимание!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3074" name="Picture 2" descr="https://4tololo.ru/sites/default/files/images/201607091305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79492"/>
            <a:ext cx="5184575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356" y="1268760"/>
            <a:ext cx="3466728" cy="113813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Bahnschrift Light Condensed" panose="020B0502040204020203" pitchFamily="34" charset="0"/>
              </a:rPr>
              <a:t>Цель проекта</a:t>
            </a:r>
            <a:endParaRPr lang="ru-RU" sz="3600" dirty="0">
              <a:latin typeface="Bahnschrift Light Condensed" panose="020B0502040204020203" pitchFamily="34" charset="0"/>
            </a:endParaRPr>
          </a:p>
        </p:txBody>
      </p:sp>
      <p:cxnSp>
        <p:nvCxnSpPr>
          <p:cNvPr id="4" name="Прямая со стрелкой 3"/>
          <p:cNvCxnSpPr>
            <a:stCxn id="2" idx="3"/>
          </p:cNvCxnSpPr>
          <p:nvPr/>
        </p:nvCxnSpPr>
        <p:spPr>
          <a:xfrm flipV="1">
            <a:off x="3785084" y="1830834"/>
            <a:ext cx="1080120" cy="6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5468" y="1046004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Bahnschrift Light Condensed" panose="020B0502040204020203" pitchFamily="34" charset="0"/>
              </a:rPr>
              <a:t>Выявление программой и подсвечивание «потенциально опасных» мест для будущего предредактирования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602" y="400506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Light Condensed" panose="020B0502040204020203" pitchFamily="34" charset="0"/>
                <a:ea typeface="+mj-ea"/>
                <a:cs typeface="+mj-cs"/>
              </a:rPr>
              <a:t>Для кого эта идея?</a:t>
            </a:r>
            <a:endParaRPr lang="ru-RU" sz="3600" dirty="0">
              <a:latin typeface="Bahnschrift Light Condensed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785084" y="4332287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1472" y="3717032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 Condensed" panose="020B0502040204020203" pitchFamily="34" charset="0"/>
              </a:rPr>
              <a:t>Филологов, переводчиков, журналистов, лингвистов-теоретиков, специалистов </a:t>
            </a:r>
            <a:r>
              <a:rPr lang="en-US" sz="2400" dirty="0">
                <a:latin typeface="Bahnschrift Light Condensed" panose="020B0502040204020203" pitchFamily="34" charset="0"/>
              </a:rPr>
              <a:t>Machine Translation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623731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ahnschrift Light Condensed" panose="020B0502040204020203" pitchFamily="34" charset="0"/>
              </a:rPr>
              <a:t>!Отечественных аналогов подобного ПО не было обнаружено!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Реализация проекта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2195736" y="2132856"/>
            <a:ext cx="86409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6228184" y="2157280"/>
            <a:ext cx="936104" cy="134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3717032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Bahnschrift Light Condensed" panose="020B0502040204020203" pitchFamily="34" charset="0"/>
              </a:rPr>
              <a:t>Создание «распознавателя» стилей</a:t>
            </a:r>
            <a:endParaRPr lang="ru-RU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1744" y="393247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Bahnschrift Light Condensed" panose="020B0502040204020203" pitchFamily="34" charset="0"/>
              </a:rPr>
              <a:t>Применение принципов КЯ</a:t>
            </a:r>
            <a:endParaRPr lang="ru-RU" sz="28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Принципы контролируемого языка по У. </a:t>
            </a:r>
            <a:r>
              <a:rPr lang="ru-RU" dirty="0" err="1" smtClean="0">
                <a:latin typeface="Bahnschrift Light Condensed" panose="020B0502040204020203" pitchFamily="34" charset="0"/>
              </a:rPr>
              <a:t>Мюгге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318022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 Condensed" panose="020B0502040204020203" pitchFamily="34" charset="0"/>
              </a:rPr>
              <a:t>Напишите предложения, состоящие из более чем 25 слов.</a:t>
            </a:r>
          </a:p>
          <a:p>
            <a:r>
              <a:rPr lang="ru-RU" sz="2400" dirty="0">
                <a:latin typeface="Bahnschrift Light Condensed" panose="020B0502040204020203" pitchFamily="34" charset="0"/>
              </a:rPr>
              <a:t>* Быть кратким (хорошо структурированным)</a:t>
            </a:r>
          </a:p>
          <a:p>
            <a:r>
              <a:rPr lang="ru-RU" sz="2400" dirty="0">
                <a:latin typeface="Bahnschrift Light Condensed" panose="020B0502040204020203" pitchFamily="34" charset="0"/>
              </a:rPr>
              <a:t>* Избегайте неоднозначности и подчиненности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Пишите </a:t>
            </a:r>
            <a:r>
              <a:rPr lang="ru-RU" sz="2400" dirty="0">
                <a:latin typeface="Bahnschrift Light Condensed" panose="020B0502040204020203" pitchFamily="34" charset="0"/>
              </a:rPr>
              <a:t>предложения, которые выражают только одну идею.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Запишите </a:t>
            </a:r>
            <a:r>
              <a:rPr lang="ru-RU" sz="2400" dirty="0">
                <a:latin typeface="Bahnschrift Light Condensed" panose="020B0502040204020203" pitchFamily="34" charset="0"/>
              </a:rPr>
              <a:t>предложения, которые являются завершенными.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Запись </a:t>
            </a:r>
            <a:r>
              <a:rPr lang="ru-RU" sz="2400" dirty="0">
                <a:latin typeface="Bahnschrift Light Condensed" panose="020B0502040204020203" pitchFamily="34" charset="0"/>
              </a:rPr>
              <a:t>предложений в активной форме.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* Избегайте</a:t>
            </a:r>
            <a:r>
              <a:rPr lang="ru-RU" sz="2400" dirty="0">
                <a:latin typeface="Bahnschrift Light Condensed" panose="020B0502040204020203" pitchFamily="34" charset="0"/>
              </a:rPr>
              <a:t> </a:t>
            </a:r>
            <a:r>
              <a:rPr lang="ru-RU" sz="2400" i="1" dirty="0">
                <a:latin typeface="Bahnschrift Light Condensed" panose="020B0502040204020203" pitchFamily="34" charset="0"/>
              </a:rPr>
              <a:t>это,</a:t>
            </a:r>
            <a:r>
              <a:rPr lang="ru-RU" sz="2400" dirty="0">
                <a:latin typeface="Bahnschrift Light Condensed" panose="020B0502040204020203" pitchFamily="34" charset="0"/>
              </a:rPr>
              <a:t> их и т.д.</a:t>
            </a:r>
          </a:p>
          <a:p>
            <a:r>
              <a:rPr lang="ru-RU" sz="2400" dirty="0" smtClean="0">
                <a:latin typeface="Bahnschrift Light Condensed" panose="020B0502040204020203" pitchFamily="34" charset="0"/>
              </a:rPr>
              <a:t>Пишите </a:t>
            </a:r>
            <a:r>
              <a:rPr lang="ru-RU" sz="2400" dirty="0">
                <a:latin typeface="Bahnschrift Light Condensed" panose="020B0502040204020203" pitchFamily="34" charset="0"/>
              </a:rPr>
              <a:t>предложения, в которых используются слова из общего словаря.</a:t>
            </a:r>
          </a:p>
          <a:p>
            <a:r>
              <a:rPr lang="ru-RU" sz="2400" dirty="0">
                <a:latin typeface="Bahnschrift Light Condensed" panose="020B0502040204020203" pitchFamily="34" charset="0"/>
              </a:rPr>
              <a:t>* Не используйте технические слова</a:t>
            </a:r>
          </a:p>
          <a:p>
            <a:r>
              <a:rPr lang="ru-RU" sz="2400" dirty="0">
                <a:latin typeface="Bahnschrift Light Condensed" panose="020B0502040204020203" pitchFamily="34" charset="0"/>
              </a:rPr>
              <a:t>Запишите предложения, использующие только слова с правильной орфографией.</a:t>
            </a:r>
          </a:p>
          <a:p>
            <a:r>
              <a:rPr lang="ru-RU" sz="2400" dirty="0">
                <a:latin typeface="Bahnschrift Light Condensed" panose="020B0502040204020203" pitchFamily="34" charset="0"/>
              </a:rPr>
              <a:t>* Избегайте ошибок</a:t>
            </a:r>
          </a:p>
          <a:p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Источник: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http://ru.knowledgr.com/11045418/</a:t>
            </a:r>
            <a:r>
              <a:rPr lang="ru-RU" sz="1600" dirty="0" err="1">
                <a:solidFill>
                  <a:schemeClr val="bg1">
                    <a:lumMod val="65000"/>
                  </a:schemeClr>
                </a:solidFill>
              </a:rPr>
              <a:t>КонтролируемыйЯзыкВМашинномПереводе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5300" dirty="0" smtClean="0">
                <a:latin typeface="Bahnschrift Light Condensed" panose="020B0502040204020203" pitchFamily="34" charset="0"/>
              </a:rPr>
              <a:t>Реализация первого этапа</a:t>
            </a:r>
            <a:br>
              <a:rPr lang="ru-RU" sz="5300" dirty="0" smtClean="0">
                <a:latin typeface="Bahnschrift Light Condensed" panose="020B0502040204020203" pitchFamily="34" charset="0"/>
              </a:rPr>
            </a:br>
            <a:r>
              <a:rPr lang="ru-RU" sz="5300" dirty="0" smtClean="0">
                <a:latin typeface="Bahnschrift Light Condensed" panose="020B0502040204020203" pitchFamily="34" charset="0"/>
              </a:rPr>
              <a:t/>
            </a:r>
            <a:br>
              <a:rPr lang="ru-RU" sz="5300" dirty="0" smtClean="0">
                <a:latin typeface="Bahnschrift Light Condensed" panose="020B0502040204020203" pitchFamily="34" charset="0"/>
              </a:rPr>
            </a:br>
            <a:r>
              <a:rPr lang="ru-RU" u="sng" dirty="0" smtClean="0">
                <a:latin typeface="Bahnschrift Light Condensed" panose="020B0502040204020203" pitchFamily="34" charset="0"/>
              </a:rPr>
              <a:t>Методы</a:t>
            </a:r>
            <a:endParaRPr lang="ru-RU" u="sng" dirty="0">
              <a:latin typeface="Bahnschrift Light Condensed" panose="020B0502040204020203" pitchFamily="34" charset="0"/>
            </a:endParaRPr>
          </a:p>
        </p:txBody>
      </p:sp>
      <p:cxnSp>
        <p:nvCxnSpPr>
          <p:cNvPr id="4" name="Скругленная соединительная линия 3"/>
          <p:cNvCxnSpPr/>
          <p:nvPr/>
        </p:nvCxnSpPr>
        <p:spPr>
          <a:xfrm rot="5400000">
            <a:off x="2051720" y="2420889"/>
            <a:ext cx="1584178" cy="158417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810" y="4149079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 Condensed" panose="020B0502040204020203" pitchFamily="34" charset="0"/>
              </a:rPr>
              <a:t>Подсчёт вероятностей слов как </a:t>
            </a:r>
            <a:r>
              <a:rPr lang="ru-RU" sz="2000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независимых</a:t>
            </a:r>
            <a:r>
              <a:rPr lang="ru-RU" sz="2000" dirty="0" smtClean="0">
                <a:latin typeface="Bahnschrift Light Condensed" panose="020B0502040204020203" pitchFamily="34" charset="0"/>
              </a:rPr>
              <a:t> событий, происходящих одновременно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716016" y="2420888"/>
            <a:ext cx="0" cy="1584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0" y="4149079"/>
            <a:ext cx="2520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 Condensed" panose="020B0502040204020203" pitchFamily="34" charset="0"/>
              </a:rPr>
              <a:t>Подсчёт биграмм, или вероятностей слов как </a:t>
            </a:r>
            <a:r>
              <a:rPr lang="ru-RU" sz="2000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зависимых</a:t>
            </a:r>
            <a:r>
              <a:rPr lang="ru-RU" sz="2000" dirty="0" smtClean="0">
                <a:latin typeface="Bahnschrift Light Condensed" panose="020B0502040204020203" pitchFamily="34" charset="0"/>
              </a:rPr>
              <a:t> друг от друга событий, происходящих одновременно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  <p:cxnSp>
        <p:nvCxnSpPr>
          <p:cNvPr id="14" name="Скругленная соединительная линия 13"/>
          <p:cNvCxnSpPr/>
          <p:nvPr/>
        </p:nvCxnSpPr>
        <p:spPr>
          <a:xfrm rot="16200000" flipH="1">
            <a:off x="5796135" y="2420889"/>
            <a:ext cx="1584179" cy="158417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208" y="4149079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Bahnschrift Light Condensed" panose="020B0502040204020203" pitchFamily="34" charset="0"/>
              </a:rPr>
              <a:t>Репрезентация результатов через логистическую регрессию </a:t>
            </a:r>
            <a:r>
              <a:rPr lang="en-US" sz="2000" dirty="0" err="1" smtClean="0">
                <a:latin typeface="Bahnschrift Light Condensed" panose="020B0502040204020203" pitchFamily="34" charset="0"/>
              </a:rPr>
              <a:t>logreg</a:t>
            </a:r>
            <a:r>
              <a:rPr lang="en-US" sz="2000" dirty="0" smtClean="0">
                <a:latin typeface="Bahnschrift Light Condensed" panose="020B0502040204020203" pitchFamily="34" charset="0"/>
              </a:rPr>
              <a:t> </a:t>
            </a:r>
            <a:r>
              <a:rPr lang="ru-RU" sz="2000" dirty="0" smtClean="0">
                <a:latin typeface="Bahnschrift Light Condensed" panose="020B0502040204020203" pitchFamily="34" charset="0"/>
              </a:rPr>
              <a:t>и библиотеку </a:t>
            </a:r>
            <a:r>
              <a:rPr lang="en-US" sz="2000" dirty="0" smtClean="0">
                <a:latin typeface="Bahnschrift Light Condensed" panose="020B0502040204020203" pitchFamily="34" charset="0"/>
              </a:rPr>
              <a:t>eli5</a:t>
            </a:r>
            <a:endParaRPr lang="ru-RU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Bahnschrift Light Condensed" panose="020B0502040204020203" pitchFamily="34" charset="0"/>
              </a:rPr>
              <a:t>Метод №1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>
                <a:latin typeface="Bahnschrift Light Condensed" panose="020B0502040204020203" pitchFamily="34" charset="0"/>
              </a:rPr>
              <a:t>Подсчёт вероятностей слов как </a:t>
            </a:r>
            <a:r>
              <a:rPr lang="ru-RU" sz="24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независимых</a:t>
            </a:r>
            <a:r>
              <a:rPr lang="ru-RU" sz="2400" dirty="0">
                <a:latin typeface="Bahnschrift Light Condensed" panose="020B0502040204020203" pitchFamily="34" charset="0"/>
              </a:rPr>
              <a:t> событий, происходящих одновременно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endParaRPr lang="ru-RU" sz="2400" dirty="0"/>
          </a:p>
        </p:txBody>
      </p:sp>
      <p:pic>
        <p:nvPicPr>
          <p:cNvPr id="1026" name="Picture 2" descr="C:\Users\User\Pictures\Screenshots\Снимок экрана (79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2917"/>
            <a:ext cx="8063779" cy="51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Результат метода №1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2050" name="Picture 2" descr="C:\Users\User\Pictures\Screenshots\Снимок экрана (79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1" y="1124744"/>
            <a:ext cx="8064896" cy="35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761" y="486916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Минус данного метода: </a:t>
            </a:r>
            <a:r>
              <a:rPr lang="ru-RU" sz="2400" dirty="0">
                <a:latin typeface="Bahnschrift Light Condensed" panose="020B0502040204020203" pitchFamily="34" charset="0"/>
              </a:rPr>
              <a:t>1)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представляет результаты, мало относящиеся к действительности; 2) крайне маленькие значения частотности; 3) метод сам по себе не имеет отношения к языковой реальности, т.к. слова в тексте </a:t>
            </a:r>
            <a:r>
              <a:rPr lang="ru-RU" sz="2400" b="1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не независимые</a:t>
            </a:r>
            <a:r>
              <a:rPr lang="ru-RU" sz="2400" dirty="0" smtClean="0">
                <a:latin typeface="Bahnschrift Light Condensed" panose="020B0502040204020203" pitchFamily="34" charset="0"/>
              </a:rPr>
              <a:t> друг от друга события.</a:t>
            </a:r>
            <a:endParaRPr lang="ru-RU" sz="2400" b="1" dirty="0">
              <a:solidFill>
                <a:srgbClr val="FF000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405122"/>
            <a:ext cx="8229600" cy="1143000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Bahnschrift Light Condensed" panose="020B0502040204020203" pitchFamily="34" charset="0"/>
              </a:rPr>
              <a:t>Метод </a:t>
            </a:r>
            <a:r>
              <a:rPr lang="ru-RU" sz="2400" b="1" dirty="0" smtClean="0">
                <a:latin typeface="Bahnschrift Light Condensed" panose="020B0502040204020203" pitchFamily="34" charset="0"/>
              </a:rPr>
              <a:t>№2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latin typeface="Bahnschrift Light Condensed" panose="020B0502040204020203" pitchFamily="34" charset="0"/>
              </a:rPr>
              <a:t>Подсчёт вероятностей слов как </a:t>
            </a:r>
            <a:r>
              <a:rPr lang="ru-RU" sz="2400" dirty="0" smtClean="0">
                <a:solidFill>
                  <a:srgbClr val="FF0000"/>
                </a:solidFill>
                <a:latin typeface="Bahnschrift Light Condensed" panose="020B0502040204020203" pitchFamily="34" charset="0"/>
              </a:rPr>
              <a:t>зависимых</a:t>
            </a:r>
            <a:r>
              <a:rPr lang="ru-RU" sz="2400" dirty="0" smtClean="0"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latin typeface="Bahnschrift Light Condensed" panose="020B0502040204020203" pitchFamily="34" charset="0"/>
              </a:rPr>
              <a:t>событий, происходящих одновременно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1319241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 Condensed" panose="020B0502040204020203" pitchFamily="34" charset="0"/>
              </a:rPr>
              <a:t>*Полную версию кода (блокнот </a:t>
            </a:r>
            <a:r>
              <a:rPr lang="en-US" dirty="0">
                <a:latin typeface="Bahnschrift Light Condensed" panose="020B0502040204020203" pitchFamily="34" charset="0"/>
              </a:rPr>
              <a:t>Copy of Untitled0)</a:t>
            </a:r>
            <a:r>
              <a:rPr lang="ru-RU" dirty="0" smtClean="0">
                <a:latin typeface="Bahnschrift Light Condensed" panose="020B0502040204020203" pitchFamily="34" charset="0"/>
              </a:rPr>
              <a:t> </a:t>
            </a:r>
            <a:r>
              <a:rPr lang="ru-RU" dirty="0">
                <a:latin typeface="Bahnschrift Light Condensed" panose="020B0502040204020203" pitchFamily="34" charset="0"/>
              </a:rPr>
              <a:t>Вы можете найти в папке </a:t>
            </a:r>
            <a:r>
              <a:rPr lang="en-US" b="1" dirty="0">
                <a:latin typeface="Bahnschrift Light Condensed" panose="020B0502040204020203" pitchFamily="34" charset="0"/>
              </a:rPr>
              <a:t>CL Project #1</a:t>
            </a:r>
            <a:r>
              <a:rPr lang="ru-RU" b="1" dirty="0">
                <a:latin typeface="Bahnschrift Light Condensed" panose="020B0502040204020203" pitchFamily="34" charset="0"/>
              </a:rPr>
              <a:t> </a:t>
            </a:r>
            <a:r>
              <a:rPr lang="ru-RU" dirty="0">
                <a:latin typeface="Bahnschrift Light Condensed" panose="020B0502040204020203" pitchFamily="34" charset="0"/>
              </a:rPr>
              <a:t>в </a:t>
            </a:r>
            <a:r>
              <a:rPr lang="ru-RU" dirty="0" err="1">
                <a:latin typeface="Bahnschrift Light Condensed" panose="020B0502040204020203" pitchFamily="34" charset="0"/>
              </a:rPr>
              <a:t>репозитории</a:t>
            </a:r>
            <a:r>
              <a:rPr lang="ru-RU" dirty="0" smtClean="0">
                <a:latin typeface="Bahnschrift Light Condensed" panose="020B0502040204020203" pitchFamily="34" charset="0"/>
              </a:rPr>
              <a:t>.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9218" name="Picture 2" descr="C:\Users\User\Pictures\Screenshots\Снимок экрана (80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5" y="1425595"/>
            <a:ext cx="5184576" cy="392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7610" y="3284984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Bahnschrift Light Condensed" panose="020B0502040204020203" pitchFamily="34" charset="0"/>
              </a:rPr>
              <a:t>Но мы можем пойти дальше!</a:t>
            </a:r>
            <a:endParaRPr lang="ru-RU" sz="2800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3" descr="C:\Users\User\Pictures\Screenshots\Снимок экрана (80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876" y="4509120"/>
            <a:ext cx="4568849" cy="198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Bahnschrift Light Condensed" panose="020B0502040204020203" pitchFamily="34" charset="0"/>
              </a:rPr>
              <a:t>Метод №3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>
                <a:latin typeface="Bahnschrift Light Condensed" panose="020B0502040204020203" pitchFamily="34" charset="0"/>
              </a:rPr>
              <a:t>Репрезентация результатов через логистическую регрессию </a:t>
            </a:r>
            <a:r>
              <a:rPr lang="en-US" sz="2400" dirty="0" err="1">
                <a:latin typeface="Bahnschrift Light Condensed" panose="020B0502040204020203" pitchFamily="34" charset="0"/>
              </a:rPr>
              <a:t>logreg</a:t>
            </a:r>
            <a:r>
              <a:rPr lang="en-US" sz="2400" dirty="0">
                <a:latin typeface="Bahnschrift Light Condensed" panose="020B0502040204020203" pitchFamily="34" charset="0"/>
              </a:rPr>
              <a:t> </a:t>
            </a:r>
            <a:r>
              <a:rPr lang="ru-RU" sz="2400" dirty="0">
                <a:latin typeface="Bahnschrift Light Condensed" panose="020B0502040204020203" pitchFamily="34" charset="0"/>
              </a:rPr>
              <a:t>и библиотеку </a:t>
            </a:r>
            <a:r>
              <a:rPr lang="en-US" sz="2400" dirty="0" smtClean="0">
                <a:latin typeface="Bahnschrift Light Condensed" panose="020B0502040204020203" pitchFamily="34" charset="0"/>
              </a:rPr>
              <a:t>eli5</a:t>
            </a:r>
            <a:r>
              <a:rPr lang="ru-RU" sz="2400" dirty="0">
                <a:latin typeface="Bahnschrift Light Condensed" panose="020B0502040204020203" pitchFamily="34" charset="0"/>
              </a:rPr>
              <a:t/>
            </a:r>
            <a:br>
              <a:rPr lang="ru-RU" sz="2400" dirty="0">
                <a:latin typeface="Bahnschrift Light Condensed" panose="020B0502040204020203" pitchFamily="34" charset="0"/>
              </a:rPr>
            </a:br>
            <a:endParaRPr lang="ru-RU" sz="2400" dirty="0"/>
          </a:p>
        </p:txBody>
      </p:sp>
      <p:pic>
        <p:nvPicPr>
          <p:cNvPr id="5121" name="Picture 1" descr="C:\Users\User\Pictures\Screenshots\Снимок экрана (79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2232248" cy="544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User\Pictures\Screenshots\Снимок экрана (79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3187642" cy="461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4149080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Condensed" panose="020B0502040204020203" pitchFamily="34" charset="0"/>
              </a:rPr>
              <a:t>*Полную версию кода (блокнот </a:t>
            </a:r>
            <a:r>
              <a:rPr lang="en-US" sz="2400" dirty="0" err="1" smtClean="0">
                <a:latin typeface="Bahnschrift Light Condensed" panose="020B0502040204020203" pitchFamily="34" charset="0"/>
              </a:rPr>
              <a:t>Logreg</a:t>
            </a:r>
            <a:r>
              <a:rPr lang="en-US" sz="2400" dirty="0" smtClean="0">
                <a:latin typeface="Bahnschrift Light Condensed" panose="020B0502040204020203" pitchFamily="34" charset="0"/>
              </a:rPr>
              <a:t>)</a:t>
            </a:r>
            <a:r>
              <a:rPr lang="ru-RU" sz="2400" dirty="0" smtClean="0">
                <a:latin typeface="Bahnschrift Light Condensed" panose="020B0502040204020203" pitchFamily="34" charset="0"/>
              </a:rPr>
              <a:t> Вы можете найти в папке </a:t>
            </a:r>
            <a:r>
              <a:rPr lang="en-US" sz="2400" b="1" dirty="0">
                <a:latin typeface="Bahnschrift Light Condensed" panose="020B0502040204020203" pitchFamily="34" charset="0"/>
              </a:rPr>
              <a:t>CL Project #</a:t>
            </a:r>
            <a:r>
              <a:rPr lang="en-US" sz="2400" b="1" dirty="0" smtClean="0">
                <a:latin typeface="Bahnschrift Light Condensed" panose="020B0502040204020203" pitchFamily="34" charset="0"/>
              </a:rPr>
              <a:t>1</a:t>
            </a:r>
            <a:r>
              <a:rPr lang="ru-RU" sz="2400" b="1" dirty="0" smtClean="0">
                <a:latin typeface="Bahnschrift Light Condensed" panose="020B0502040204020203" pitchFamily="34" charset="0"/>
              </a:rPr>
              <a:t> 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в </a:t>
            </a:r>
            <a:r>
              <a:rPr lang="ru-RU" sz="2400" dirty="0" err="1" smtClean="0">
                <a:latin typeface="Bahnschrift Light Condensed" panose="020B0502040204020203" pitchFamily="34" charset="0"/>
              </a:rPr>
              <a:t>репозитории</a:t>
            </a:r>
            <a:r>
              <a:rPr lang="ru-RU" sz="2400" dirty="0" smtClean="0">
                <a:latin typeface="Bahnschrift Light Condensed" panose="020B0502040204020203" pitchFamily="34" charset="0"/>
              </a:rPr>
              <a:t>.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273</Words>
  <Application>Microsoft Office PowerPoint</Application>
  <PresentationFormat>Экран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 Контролируемый язык на этапе предобработки текста для осуществления машинного перевода</vt:lpstr>
      <vt:lpstr>Цель проекта</vt:lpstr>
      <vt:lpstr>Реализация проекта</vt:lpstr>
      <vt:lpstr>Принципы контролируемого языка по У. Мюгге</vt:lpstr>
      <vt:lpstr>Реализация первого этапа  Методы</vt:lpstr>
      <vt:lpstr>Метод №1 Подсчёт вероятностей слов как независимых событий, происходящих одновременно </vt:lpstr>
      <vt:lpstr>Результат метода №1</vt:lpstr>
      <vt:lpstr>Метод №2 Подсчёт вероятностей слов как зависимых событий, происходящих одновременно </vt:lpstr>
      <vt:lpstr>Метод №3 Репрезентация результатов через логистическую регрессию logreg и библиотеку eli5 </vt:lpstr>
      <vt:lpstr>Результат метода №3</vt:lpstr>
      <vt:lpstr>Презентация PowerPoint</vt:lpstr>
      <vt:lpstr>Как может выглядеть метод logreg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«Контролируемый язык на этапе предобработки текста для осуществления машинного перевода»</dc:title>
  <dc:creator>User</dc:creator>
  <cp:lastModifiedBy>RePack by Diakov</cp:lastModifiedBy>
  <cp:revision>29</cp:revision>
  <dcterms:created xsi:type="dcterms:W3CDTF">2023-02-17T18:46:44Z</dcterms:created>
  <dcterms:modified xsi:type="dcterms:W3CDTF">2023-02-18T10:48:38Z</dcterms:modified>
</cp:coreProperties>
</file>