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66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8" r:id="rId3"/>
    <p:sldId id="259" r:id="rId4"/>
    <p:sldId id="262" r:id="rId5"/>
    <p:sldId id="263" r:id="rId6"/>
    <p:sldId id="264" r:id="rId7"/>
    <p:sldId id="265" r:id="rId8"/>
    <p:sldId id="281" r:id="rId9"/>
    <p:sldId id="282" r:id="rId10"/>
    <p:sldId id="283" r:id="rId11"/>
    <p:sldId id="284" r:id="rId12"/>
    <p:sldId id="286" r:id="rId13"/>
    <p:sldId id="266" r:id="rId14"/>
    <p:sldId id="267" r:id="rId15"/>
    <p:sldId id="268" r:id="rId16"/>
    <p:sldId id="269" r:id="rId17"/>
    <p:sldId id="270" r:id="rId18"/>
    <p:sldId id="271" r:id="rId19"/>
    <p:sldId id="285" r:id="rId20"/>
    <p:sldId id="287" r:id="rId21"/>
    <p:sldId id="288" r:id="rId22"/>
    <p:sldId id="289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61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6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8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D8420A-3303-4D4E-8F83-B9552A99DC32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u-RU" smtClean="0"/>
              <a:t>Сухоруков Валерий 19-ИВТ-3 "Задача коммивояжера"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871A1-2D8A-4370-B76D-017068B591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529879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D8C36-EE2D-41BC-8141-1D0ED6FAB527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u-RU" smtClean="0"/>
              <a:t>Сухоруков Валерий 19-ИВТ-3 "Задача коммивояжера"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C91F7-06FC-438D-8D6E-28184E0511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04579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9EDB-F808-4366-8B64-DEFBDE792941}" type="datetime1">
              <a:rPr lang="ru-RU" smtClean="0"/>
              <a:t>18.05.2020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Сухоруков Валерий 19-ИВТ-3 "Задача коммивояжера"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C8AE-4ED3-4B1D-8A54-DCB11EF2C0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57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79C6C-2E60-4EB2-ADD0-08E232C54E7A}" type="datetime1">
              <a:rPr lang="ru-RU" smtClean="0"/>
              <a:t>18.05.2020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Сухоруков Валерий 19-ИВТ-3 "Задача коммивояжера"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C8AE-4ED3-4B1D-8A54-DCB11EF2C0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07653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79C6C-2E60-4EB2-ADD0-08E232C54E7A}" type="datetime1">
              <a:rPr lang="ru-RU" smtClean="0"/>
              <a:t>18.05.2020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Сухоруков Валерий 19-ИВТ-3 "Задача коммивояжера"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C8AE-4ED3-4B1D-8A54-DCB11EF2C0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698585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79C6C-2E60-4EB2-ADD0-08E232C54E7A}" type="datetime1">
              <a:rPr lang="ru-RU" smtClean="0"/>
              <a:t>18.05.2020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Сухоруков Валерий 19-ИВТ-3 "Задача коммивояжера"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C8AE-4ED3-4B1D-8A54-DCB11EF2C04E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521431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79C6C-2E60-4EB2-ADD0-08E232C54E7A}" type="datetime1">
              <a:rPr lang="ru-RU" smtClean="0"/>
              <a:t>18.05.2020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Сухоруков Валерий 19-ИВТ-3 "Задача коммивояжера"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C8AE-4ED3-4B1D-8A54-DCB11EF2C0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8629515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79C6C-2E60-4EB2-ADD0-08E232C54E7A}" type="datetime1">
              <a:rPr lang="ru-RU" smtClean="0"/>
              <a:t>18.05.2020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Сухоруков Валерий 19-ИВТ-3 "Задача коммивояжера"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C8AE-4ED3-4B1D-8A54-DCB11EF2C0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7656557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79C6C-2E60-4EB2-ADD0-08E232C54E7A}" type="datetime1">
              <a:rPr lang="ru-RU" smtClean="0"/>
              <a:t>18.05.2020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Сухоруков Валерий 19-ИВТ-3 "Задача коммивояжера"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C8AE-4ED3-4B1D-8A54-DCB11EF2C0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580818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84D76-31E0-4E8A-B6D3-C03181C64D1B}" type="datetime1">
              <a:rPr lang="ru-RU" smtClean="0"/>
              <a:t>18.05.2020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Сухоруков Валерий 19-ИВТ-3 "Задача коммивояжера"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C8AE-4ED3-4B1D-8A54-DCB11EF2C0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7544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8B4A-84DC-4BAA-966C-77DF3924C59E}" type="datetime1">
              <a:rPr lang="ru-RU" smtClean="0"/>
              <a:t>18.05.2020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Сухоруков Валерий 19-ИВТ-3 "Задача коммивояжера"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C8AE-4ED3-4B1D-8A54-DCB11EF2C0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246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0042-CFE5-4191-9EE5-FD6133A56999}" type="datetime1">
              <a:rPr lang="ru-RU" smtClean="0"/>
              <a:t>18.05.2020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Сухоруков Валерий 19-ИВТ-3 "Задача коммивояжера"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C8AE-4ED3-4B1D-8A54-DCB11EF2C0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4250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BED14-3487-48AF-9607-6A5C7FDFF1AE}" type="datetime1">
              <a:rPr lang="ru-RU" smtClean="0"/>
              <a:t>18.05.2020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Сухоруков Валерий 19-ИВТ-3 "Задача коммивояжера"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C8AE-4ED3-4B1D-8A54-DCB11EF2C0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524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9B481-485A-4B06-89C4-B4AAC9F9F49C}" type="datetime1">
              <a:rPr lang="ru-RU" smtClean="0"/>
              <a:t>18.05.2020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Сухоруков Валерий 19-ИВТ-3 "Задача коммивояжера"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C8AE-4ED3-4B1D-8A54-DCB11EF2C0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49780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6DE1E-85DA-40B1-A629-5983457A4DB4}" type="datetime1">
              <a:rPr lang="ru-RU" smtClean="0"/>
              <a:t>18.05.2020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Сухоруков Валерий 19-ИВТ-3 "Задача коммивояжера"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C8AE-4ED3-4B1D-8A54-DCB11EF2C0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22515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AD583-4AF7-4B2A-A821-F8D25878932C}" type="datetime1">
              <a:rPr lang="ru-RU" smtClean="0"/>
              <a:t>18.05.2020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Сухоруков Валерий 19-ИВТ-3 "Задача коммивояжера"</a:t>
            </a:r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C8AE-4ED3-4B1D-8A54-DCB11EF2C0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9221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FBDF2-2CC7-4356-BFDA-F0007143ECA0}" type="datetime1">
              <a:rPr lang="ru-RU" smtClean="0"/>
              <a:t>18.05.2020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Сухоруков Валерий 19-ИВТ-3 "Задача коммивояжера"</a:t>
            </a:r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C8AE-4ED3-4B1D-8A54-DCB11EF2C0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275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89127-6703-4B6F-8BBE-9FAF47F538C1}" type="datetime1">
              <a:rPr lang="ru-RU" smtClean="0"/>
              <a:t>18.05.2020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Сухоруков Валерий 19-ИВТ-3 "Задача коммивояжера"</a:t>
            </a:r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C8AE-4ED3-4B1D-8A54-DCB11EF2C0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52103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35B-30D7-4E3C-8D0D-8BECC76C25A4}" type="datetime1">
              <a:rPr lang="ru-RU" smtClean="0"/>
              <a:t>18.05.2020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C8AE-4ED3-4B1D-8A54-DCB11EF2C0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7170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3C79C6C-2E60-4EB2-ADD0-08E232C54E7A}" type="datetime1">
              <a:rPr lang="ru-RU" smtClean="0"/>
              <a:t>18.05.2020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ru-RU" smtClean="0"/>
              <a:t>Сухоруков Валерий 19-ИВТ-3 "Задача коммивояжера"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0C8AE-4ED3-4B1D-8A54-DCB11EF2C0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09991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67" r:id="rId1"/>
    <p:sldLayoutId id="2147484368" r:id="rId2"/>
    <p:sldLayoutId id="2147484369" r:id="rId3"/>
    <p:sldLayoutId id="2147484370" r:id="rId4"/>
    <p:sldLayoutId id="2147484371" r:id="rId5"/>
    <p:sldLayoutId id="2147484372" r:id="rId6"/>
    <p:sldLayoutId id="2147484373" r:id="rId7"/>
    <p:sldLayoutId id="2147484374" r:id="rId8"/>
    <p:sldLayoutId id="2147484375" r:id="rId9"/>
    <p:sldLayoutId id="2147484376" r:id="rId10"/>
    <p:sldLayoutId id="2147484377" r:id="rId11"/>
    <p:sldLayoutId id="2147484378" r:id="rId12"/>
    <p:sldLayoutId id="2147484379" r:id="rId13"/>
    <p:sldLayoutId id="2147484380" r:id="rId14"/>
    <p:sldLayoutId id="2147484381" r:id="rId15"/>
    <p:sldLayoutId id="2147484382" r:id="rId16"/>
    <p:sldLayoutId id="2147484383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basegroup.ru/community/articles/ga-math" TargetMode="External"/><Relationship Id="rId2" Type="http://schemas.openxmlformats.org/officeDocument/2006/relationships/hyperlink" Target="http://algolist.manual.ru/ai/ga/ga1.php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prog-cpp.ru/genetic/" TargetMode="External"/><Relationship Id="rId4" Type="http://schemas.openxmlformats.org/officeDocument/2006/relationships/hyperlink" Target="https://studopedia.info/6-90615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022347" y="896528"/>
            <a:ext cx="9966960" cy="3035808"/>
          </a:xfrm>
        </p:spPr>
        <p:txBody>
          <a:bodyPr/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НИЖЕГОРОДСКИЙ ГОСУДАРСТВЕННЫЙ ТЕХНИЧЕСКИЙ</a:t>
            </a:r>
            <a:b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УНИВЕРСИТЕТ</a:t>
            </a:r>
            <a:b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ИМ. Р.Е. 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АЛЕКСЕЕВА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Кафедра " Вычислительные системы и технологии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Программирование</a:t>
            </a:r>
            <a:b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Курсовая работа</a:t>
            </a:r>
            <a:b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Задача коммивояжёра.</a:t>
            </a: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1400" dirty="0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424140" y="4635385"/>
            <a:ext cx="8767860" cy="1388165"/>
          </a:xfrm>
        </p:spPr>
        <p:txBody>
          <a:bodyPr>
            <a:normAutofit/>
          </a:bodyPr>
          <a:lstStyle/>
          <a:p>
            <a:pPr algn="r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19-ИВТ-3</a:t>
            </a:r>
          </a:p>
          <a:p>
            <a:pPr algn="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Сухоруков Валерий Алексеевич</a:t>
            </a:r>
          </a:p>
          <a:p>
            <a:pPr algn="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17»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мая 2020 г.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072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0"/>
            <a:ext cx="12191999" cy="510450"/>
          </a:xfrm>
        </p:spPr>
        <p:txBody>
          <a:bodyPr/>
          <a:lstStyle/>
          <a:p>
            <a:pPr algn="ctr"/>
            <a:r>
              <a:rPr lang="ru-RU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Application2</a:t>
            </a:r>
            <a:r>
              <a:rPr lang="ru-RU" sz="6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6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0" y="6553199"/>
            <a:ext cx="3859795" cy="304801"/>
          </a:xfrm>
        </p:spPr>
        <p:txBody>
          <a:bodyPr/>
          <a:lstStyle/>
          <a:p>
            <a:r>
              <a:rPr lang="ru-RU" dirty="0" smtClean="0"/>
              <a:t>Сухоруков Валерий 19-ИВТ-3 "Задача коммивояжера"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C8AE-4ED3-4B1D-8A54-DCB11EF2C04E}" type="slidenum">
              <a:rPr lang="ru-RU" smtClean="0"/>
              <a:t>10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7690"/>
            <a:ext cx="12192000" cy="278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9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0"/>
            <a:ext cx="12191999" cy="498258"/>
          </a:xfrm>
        </p:spPr>
        <p:txBody>
          <a:bodyPr/>
          <a:lstStyle/>
          <a:p>
            <a:pPr algn="ctr"/>
            <a:r>
              <a:rPr lang="ru-RU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Application3</a:t>
            </a:r>
            <a:r>
              <a:rPr lang="ru-RU" sz="9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9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1" y="6553199"/>
            <a:ext cx="3859795" cy="304801"/>
          </a:xfrm>
        </p:spPr>
        <p:txBody>
          <a:bodyPr/>
          <a:lstStyle/>
          <a:p>
            <a:r>
              <a:rPr lang="ru-RU" dirty="0" smtClean="0"/>
              <a:t>Сухоруков Валерий 19-ИВТ-3 "Задача коммивояжера"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C8AE-4ED3-4B1D-8A54-DCB11EF2C04E}" type="slidenum">
              <a:rPr lang="ru-RU" smtClean="0"/>
              <a:t>11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4" y="498258"/>
            <a:ext cx="9718556" cy="589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30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854" y="64888"/>
            <a:ext cx="12191999" cy="461682"/>
          </a:xfrm>
        </p:spPr>
        <p:txBody>
          <a:bodyPr/>
          <a:lstStyle/>
          <a:p>
            <a:pPr algn="ctr"/>
            <a:r>
              <a:rPr lang="ru-RU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Application4</a:t>
            </a:r>
            <a:r>
              <a:rPr lang="ru-RU" sz="14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14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0" y="6553199"/>
            <a:ext cx="3859795" cy="304801"/>
          </a:xfrm>
        </p:spPr>
        <p:txBody>
          <a:bodyPr/>
          <a:lstStyle/>
          <a:p>
            <a:r>
              <a:rPr lang="ru-RU" dirty="0" smtClean="0"/>
              <a:t>Сухоруков Валерий 19-ИВТ-3 "Задача коммивояжера"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C8AE-4ED3-4B1D-8A54-DCB11EF2C04E}" type="slidenum">
              <a:rPr lang="ru-RU" smtClean="0"/>
              <a:t>12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816" y="526570"/>
            <a:ext cx="9042724" cy="593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11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0"/>
            <a:ext cx="12191999" cy="1400530"/>
          </a:xfrm>
        </p:spPr>
        <p:txBody>
          <a:bodyPr/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Блок-схема</a:t>
            </a:r>
            <a:b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выбора особи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0" y="6553199"/>
            <a:ext cx="3859795" cy="304801"/>
          </a:xfrm>
        </p:spPr>
        <p:txBody>
          <a:bodyPr/>
          <a:lstStyle/>
          <a:p>
            <a:r>
              <a:rPr lang="ru-RU" dirty="0" smtClean="0"/>
              <a:t>Сухоруков Валерий 19-ИВТ-3 "Задача коммивояжера"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C8AE-4ED3-4B1D-8A54-DCB11EF2C04E}" type="slidenum">
              <a:rPr lang="ru-RU" smtClean="0"/>
              <a:t>13</a:t>
            </a:fld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97" y="975360"/>
            <a:ext cx="3965897" cy="5170492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757" y="1258026"/>
            <a:ext cx="4621783" cy="469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39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335"/>
            <a:ext cx="12192000" cy="1400530"/>
          </a:xfrm>
        </p:spPr>
        <p:txBody>
          <a:bodyPr/>
          <a:lstStyle/>
          <a:p>
            <a:pPr algn="ctr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выбора трех особей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0" y="6553199"/>
            <a:ext cx="3859795" cy="304801"/>
          </a:xfrm>
        </p:spPr>
        <p:txBody>
          <a:bodyPr/>
          <a:lstStyle/>
          <a:p>
            <a:r>
              <a:rPr lang="ru-RU" dirty="0" smtClean="0"/>
              <a:t>Сухоруков Валерий 19-ИВТ-3 "Задача коммивояжера"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C8AE-4ED3-4B1D-8A54-DCB11EF2C04E}" type="slidenum">
              <a:rPr lang="ru-RU" smtClean="0"/>
              <a:t>14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3688"/>
            <a:ext cx="3998976" cy="48958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894" y="1427865"/>
            <a:ext cx="3610907" cy="394749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5811" y="1220405"/>
            <a:ext cx="3983258" cy="442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75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13506"/>
            <a:ext cx="12192000" cy="1400530"/>
          </a:xfrm>
        </p:spPr>
        <p:txBody>
          <a:bodyPr/>
          <a:lstStyle/>
          <a:p>
            <a:pPr algn="ctr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мутации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0" y="6553199"/>
            <a:ext cx="3859795" cy="304801"/>
          </a:xfrm>
        </p:spPr>
        <p:txBody>
          <a:bodyPr/>
          <a:lstStyle/>
          <a:p>
            <a:r>
              <a:rPr lang="ru-RU" dirty="0" smtClean="0"/>
              <a:t>Сухоруков Валерий 19-ИВТ-3 "Задача коммивояжера"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C8AE-4ED3-4B1D-8A54-DCB11EF2C04E}" type="slidenum">
              <a:rPr lang="ru-RU" smtClean="0"/>
              <a:t>15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81" y="1556457"/>
            <a:ext cx="4171950" cy="37242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4484" y="1175456"/>
            <a:ext cx="3505200" cy="44862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9437" y="1242134"/>
            <a:ext cx="34861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23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452718"/>
            <a:ext cx="12192000" cy="1400530"/>
          </a:xfrm>
        </p:spPr>
        <p:txBody>
          <a:bodyPr/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мутации</a:t>
            </a:r>
            <a:endParaRPr lang="ru-RU" sz="280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0" y="6553199"/>
            <a:ext cx="3859795" cy="304801"/>
          </a:xfrm>
        </p:spPr>
        <p:txBody>
          <a:bodyPr/>
          <a:lstStyle/>
          <a:p>
            <a:r>
              <a:rPr lang="ru-RU" dirty="0" smtClean="0"/>
              <a:t>Сухоруков Валерий 19-ИВТ-3 "Задача коммивояжера"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C8AE-4ED3-4B1D-8A54-DCB11EF2C04E}" type="slidenum">
              <a:rPr lang="ru-RU" smtClean="0"/>
              <a:t>16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34" y="1152983"/>
            <a:ext cx="3590925" cy="51720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8801" y="1152983"/>
            <a:ext cx="3517964" cy="528161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6157" y="1152984"/>
            <a:ext cx="4488875" cy="528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13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0" y="6553199"/>
            <a:ext cx="3859795" cy="304801"/>
          </a:xfrm>
        </p:spPr>
        <p:txBody>
          <a:bodyPr/>
          <a:lstStyle/>
          <a:p>
            <a:r>
              <a:rPr lang="ru-RU" dirty="0" smtClean="0"/>
              <a:t>Сухоруков Валерий 19-ИВТ-3 "Задача коммивояжера"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C8AE-4ED3-4B1D-8A54-DCB11EF2C04E}" type="slidenum">
              <a:rPr lang="ru-RU" smtClean="0"/>
              <a:t>17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0" y="184494"/>
            <a:ext cx="12192000" cy="1400530"/>
          </a:xfrm>
        </p:spPr>
        <p:txBody>
          <a:bodyPr/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мутации</a:t>
            </a:r>
            <a:endParaRPr lang="ru-RU" sz="28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38" y="725121"/>
            <a:ext cx="4471987" cy="56378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786" y="679572"/>
            <a:ext cx="4325754" cy="568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82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73151" y="249994"/>
            <a:ext cx="11667744" cy="1400530"/>
          </a:xfrm>
        </p:spPr>
        <p:txBody>
          <a:bodyPr/>
          <a:lstStyle/>
          <a:p>
            <a:pPr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 задачи точным методом. Метод ветвей и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границ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0" y="6553199"/>
            <a:ext cx="3859795" cy="304801"/>
          </a:xfrm>
        </p:spPr>
        <p:txBody>
          <a:bodyPr/>
          <a:lstStyle/>
          <a:p>
            <a:r>
              <a:rPr lang="ru-RU" dirty="0" smtClean="0"/>
              <a:t>Сухоруков Валерий 19-ИВТ-3 "Задача коммивояжера"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C8AE-4ED3-4B1D-8A54-DCB11EF2C04E}" type="slidenum">
              <a:rPr lang="ru-RU" smtClean="0"/>
              <a:t>18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0" y="1267647"/>
            <a:ext cx="12192000" cy="32675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385" algn="just">
              <a:spcAft>
                <a:spcPts val="1000"/>
              </a:spcAft>
            </a:pPr>
            <a:r>
              <a:rPr lang="ru-RU" dirty="0" smtClean="0"/>
              <a:t>Для </a:t>
            </a:r>
            <a:r>
              <a:rPr lang="ru-RU" dirty="0"/>
              <a:t>решения задачи коммивояжера методом ветвей и границ необходимо выполнить следующий алгоритм (последовательность действий): 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ru-RU" dirty="0"/>
              <a:t>Построение матрицы расстояний.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ru-RU" dirty="0"/>
              <a:t>Нахождение минимума по строкам. 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ru-RU" dirty="0"/>
              <a:t>Редукция строк. 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ru-RU" dirty="0"/>
              <a:t>Нахождение минимума по столбцам. 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ru-RU" dirty="0"/>
              <a:t>Редукция столбцов. 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ru-RU" dirty="0"/>
              <a:t>Вычисление оценок нулевых клеток. 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ru-RU" dirty="0"/>
              <a:t>Редукция матрицы. 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ru-RU" dirty="0"/>
              <a:t>Если полный путь еще не найден, переходим к пункту 2, если найден к пункту 9 </a:t>
            </a:r>
          </a:p>
          <a:p>
            <a:pPr marL="342900" lvl="0" indent="-342900" algn="just">
              <a:spcAft>
                <a:spcPts val="1000"/>
              </a:spcAft>
              <a:buFont typeface="+mj-lt"/>
              <a:buAutoNum type="arabicPeriod"/>
            </a:pPr>
            <a:r>
              <a:rPr lang="ru-RU" dirty="0"/>
              <a:t>Вычисление итоговой длины пути и построение маршрута</a:t>
            </a:r>
          </a:p>
        </p:txBody>
      </p:sp>
    </p:spTree>
    <p:extLst>
      <p:ext uri="{BB962C8B-B14F-4D97-AF65-F5344CB8AC3E}">
        <p14:creationId xmlns:p14="http://schemas.microsoft.com/office/powerpoint/2010/main" val="16737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20693"/>
            <a:ext cx="12191999" cy="569333"/>
          </a:xfrm>
        </p:spPr>
        <p:txBody>
          <a:bodyPr/>
          <a:lstStyle/>
          <a:p>
            <a:pPr algn="ctr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Функциональные диаграммы</a:t>
            </a:r>
            <a:b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Application0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0" y="6553199"/>
            <a:ext cx="3859795" cy="304801"/>
          </a:xfrm>
        </p:spPr>
        <p:txBody>
          <a:bodyPr/>
          <a:lstStyle/>
          <a:p>
            <a:r>
              <a:rPr lang="ru-RU" dirty="0" smtClean="0"/>
              <a:t>Сухоруков Валерий 19-ИВТ-3 "Задача коммивояжера"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C8AE-4ED3-4B1D-8A54-DCB11EF2C04E}" type="slidenum">
              <a:rPr lang="ru-RU" smtClean="0"/>
              <a:t>19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95500"/>
            <a:ext cx="112776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80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0" y="108025"/>
            <a:ext cx="12191999" cy="437931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 работы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0" y="6553199"/>
            <a:ext cx="3859795" cy="304801"/>
          </a:xfrm>
        </p:spPr>
        <p:txBody>
          <a:bodyPr/>
          <a:lstStyle/>
          <a:p>
            <a:r>
              <a:rPr lang="ru-RU" dirty="0" smtClean="0"/>
              <a:t>Сухоруков Валерий 19-ИВТ-3 "Задача коммивояжера"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C8AE-4ED3-4B1D-8A54-DCB11EF2C04E}" type="slidenum">
              <a:rPr lang="ru-RU" smtClean="0"/>
              <a:t>2</a:t>
            </a:fld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-83127" y="1251120"/>
            <a:ext cx="12275127" cy="2682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385" algn="just">
              <a:spcAft>
                <a:spcPts val="1000"/>
              </a:spcAf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данной работе будет рассмотрена задача коммивояжера. Это</a:t>
            </a:r>
            <a:r>
              <a:rPr lang="ru-RU" sz="2000" dirty="0">
                <a:solidFill>
                  <a:srgbClr val="2021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одна из самых известных задач комбинаторной оптимизации, заключающаяся в поиске самого выгодного маршрута, проходящего через указанные города хотя бы по одному разу с последующим возвратом в исходный город. В условиях задачи указываются критерий выгодности маршрута (кратчайший, самый дешёвый, совокупный критерий и тому подобное) и соответствующие матрицы расстояний, стоимости и тому подобного. В рамках работы будет рассмотрен вариант задачи, в котором нужно посетить каждый город только один раз и вернуться в исходный.</a:t>
            </a:r>
          </a:p>
          <a:p>
            <a:pPr indent="540385" algn="just">
              <a:spcAft>
                <a:spcPts val="1000"/>
              </a:spcAf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Целью работы является сопоставление точного, но долгого метода решения-метода ветвей и границ с более быстрым, но менее точным - генетическим алгоритмом.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19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6353"/>
            <a:ext cx="12191999" cy="498752"/>
          </a:xfrm>
        </p:spPr>
        <p:txBody>
          <a:bodyPr/>
          <a:lstStyle/>
          <a:p>
            <a:pPr algn="ctr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Application1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0" y="6553199"/>
            <a:ext cx="3859795" cy="304801"/>
          </a:xfrm>
        </p:spPr>
        <p:txBody>
          <a:bodyPr/>
          <a:lstStyle/>
          <a:p>
            <a:r>
              <a:rPr lang="ru-RU" dirty="0" smtClean="0"/>
              <a:t>Сухоруков Валерий 19-ИВТ-3 "Задача коммивояжера"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C8AE-4ED3-4B1D-8A54-DCB11EF2C04E}" type="slidenum">
              <a:rPr lang="ru-RU" smtClean="0"/>
              <a:t>20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3335"/>
            <a:ext cx="12192000" cy="317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22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40174"/>
            <a:ext cx="12191999" cy="511109"/>
          </a:xfrm>
        </p:spPr>
        <p:txBody>
          <a:bodyPr/>
          <a:lstStyle/>
          <a:p>
            <a:pPr algn="ctr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Application2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0" y="6553199"/>
            <a:ext cx="3859795" cy="304801"/>
          </a:xfrm>
        </p:spPr>
        <p:txBody>
          <a:bodyPr/>
          <a:lstStyle/>
          <a:p>
            <a:r>
              <a:rPr lang="ru-RU" dirty="0" smtClean="0"/>
              <a:t>Сухоруков Валерий 19-ИВТ-3 "Задача коммивояжера"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C8AE-4ED3-4B1D-8A54-DCB11EF2C04E}" type="slidenum">
              <a:rPr lang="ru-RU" smtClean="0"/>
              <a:t>21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9000"/>
            <a:ext cx="12192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49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0"/>
            <a:ext cx="12191999" cy="610698"/>
          </a:xfrm>
        </p:spPr>
        <p:txBody>
          <a:bodyPr/>
          <a:lstStyle/>
          <a:p>
            <a:pPr algn="ctr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Application4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0" y="6553199"/>
            <a:ext cx="3859795" cy="304801"/>
          </a:xfrm>
        </p:spPr>
        <p:txBody>
          <a:bodyPr/>
          <a:lstStyle/>
          <a:p>
            <a:r>
              <a:rPr lang="ru-RU" dirty="0" smtClean="0"/>
              <a:t>Сухоруков Валерий 19-ИВТ-3 "Задача коммивояжера"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C8AE-4ED3-4B1D-8A54-DCB11EF2C04E}" type="slidenum">
              <a:rPr lang="ru-RU" smtClean="0"/>
              <a:t>22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72" y="494270"/>
            <a:ext cx="7658767" cy="636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81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96686"/>
            <a:ext cx="12192000" cy="1400530"/>
          </a:xfrm>
        </p:spPr>
        <p:txBody>
          <a:bodyPr/>
          <a:lstStyle/>
          <a:p>
            <a:pPr algn="ctr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Блок-схема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0" y="6553199"/>
            <a:ext cx="3859795" cy="304801"/>
          </a:xfrm>
        </p:spPr>
        <p:txBody>
          <a:bodyPr/>
          <a:lstStyle/>
          <a:p>
            <a:r>
              <a:rPr lang="ru-RU" dirty="0" smtClean="0"/>
              <a:t>Сухоруков Валерий 19-ИВТ-3 "Задача коммивояжера"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C8AE-4ED3-4B1D-8A54-DCB11EF2C04E}" type="slidenum">
              <a:rPr lang="ru-RU" smtClean="0"/>
              <a:t>23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16" y="767798"/>
            <a:ext cx="2954523" cy="548982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7064" y="828371"/>
            <a:ext cx="2905125" cy="542925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3132" y="767798"/>
            <a:ext cx="2899408" cy="545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30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160110"/>
            <a:ext cx="12191999" cy="1400530"/>
          </a:xfrm>
        </p:spPr>
        <p:txBody>
          <a:bodyPr/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Блок-схема</a:t>
            </a:r>
            <a:endParaRPr lang="ru-RU" sz="280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1" y="6553199"/>
            <a:ext cx="3859795" cy="304801"/>
          </a:xfrm>
        </p:spPr>
        <p:txBody>
          <a:bodyPr/>
          <a:lstStyle/>
          <a:p>
            <a:r>
              <a:rPr lang="ru-RU" dirty="0" smtClean="0"/>
              <a:t>Сухоруков Валерий 19-ИВТ-3 "Задача коммивояжера"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C8AE-4ED3-4B1D-8A54-DCB11EF2C04E}" type="slidenum">
              <a:rPr lang="ru-RU" smtClean="0"/>
              <a:t>24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02" y="860375"/>
            <a:ext cx="2933700" cy="51435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502" y="895118"/>
            <a:ext cx="2798631" cy="511944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7033" y="679572"/>
            <a:ext cx="2670948" cy="555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60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135726"/>
            <a:ext cx="12192000" cy="620178"/>
          </a:xfrm>
        </p:spPr>
        <p:txBody>
          <a:bodyPr/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Блок-схема</a:t>
            </a:r>
            <a:endParaRPr lang="ru-RU" sz="280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0" y="6553199"/>
            <a:ext cx="3859795" cy="304801"/>
          </a:xfrm>
        </p:spPr>
        <p:txBody>
          <a:bodyPr/>
          <a:lstStyle/>
          <a:p>
            <a:r>
              <a:rPr lang="ru-RU" dirty="0" smtClean="0"/>
              <a:t>Сухоруков Валерий 19-ИВТ-3 "Задача коммивояжера"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C8AE-4ED3-4B1D-8A54-DCB11EF2C04E}" type="slidenum">
              <a:rPr lang="ru-RU" smtClean="0"/>
              <a:t>25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46" y="892301"/>
            <a:ext cx="3105150" cy="55245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045" y="930401"/>
            <a:ext cx="325755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63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196686"/>
            <a:ext cx="12191999" cy="610698"/>
          </a:xfrm>
        </p:spPr>
        <p:txBody>
          <a:bodyPr/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Блок-схема</a:t>
            </a:r>
            <a:endParaRPr lang="ru-RU" sz="280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8332205" y="6475166"/>
            <a:ext cx="3859795" cy="304801"/>
          </a:xfrm>
        </p:spPr>
        <p:txBody>
          <a:bodyPr/>
          <a:lstStyle/>
          <a:p>
            <a:pPr algn="r"/>
            <a:r>
              <a:rPr lang="ru-RU" dirty="0" smtClean="0"/>
              <a:t>Сухоруков Валерий 19-ИВТ-3 "Задача коммивояжера"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C8AE-4ED3-4B1D-8A54-DCB11EF2C04E}" type="slidenum">
              <a:rPr lang="ru-RU" smtClean="0"/>
              <a:t>26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9572"/>
            <a:ext cx="5399151" cy="619935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744" y="713367"/>
            <a:ext cx="3011043" cy="613176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9477" y="1964875"/>
            <a:ext cx="328612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26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47270"/>
            <a:ext cx="12191999" cy="611098"/>
          </a:xfrm>
        </p:spPr>
        <p:txBody>
          <a:bodyPr/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работы программ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0" y="6553199"/>
            <a:ext cx="3859795" cy="304801"/>
          </a:xfrm>
        </p:spPr>
        <p:txBody>
          <a:bodyPr/>
          <a:lstStyle/>
          <a:p>
            <a:r>
              <a:rPr lang="ru-RU" dirty="0" smtClean="0"/>
              <a:t>Сухоруков Валерий 19-ИВТ-3 "Задача коммивояжера"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C8AE-4ED3-4B1D-8A54-DCB11EF2C04E}" type="slidenum">
              <a:rPr lang="ru-RU" smtClean="0"/>
              <a:t>27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0" y="1063416"/>
            <a:ext cx="12192000" cy="1636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385"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Программы были испытаны на 4, 10, 20, 30 и 40 городах. При всех исходных данных они повели себя корректно.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 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города</a:t>
            </a:r>
          </a:p>
          <a:p>
            <a:pPr lvl="0">
              <a:lnSpc>
                <a:spcPct val="115000"/>
              </a:lnSpc>
              <a:spcAft>
                <a:spcPts val="0"/>
              </a:spcAft>
            </a:pP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Генетический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 (лучшая длина пути за 10 запусков)         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Метод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ветвей и границ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7" name="Рисунок 16" descr="C:\Users\Валерий\Desktop\дз\програмирование\2 семетср\gen\4 города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784" y="2901631"/>
            <a:ext cx="2657856" cy="634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Рисунок 17" descr="C:\Users\Валерий\Desktop\дз\програмирование\2 семетср\метод ветвей и границ\4 города без вывода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760" y="2935593"/>
            <a:ext cx="2633472" cy="68818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Прямоугольник 10"/>
          <p:cNvSpPr/>
          <p:nvPr/>
        </p:nvSpPr>
        <p:spPr>
          <a:xfrm>
            <a:off x="0" y="3535680"/>
            <a:ext cx="12192000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Генетический алгоритм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смог найти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кратчайший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путь примерно в 3 раза быстрее.</a:t>
            </a:r>
          </a:p>
          <a:p>
            <a:pPr lvl="0">
              <a:lnSpc>
                <a:spcPct val="115000"/>
              </a:lnSpc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2. 10 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городов        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Генетический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 (лучшая длина пути за 20 запусков)             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 ветвей и границ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" name="Рисунок 19" descr="C:\Users\Валерий\Desktop\дз\програмирование\2 семетср\gen\10 городов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784" y="4626672"/>
            <a:ext cx="2670049" cy="705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Рисунок 20" descr="C:\Users\Валерий\Desktop\дз\програмирование\2 семетср\метод ветвей и границ\10 городов без вывода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760" y="4743394"/>
            <a:ext cx="2633472" cy="672266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Прямоугольник 12"/>
          <p:cNvSpPr/>
          <p:nvPr/>
        </p:nvSpPr>
        <p:spPr>
          <a:xfrm>
            <a:off x="-487681" y="5542793"/>
            <a:ext cx="126796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just">
              <a:spcAft>
                <a:spcPts val="1000"/>
              </a:spcAf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Генетический алгоритм не смог найти 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кратчайший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путь. Найденный им путь на несколько значений отличается от лучшего. Время его работы примерно в 5 раз меньше.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73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84494"/>
            <a:ext cx="12192000" cy="610698"/>
          </a:xfrm>
        </p:spPr>
        <p:txBody>
          <a:bodyPr/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работы программ</a:t>
            </a:r>
            <a:endParaRPr lang="ru-RU" sz="280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0" y="6553199"/>
            <a:ext cx="3859795" cy="304801"/>
          </a:xfrm>
        </p:spPr>
        <p:txBody>
          <a:bodyPr/>
          <a:lstStyle/>
          <a:p>
            <a:r>
              <a:rPr lang="ru-RU" dirty="0" smtClean="0"/>
              <a:t>Сухоруков Валерий 19-ИВТ-3 "Задача коммивояжера"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C8AE-4ED3-4B1D-8A54-DCB11EF2C04E}" type="slidenum">
              <a:rPr lang="ru-RU" smtClean="0"/>
              <a:t>28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85344" y="795192"/>
            <a:ext cx="12106656" cy="8822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3. 20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городов</a:t>
            </a:r>
          </a:p>
          <a:p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Генетический алгоритм (лучшая длина пути за 20 запусков)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 descr="C:\Users\Валерий\Desktop\дз\програмирование\2 семетср\gen\20 городов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407" y="1845447"/>
            <a:ext cx="5636528" cy="88547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73863" y="269131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097" name="Рисунок 37" descr="20 городов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918" y="3478023"/>
            <a:ext cx="5733507" cy="802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-365887" y="2948460"/>
            <a:ext cx="328218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539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 ветвей и границ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-365888" y="4525104"/>
            <a:ext cx="12435967" cy="77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450215"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Генетический алгоритм не смог найти наикратчайший путь. Найденный им путь уже более значительно отличается от лучшего. Время его работы примерно в 8 раз меньше.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38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537" y="0"/>
            <a:ext cx="12192000" cy="707136"/>
          </a:xfrm>
        </p:spPr>
        <p:txBody>
          <a:bodyPr/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работы программ</a:t>
            </a:r>
            <a:endParaRPr lang="ru-RU" sz="280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0" y="6553199"/>
            <a:ext cx="3859795" cy="304801"/>
          </a:xfrm>
        </p:spPr>
        <p:txBody>
          <a:bodyPr/>
          <a:lstStyle/>
          <a:p>
            <a:r>
              <a:rPr lang="ru-RU" dirty="0" smtClean="0"/>
              <a:t>Сухоруков Валерий 19-ИВТ-3 "Задача коммивояжера"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C8AE-4ED3-4B1D-8A54-DCB11EF2C04E}" type="slidenum">
              <a:rPr lang="ru-RU" smtClean="0"/>
              <a:t>29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07264" y="707136"/>
            <a:ext cx="11984736" cy="771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spcAft>
                <a:spcPts val="0"/>
              </a:spcAft>
            </a:pP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4.30 городов</a:t>
            </a:r>
          </a:p>
          <a:p>
            <a:pPr lvl="0" algn="just">
              <a:lnSpc>
                <a:spcPct val="115000"/>
              </a:lnSpc>
              <a:spcAft>
                <a:spcPts val="0"/>
              </a:spcAft>
            </a:pP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Генетический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 (лучшая длина пути за 20 запусков)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 descr="C:\Users\Валерий\Desktop\дз\програмирование\2 семетср\gen\30 городов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003" y="1676174"/>
            <a:ext cx="7719067" cy="102120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423831" y="3058279"/>
            <a:ext cx="3237296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539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539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 ветвей и границ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539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1" name="Рисунок 39" descr="30 городов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111" y="3824563"/>
            <a:ext cx="8734852" cy="783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" y="5027754"/>
            <a:ext cx="12192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Генетический алгоритм вновь не смог найти наикратчайший путь. Найденный им путь уже значительно отличается от лучшего. Время его работы примерно в 7 раз меньше.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74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" y="257707"/>
            <a:ext cx="12192000" cy="426056"/>
          </a:xfrm>
        </p:spPr>
        <p:txBody>
          <a:bodyPr/>
          <a:lstStyle/>
          <a:p>
            <a:pPr algn="ctr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Содержание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0" y="6553199"/>
            <a:ext cx="3859795" cy="304801"/>
          </a:xfrm>
        </p:spPr>
        <p:txBody>
          <a:bodyPr/>
          <a:lstStyle/>
          <a:p>
            <a:r>
              <a:rPr lang="ru-RU" dirty="0" smtClean="0"/>
              <a:t>Сухоруков Валерий 19-ИВТ-3 "Задача коммивояжера"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C8AE-4ED3-4B1D-8A54-DCB11EF2C04E}" type="slidenum">
              <a:rPr lang="ru-RU" smtClean="0"/>
              <a:t>3</a:t>
            </a:fld>
            <a:endParaRPr lang="ru-RU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755640"/>
            <a:ext cx="7339584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40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40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40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40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40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40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40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40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40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34075" algn="r"/>
              </a:tabLst>
            </a:pPr>
            <a:r>
              <a:rPr lang="ru-RU" altLang="ru-RU" sz="2000" dirty="0" smtClean="0"/>
              <a:t>Генетические </a:t>
            </a:r>
            <a:r>
              <a:rPr lang="ru-RU" altLang="ru-RU" sz="2000" dirty="0"/>
              <a:t>алгоритмы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34075" algn="r"/>
              </a:tabLst>
            </a:pPr>
            <a:r>
              <a:rPr lang="ru-RU" altLang="ru-RU" sz="2000" dirty="0"/>
              <a:t> </a:t>
            </a:r>
            <a:r>
              <a:rPr lang="ru-RU" altLang="ru-RU" sz="2000" dirty="0" smtClean="0"/>
              <a:t>  Обзор</a:t>
            </a:r>
            <a:endParaRPr lang="ru-RU" altLang="ru-RU" sz="2000" dirty="0"/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34075" algn="r"/>
              </a:tabLst>
            </a:pPr>
            <a:r>
              <a:rPr lang="ru-RU" altLang="ru-RU" sz="2000" dirty="0" smtClean="0"/>
              <a:t>   Представление </a:t>
            </a:r>
            <a:r>
              <a:rPr lang="ru-RU" altLang="ru-RU" sz="2000" dirty="0"/>
              <a:t>объектов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34075" algn="r"/>
              </a:tabLst>
            </a:pPr>
            <a:r>
              <a:rPr lang="ru-RU" altLang="ru-RU" sz="2000" dirty="0"/>
              <a:t> </a:t>
            </a:r>
            <a:r>
              <a:rPr lang="ru-RU" altLang="ru-RU" sz="2000" dirty="0" smtClean="0"/>
              <a:t>  Принцип </a:t>
            </a:r>
            <a:r>
              <a:rPr lang="ru-RU" altLang="ru-RU" sz="2000" dirty="0"/>
              <a:t>действия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34075" algn="r"/>
              </a:tabLst>
            </a:pPr>
            <a:r>
              <a:rPr lang="ru-RU" altLang="ru-RU" sz="2000" dirty="0"/>
              <a:t>Решение задачи коммивояжера </a:t>
            </a:r>
            <a:r>
              <a:rPr lang="ru-RU" altLang="ru-RU" sz="2000" dirty="0" smtClean="0"/>
              <a:t>генетическим алгоритмом</a:t>
            </a:r>
            <a:endParaRPr lang="ru-RU" altLang="ru-RU" sz="2000" dirty="0"/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34075" algn="r"/>
              </a:tabLst>
            </a:pPr>
            <a:r>
              <a:rPr lang="ru-RU" altLang="ru-RU" sz="2000" dirty="0" smtClean="0"/>
              <a:t>   Алгоритм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34075" algn="r"/>
              </a:tabLst>
            </a:pPr>
            <a:r>
              <a:rPr lang="ru-RU" altLang="ru-RU" sz="2000" dirty="0"/>
              <a:t> </a:t>
            </a:r>
            <a:r>
              <a:rPr lang="ru-RU" altLang="ru-RU" sz="2000" dirty="0" smtClean="0"/>
              <a:t>  Функциональные диаграммы</a:t>
            </a:r>
            <a:endParaRPr lang="ru-RU" altLang="ru-RU" sz="2000" dirty="0"/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34075" algn="r"/>
              </a:tabLst>
            </a:pPr>
            <a:r>
              <a:rPr lang="ru-RU" altLang="ru-RU" sz="2000" dirty="0" smtClean="0"/>
              <a:t>   Блок-схема</a:t>
            </a:r>
            <a:endParaRPr lang="ru-RU" altLang="ru-RU" sz="2000" dirty="0"/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34075" algn="r"/>
              </a:tabLst>
            </a:pPr>
            <a:r>
              <a:rPr lang="ru-RU" altLang="ru-RU" sz="2000" dirty="0" smtClean="0"/>
              <a:t>      Функция </a:t>
            </a:r>
            <a:r>
              <a:rPr lang="ru-RU" altLang="ru-RU" sz="2000" dirty="0"/>
              <a:t>выбора особи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34075" algn="r"/>
              </a:tabLst>
            </a:pPr>
            <a:r>
              <a:rPr lang="ru-RU" altLang="ru-RU" sz="2000" dirty="0" smtClean="0"/>
              <a:t>      Функция </a:t>
            </a:r>
            <a:r>
              <a:rPr lang="ru-RU" altLang="ru-RU" sz="2000" dirty="0"/>
              <a:t>выбора трех особей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34075" algn="r"/>
              </a:tabLst>
            </a:pPr>
            <a:r>
              <a:rPr lang="ru-RU" altLang="ru-RU" sz="2000" dirty="0" smtClean="0"/>
              <a:t>      Функция </a:t>
            </a:r>
            <a:r>
              <a:rPr lang="ru-RU" altLang="ru-RU" sz="2000" dirty="0"/>
              <a:t>мутации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34075" algn="r"/>
              </a:tabLst>
            </a:pPr>
            <a:r>
              <a:rPr lang="ru-RU" altLang="ru-RU" sz="2000" dirty="0" smtClean="0"/>
              <a:t>Решение </a:t>
            </a:r>
            <a:r>
              <a:rPr lang="ru-RU" altLang="ru-RU" sz="2000" dirty="0"/>
              <a:t>задачи точным методом. Метод ветвей и </a:t>
            </a:r>
            <a:r>
              <a:rPr lang="ru-RU" altLang="ru-RU" sz="2000" dirty="0" smtClean="0"/>
              <a:t>границ</a:t>
            </a:r>
            <a:endParaRPr lang="ru-RU" altLang="ru-RU" sz="2000" dirty="0"/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34075" algn="r"/>
              </a:tabLst>
            </a:pPr>
            <a:r>
              <a:rPr lang="ru-RU" altLang="ru-RU" sz="2000" dirty="0" smtClean="0"/>
              <a:t>   Алгоритм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34075" algn="r"/>
              </a:tabLst>
            </a:pPr>
            <a:r>
              <a:rPr lang="ru-RU" altLang="ru-RU" sz="2000" dirty="0" smtClean="0"/>
              <a:t>   Функциональные диаграммы</a:t>
            </a:r>
            <a:endParaRPr lang="ru-RU" altLang="ru-RU" sz="2000" dirty="0"/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34075" algn="r"/>
              </a:tabLst>
            </a:pPr>
            <a:r>
              <a:rPr lang="ru-RU" altLang="ru-RU" sz="2000" dirty="0" smtClean="0"/>
              <a:t>   Блок-схема</a:t>
            </a:r>
            <a:endParaRPr lang="ru-RU" altLang="ru-RU" sz="2000" dirty="0"/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34075" algn="r"/>
              </a:tabLst>
            </a:pPr>
            <a:r>
              <a:rPr lang="ru-RU" altLang="ru-RU" sz="2000" dirty="0" smtClean="0"/>
              <a:t>Результаты </a:t>
            </a:r>
            <a:r>
              <a:rPr lang="ru-RU" altLang="ru-RU" sz="2000" dirty="0"/>
              <a:t>работы программ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34075" algn="r"/>
              </a:tabLst>
            </a:pPr>
            <a:r>
              <a:rPr lang="ru-RU" altLang="ru-RU" sz="2000" dirty="0" smtClean="0"/>
              <a:t>   Вывод </a:t>
            </a:r>
            <a:r>
              <a:rPr lang="ru-RU" altLang="ru-RU" sz="2000" dirty="0"/>
              <a:t>по </a:t>
            </a:r>
            <a:r>
              <a:rPr lang="ru-RU" altLang="ru-RU" sz="2000" dirty="0" smtClean="0"/>
              <a:t>результатам  </a:t>
            </a:r>
            <a:endParaRPr lang="ru-RU" altLang="ru-RU" sz="2000" dirty="0"/>
          </a:p>
        </p:txBody>
      </p:sp>
    </p:spTree>
    <p:extLst>
      <p:ext uri="{BB962C8B-B14F-4D97-AF65-F5344CB8AC3E}">
        <p14:creationId xmlns:p14="http://schemas.microsoft.com/office/powerpoint/2010/main" val="73126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1342"/>
            <a:ext cx="12192000" cy="610698"/>
          </a:xfrm>
        </p:spPr>
        <p:txBody>
          <a:bodyPr/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работы программ</a:t>
            </a:r>
            <a:endParaRPr lang="ru-RU" sz="280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0" y="6553199"/>
            <a:ext cx="3859795" cy="304801"/>
          </a:xfrm>
        </p:spPr>
        <p:txBody>
          <a:bodyPr/>
          <a:lstStyle/>
          <a:p>
            <a:r>
              <a:rPr lang="ru-RU" dirty="0" smtClean="0"/>
              <a:t>Сухоруков Валерий 19-ИВТ-3 "Задача коммивояжера"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C8AE-4ED3-4B1D-8A54-DCB11EF2C04E}" type="slidenum">
              <a:rPr lang="ru-RU" smtClean="0"/>
              <a:t>30</a:t>
            </a:fld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2365" y="795754"/>
            <a:ext cx="679057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5.40 городов</a:t>
            </a:r>
            <a:endParaRPr lang="ru-RU" alt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Генетический алгоритм (лучшая длина пути за 20 запусков)</a:t>
            </a:r>
            <a:r>
              <a:rPr lang="ru-RU" altLang="ru-RU" dirty="0"/>
              <a:t> </a:t>
            </a:r>
            <a:endParaRPr lang="ru-RU" altLang="ru-RU" sz="2800" dirty="0"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5" name="Рисунок 40" descr="40 городов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31" y="1749828"/>
            <a:ext cx="11602756" cy="844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184731" y="2911014"/>
            <a:ext cx="26922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Метод ветвей и границ</a:t>
            </a:r>
            <a:endParaRPr lang="ru-RU" sz="2000" dirty="0"/>
          </a:p>
        </p:txBody>
      </p:sp>
      <p:pic>
        <p:nvPicPr>
          <p:cNvPr id="9" name="Рисунок 8" descr="C:\Users\Валерий\Desktop\дз\програмирование\2 семетср\метод ветвей и границ\40 городов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37" y="3419814"/>
            <a:ext cx="11571249" cy="76204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Прямоугольник 7"/>
          <p:cNvSpPr/>
          <p:nvPr/>
        </p:nvSpPr>
        <p:spPr>
          <a:xfrm>
            <a:off x="-404514" y="4543273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540385" algn="just">
              <a:spcAft>
                <a:spcPts val="1000"/>
              </a:spcAf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Время работы генетического алгоритма в 8 раз меньше, но значение его лучшей длины пути уже в несколько раз выше, чем значение, полученное с помощью метода ветвей и границ.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01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2696"/>
            <a:ext cx="12192000" cy="486066"/>
          </a:xfrm>
        </p:spPr>
        <p:txBody>
          <a:bodyPr/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 по результатам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0" y="6553199"/>
            <a:ext cx="3859795" cy="304801"/>
          </a:xfrm>
        </p:spPr>
        <p:txBody>
          <a:bodyPr/>
          <a:lstStyle/>
          <a:p>
            <a:r>
              <a:rPr lang="ru-RU" dirty="0" smtClean="0"/>
              <a:t>Сухоруков Валерий 19-ИВТ-3 "Задача коммивояжера"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C8AE-4ED3-4B1D-8A54-DCB11EF2C04E}" type="slidenum">
              <a:rPr lang="ru-RU" smtClean="0"/>
              <a:t>31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0" y="1547807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385" algn="just">
              <a:spcAft>
                <a:spcPts val="1000"/>
              </a:spcAf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Генетический алгоритм очень эффективен при небольшом количестве городов. Его значения близки к истинным и время работы значительно меньше, чем время работы метода ветвей и границ. При увеличении количества городов сложнее случайно выбрать «особь»-последовательность городов-, которая будет близка к самой приспособленной особи, поэтому результаты, получаемые генетическим алгоритмом, ухудшаются.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08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08334"/>
            <a:ext cx="12192000" cy="1400530"/>
          </a:xfrm>
        </p:spPr>
        <p:txBody>
          <a:bodyPr/>
          <a:lstStyle/>
          <a:p>
            <a:pPr algn="ctr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литературы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0" y="6553199"/>
            <a:ext cx="3859795" cy="304801"/>
          </a:xfrm>
        </p:spPr>
        <p:txBody>
          <a:bodyPr/>
          <a:lstStyle/>
          <a:p>
            <a:r>
              <a:rPr lang="ru-RU" dirty="0" smtClean="0"/>
              <a:t>Сухоруков Валерий 19-ИВТ-3 "Задача коммивояжера"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C8AE-4ED3-4B1D-8A54-DCB11EF2C04E}" type="slidenum">
              <a:rPr lang="ru-RU" smtClean="0"/>
              <a:t>32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0" y="806744"/>
            <a:ext cx="12192000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http://algolist.manual.ru/ai/ga/ga1.php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https://basegroup.ru/community/articles/ga-math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https://studopedia.info/6-90615.html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lvl="0" indent="-457200" algn="just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https://prog-cpp.ru/genetic/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lvl="0" indent="-45720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Ломакина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Л.С. Методические материалы к изучению курса Теоретические основы алгоритмизации 2020, Электронный ресурс, НГТУ им. Р.Е.Алексеева, Нижний Новгород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84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20209"/>
            <a:ext cx="12192000" cy="1400530"/>
          </a:xfrm>
        </p:spPr>
        <p:txBody>
          <a:bodyPr/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Генетические алгоритмы</a:t>
            </a:r>
            <a:b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0" y="6553199"/>
            <a:ext cx="3859795" cy="304801"/>
          </a:xfrm>
        </p:spPr>
        <p:txBody>
          <a:bodyPr/>
          <a:lstStyle/>
          <a:p>
            <a:r>
              <a:rPr lang="ru-RU" dirty="0" smtClean="0"/>
              <a:t>Сухоруков Валерий 19-ИВТ-3 "Задача коммивояжера"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C8AE-4ED3-4B1D-8A54-DCB11EF2C04E}" type="slidenum">
              <a:rPr lang="ru-RU" smtClean="0"/>
              <a:t>4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0" y="1238936"/>
            <a:ext cx="12192000" cy="4965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385" algn="just">
              <a:spcAft>
                <a:spcPts val="1000"/>
              </a:spcAft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Генетический алгоритм — это класс эволюционных алгоритмов поиска. Идея генетических алгоритмов основана на эволюционной теории Чарльза Дарвина. Этот алгоритм симулирует процесс естественного отбора, когда более сильные особи из популяции переживают более слабых и производят следующее поколение особей.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540385" algn="just">
              <a:spcAft>
                <a:spcPts val="1000"/>
              </a:spcAft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Генетический алгоритм представляет собой метод решения задач оптимизации в виде процедур поиска, основанных на механизмах естественного отбора и наследования. В них используется эволюционный принцип выживания наиболее приспособленных особей. Они отличаются от традиционных методов оптимизации несколькими базовыми элементами. В частности, генетические алгоритмы: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обрабатывают не значения параметров самой задачи, а их закодированную форму;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осуществляют поиск решения исходя не из единственной точки, а из их некоторой популяции;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используют только целевую функцию, а не ее производные либо иную дополнительную информацию,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применяют вероятностные правила выбора.</a:t>
            </a:r>
          </a:p>
          <a:p>
            <a:pPr indent="635635"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Перечисленные свойства приводят в результате к устойчивости генетических алгоритмов и их превосходству над другими методами оптимизации.</a:t>
            </a:r>
          </a:p>
          <a:p>
            <a:pPr indent="540385" algn="just">
              <a:spcAft>
                <a:spcPts val="1000"/>
              </a:spcAft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10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55835"/>
            <a:ext cx="12192000" cy="592310"/>
          </a:xfrm>
        </p:spPr>
        <p:txBody>
          <a:bodyPr/>
          <a:lstStyle/>
          <a:p>
            <a:pPr algn="ctr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Представление объектов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0" y="6553199"/>
            <a:ext cx="3859795" cy="304801"/>
          </a:xfrm>
        </p:spPr>
        <p:txBody>
          <a:bodyPr/>
          <a:lstStyle/>
          <a:p>
            <a:r>
              <a:rPr lang="ru-RU" dirty="0" smtClean="0"/>
              <a:t>Сухоруков Валерий 19-ИВТ-3 "Задача коммивояжера"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C8AE-4ED3-4B1D-8A54-DCB11EF2C04E}" type="slidenum">
              <a:rPr lang="ru-RU" smtClean="0"/>
              <a:t>5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45522" y="1057899"/>
            <a:ext cx="12100956" cy="5647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385" algn="just"/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описании генетических алгоритмов используются понятия, заимствованные из генетики (популяция особей, ген, хромосома, генотип, фенотип, аллель), а также соответствующие им определения из технического лексикона (цепь, двоичная последовательность, структура и т.д.) </a:t>
            </a:r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Популяция – это конечное множество особей.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Особи, входящие в популяцию, представляются хромосомами с закодированным в них множествами параметров задачи, т.е. решений, которые называются точками в пространстве поиска.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Хромосомы – это упорядоченные последовательности генов.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Ген – это атомарный элемент генотипа, в частности, хромосомы.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Генотип – это набор хромосом данной особи. Следовательно, особями популяции могут быть генотипы либо единичные хромосомы.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Фенотип – это набор значений, соответствующих данному генотипу, т.е. декодированная структура или множество параметров задачи</a:t>
            </a:r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Аллель – это значение конкретного гена, также определяемое как значение свойства или вариант свойства.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Локус – позиция, которая указывает место размещения данного гена в хромосоме (цепочке). </a:t>
            </a:r>
          </a:p>
          <a:p>
            <a:pPr algn="just"/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Важным понятием в генетических алгоритмах является функция приспособленности (fitness function), иначе называемая функцией оценки. Она представляет меру приспособленности данной особи в популяции. Эта функция играет важнейшую роль, поскольку позволяет оценить степень приспособленности конкретных особей в популяции и выбрать из них наиболее </a:t>
            </a:r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приспособленные. </a:t>
            </a:r>
            <a:endParaRPr lang="ru-RU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endParaRPr lang="ru-RU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74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95729"/>
            <a:ext cx="12192000" cy="499918"/>
          </a:xfrm>
        </p:spPr>
        <p:txBody>
          <a:bodyPr/>
          <a:lstStyle/>
          <a:p>
            <a:pPr algn="ctr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 действия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0" y="6553199"/>
            <a:ext cx="3859795" cy="304801"/>
          </a:xfrm>
        </p:spPr>
        <p:txBody>
          <a:bodyPr/>
          <a:lstStyle/>
          <a:p>
            <a:r>
              <a:rPr lang="ru-RU" dirty="0" smtClean="0"/>
              <a:t>Сухоруков Валерий 19-ИВТ-3 "Задача коммивояжера"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C8AE-4ED3-4B1D-8A54-DCB11EF2C04E}" type="slidenum">
              <a:rPr lang="ru-RU" smtClean="0"/>
              <a:t>6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0" y="1063416"/>
            <a:ext cx="12192000" cy="4447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</a:pP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Генетический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алгоритм производит над особями следующие 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действия: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Генерация начальной популяции хромосом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 случайным образом выбираются значения параметров целевой функции и для этих значений параметров находится значение целевой функции.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Селекция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 выбор особей с наилучшей приспособленностью для воспроизводства (сортировка по значению целевой функции). Чем лучше приспособленность особи, тем выше ее шансы на скрещивание и наследование ее генов следующим поколением.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Кроссовер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 скрещивание. Случайным образом выбирается точка разрыва – участок между соседними битами в строке. Обе родительские структуры разрываются на два сегмента по этой точке. Затем, соответствующие сегменты различных родителей склеиваются и получаются два генотипа потомков.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Мутация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 случайное изменение генов. Случайным образом выбранный ген с некоторой вероятностью меняется на другой.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Инверсия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 изменение порядка следования частей кода. Случайным образом выбирается точка разрыва – участок между соседними битами в строке. Обе части родительские структуры, разорванной по этой точке, меняются местами, после чего склеиваются.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47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332509" y="134832"/>
            <a:ext cx="12053454" cy="1400530"/>
          </a:xfrm>
        </p:spPr>
        <p:txBody>
          <a:bodyPr/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 задачи коммивояжера генетическим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алгоритмом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0" y="6553199"/>
            <a:ext cx="3859795" cy="304801"/>
          </a:xfrm>
        </p:spPr>
        <p:txBody>
          <a:bodyPr/>
          <a:lstStyle/>
          <a:p>
            <a:r>
              <a:rPr lang="ru-RU" dirty="0" smtClean="0"/>
              <a:t>Сухоруков Валерий 19-ИВТ-3 "Задача коммивояжера"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C8AE-4ED3-4B1D-8A54-DCB11EF2C04E}" type="slidenum">
              <a:rPr lang="ru-RU" smtClean="0"/>
              <a:t>7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0" y="1512765"/>
            <a:ext cx="12192000" cy="325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Случайный выбор трёх разных особей (последовательность городов, между которыми есть дорога)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 полученных особей выбор самой приспособленной т.е. той, длина пути которой меньше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Производим мутацию особи. 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15000"/>
              </a:lnSpc>
              <a:buFont typeface="+mj-lt"/>
              <a:buAutoNum type="arabicParenR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Находим в ней два гена (города), расстояние между которыми и их соседями справа максимально. 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15000"/>
              </a:lnSpc>
              <a:buFont typeface="+mj-lt"/>
              <a:buAutoNum type="arabicParenR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Меняем местами гены.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Если результат мутации – уменьшение длины пути, то производим замену особи, над которой проводилась мутация, на полученную.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Повторение пунктов 3. - 4. пока результат мутации положительный, иначе подсчитать длину итогового пути.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64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20693"/>
            <a:ext cx="12191999" cy="569333"/>
          </a:xfrm>
        </p:spPr>
        <p:txBody>
          <a:bodyPr/>
          <a:lstStyle/>
          <a:p>
            <a:pPr algn="ctr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Функциональные диаграммы</a:t>
            </a:r>
            <a:b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Application0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0" y="6553199"/>
            <a:ext cx="3859795" cy="304801"/>
          </a:xfrm>
        </p:spPr>
        <p:txBody>
          <a:bodyPr/>
          <a:lstStyle/>
          <a:p>
            <a:r>
              <a:rPr lang="ru-RU" dirty="0" smtClean="0"/>
              <a:t>Сухоруков Валерий 19-ИВТ-3 "Задача коммивояжера"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C8AE-4ED3-4B1D-8A54-DCB11EF2C04E}" type="slidenum">
              <a:rPr lang="ru-RU" smtClean="0"/>
              <a:t>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12" y="1546860"/>
            <a:ext cx="112776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26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20693"/>
            <a:ext cx="12191999" cy="459605"/>
          </a:xfrm>
        </p:spPr>
        <p:txBody>
          <a:bodyPr/>
          <a:lstStyle/>
          <a:p>
            <a:pPr algn="ctr"/>
            <a:r>
              <a:rPr lang="ru-RU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Application1</a:t>
            </a:r>
            <a:r>
              <a:rPr lang="ru-RU" sz="4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4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0" y="6553199"/>
            <a:ext cx="3859795" cy="304801"/>
          </a:xfrm>
        </p:spPr>
        <p:txBody>
          <a:bodyPr/>
          <a:lstStyle/>
          <a:p>
            <a:r>
              <a:rPr lang="ru-RU" dirty="0" smtClean="0"/>
              <a:t>Сухоруков Валерий 19-ИВТ-3 "Задача коммивояжера"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C8AE-4ED3-4B1D-8A54-DCB11EF2C04E}" type="slidenum">
              <a:rPr lang="ru-RU" smtClean="0"/>
              <a:t>9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8342"/>
            <a:ext cx="12192000" cy="384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98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183</TotalTime>
  <Words>933</Words>
  <Application>Microsoft Office PowerPoint</Application>
  <PresentationFormat>Широкоэкранный</PresentationFormat>
  <Paragraphs>181</Paragraphs>
  <Slides>32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9" baseType="lpstr">
      <vt:lpstr>Arial</vt:lpstr>
      <vt:lpstr>Calibri</vt:lpstr>
      <vt:lpstr>Century Gothic</vt:lpstr>
      <vt:lpstr>Symbol</vt:lpstr>
      <vt:lpstr>Times New Roman</vt:lpstr>
      <vt:lpstr>Wingdings 3</vt:lpstr>
      <vt:lpstr>Ион</vt:lpstr>
      <vt:lpstr>НИЖЕГОРОДСКИЙ ГОСУДАРСТВЕННЫЙ ТЕХНИЧЕСКИЙ УНИВЕРСИТЕТ ИМ. Р.Е. АЛЕКСЕЕВА Кафедра " Вычислительные системы и технологии"  Программирование Курсовая работа Задача коммивояжёра. </vt:lpstr>
      <vt:lpstr>Цели и задачи работы  </vt:lpstr>
      <vt:lpstr>Содержание</vt:lpstr>
      <vt:lpstr>Генетические алгоритмы Обзор </vt:lpstr>
      <vt:lpstr>Представление объектов </vt:lpstr>
      <vt:lpstr>Принцип действия</vt:lpstr>
      <vt:lpstr>Решение задачи коммивояжера генетическим алгоритмом Алгоритм </vt:lpstr>
      <vt:lpstr>Функциональные диаграммы Application0 </vt:lpstr>
      <vt:lpstr>Application1 </vt:lpstr>
      <vt:lpstr>Application2 </vt:lpstr>
      <vt:lpstr>Application3 </vt:lpstr>
      <vt:lpstr>Application4 </vt:lpstr>
      <vt:lpstr>Блок-схема Функция выбора особи </vt:lpstr>
      <vt:lpstr>Функция выбора трех особей</vt:lpstr>
      <vt:lpstr>Функция мутации</vt:lpstr>
      <vt:lpstr>Функция мутации</vt:lpstr>
      <vt:lpstr>Функция мутации</vt:lpstr>
      <vt:lpstr>Решение задачи точным методом. Метод ветвей и границ Алгоритм </vt:lpstr>
      <vt:lpstr>Функциональные диаграммы Application0 </vt:lpstr>
      <vt:lpstr>Application1 </vt:lpstr>
      <vt:lpstr>Application2 </vt:lpstr>
      <vt:lpstr>Application4 </vt:lpstr>
      <vt:lpstr>Блок-схема</vt:lpstr>
      <vt:lpstr>Блок-схема</vt:lpstr>
      <vt:lpstr>Блок-схема</vt:lpstr>
      <vt:lpstr>Блок-схема</vt:lpstr>
      <vt:lpstr>Результаты работы программ</vt:lpstr>
      <vt:lpstr>Результаты работы программ</vt:lpstr>
      <vt:lpstr>Результаты работы программ</vt:lpstr>
      <vt:lpstr>Результаты работы программ</vt:lpstr>
      <vt:lpstr>Вывод по результатам </vt:lpstr>
      <vt:lpstr>Список литературы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Валерий</dc:creator>
  <cp:lastModifiedBy>Валерий</cp:lastModifiedBy>
  <cp:revision>22</cp:revision>
  <dcterms:created xsi:type="dcterms:W3CDTF">2020-05-17T08:46:48Z</dcterms:created>
  <dcterms:modified xsi:type="dcterms:W3CDTF">2020-05-18T16:02:54Z</dcterms:modified>
</cp:coreProperties>
</file>