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9" r:id="rId1"/>
  </p:sldMasterIdLst>
  <p:notesMasterIdLst>
    <p:notesMasterId r:id="rId42"/>
  </p:notesMasterIdLst>
  <p:sldIdLst>
    <p:sldId id="256" r:id="rId2"/>
    <p:sldId id="289" r:id="rId3"/>
    <p:sldId id="433" r:id="rId4"/>
    <p:sldId id="434" r:id="rId5"/>
    <p:sldId id="421" r:id="rId6"/>
    <p:sldId id="430" r:id="rId7"/>
    <p:sldId id="431" r:id="rId8"/>
    <p:sldId id="432" r:id="rId9"/>
    <p:sldId id="435" r:id="rId10"/>
    <p:sldId id="436" r:id="rId11"/>
    <p:sldId id="437" r:id="rId12"/>
    <p:sldId id="429" r:id="rId13"/>
    <p:sldId id="422" r:id="rId14"/>
    <p:sldId id="419" r:id="rId15"/>
    <p:sldId id="413" r:id="rId16"/>
    <p:sldId id="414" r:id="rId17"/>
    <p:sldId id="417" r:id="rId18"/>
    <p:sldId id="418" r:id="rId19"/>
    <p:sldId id="415" r:id="rId20"/>
    <p:sldId id="416" r:id="rId21"/>
    <p:sldId id="423" r:id="rId22"/>
    <p:sldId id="424" r:id="rId23"/>
    <p:sldId id="425" r:id="rId24"/>
    <p:sldId id="426" r:id="rId25"/>
    <p:sldId id="427" r:id="rId26"/>
    <p:sldId id="428" r:id="rId27"/>
    <p:sldId id="446" r:id="rId28"/>
    <p:sldId id="448" r:id="rId29"/>
    <p:sldId id="449" r:id="rId30"/>
    <p:sldId id="442" r:id="rId31"/>
    <p:sldId id="443" r:id="rId32"/>
    <p:sldId id="444" r:id="rId33"/>
    <p:sldId id="438" r:id="rId34"/>
    <p:sldId id="439" r:id="rId35"/>
    <p:sldId id="445" r:id="rId36"/>
    <p:sldId id="440" r:id="rId37"/>
    <p:sldId id="447" r:id="rId38"/>
    <p:sldId id="441" r:id="rId39"/>
    <p:sldId id="376" r:id="rId40"/>
    <p:sldId id="37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96" y="108"/>
      </p:cViewPr>
      <p:guideLst>
        <p:guide orient="horz" pos="19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6BB0-1E02-4D43-8C58-0480F8B62BB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591BC-D980-48A3-9319-E03A82F65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6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89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15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16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76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45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29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2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5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99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04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56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ru-RU" smtClean="0"/>
              <a:t>08.09.2024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C32D7C4-B068-4E78-8ABB-A6663093F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3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0" r:id="rId1"/>
    <p:sldLayoutId id="2147484551" r:id="rId2"/>
    <p:sldLayoutId id="2147484552" r:id="rId3"/>
    <p:sldLayoutId id="2147484553" r:id="rId4"/>
    <p:sldLayoutId id="2147484554" r:id="rId5"/>
    <p:sldLayoutId id="2147484555" r:id="rId6"/>
    <p:sldLayoutId id="2147484556" r:id="rId7"/>
    <p:sldLayoutId id="2147484557" r:id="rId8"/>
    <p:sldLayoutId id="2147484558" r:id="rId9"/>
    <p:sldLayoutId id="2147484559" r:id="rId10"/>
    <p:sldLayoutId id="2147484560" r:id="rId11"/>
  </p:sldLayoutIdLst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variance_and_contravariance_(computer_science)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go/tutorial/6.1.php" TargetMode="External"/><Relationship Id="rId2" Type="http://schemas.openxmlformats.org/officeDocument/2006/relationships/hyperlink" Target="https://help.sweb.ru/konvertaciya-tipov-dannyh-v-go_1309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zen.ru/a/ZVO5jOK50TGCWBzJ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62851" y="5007406"/>
            <a:ext cx="39291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Курс читают:</a:t>
            </a:r>
          </a:p>
          <a:p>
            <a:endParaRPr lang="en-US" dirty="0" smtClean="0"/>
          </a:p>
          <a:p>
            <a:r>
              <a:rPr lang="ru-RU" dirty="0" smtClean="0"/>
              <a:t>Шульман В.Д.</a:t>
            </a:r>
            <a:r>
              <a:rPr lang="en-US" dirty="0"/>
              <a:t>	@</a:t>
            </a:r>
            <a:r>
              <a:rPr lang="en-US" dirty="0" err="1"/>
              <a:t>ShtuzerVD</a:t>
            </a:r>
            <a:endParaRPr lang="en-US" dirty="0" smtClean="0"/>
          </a:p>
          <a:p>
            <a:r>
              <a:rPr lang="ru-RU" dirty="0" smtClean="0"/>
              <a:t>Пелевина Т.В.</a:t>
            </a:r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en-US" dirty="0"/>
              <a:t>@</a:t>
            </a:r>
            <a:r>
              <a:rPr lang="en-US" dirty="0" err="1" smtClean="0"/>
              <a:t>anivelat</a:t>
            </a:r>
            <a:r>
              <a:rPr lang="en-US" dirty="0" smtClean="0"/>
              <a:t>	</a:t>
            </a:r>
            <a:endParaRPr lang="ru-RU" dirty="0" smtClean="0"/>
          </a:p>
          <a:p>
            <a:r>
              <a:rPr lang="ru-RU" dirty="0" smtClean="0"/>
              <a:t>Шабанов В.В.</a:t>
            </a:r>
            <a:r>
              <a:rPr lang="en-US" dirty="0"/>
              <a:t>	</a:t>
            </a:r>
            <a:r>
              <a:rPr lang="en-US" dirty="0" smtClean="0"/>
              <a:t>	@</a:t>
            </a:r>
            <a:r>
              <a:rPr lang="en-US" dirty="0" err="1"/>
              <a:t>ZeroHug</a:t>
            </a:r>
            <a:endParaRPr lang="ru-RU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600200" y="2003367"/>
            <a:ext cx="8991600" cy="2029298"/>
          </a:xfrm>
        </p:spPr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web-</a:t>
            </a:r>
            <a:r>
              <a:rPr lang="ru-RU" dirty="0" smtClean="0"/>
              <a:t>разработки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600201" y="3233652"/>
            <a:ext cx="8991600" cy="799014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Лекция </a:t>
            </a:r>
            <a:r>
              <a:rPr lang="ru-RU" sz="2800" dirty="0">
                <a:solidFill>
                  <a:schemeClr val="bg1"/>
                </a:solidFill>
              </a:rPr>
              <a:t>9</a:t>
            </a:r>
            <a:r>
              <a:rPr lang="ru-RU" sz="2800" dirty="0" smtClean="0">
                <a:solidFill>
                  <a:schemeClr val="bg1"/>
                </a:solidFill>
              </a:rPr>
              <a:t>.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Обработка ошибок. Преобразование </a:t>
            </a:r>
            <a:r>
              <a:rPr lang="ru-RU" sz="2800" dirty="0" smtClean="0">
                <a:solidFill>
                  <a:schemeClr val="bg1"/>
                </a:solidFill>
              </a:rPr>
              <a:t>типов. Интерфейсы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Обработка ошибок</a:t>
            </a:r>
            <a:r>
              <a:rPr lang="en-US" sz="3600" dirty="0" smtClean="0"/>
              <a:t>. </a:t>
            </a:r>
            <a:r>
              <a:rPr lang="ru-RU" sz="3600" dirty="0" smtClean="0"/>
              <a:t>паника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28" b="44970"/>
          <a:stretch/>
        </p:blipFill>
        <p:spPr>
          <a:xfrm>
            <a:off x="321512" y="1675013"/>
            <a:ext cx="8420100" cy="19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1" y="0"/>
            <a:ext cx="5314950" cy="6724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608" y="2182004"/>
            <a:ext cx="6484533" cy="224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ТИПИЗАЦИЯ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3" y="1565304"/>
            <a:ext cx="9393901" cy="46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ТИПИЗАЦИЯ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62" y="1466503"/>
            <a:ext cx="8708284" cy="6698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2" y="2136371"/>
            <a:ext cx="8626533" cy="13077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62" y="3444149"/>
            <a:ext cx="8418714" cy="1315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62" y="4759222"/>
            <a:ext cx="8194271" cy="131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ТИПИЗАЦИЯ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0" y="1658245"/>
            <a:ext cx="9016441" cy="1410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60" y="3455037"/>
            <a:ext cx="9021481" cy="12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2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Преобразование типов. Числа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86106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Преобразование типов. Числа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86487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Преобразование типов. Числа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85820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Преобразование типов. Числа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86010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Преобразование типов. </a:t>
            </a:r>
            <a:r>
              <a:rPr lang="ru-RU" sz="3600" dirty="0" smtClean="0"/>
              <a:t>строки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19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85820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7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План лекции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546167"/>
            <a:ext cx="11529753" cy="4796444"/>
          </a:xfrm>
        </p:spPr>
        <p:txBody>
          <a:bodyPr>
            <a:noAutofit/>
          </a:bodyPr>
          <a:lstStyle/>
          <a:p>
            <a:r>
              <a:rPr lang="ru-RU" sz="4000" dirty="0" smtClean="0"/>
              <a:t>Обработка ошибок</a:t>
            </a:r>
          </a:p>
          <a:p>
            <a:r>
              <a:rPr lang="ru-RU" sz="4000" dirty="0" smtClean="0"/>
              <a:t>Типизация</a:t>
            </a:r>
          </a:p>
          <a:p>
            <a:r>
              <a:rPr lang="ru-RU" sz="4000" dirty="0" smtClean="0"/>
              <a:t>Преобразование типов</a:t>
            </a:r>
          </a:p>
          <a:p>
            <a:r>
              <a:rPr lang="ru-RU" sz="4000" dirty="0" smtClean="0"/>
              <a:t>Приведение типов</a:t>
            </a:r>
          </a:p>
          <a:p>
            <a:r>
              <a:rPr lang="ru-RU" sz="4000" dirty="0" smtClean="0"/>
              <a:t>Интерфейсы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96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Преобразование типов. </a:t>
            </a:r>
            <a:r>
              <a:rPr lang="ru-RU" sz="3600" dirty="0" smtClean="0"/>
              <a:t>строки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86010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Преобразование типов. </a:t>
            </a:r>
            <a:r>
              <a:rPr lang="ru-RU" sz="3600" dirty="0" smtClean="0"/>
              <a:t>строки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32" r="6223"/>
          <a:stretch/>
        </p:blipFill>
        <p:spPr>
          <a:xfrm>
            <a:off x="340822" y="1274216"/>
            <a:ext cx="9348932" cy="3459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2" y="5022277"/>
            <a:ext cx="9317736" cy="94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1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5667375" cy="1190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2" y="2752959"/>
            <a:ext cx="45720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9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340822" y="1274216"/>
            <a:ext cx="100417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-apple-system"/>
              </a:rPr>
              <a:t>Интерфейс представляет своего рода контракт, которому должен соответствовать тип данных. </a:t>
            </a:r>
            <a:endParaRPr lang="ru-RU" sz="3200" dirty="0" smtClean="0">
              <a:solidFill>
                <a:srgbClr val="000000"/>
              </a:solidFill>
              <a:latin typeface="-apple-system"/>
            </a:endParaRPr>
          </a:p>
          <a:p>
            <a:endParaRPr lang="ru-RU" sz="3200" dirty="0">
              <a:solidFill>
                <a:srgbClr val="000000"/>
              </a:solidFill>
              <a:latin typeface="-apple-system"/>
            </a:endParaRPr>
          </a:p>
          <a:p>
            <a:r>
              <a:rPr lang="ru-RU" sz="3200" dirty="0" smtClean="0">
                <a:solidFill>
                  <a:srgbClr val="000000"/>
                </a:solidFill>
                <a:latin typeface="-apple-system"/>
              </a:rPr>
              <a:t>Чтобы </a:t>
            </a:r>
            <a:r>
              <a:rPr lang="ru-RU" sz="3200" dirty="0">
                <a:solidFill>
                  <a:srgbClr val="000000"/>
                </a:solidFill>
                <a:latin typeface="-apple-system"/>
              </a:rPr>
              <a:t>тип данных соответствовал некоторому интерфейсу, данный тип должен реализовать в виде методов все функции этого интерфейса</a:t>
            </a:r>
            <a:r>
              <a:rPr lang="ru-RU" sz="3200" dirty="0" smtClean="0">
                <a:solidFill>
                  <a:srgbClr val="000000"/>
                </a:solidFill>
                <a:latin typeface="-apple-system"/>
              </a:rPr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340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4813785" cy="5318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919" y="1274216"/>
            <a:ext cx="6041768" cy="24332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55176" y="408462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-apple-system"/>
              </a:rPr>
              <a:t>Поскольку структуры </a:t>
            </a:r>
            <a:r>
              <a:rPr lang="ru-RU" sz="2400" dirty="0" err="1">
                <a:solidFill>
                  <a:srgbClr val="000000"/>
                </a:solidFill>
                <a:latin typeface="-apple-system"/>
              </a:rPr>
              <a:t>Car</a:t>
            </a:r>
            <a:r>
              <a:rPr lang="ru-RU" sz="2400" dirty="0">
                <a:solidFill>
                  <a:srgbClr val="000000"/>
                </a:solidFill>
                <a:latin typeface="-apple-system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-apple-system"/>
              </a:rPr>
              <a:t>Aircraft</a:t>
            </a:r>
            <a:r>
              <a:rPr lang="ru-RU" sz="2400" dirty="0">
                <a:solidFill>
                  <a:srgbClr val="000000"/>
                </a:solidFill>
                <a:latin typeface="-apple-system"/>
              </a:rPr>
              <a:t> реализуют интерфейс </a:t>
            </a:r>
            <a:r>
              <a:rPr lang="ru-RU" sz="2400" dirty="0" err="1">
                <a:solidFill>
                  <a:srgbClr val="000000"/>
                </a:solidFill>
                <a:latin typeface="-apple-system"/>
              </a:rPr>
              <a:t>Vehicle</a:t>
            </a:r>
            <a:r>
              <a:rPr lang="ru-RU" sz="2400" dirty="0">
                <a:solidFill>
                  <a:srgbClr val="000000"/>
                </a:solidFill>
                <a:latin typeface="-apple-system"/>
              </a:rPr>
              <a:t>, то мы можем определить переменные данного интерфейса, передав им объекты структур: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15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3" y="1274216"/>
            <a:ext cx="5745746" cy="48190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569" y="1274216"/>
            <a:ext cx="5621611" cy="2581969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отчетливо видно, что обе функции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driveCar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и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driveAircraft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фактически идентичны, они выполняют один и те же действия, только для разных типов. И было бы неплохо, если можно было бы определить одну обобщенную функцию для разных типов.</a:t>
            </a:r>
            <a:r>
              <a:rPr kumimoji="0" lang="ru-RU" altLang="ru-RU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82267" y="3922649"/>
            <a:ext cx="55689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Отчетливо </a:t>
            </a:r>
            <a:r>
              <a:rPr lang="ru-RU" sz="2400" dirty="0"/>
              <a:t>видно, что обе функции </a:t>
            </a:r>
            <a:r>
              <a:rPr lang="ru-RU" sz="2400" dirty="0" err="1"/>
              <a:t>driveCar</a:t>
            </a:r>
            <a:r>
              <a:rPr lang="ru-RU" sz="2400" dirty="0"/>
              <a:t> и </a:t>
            </a:r>
            <a:r>
              <a:rPr lang="ru-RU" sz="2400" dirty="0" err="1"/>
              <a:t>driveAircraft</a:t>
            </a:r>
            <a:r>
              <a:rPr lang="ru-RU" sz="2400" dirty="0"/>
              <a:t> фактически идентичны, они </a:t>
            </a:r>
            <a:r>
              <a:rPr lang="ru-RU" sz="2400"/>
              <a:t>выполняют </a:t>
            </a:r>
            <a:r>
              <a:rPr lang="ru-RU" sz="2400" smtClean="0"/>
              <a:t>одни </a:t>
            </a:r>
            <a:r>
              <a:rPr lang="ru-RU" sz="2400" dirty="0"/>
              <a:t>и те же действия, только для разных типов. И было бы неплохо, если можно было бы определить одну обобщенную функцию для разных типов.</a:t>
            </a:r>
          </a:p>
        </p:txBody>
      </p:sp>
    </p:spTree>
    <p:extLst>
      <p:ext uri="{BB962C8B-B14F-4D97-AF65-F5344CB8AC3E}">
        <p14:creationId xmlns:p14="http://schemas.microsoft.com/office/powerpoint/2010/main" val="22467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1271876"/>
            <a:ext cx="4569845" cy="54046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654" y="1280159"/>
            <a:ext cx="4772025" cy="28289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134848" y="4069642"/>
            <a:ext cx="70571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Теперь вместо двух функций определена одна общая функция - </a:t>
            </a:r>
            <a:r>
              <a:rPr lang="ru-RU" sz="2400" dirty="0" err="1"/>
              <a:t>drive</a:t>
            </a:r>
            <a:r>
              <a:rPr lang="ru-RU" sz="2400" dirty="0"/>
              <a:t>(), которая в </a:t>
            </a:r>
            <a:r>
              <a:rPr lang="ru-RU" sz="2400" dirty="0" err="1"/>
              <a:t>качесте</a:t>
            </a:r>
            <a:r>
              <a:rPr lang="ru-RU" sz="2400" dirty="0"/>
              <a:t> параметра принимает значение типа </a:t>
            </a:r>
            <a:r>
              <a:rPr lang="ru-RU" sz="2400" dirty="0" err="1"/>
              <a:t>Vehicle</a:t>
            </a:r>
            <a:r>
              <a:rPr lang="ru-RU" sz="2400" dirty="0"/>
              <a:t>. Поскольку этому интерфейсу соответствуют обе структуры </a:t>
            </a:r>
            <a:r>
              <a:rPr lang="ru-RU" sz="2400" dirty="0" err="1"/>
              <a:t>Car</a:t>
            </a:r>
            <a:r>
              <a:rPr lang="ru-RU" sz="2400" dirty="0"/>
              <a:t> и </a:t>
            </a:r>
            <a:r>
              <a:rPr lang="ru-RU" sz="2400" dirty="0" err="1"/>
              <a:t>Aircraft</a:t>
            </a:r>
            <a:r>
              <a:rPr lang="ru-RU" sz="2400" dirty="0"/>
              <a:t>, то мы можем передавать эти структуры в функцию </a:t>
            </a:r>
            <a:r>
              <a:rPr lang="ru-RU" sz="2400" dirty="0" err="1"/>
              <a:t>drive</a:t>
            </a:r>
            <a:r>
              <a:rPr lang="ru-RU" sz="2400" dirty="0"/>
              <a:t> в </a:t>
            </a:r>
            <a:r>
              <a:rPr lang="ru-RU" sz="2400" dirty="0" smtClean="0"/>
              <a:t>качестве аргументов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8030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340822" y="1274215"/>
            <a:ext cx="114193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К сожалению, []</a:t>
            </a:r>
            <a:r>
              <a:rPr lang="ru-RU" sz="3200" dirty="0" err="1"/>
              <a:t>SomeType</a:t>
            </a:r>
            <a:r>
              <a:rPr lang="ru-RU" sz="3200" dirty="0"/>
              <a:t> </a:t>
            </a:r>
            <a:r>
              <a:rPr lang="ru-RU" sz="3200" dirty="0" smtClean="0"/>
              <a:t>не будет удовлетворять</a:t>
            </a:r>
            <a:r>
              <a:rPr lang="ru-RU" sz="3200" dirty="0"/>
              <a:t> []</a:t>
            </a:r>
            <a:r>
              <a:rPr lang="ru-RU" sz="3200" dirty="0" err="1"/>
              <a:t>SomeInterface</a:t>
            </a:r>
            <a:r>
              <a:rPr lang="ru-RU" sz="3200" dirty="0"/>
              <a:t> </a:t>
            </a:r>
            <a:r>
              <a:rPr lang="ru-RU" sz="3200" dirty="0" smtClean="0"/>
              <a:t>(даже если</a:t>
            </a:r>
            <a:r>
              <a:rPr lang="ru-RU" sz="3200" dirty="0"/>
              <a:t> </a:t>
            </a:r>
            <a:r>
              <a:rPr lang="ru-RU" sz="3200" dirty="0" err="1"/>
              <a:t>SomeType</a:t>
            </a:r>
            <a:r>
              <a:rPr lang="ru-RU" sz="3200" dirty="0"/>
              <a:t> удовлетворяет </a:t>
            </a:r>
            <a:r>
              <a:rPr lang="ru-RU" sz="3200" dirty="0" err="1"/>
              <a:t>SomeInterface</a:t>
            </a:r>
            <a:r>
              <a:rPr lang="ru-RU" sz="3200" dirty="0"/>
              <a:t>) </a:t>
            </a:r>
            <a:endParaRPr lang="ru-RU" sz="3200" dirty="0" smtClean="0"/>
          </a:p>
          <a:p>
            <a:endParaRPr lang="ru-RU" sz="3200" dirty="0"/>
          </a:p>
          <a:p>
            <a:r>
              <a:rPr lang="en-US" sz="3200" dirty="0">
                <a:hlinkClick r:id="rId2"/>
              </a:rPr>
              <a:t>https://en.wikipedia.org/wiki/Covariance_and_contravariance_(computer_science</a:t>
            </a:r>
            <a:r>
              <a:rPr lang="en-US" sz="3200" dirty="0" smtClean="0">
                <a:hlinkClick r:id="rId2"/>
              </a:rPr>
              <a:t>)</a:t>
            </a:r>
            <a:endParaRPr lang="ru-RU" sz="3200" dirty="0" smtClean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0370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5"/>
            <a:ext cx="4646814" cy="227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29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217"/>
            <a:ext cx="4549435" cy="5829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752" y="1274216"/>
            <a:ext cx="6079952" cy="488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Обработка ошибок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25" y="1501485"/>
            <a:ext cx="9858230" cy="42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30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26" y="2633476"/>
            <a:ext cx="10447252" cy="19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8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Интерфейсы. Пустой интерфейс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31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247"/>
          <a:stretch/>
        </p:blipFill>
        <p:spPr>
          <a:xfrm>
            <a:off x="170410" y="1105593"/>
            <a:ext cx="7148945" cy="52370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223461" y="221224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dirty="0">
                <a:solidFill>
                  <a:srgbClr val="333333"/>
                </a:solidFill>
                <a:latin typeface="-apple-system"/>
              </a:rPr>
              <a:t>Пустой интерфейсный тип </a:t>
            </a:r>
            <a:r>
              <a:rPr lang="ru-RU" sz="2800" i="1" dirty="0">
                <a:solidFill>
                  <a:srgbClr val="333333"/>
                </a:solidFill>
                <a:latin typeface="-apple-system"/>
              </a:rPr>
              <a:t>не описывает методы</a:t>
            </a:r>
            <a:r>
              <a:rPr lang="ru-RU" sz="2800" dirty="0">
                <a:solidFill>
                  <a:srgbClr val="333333"/>
                </a:solidFill>
                <a:latin typeface="-apple-system"/>
              </a:rPr>
              <a:t>. У него нет правил. И поэтому любой объект удовлетворяет пустому интерфейсу.</a:t>
            </a:r>
            <a:endParaRPr lang="ru-RU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2" y="6109681"/>
            <a:ext cx="53435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0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Интерфейсы. Пустой интерфейс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32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6038850" cy="4029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2" y="5511273"/>
            <a:ext cx="10201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Интерфейсы. Приведение типов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33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8715877" cy="261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Интерфейсы. Приведение типов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6967640" cy="324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Интерфейсы. Приведение типов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5926974" cy="549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Интерфейсы. Приведение типов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90963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Интерфейсы. Приведение типов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2" y="1274216"/>
            <a:ext cx="6524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158154" cy="986098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Интерфейсы. Приведение типов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92172" y="142874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1851177" y="1280159"/>
            <a:ext cx="340823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-1" y="1280159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1851176" y="1274216"/>
            <a:ext cx="3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5" y="1302154"/>
            <a:ext cx="114681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Источники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09" y="1546167"/>
            <a:ext cx="11529753" cy="4796444"/>
          </a:xfrm>
        </p:spPr>
        <p:txBody>
          <a:bodyPr>
            <a:noAutofit/>
          </a:bodyPr>
          <a:lstStyle/>
          <a:p>
            <a:r>
              <a:rPr lang="en-US" sz="2800" b="1" dirty="0">
                <a:hlinkClick r:id="rId2"/>
              </a:rPr>
              <a:t>https://ru.hexlet.io/courses/go-basics/lessons/errors-handling/theory_unit</a:t>
            </a:r>
          </a:p>
          <a:p>
            <a:r>
              <a:rPr lang="en-US" sz="2800" b="1" dirty="0" smtClean="0">
                <a:hlinkClick r:id="rId2"/>
              </a:rPr>
              <a:t>https</a:t>
            </a:r>
            <a:r>
              <a:rPr lang="en-US" sz="2800" b="1" dirty="0">
                <a:hlinkClick r:id="rId2"/>
              </a:rPr>
              <a:t>://practicum.yandex.ru/trainer/go-basics/lesson/cb227d89-1ca3-4d22-a2f1-c5d3a35d2c6e/</a:t>
            </a:r>
            <a:endParaRPr lang="ru-RU" sz="2800" b="1" dirty="0" smtClean="0">
              <a:hlinkClick r:id="rId2"/>
            </a:endParaRPr>
          </a:p>
          <a:p>
            <a:r>
              <a:rPr lang="en-US" sz="2800" b="1" dirty="0" smtClean="0">
                <a:hlinkClick r:id="rId2"/>
              </a:rPr>
              <a:t>https</a:t>
            </a:r>
            <a:r>
              <a:rPr lang="en-US" sz="2800" b="1" dirty="0">
                <a:hlinkClick r:id="rId2"/>
              </a:rPr>
              <a:t>://</a:t>
            </a:r>
            <a:r>
              <a:rPr lang="en-US" sz="2800" b="1" dirty="0" smtClean="0">
                <a:hlinkClick r:id="rId2"/>
              </a:rPr>
              <a:t>help.sweb.ru/konvertaciya-tipov-dannyh-v-go_1309.html</a:t>
            </a:r>
            <a:endParaRPr lang="en-US" sz="2800" b="1" dirty="0" smtClean="0"/>
          </a:p>
          <a:p>
            <a:r>
              <a:rPr lang="en-US" sz="2800" b="1" dirty="0">
                <a:hlinkClick r:id="rId3"/>
              </a:rPr>
              <a:t>https://</a:t>
            </a:r>
            <a:r>
              <a:rPr lang="en-US" sz="2800" b="1" dirty="0" smtClean="0">
                <a:hlinkClick r:id="rId3"/>
              </a:rPr>
              <a:t>metanit.com/go/tutorial/6.1.php</a:t>
            </a:r>
            <a:endParaRPr lang="ru-RU" sz="2800" b="1" dirty="0" smtClean="0"/>
          </a:p>
          <a:p>
            <a:r>
              <a:rPr lang="en-US" sz="2800" b="1" dirty="0">
                <a:hlinkClick r:id="rId4"/>
              </a:rPr>
              <a:t>https://</a:t>
            </a:r>
            <a:r>
              <a:rPr lang="en-US" sz="2800" b="1" dirty="0" smtClean="0">
                <a:hlinkClick r:id="rId4"/>
              </a:rPr>
              <a:t>dzen.ru/a/ZVO5jOK50TGCWBzJ</a:t>
            </a:r>
            <a:endParaRPr lang="ru-RU" sz="2800" b="1" dirty="0" smtClean="0"/>
          </a:p>
          <a:p>
            <a:endParaRPr lang="en-US" sz="2800" b="1" dirty="0" smtClean="0"/>
          </a:p>
          <a:p>
            <a:endParaRPr lang="ru-RU" sz="2800" b="1" dirty="0" smtClean="0"/>
          </a:p>
          <a:p>
            <a:endParaRPr lang="en-US" sz="2800" b="1" dirty="0" smtClean="0"/>
          </a:p>
          <a:p>
            <a:endParaRPr lang="ru-RU" sz="2800" b="1" dirty="0"/>
          </a:p>
          <a:p>
            <a:endParaRPr lang="en-US" sz="2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39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3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Обработка ошибок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4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23" y="1524519"/>
            <a:ext cx="9195261" cy="45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2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 :3</a:t>
            </a:r>
            <a:endParaRPr lang="ru-RU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83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Обработка ошибок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5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711729"/>
            <a:ext cx="120586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6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Обработка ошибок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6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2" y="1656312"/>
            <a:ext cx="112299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Обработка ошибок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7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24" y="1535299"/>
            <a:ext cx="10425584" cy="45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Обработка ошибок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8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07" y="1367185"/>
            <a:ext cx="4720764" cy="19657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95" y="3781299"/>
            <a:ext cx="7746597" cy="303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709266" cy="1271847"/>
          </a:xfrm>
        </p:spPr>
        <p:txBody>
          <a:bodyPr>
            <a:noAutofit/>
          </a:bodyPr>
          <a:lstStyle/>
          <a:p>
            <a:r>
              <a:rPr lang="ru-RU" sz="3600" dirty="0" smtClean="0"/>
              <a:t>Обработка ошибок</a:t>
            </a:r>
            <a:r>
              <a:rPr lang="en-US" sz="3600" dirty="0" smtClean="0"/>
              <a:t>. </a:t>
            </a:r>
            <a:r>
              <a:rPr lang="ru-RU" sz="3600" dirty="0" smtClean="0"/>
              <a:t>паника</a:t>
            </a:r>
            <a:endParaRPr lang="ru-RU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7481" y="285747"/>
            <a:ext cx="720956" cy="700350"/>
          </a:xfrm>
        </p:spPr>
        <p:txBody>
          <a:bodyPr>
            <a:noAutofit/>
          </a:bodyPr>
          <a:lstStyle/>
          <a:p>
            <a:fld id="{5C32D7C4-B068-4E78-8ABB-A6663093F25A}" type="slidenum">
              <a:rPr lang="ru-RU" sz="2800" smtClean="0"/>
              <a:t>9</a:t>
            </a:fld>
            <a:endParaRPr lang="ru-RU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black">
          <a:xfrm>
            <a:off x="9709265" y="6342611"/>
            <a:ext cx="2482734" cy="51538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29.10.2024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9" y="1730376"/>
            <a:ext cx="5478091" cy="28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12591</TotalTime>
  <Words>419</Words>
  <Application>Microsoft Office PowerPoint</Application>
  <PresentationFormat>Widescreen</PresentationFormat>
  <Paragraphs>194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-apple-system</vt:lpstr>
      <vt:lpstr>Arial</vt:lpstr>
      <vt:lpstr>Calibri</vt:lpstr>
      <vt:lpstr>Corbel</vt:lpstr>
      <vt:lpstr>Courier New</vt:lpstr>
      <vt:lpstr>Gill Sans MT</vt:lpstr>
      <vt:lpstr>Parcel</vt:lpstr>
      <vt:lpstr>Основы web-разработки </vt:lpstr>
      <vt:lpstr>План лекции</vt:lpstr>
      <vt:lpstr>Обработка ошибок</vt:lpstr>
      <vt:lpstr>Обработка ошибок</vt:lpstr>
      <vt:lpstr>Обработка ошибок</vt:lpstr>
      <vt:lpstr>Обработка ошибок</vt:lpstr>
      <vt:lpstr>Обработка ошибок</vt:lpstr>
      <vt:lpstr>Обработка ошибок</vt:lpstr>
      <vt:lpstr>Обработка ошибок. паника</vt:lpstr>
      <vt:lpstr>Обработка ошибок. паника</vt:lpstr>
      <vt:lpstr>PowerPoint Presentation</vt:lpstr>
      <vt:lpstr>ТИПИЗАЦИЯ</vt:lpstr>
      <vt:lpstr>ТИПИЗАЦИЯ</vt:lpstr>
      <vt:lpstr>ТИПИЗАЦИЯ</vt:lpstr>
      <vt:lpstr>Преобразование типов. Числа</vt:lpstr>
      <vt:lpstr>Преобразование типов. Числа</vt:lpstr>
      <vt:lpstr>Преобразование типов. Числа</vt:lpstr>
      <vt:lpstr>Преобразование типов. Числа</vt:lpstr>
      <vt:lpstr>Преобразование типов. строки</vt:lpstr>
      <vt:lpstr>Преобразование типов. строки</vt:lpstr>
      <vt:lpstr>Преобразование типов. строки</vt:lpstr>
      <vt:lpstr>интерфейсы</vt:lpstr>
      <vt:lpstr>интерфейсы</vt:lpstr>
      <vt:lpstr>интерфейсы</vt:lpstr>
      <vt:lpstr>интерфейсы</vt:lpstr>
      <vt:lpstr>интерфейсы</vt:lpstr>
      <vt:lpstr>интерфейсы</vt:lpstr>
      <vt:lpstr>интерфейсы</vt:lpstr>
      <vt:lpstr>интерфейсы</vt:lpstr>
      <vt:lpstr>интерфейсы</vt:lpstr>
      <vt:lpstr>Интерфейсы. Пустой интерфейс</vt:lpstr>
      <vt:lpstr>Интерфейсы. Пустой интерфейс</vt:lpstr>
      <vt:lpstr>Интерфейсы. Приведение типов</vt:lpstr>
      <vt:lpstr>Интерфейсы. Приведение типов</vt:lpstr>
      <vt:lpstr>Интерфейсы. Приведение типов</vt:lpstr>
      <vt:lpstr>Интерфейсы. Приведение типов</vt:lpstr>
      <vt:lpstr>Интерфейсы. Приведение типов</vt:lpstr>
      <vt:lpstr>Интерфейсы. Приведение типов</vt:lpstr>
      <vt:lpstr>Источники</vt:lpstr>
      <vt:lpstr>Спасибо за внимание :3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интернет-программирования</dc:title>
  <dc:creator>Valery Shtuzer</dc:creator>
  <cp:lastModifiedBy>Valery Shtuzer</cp:lastModifiedBy>
  <cp:revision>192</cp:revision>
  <dcterms:created xsi:type="dcterms:W3CDTF">2024-09-03T07:09:51Z</dcterms:created>
  <dcterms:modified xsi:type="dcterms:W3CDTF">2024-10-29T08:09:22Z</dcterms:modified>
</cp:coreProperties>
</file>