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63"/>
  </p:notesMasterIdLst>
  <p:sldIdLst>
    <p:sldId id="256" r:id="rId2"/>
    <p:sldId id="289" r:id="rId3"/>
    <p:sldId id="413" r:id="rId4"/>
    <p:sldId id="414" r:id="rId5"/>
    <p:sldId id="428" r:id="rId6"/>
    <p:sldId id="415" r:id="rId7"/>
    <p:sldId id="416" r:id="rId8"/>
    <p:sldId id="418" r:id="rId9"/>
    <p:sldId id="419" r:id="rId10"/>
    <p:sldId id="420" r:id="rId11"/>
    <p:sldId id="421" r:id="rId12"/>
    <p:sldId id="427" r:id="rId13"/>
    <p:sldId id="422" r:id="rId14"/>
    <p:sldId id="423" r:id="rId15"/>
    <p:sldId id="424" r:id="rId16"/>
    <p:sldId id="425" r:id="rId17"/>
    <p:sldId id="426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376" r:id="rId61"/>
    <p:sldId id="375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96"/>
      </p:cViewPr>
      <p:guideLst>
        <p:guide orient="horz" pos="193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6BB0-1E02-4D43-8C58-0480F8B62BB3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591BC-D980-48A3-9319-E03A82F65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5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2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9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4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3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ruvds/articles/727474/" TargetMode="External"/><Relationship Id="rId2" Type="http://schemas.openxmlformats.org/officeDocument/2006/relationships/hyperlink" Target="https://habr.com/ru/articles/57924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epik.org/course/63054/info" TargetMode="External"/><Relationship Id="rId4" Type="http://schemas.openxmlformats.org/officeDocument/2006/relationships/hyperlink" Target="https://tproger.ru/articles/osnovy-postgresql-dlya-nachinayushhih--ot-ustanovki-do-pervyh-zaprosov-250851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2851" y="5007406"/>
            <a:ext cx="3929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Курс читают:</a:t>
            </a:r>
          </a:p>
          <a:p>
            <a:endParaRPr lang="en-US" dirty="0" smtClean="0"/>
          </a:p>
          <a:p>
            <a:r>
              <a:rPr lang="ru-RU" dirty="0" smtClean="0"/>
              <a:t>Шульман В.Д.</a:t>
            </a:r>
            <a:r>
              <a:rPr lang="en-US" dirty="0"/>
              <a:t>	@</a:t>
            </a:r>
            <a:r>
              <a:rPr lang="en-US" dirty="0" err="1"/>
              <a:t>ShtuzerVD</a:t>
            </a:r>
            <a:endParaRPr lang="en-US" dirty="0" smtClean="0"/>
          </a:p>
          <a:p>
            <a:r>
              <a:rPr lang="ru-RU" dirty="0" smtClean="0"/>
              <a:t>Пелевина Т.В.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/>
              <a:t>@</a:t>
            </a:r>
            <a:r>
              <a:rPr lang="en-US" dirty="0" err="1" smtClean="0"/>
              <a:t>anivelat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Шабанов В.В.</a:t>
            </a:r>
            <a:r>
              <a:rPr lang="en-US" dirty="0"/>
              <a:t>	</a:t>
            </a:r>
            <a:r>
              <a:rPr lang="en-US" dirty="0" smtClean="0"/>
              <a:t>	@</a:t>
            </a:r>
            <a:r>
              <a:rPr lang="en-US" dirty="0" err="1" smtClean="0"/>
              <a:t>ZeroHug</a:t>
            </a:r>
            <a:endParaRPr lang="en-US" dirty="0" smtClean="0"/>
          </a:p>
          <a:p>
            <a:r>
              <a:rPr lang="ru-RU" dirty="0" smtClean="0"/>
              <a:t>Шумилин В.</a:t>
            </a:r>
            <a:r>
              <a:rPr lang="ru-RU" dirty="0"/>
              <a:t>В</a:t>
            </a:r>
            <a:r>
              <a:rPr lang="ru-RU" dirty="0" smtClean="0"/>
              <a:t>		</a:t>
            </a:r>
            <a:r>
              <a:rPr lang="en-US" dirty="0"/>
              <a:t>@Nodthar1107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00200" y="2003367"/>
            <a:ext cx="8991600" cy="2029298"/>
          </a:xfrm>
        </p:spPr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web-</a:t>
            </a:r>
            <a:r>
              <a:rPr lang="ru-RU" dirty="0" smtClean="0"/>
              <a:t>разработки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600201" y="3233652"/>
            <a:ext cx="8991600" cy="79901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Лекция </a:t>
            </a:r>
            <a:r>
              <a:rPr lang="en-US" sz="2800" dirty="0" smtClean="0">
                <a:solidFill>
                  <a:schemeClr val="bg1"/>
                </a:solidFill>
              </a:rPr>
              <a:t>10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СУБД </a:t>
            </a:r>
            <a:r>
              <a:rPr lang="en-US" sz="2800" dirty="0" smtClean="0">
                <a:solidFill>
                  <a:schemeClr val="bg1"/>
                </a:solidFill>
              </a:rPr>
              <a:t>&amp; SQL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21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СУБД. Реляционные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16" y="1274216"/>
            <a:ext cx="4527460" cy="212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55" y="3399437"/>
            <a:ext cx="2884381" cy="149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31124" y="1274216"/>
            <a:ext cx="6992592" cy="4925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● Данные представлены совокупностью таблиц и связей между ними</a:t>
            </a:r>
          </a:p>
          <a:p>
            <a:pPr marL="0" indent="0">
              <a:buNone/>
            </a:pPr>
            <a:r>
              <a:rPr lang="ru-RU" sz="2800" dirty="0"/>
              <a:t>●</a:t>
            </a:r>
            <a:r>
              <a:rPr lang="en-US" sz="2800" dirty="0"/>
              <a:t> </a:t>
            </a:r>
            <a:r>
              <a:rPr lang="ru-RU" sz="2800" dirty="0" smtClean="0"/>
              <a:t>Предоставляют полный </a:t>
            </a:r>
            <a:r>
              <a:rPr lang="en-US" sz="2800" dirty="0" smtClean="0"/>
              <a:t>CRUD </a:t>
            </a:r>
            <a:r>
              <a:rPr lang="ru-RU" sz="2800" dirty="0" smtClean="0"/>
              <a:t>операций над хранимыми данными</a:t>
            </a:r>
          </a:p>
          <a:p>
            <a:pPr marL="0" indent="0">
              <a:buNone/>
            </a:pPr>
            <a:r>
              <a:rPr lang="ru-RU" sz="2800" dirty="0" smtClean="0"/>
              <a:t>●</a:t>
            </a:r>
            <a:r>
              <a:rPr lang="ru-RU" sz="2800" dirty="0"/>
              <a:t> </a:t>
            </a:r>
            <a:r>
              <a:rPr lang="ru-RU" sz="2800" dirty="0" smtClean="0"/>
              <a:t>Обеспечивают </a:t>
            </a:r>
            <a:r>
              <a:rPr lang="ru-RU" sz="2800" dirty="0" err="1" smtClean="0"/>
              <a:t>транзакционность</a:t>
            </a:r>
            <a:r>
              <a:rPr lang="ru-RU" sz="2800" dirty="0" smtClean="0"/>
              <a:t>, удовлетворяющую свойствам </a:t>
            </a:r>
            <a:r>
              <a:rPr lang="en-US" sz="2800" dirty="0" smtClean="0"/>
              <a:t>ACID</a:t>
            </a:r>
          </a:p>
          <a:p>
            <a:pPr marL="0" indent="0">
              <a:buNone/>
            </a:pPr>
            <a:r>
              <a:rPr lang="ru-RU" sz="2800" dirty="0" smtClean="0"/>
              <a:t>●</a:t>
            </a:r>
            <a:r>
              <a:rPr lang="en-US" sz="2800" dirty="0"/>
              <a:t> </a:t>
            </a:r>
            <a:r>
              <a:rPr lang="ru-RU" sz="2800" dirty="0" smtClean="0"/>
              <a:t>Позволяют обеспечить хранение данных в нормализованном (или не очень) виде</a:t>
            </a:r>
          </a:p>
          <a:p>
            <a:pPr marL="0" indent="0"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827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ru-RU" sz="3600" dirty="0" smtClean="0"/>
              <a:t>Реляционные СУБД. Таблички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198" name="Picture 6" descr="https://ucarecdn.com/5c077c69-ade0-401a-a9f0-d7efdd6c0ceb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51" y="1600199"/>
            <a:ext cx="7483286" cy="417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ru-RU" sz="3600" dirty="0" smtClean="0"/>
              <a:t>Реляционные СУБД. Таблички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" y="1092926"/>
            <a:ext cx="9337007" cy="55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ru-RU" sz="3600" dirty="0" smtClean="0"/>
              <a:t>Реляционные СУБД. </a:t>
            </a:r>
            <a:r>
              <a:rPr lang="en-US" sz="3600" dirty="0" smtClean="0"/>
              <a:t>CRUD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43" y="2149849"/>
            <a:ext cx="74676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ru-RU" sz="3600" dirty="0" smtClean="0"/>
              <a:t>Реляционные СУБД.</a:t>
            </a:r>
            <a:r>
              <a:rPr lang="en-US" sz="3600" dirty="0" smtClean="0"/>
              <a:t> ACID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40821" y="1274216"/>
            <a:ext cx="108065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latin typeface="YS Text"/>
              </a:rPr>
              <a:t>Атомарность</a:t>
            </a:r>
            <a:r>
              <a:rPr lang="ru-RU" sz="2400" dirty="0">
                <a:latin typeface="YS Text"/>
              </a:rPr>
              <a:t>. </a:t>
            </a:r>
            <a:r>
              <a:rPr lang="ru-RU" sz="2400" dirty="0" smtClean="0">
                <a:latin typeface="YS Text"/>
              </a:rPr>
              <a:t>Гарантирует</a:t>
            </a:r>
            <a:r>
              <a:rPr lang="ru-RU" sz="2400" dirty="0">
                <a:latin typeface="YS Text"/>
              </a:rPr>
              <a:t>, что никакая транзакция не будет зафиксирована в </a:t>
            </a:r>
            <a:r>
              <a:rPr lang="ru-RU" sz="2400" dirty="0" smtClean="0">
                <a:latin typeface="YS Text"/>
              </a:rPr>
              <a:t>СУБД </a:t>
            </a:r>
            <a:r>
              <a:rPr lang="ru-RU" sz="2400" dirty="0">
                <a:latin typeface="YS Text"/>
              </a:rPr>
              <a:t>частично. Будут либо выполнены все её подоперации, либо не выполнено ни одной</a:t>
            </a:r>
            <a:r>
              <a:rPr lang="ru-RU" sz="2400" dirty="0" smtClean="0">
                <a:latin typeface="YS Text"/>
              </a:rPr>
              <a:t>.</a:t>
            </a:r>
            <a:endParaRPr lang="en-US" sz="2400" dirty="0" smtClean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latin typeface="YS Text"/>
              </a:rPr>
              <a:t>Согласованность</a:t>
            </a:r>
            <a:r>
              <a:rPr lang="ru-RU" sz="2400" dirty="0" smtClean="0">
                <a:latin typeface="YS Text"/>
              </a:rPr>
              <a:t>.</a:t>
            </a:r>
            <a:r>
              <a:rPr lang="ru-RU" sz="2400" dirty="0">
                <a:latin typeface="YS Text"/>
              </a:rPr>
              <a:t> Каждая успешная транзакция по определению фиксирует только допустимые результаты</a:t>
            </a:r>
            <a:r>
              <a:rPr lang="ru-RU" sz="2400" dirty="0" smtClean="0">
                <a:latin typeface="YS Text"/>
              </a:rPr>
              <a:t>.</a:t>
            </a:r>
            <a:endParaRPr lang="en-US" sz="2400" dirty="0" smtClean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latin typeface="YS Text"/>
              </a:rPr>
              <a:t>Изоляция</a:t>
            </a:r>
            <a:r>
              <a:rPr lang="ru-RU" sz="2400" dirty="0">
                <a:latin typeface="YS Text"/>
              </a:rPr>
              <a:t>. </a:t>
            </a:r>
            <a:r>
              <a:rPr lang="ru-RU" sz="2400" dirty="0" smtClean="0">
                <a:latin typeface="YS Text"/>
              </a:rPr>
              <a:t>Во </a:t>
            </a:r>
            <a:r>
              <a:rPr lang="ru-RU" sz="2400" dirty="0">
                <a:latin typeface="YS Text"/>
              </a:rPr>
              <a:t>время выполнения транзакции параллельные транзакции не должны оказывать влияния на её результат</a:t>
            </a:r>
            <a:r>
              <a:rPr lang="ru-RU" sz="2400" dirty="0" smtClean="0">
                <a:latin typeface="YS Text"/>
              </a:rPr>
              <a:t>.</a:t>
            </a:r>
            <a:endParaRPr lang="en-US" sz="2400" dirty="0" smtClean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latin typeface="YS Text"/>
              </a:rPr>
              <a:t>Устойчивость</a:t>
            </a:r>
            <a:r>
              <a:rPr lang="ru-RU" sz="2400" dirty="0" smtClean="0">
                <a:latin typeface="YS Text"/>
              </a:rPr>
              <a:t>.</a:t>
            </a:r>
            <a:r>
              <a:rPr lang="ru-RU" sz="2400" dirty="0">
                <a:latin typeface="YS Text"/>
              </a:rPr>
              <a:t> Независимо от проблем на нижних уровнях (к примеру, обесточивание системы или сбои в оборудовании) изменения, сделанные успешно завершённой транзакцией, должны остаться сохранёнными после возвращения системы в работу</a:t>
            </a:r>
            <a:r>
              <a:rPr lang="ru-RU" sz="2400" dirty="0" smtClean="0">
                <a:latin typeface="YS Text"/>
              </a:rPr>
              <a:t>.</a:t>
            </a:r>
            <a:endParaRPr lang="ru-RU" sz="2400" b="0" i="0" dirty="0"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42082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ru-RU" sz="3600" dirty="0" smtClean="0"/>
              <a:t>Реляционные СУБД.</a:t>
            </a:r>
            <a:r>
              <a:rPr lang="en-US" sz="3600" dirty="0" smtClean="0"/>
              <a:t> </a:t>
            </a:r>
            <a:r>
              <a:rPr lang="ru-RU" sz="3600" dirty="0" err="1" smtClean="0"/>
              <a:t>НОрмализация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4" y="1162223"/>
            <a:ext cx="8614265" cy="548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ru-RU" sz="3600" dirty="0" smtClean="0"/>
              <a:t>Реляционные СУБД.</a:t>
            </a:r>
            <a:r>
              <a:rPr lang="en-US" sz="3600" dirty="0" smtClean="0"/>
              <a:t> POSTGRESQL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858385" y="3698442"/>
            <a:ext cx="85482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latin typeface="YS Text"/>
              </a:rPr>
              <a:t>PostgreSQL</a:t>
            </a:r>
            <a:r>
              <a:rPr lang="ru-RU" sz="2800" dirty="0">
                <a:latin typeface="YS Text"/>
              </a:rPr>
              <a:t> (произносится «Пост-</a:t>
            </a:r>
            <a:r>
              <a:rPr lang="ru-RU" sz="2800" dirty="0" err="1">
                <a:latin typeface="YS Text"/>
              </a:rPr>
              <a:t>Грес</a:t>
            </a:r>
            <a:r>
              <a:rPr lang="ru-RU" sz="2800" dirty="0">
                <a:latin typeface="YS Text"/>
              </a:rPr>
              <a:t>-Кью-Эл») — свободная объектно-реляционная система управления базами данных (СУБД). </a:t>
            </a:r>
            <a:endParaRPr lang="ru-RU" sz="2800" dirty="0"/>
          </a:p>
        </p:txBody>
      </p:sp>
      <p:pic>
        <p:nvPicPr>
          <p:cNvPr id="12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83" y="1357344"/>
            <a:ext cx="4527460" cy="212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4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340822" y="1274217"/>
            <a:ext cx="100168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YS Text"/>
              </a:rPr>
              <a:t>SQL (</a:t>
            </a:r>
            <a:r>
              <a:rPr lang="ru-RU" sz="2800" b="1" dirty="0" err="1">
                <a:latin typeface="YS Text"/>
              </a:rPr>
              <a:t>Structured</a:t>
            </a:r>
            <a:r>
              <a:rPr lang="ru-RU" sz="2800" b="1" dirty="0">
                <a:latin typeface="YS Text"/>
              </a:rPr>
              <a:t> </a:t>
            </a:r>
            <a:r>
              <a:rPr lang="ru-RU" sz="2800" b="1" dirty="0" err="1">
                <a:latin typeface="YS Text"/>
              </a:rPr>
              <a:t>Query</a:t>
            </a:r>
            <a:r>
              <a:rPr lang="ru-RU" sz="2800" b="1" dirty="0">
                <a:latin typeface="YS Text"/>
              </a:rPr>
              <a:t> </a:t>
            </a:r>
            <a:r>
              <a:rPr lang="ru-RU" sz="2800" b="1" dirty="0" err="1">
                <a:latin typeface="YS Text"/>
              </a:rPr>
              <a:t>Language</a:t>
            </a:r>
            <a:r>
              <a:rPr lang="ru-RU" sz="2800" b="1" dirty="0">
                <a:latin typeface="YS Text"/>
              </a:rPr>
              <a:t>) — это декларативный язык программирования (язык запросов)</a:t>
            </a:r>
            <a:r>
              <a:rPr lang="ru-RU" sz="2800" dirty="0">
                <a:latin typeface="YS Text"/>
              </a:rPr>
              <a:t>, который используют для создания, обработки и хранения данных в реляционных базах данных</a:t>
            </a:r>
            <a:r>
              <a:rPr lang="ru-RU" sz="2800" dirty="0" smtClean="0">
                <a:latin typeface="YS Text"/>
              </a:rPr>
              <a:t>.</a:t>
            </a:r>
            <a:endParaRPr lang="en-US" sz="2800" dirty="0" smtClean="0">
              <a:latin typeface="YS Text"/>
            </a:endParaRPr>
          </a:p>
          <a:p>
            <a:endParaRPr lang="en-US" sz="2800" dirty="0">
              <a:latin typeface="YS Text"/>
            </a:endParaRPr>
          </a:p>
          <a:p>
            <a:r>
              <a:rPr lang="ru-RU" sz="2800" dirty="0" smtClean="0">
                <a:latin typeface="YS Text"/>
              </a:rPr>
              <a:t>Диалекты </a:t>
            </a:r>
            <a:r>
              <a:rPr lang="en-US" sz="2800" dirty="0" smtClean="0">
                <a:latin typeface="YS Text"/>
              </a:rPr>
              <a:t>SQL </a:t>
            </a:r>
            <a:r>
              <a:rPr lang="ru-RU" sz="2800" dirty="0" smtClean="0">
                <a:latin typeface="YS Text"/>
              </a:rPr>
              <a:t>в различных СУБД имеют некоторые отличия, но в базовых операциях они на 90% совпадают </a:t>
            </a:r>
            <a:endParaRPr lang="ru-R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4514093"/>
            <a:ext cx="9525380" cy="15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594910" cy="28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4838700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13" y="2555644"/>
            <a:ext cx="4857750" cy="3629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468" y="1274216"/>
            <a:ext cx="3431774" cy="319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План </a:t>
            </a:r>
            <a:r>
              <a:rPr lang="ru-RU" sz="3600" dirty="0" smtClean="0"/>
              <a:t>лекции</a:t>
            </a: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ru-RU" sz="3600" dirty="0" smtClean="0"/>
              <a:t>список тем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ru-RU" sz="3200" dirty="0" smtClean="0"/>
              <a:t>СУБД</a:t>
            </a:r>
            <a:endParaRPr lang="en-US" sz="3200" dirty="0" smtClean="0"/>
          </a:p>
          <a:p>
            <a:r>
              <a:rPr lang="en-US" sz="3200" dirty="0" smtClean="0"/>
              <a:t>SQL</a:t>
            </a:r>
            <a:endParaRPr lang="en-US" sz="3200" dirty="0" smtClean="0"/>
          </a:p>
          <a:p>
            <a:r>
              <a:rPr lang="ru-RU" sz="3200" dirty="0" smtClean="0"/>
              <a:t>Межсетевое взаимодействие</a:t>
            </a:r>
            <a:r>
              <a:rPr lang="en-US" sz="3200" dirty="0" smtClean="0"/>
              <a:t> </a:t>
            </a:r>
            <a:r>
              <a:rPr lang="en-US" sz="3200" dirty="0" err="1" smtClean="0"/>
              <a:t>Golang</a:t>
            </a:r>
            <a:r>
              <a:rPr lang="en-US" sz="3200" dirty="0" smtClean="0"/>
              <a:t>-PostgreSQL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 smtClean="0"/>
              <a:t>5</a:t>
            </a:r>
            <a:r>
              <a:rPr lang="ru-RU" dirty="0" smtClean="0"/>
              <a:t>.11.2024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9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384008" cy="16768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3274466"/>
            <a:ext cx="8352473" cy="345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5643971" cy="424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27" y="1274216"/>
            <a:ext cx="5162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95916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5252667" cy="42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505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00012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9505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888778" cy="546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306768" cy="54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458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СУБД. Определение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31123" y="1274216"/>
            <a:ext cx="11529753" cy="4925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Системы </a:t>
            </a:r>
            <a:r>
              <a:rPr lang="ru-RU" sz="2800" dirty="0"/>
              <a:t>управления базами данных (далее по тексту – СУБД) – набор компонентов, с помощью которого можно создавать, хранить, передавать и управлять базами данных. 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База </a:t>
            </a:r>
            <a:r>
              <a:rPr lang="ru-RU" sz="2800" dirty="0"/>
              <a:t>данных (БД) — это упорядоченная совокупность связанных между собой данных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Часто </a:t>
            </a:r>
            <a:r>
              <a:rPr lang="ru-RU" sz="2800" dirty="0"/>
              <a:t>под БД понимаются системы управления базами данных (СУБД). </a:t>
            </a:r>
            <a:r>
              <a:rPr lang="ru-RU" sz="2800" dirty="0" smtClean="0"/>
              <a:t>То </a:t>
            </a:r>
            <a:r>
              <a:rPr lang="ru-RU" sz="2800" dirty="0"/>
              <a:t>есть не сам набор информационных сведений, а средства и инструменты для работы с ним.</a:t>
            </a:r>
            <a:endParaRPr lang="ru-RU" sz="28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83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286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38250"/>
            <a:ext cx="6738301" cy="54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4524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7"/>
            <a:ext cx="9983585" cy="50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9438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232"/>
          <a:stretch/>
        </p:blipFill>
        <p:spPr>
          <a:xfrm>
            <a:off x="340822" y="1274216"/>
            <a:ext cx="3491345" cy="1114425"/>
          </a:xfrm>
          <a:prstGeom prst="rect">
            <a:avLst/>
          </a:prstGeom>
        </p:spPr>
      </p:pic>
      <p:pic>
        <p:nvPicPr>
          <p:cNvPr id="16386" name="Picture 2" descr="https://ucarecdn.com/8ef972d9-842b-438c-a4c5-e13a0a17d9fb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" y="3214257"/>
            <a:ext cx="105918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31010"/>
          <a:stretch/>
        </p:blipFill>
        <p:spPr>
          <a:xfrm>
            <a:off x="6942828" y="1274216"/>
            <a:ext cx="3989794" cy="17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8392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55911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886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67722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085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СУБД В 3-звенной архитектуре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6" name="Picture 2" descr="https://habrastorage.org/webt/0l/bf/7o/0lbf7oxhdqiob8np3x2oagupxv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8"/>
          <a:stretch/>
        </p:blipFill>
        <p:spPr bwMode="auto">
          <a:xfrm>
            <a:off x="340822" y="1367205"/>
            <a:ext cx="11501251" cy="459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7680960" cy="547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501337" cy="49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496175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3" y="4075661"/>
            <a:ext cx="9759142" cy="22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074038"/>
            <a:ext cx="4322618" cy="526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1643548"/>
            <a:ext cx="8295719" cy="50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9215561" cy="52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308610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2190984"/>
            <a:ext cx="3981450" cy="3257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299" y="1274216"/>
            <a:ext cx="424815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299" y="2591034"/>
            <a:ext cx="3438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5842" name="Picture 2" descr="https://ucarecdn.com/d504072b-bad1-4040-8f49-f5b7102fa1ca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7" y="1341765"/>
            <a:ext cx="3319145" cy="50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920" y="1310294"/>
            <a:ext cx="6854602" cy="45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556260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3340590"/>
            <a:ext cx="55816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5416511" cy="53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smtClean="0"/>
              <a:t>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7106" name="Picture 2" descr="https://upload.wikimedia.org/wikipedia/commons/thumb/9/9d/SQL_Joins.svg/1600px-SQL_Joins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4"/>
          <a:stretch/>
        </p:blipFill>
        <p:spPr bwMode="auto">
          <a:xfrm>
            <a:off x="689956" y="1094165"/>
            <a:ext cx="7901156" cy="533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085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СУБД В 3-звенной архитектуре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6" y="2073591"/>
            <a:ext cx="10694188" cy="373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err="1" smtClean="0"/>
              <a:t>Golang</a:t>
            </a:r>
            <a:r>
              <a:rPr lang="en-US" sz="3600" dirty="0" smtClean="0"/>
              <a:t> &amp; 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0368186" cy="43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err="1" smtClean="0"/>
              <a:t>Golang</a:t>
            </a:r>
            <a:r>
              <a:rPr lang="en-US" sz="3600" dirty="0" smtClean="0"/>
              <a:t> &amp; 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9133567" cy="29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err="1" smtClean="0"/>
              <a:t>Golang</a:t>
            </a:r>
            <a:r>
              <a:rPr lang="en-US" sz="3600" dirty="0" smtClean="0"/>
              <a:t> &amp; 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439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err="1" smtClean="0"/>
              <a:t>Golang</a:t>
            </a:r>
            <a:r>
              <a:rPr lang="en-US" sz="3600" dirty="0" smtClean="0"/>
              <a:t> &amp; 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8522505" cy="43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err="1" smtClean="0"/>
              <a:t>Golang</a:t>
            </a:r>
            <a:r>
              <a:rPr lang="en-US" sz="3600" dirty="0" smtClean="0"/>
              <a:t> &amp; SQL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81597"/>
            <a:ext cx="9852071" cy="9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err="1" smtClean="0"/>
              <a:t>Golang</a:t>
            </a:r>
            <a:r>
              <a:rPr lang="en-US" sz="3600" dirty="0" smtClean="0"/>
              <a:t> &amp; ORM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9486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err="1" smtClean="0"/>
              <a:t>Golang</a:t>
            </a:r>
            <a:r>
              <a:rPr lang="en-US" sz="3600" dirty="0" smtClean="0"/>
              <a:t> &amp; ORM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134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err="1" smtClean="0"/>
              <a:t>Golang</a:t>
            </a:r>
            <a:r>
              <a:rPr lang="en-US" sz="3600" dirty="0" smtClean="0"/>
              <a:t> &amp; ORM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524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err="1" smtClean="0"/>
              <a:t>Golang</a:t>
            </a:r>
            <a:r>
              <a:rPr lang="en-US" sz="3600" dirty="0" smtClean="0"/>
              <a:t> &amp; ORM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267700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57" y="4885062"/>
            <a:ext cx="104298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en-US" sz="3600" dirty="0" err="1" smtClean="0"/>
              <a:t>Golang</a:t>
            </a:r>
            <a:r>
              <a:rPr lang="en-US" sz="3600" dirty="0" smtClean="0"/>
              <a:t> &amp; </a:t>
            </a:r>
            <a:r>
              <a:rPr lang="ru-RU" sz="3600" dirty="0" err="1" smtClean="0"/>
              <a:t>транзакционность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073502"/>
            <a:ext cx="6217920" cy="57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085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СУБД. Взаимодействие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96" y="1274215"/>
            <a:ext cx="7382878" cy="52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Источники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Какую СУБД выбрать: </a:t>
            </a:r>
            <a:br>
              <a:rPr lang="ru-RU" sz="3200" b="1" dirty="0" smtClean="0"/>
            </a:br>
            <a:r>
              <a:rPr lang="en-US" sz="3200" b="1" dirty="0" smtClean="0">
                <a:hlinkClick r:id="rId2"/>
              </a:rPr>
              <a:t>https</a:t>
            </a:r>
            <a:r>
              <a:rPr lang="en-US" sz="3200" b="1" dirty="0">
                <a:hlinkClick r:id="rId2"/>
              </a:rPr>
              <a:t>://habr.com/ru/articles/579248</a:t>
            </a:r>
            <a:r>
              <a:rPr lang="en-US" sz="3200" b="1" dirty="0" smtClean="0">
                <a:hlinkClick r:id="rId2"/>
              </a:rPr>
              <a:t>/</a:t>
            </a:r>
            <a:endParaRPr lang="en-US" sz="3200" b="1" dirty="0" smtClean="0"/>
          </a:p>
          <a:p>
            <a:r>
              <a:rPr lang="ru-RU" sz="3200" b="1" dirty="0"/>
              <a:t>Сравнение SQL- и </a:t>
            </a:r>
            <a:r>
              <a:rPr lang="ru-RU" sz="3200" b="1" dirty="0" err="1"/>
              <a:t>NoSQL</a:t>
            </a:r>
            <a:r>
              <a:rPr lang="ru-RU" sz="3200" b="1" dirty="0"/>
              <a:t>-баз </a:t>
            </a:r>
            <a:r>
              <a:rPr lang="ru-RU" sz="3200" b="1" dirty="0" smtClean="0"/>
              <a:t>данных: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hlinkClick r:id="rId3"/>
              </a:rPr>
              <a:t>https://habr.com/ru/companies/ruvds/articles/727474</a:t>
            </a:r>
            <a:r>
              <a:rPr lang="en-US" sz="3200" b="1" dirty="0" smtClean="0">
                <a:hlinkClick r:id="rId3"/>
              </a:rPr>
              <a:t>/</a:t>
            </a:r>
            <a:endParaRPr lang="ru-RU" sz="3200" b="1" dirty="0" smtClean="0"/>
          </a:p>
          <a:p>
            <a:r>
              <a:rPr lang="ru-RU" sz="3200" b="1" dirty="0"/>
              <a:t>Основы </a:t>
            </a:r>
            <a:r>
              <a:rPr lang="ru-RU" sz="3200" b="1" dirty="0" err="1"/>
              <a:t>PostgreSQL</a:t>
            </a:r>
            <a:r>
              <a:rPr lang="ru-RU" sz="3200" b="1" dirty="0"/>
              <a:t> для </a:t>
            </a:r>
            <a:r>
              <a:rPr lang="ru-RU" sz="3200" b="1" dirty="0" smtClean="0"/>
              <a:t>начинающих:</a:t>
            </a:r>
            <a:br>
              <a:rPr lang="ru-RU" sz="3200" b="1" dirty="0" smtClean="0"/>
            </a:br>
            <a:r>
              <a:rPr lang="en-US" sz="3200" b="1" dirty="0">
                <a:hlinkClick r:id="rId4"/>
              </a:rPr>
              <a:t>https://tproger.ru/articles/osnovy-postgresql-dlya-nachinayushhih--</a:t>
            </a:r>
            <a:r>
              <a:rPr lang="en-US" sz="3200" b="1" dirty="0" smtClean="0">
                <a:hlinkClick r:id="rId4"/>
              </a:rPr>
              <a:t>ot-ustanovki-do-pervyh-zaprosov-250851</a:t>
            </a:r>
            <a:endParaRPr lang="ru-RU" sz="3200" b="1" dirty="0"/>
          </a:p>
          <a:p>
            <a:r>
              <a:rPr lang="ru-RU" sz="3200" b="1" dirty="0" smtClean="0"/>
              <a:t>Интерактивный тренажёр по</a:t>
            </a:r>
            <a:r>
              <a:rPr lang="en-US" sz="3200" b="1" dirty="0"/>
              <a:t> SQL: </a:t>
            </a:r>
            <a:r>
              <a:rPr lang="en-US" sz="3200" b="1" dirty="0">
                <a:hlinkClick r:id="rId5"/>
              </a:rPr>
              <a:t>https://</a:t>
            </a:r>
            <a:r>
              <a:rPr lang="en-US" sz="3200" b="1" dirty="0" smtClean="0">
                <a:hlinkClick r:id="rId5"/>
              </a:rPr>
              <a:t>stepik.org/course/63054/info</a:t>
            </a:r>
            <a:endParaRPr lang="en-US" sz="3200" b="1" dirty="0" smtClean="0"/>
          </a:p>
          <a:p>
            <a:endParaRPr lang="en-US" sz="3200" b="1" dirty="0"/>
          </a:p>
          <a:p>
            <a:endParaRPr lang="en-US" sz="2800" b="1" dirty="0" smtClean="0"/>
          </a:p>
          <a:p>
            <a:endParaRPr lang="ru-RU" sz="2800" b="1" dirty="0"/>
          </a:p>
          <a:p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3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:3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8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21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СУБД. Основные функции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634450" y="6230160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31123" y="1274216"/>
            <a:ext cx="11529753" cy="4925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●	Создание баз данных, изменение, удаление и объединение их по определённым признакам. </a:t>
            </a:r>
          </a:p>
          <a:p>
            <a:pPr marL="0" indent="0">
              <a:buNone/>
            </a:pPr>
            <a:r>
              <a:rPr lang="ru-RU" sz="2800" dirty="0"/>
              <a:t>●	Хранение данных, в том числе больших массивов, в структурированном виде и нужном формате. </a:t>
            </a:r>
          </a:p>
          <a:p>
            <a:pPr marL="0" indent="0">
              <a:buNone/>
            </a:pPr>
            <a:r>
              <a:rPr lang="ru-RU" sz="2800" dirty="0"/>
              <a:t>●	Защита данных от взлома и нежелательных изменений при помощи распределённого доступа: когда разным группам пользователей доступны разный объём и сегменты данных. </a:t>
            </a:r>
          </a:p>
          <a:p>
            <a:pPr marL="0" indent="0">
              <a:buNone/>
            </a:pPr>
            <a:r>
              <a:rPr lang="ru-RU" sz="2800" dirty="0"/>
              <a:t>●	Выгрузка и сортировка данных по заданным фильтрам при помощи SQL-запросов. </a:t>
            </a:r>
          </a:p>
          <a:p>
            <a:pPr marL="0" indent="0">
              <a:buNone/>
            </a:pPr>
            <a:r>
              <a:rPr lang="ru-RU" sz="2800" dirty="0"/>
              <a:t>●	Поддержка целостности баз данных, резервное копирование и восстановление после </a:t>
            </a:r>
            <a:r>
              <a:rPr lang="ru-RU" sz="2800" dirty="0" smtClean="0"/>
              <a:t>сбоев</a:t>
            </a:r>
            <a:r>
              <a:rPr lang="ru-RU" sz="2800" dirty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99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21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СУБД. Разновидности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074" name="Picture 2" descr="https://images.student-it.ru/files/207344/1138061_html_f3569b30a90cd35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4" b="3072"/>
          <a:stretch/>
        </p:blipFill>
        <p:spPr bwMode="auto">
          <a:xfrm>
            <a:off x="1072367" y="1131258"/>
            <a:ext cx="8160204" cy="55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21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СУБД. Разновидности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0</a:t>
            </a:r>
            <a:r>
              <a:rPr lang="en-US" dirty="0"/>
              <a:t>5</a:t>
            </a:r>
            <a:r>
              <a:rPr lang="ru-RU" dirty="0"/>
              <a:t>.11.2024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098393"/>
            <a:ext cx="8654214" cy="564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17390</TotalTime>
  <Words>710</Words>
  <Application>Microsoft Office PowerPoint</Application>
  <PresentationFormat>Widescreen</PresentationFormat>
  <Paragraphs>335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Corbel</vt:lpstr>
      <vt:lpstr>Gill Sans MT</vt:lpstr>
      <vt:lpstr>YS Text</vt:lpstr>
      <vt:lpstr>Parcel</vt:lpstr>
      <vt:lpstr>Основы web-разработки </vt:lpstr>
      <vt:lpstr>План лекции (список тем)</vt:lpstr>
      <vt:lpstr>СУБД. Определение</vt:lpstr>
      <vt:lpstr>СУБД В 3-звенной архитектуре</vt:lpstr>
      <vt:lpstr>СУБД В 3-звенной архитектуре</vt:lpstr>
      <vt:lpstr>СУБД. Взаимодействие</vt:lpstr>
      <vt:lpstr>СУБД. Основные функции</vt:lpstr>
      <vt:lpstr>СУБД. Разновидности</vt:lpstr>
      <vt:lpstr>СУБД. Разновидности</vt:lpstr>
      <vt:lpstr>СУБД. Реляционные</vt:lpstr>
      <vt:lpstr> Реляционные СУБД. Таблички</vt:lpstr>
      <vt:lpstr> Реляционные СУБД. Таблички</vt:lpstr>
      <vt:lpstr> Реляционные СУБД. CRUD</vt:lpstr>
      <vt:lpstr> Реляционные СУБД. ACID </vt:lpstr>
      <vt:lpstr> Реляционные СУБД. НОрмализация </vt:lpstr>
      <vt:lpstr> Реляционные СУБД. POSTGRESQL 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SQL</vt:lpstr>
      <vt:lpstr> Golang &amp; SQL</vt:lpstr>
      <vt:lpstr> Golang &amp; SQL</vt:lpstr>
      <vt:lpstr> Golang &amp; SQL</vt:lpstr>
      <vt:lpstr> Golang &amp; SQL</vt:lpstr>
      <vt:lpstr> Golang &amp; SQL</vt:lpstr>
      <vt:lpstr> Golang &amp; ORM</vt:lpstr>
      <vt:lpstr> Golang &amp; ORM</vt:lpstr>
      <vt:lpstr> Golang &amp; ORM</vt:lpstr>
      <vt:lpstr> Golang &amp; ORM</vt:lpstr>
      <vt:lpstr> Golang &amp; транзакционность</vt:lpstr>
      <vt:lpstr>Источники</vt:lpstr>
      <vt:lpstr>Спасибо за внимание :3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интернет-программирования</dc:title>
  <dc:creator>Valery Shtuzer</dc:creator>
  <cp:lastModifiedBy>Valery Shtuzer</cp:lastModifiedBy>
  <cp:revision>195</cp:revision>
  <dcterms:created xsi:type="dcterms:W3CDTF">2024-09-03T07:09:51Z</dcterms:created>
  <dcterms:modified xsi:type="dcterms:W3CDTF">2024-11-05T08:24:17Z</dcterms:modified>
</cp:coreProperties>
</file>