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9" r:id="rId1"/>
  </p:sldMasterIdLst>
  <p:notesMasterIdLst>
    <p:notesMasterId r:id="rId60"/>
  </p:notesMasterIdLst>
  <p:sldIdLst>
    <p:sldId id="256" r:id="rId2"/>
    <p:sldId id="289" r:id="rId3"/>
    <p:sldId id="413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3" r:id="rId30"/>
    <p:sldId id="441" r:id="rId31"/>
    <p:sldId id="442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53" r:id="rId42"/>
    <p:sldId id="454" r:id="rId43"/>
    <p:sldId id="455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64" r:id="rId52"/>
    <p:sldId id="463" r:id="rId53"/>
    <p:sldId id="465" r:id="rId54"/>
    <p:sldId id="466" r:id="rId55"/>
    <p:sldId id="467" r:id="rId56"/>
    <p:sldId id="468" r:id="rId57"/>
    <p:sldId id="376" r:id="rId58"/>
    <p:sldId id="375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96"/>
      </p:cViewPr>
      <p:guideLst>
        <p:guide orient="horz" pos="19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6BB0-1E02-4D43-8C58-0480F8B62BB3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591BC-D980-48A3-9319-E03A82F65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6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89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15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16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76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45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29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2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5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99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04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56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93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0" r:id="rId1"/>
    <p:sldLayoutId id="2147484551" r:id="rId2"/>
    <p:sldLayoutId id="2147484552" r:id="rId3"/>
    <p:sldLayoutId id="2147484553" r:id="rId4"/>
    <p:sldLayoutId id="2147484554" r:id="rId5"/>
    <p:sldLayoutId id="2147484555" r:id="rId6"/>
    <p:sldLayoutId id="2147484556" r:id="rId7"/>
    <p:sldLayoutId id="2147484557" r:id="rId8"/>
    <p:sldLayoutId id="2147484558" r:id="rId9"/>
    <p:sldLayoutId id="2147484559" r:id="rId10"/>
    <p:sldLayoutId id="2147484560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2ip.r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ies/ruvds/articles/759988/" TargetMode="External"/><Relationship Id="rId2" Type="http://schemas.openxmlformats.org/officeDocument/2006/relationships/hyperlink" Target="https://ru.hexlet.io/courses/internet-fundamentals/lessons/tcp-ip/theory_un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articles/554274/" TargetMode="External"/><Relationship Id="rId5" Type="http://schemas.openxmlformats.org/officeDocument/2006/relationships/hyperlink" Target="https://skillbox.ru/media/code/chto-takoe-http-i-zachem-on-nuzhen/" TargetMode="External"/><Relationship Id="rId4" Type="http://schemas.openxmlformats.org/officeDocument/2006/relationships/hyperlink" Target="https://habr.com/ru/articles/350878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62851" y="5007406"/>
            <a:ext cx="3929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Курс читают:</a:t>
            </a:r>
          </a:p>
          <a:p>
            <a:endParaRPr lang="en-US" dirty="0" smtClean="0"/>
          </a:p>
          <a:p>
            <a:r>
              <a:rPr lang="ru-RU" dirty="0" smtClean="0"/>
              <a:t>Шульман В.Д.</a:t>
            </a:r>
            <a:r>
              <a:rPr lang="en-US" dirty="0"/>
              <a:t>	@</a:t>
            </a:r>
            <a:r>
              <a:rPr lang="en-US" dirty="0" err="1"/>
              <a:t>ShtuzerVD</a:t>
            </a:r>
            <a:endParaRPr lang="en-US" dirty="0" smtClean="0"/>
          </a:p>
          <a:p>
            <a:r>
              <a:rPr lang="ru-RU" dirty="0" smtClean="0"/>
              <a:t>Пелевина Т.В.</a:t>
            </a:r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en-US" dirty="0"/>
              <a:t>@</a:t>
            </a:r>
            <a:r>
              <a:rPr lang="en-US" dirty="0" err="1" smtClean="0"/>
              <a:t>anivelat</a:t>
            </a:r>
            <a:r>
              <a:rPr lang="en-US" dirty="0" smtClean="0"/>
              <a:t>	</a:t>
            </a:r>
            <a:endParaRPr lang="ru-RU" dirty="0" smtClean="0"/>
          </a:p>
          <a:p>
            <a:r>
              <a:rPr lang="ru-RU" dirty="0" smtClean="0"/>
              <a:t>Шабанов В.В.</a:t>
            </a:r>
            <a:r>
              <a:rPr lang="en-US" dirty="0"/>
              <a:t>	</a:t>
            </a:r>
            <a:r>
              <a:rPr lang="en-US" dirty="0" smtClean="0"/>
              <a:t>	@</a:t>
            </a:r>
            <a:r>
              <a:rPr lang="en-US" dirty="0" err="1"/>
              <a:t>ZeroHug</a:t>
            </a:r>
            <a:endParaRPr lang="ru-RU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00200" y="2003367"/>
            <a:ext cx="8991600" cy="2029298"/>
          </a:xfrm>
        </p:spPr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web-</a:t>
            </a:r>
            <a:r>
              <a:rPr lang="ru-RU" dirty="0" smtClean="0"/>
              <a:t>разработки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600201" y="3233652"/>
            <a:ext cx="8991600" cy="79901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Лекция </a:t>
            </a:r>
            <a:r>
              <a:rPr lang="en-US" sz="2800" dirty="0">
                <a:solidFill>
                  <a:schemeClr val="bg1"/>
                </a:solidFill>
              </a:rPr>
              <a:t>7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Организация межсетевого взаимодействия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IP-</a:t>
            </a:r>
            <a:r>
              <a:rPr lang="ru-RU" sz="3600" dirty="0" smtClean="0"/>
              <a:t>адрес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Rectangle 2"/>
          <p:cNvSpPr/>
          <p:nvPr/>
        </p:nvSpPr>
        <p:spPr>
          <a:xfrm>
            <a:off x="170410" y="11305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GraphikLCG-Regular"/>
              </a:rPr>
              <a:t>Давайте применим к IP-адресу 192.168.1.34 маску подсети 255.255.255.0:</a:t>
            </a:r>
            <a:endParaRPr lang="ru-RU" dirty="0"/>
          </a:p>
        </p:txBody>
      </p:sp>
      <p:pic>
        <p:nvPicPr>
          <p:cNvPr id="6146" name="Picture 2" descr="https://skillbox.ru/upload/setka_images/08550704082022_854dea6f537eb50a7df2fcca1a632655ba83fb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14" y="1776892"/>
            <a:ext cx="8244651" cy="434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7975" y="58970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GraphikLCG-Regular"/>
              </a:rPr>
              <a:t>У нас получился адрес 0.0.0.34. </a:t>
            </a:r>
            <a:r>
              <a:rPr lang="ru-RU" dirty="0">
                <a:solidFill>
                  <a:srgbClr val="000000"/>
                </a:solidFill>
                <a:latin typeface="GraphikLCG-Regular"/>
              </a:rPr>
              <a:t>Это и есть номер хоста.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1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IP-</a:t>
            </a:r>
            <a:r>
              <a:rPr lang="ru-RU" sz="3600" dirty="0" smtClean="0"/>
              <a:t>адрес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https://skillbox.ru/upload/setka_images/08510304082022_accf102caaa970ce65d217b9ae9a8e9a57caa67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773" y="2070462"/>
            <a:ext cx="7066492" cy="255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IP-</a:t>
            </a:r>
            <a:r>
              <a:rPr lang="ru-RU" sz="3600" dirty="0" smtClean="0"/>
              <a:t>адрес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703712"/>
            <a:ext cx="110775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IP-</a:t>
            </a:r>
            <a:r>
              <a:rPr lang="ru-RU" sz="3600" dirty="0" smtClean="0"/>
              <a:t>адрес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Rectangle 2"/>
          <p:cNvSpPr/>
          <p:nvPr/>
        </p:nvSpPr>
        <p:spPr>
          <a:xfrm>
            <a:off x="872317" y="1643548"/>
            <a:ext cx="991985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333333"/>
                </a:solidFill>
                <a:latin typeface="-apple-system"/>
              </a:rPr>
              <a:t>Адрес 127.0.0.0 – 127.255.255.255</a:t>
            </a:r>
            <a:r>
              <a:rPr lang="ru-RU" sz="3200" dirty="0">
                <a:solidFill>
                  <a:srgbClr val="333333"/>
                </a:solidFill>
                <a:latin typeface="-apple-system"/>
              </a:rPr>
              <a:t> (</a:t>
            </a:r>
            <a:r>
              <a:rPr lang="ru-RU" sz="3200" dirty="0" err="1">
                <a:solidFill>
                  <a:srgbClr val="333333"/>
                </a:solidFill>
                <a:latin typeface="-apple-system"/>
              </a:rPr>
              <a:t>loopback</a:t>
            </a:r>
            <a:r>
              <a:rPr lang="ru-RU" sz="3200" dirty="0">
                <a:solidFill>
                  <a:srgbClr val="333333"/>
                </a:solidFill>
                <a:latin typeface="-apple-system"/>
              </a:rPr>
              <a:t> – петля на себя). </a:t>
            </a:r>
            <a:endParaRPr lang="ru-RU" sz="3200" dirty="0" smtClean="0">
              <a:solidFill>
                <a:srgbClr val="333333"/>
              </a:solidFill>
              <a:latin typeface="-apple-system"/>
            </a:endParaRPr>
          </a:p>
          <a:p>
            <a:endParaRPr lang="ru-RU" sz="3200" dirty="0">
              <a:solidFill>
                <a:srgbClr val="333333"/>
              </a:solidFill>
              <a:latin typeface="-apple-system"/>
            </a:endParaRPr>
          </a:p>
          <a:p>
            <a:r>
              <a:rPr lang="ru-RU" sz="3200" dirty="0" smtClean="0">
                <a:solidFill>
                  <a:srgbClr val="333333"/>
                </a:solidFill>
                <a:latin typeface="-apple-system"/>
              </a:rPr>
              <a:t>Данная </a:t>
            </a:r>
            <a:r>
              <a:rPr lang="ru-RU" sz="3200" dirty="0">
                <a:solidFill>
                  <a:srgbClr val="333333"/>
                </a:solidFill>
                <a:latin typeface="-apple-system"/>
              </a:rPr>
              <a:t>сеть </a:t>
            </a:r>
            <a:r>
              <a:rPr lang="ru-RU" sz="3200" dirty="0" smtClean="0">
                <a:solidFill>
                  <a:srgbClr val="333333"/>
                </a:solidFill>
                <a:latin typeface="-apple-system"/>
              </a:rPr>
              <a:t>чаще всего используется для локального тестирования сервера</a:t>
            </a:r>
          </a:p>
          <a:p>
            <a:endParaRPr lang="ru-RU" sz="3200" dirty="0">
              <a:solidFill>
                <a:srgbClr val="333333"/>
              </a:solidFill>
              <a:latin typeface="-apple-system"/>
            </a:endParaRPr>
          </a:p>
          <a:p>
            <a:r>
              <a:rPr lang="ru-RU" sz="3200" dirty="0" smtClean="0"/>
              <a:t>Очень часто мы будем запускать сервер по адресу </a:t>
            </a:r>
            <a:r>
              <a:rPr lang="ru-RU" sz="3200" b="1" dirty="0" smtClean="0">
                <a:solidFill>
                  <a:srgbClr val="333333"/>
                </a:solidFill>
                <a:latin typeface="-apple-system"/>
              </a:rPr>
              <a:t>127.0.0.1</a:t>
            </a:r>
            <a:r>
              <a:rPr lang="ru-RU" sz="3200" b="1" dirty="0" smtClean="0"/>
              <a:t> (</a:t>
            </a:r>
            <a:r>
              <a:rPr lang="en-US" sz="3200" b="1" dirty="0" smtClean="0"/>
              <a:t>localhost</a:t>
            </a:r>
            <a:r>
              <a:rPr lang="ru-RU" sz="3200" b="1" dirty="0" smtClean="0"/>
              <a:t>)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6069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ПРОТОКОЛ </a:t>
            </a:r>
            <a:r>
              <a:rPr lang="en-US" sz="3600" dirty="0" smtClean="0"/>
              <a:t>TCP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200" name="Picture 8" descr="https://cf.ppt-online.org/files/slide/j/jUgLHEAoYm6T8qXptM0iJePSRywFc9BN1ZdKlG/slide-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" t="29173" r="17419" b="15032"/>
          <a:stretch/>
        </p:blipFill>
        <p:spPr bwMode="auto">
          <a:xfrm>
            <a:off x="1396539" y="1288200"/>
            <a:ext cx="9010996" cy="475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4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ПРОТОКОЛ </a:t>
            </a:r>
            <a:r>
              <a:rPr lang="en-US" sz="3600" dirty="0" smtClean="0"/>
              <a:t>TCP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872317" y="1643548"/>
            <a:ext cx="99198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333333"/>
                </a:solidFill>
                <a:latin typeface="-apple-system"/>
              </a:rPr>
              <a:t>TCP </a:t>
            </a:r>
            <a:r>
              <a:rPr lang="ru-RU" sz="3200" dirty="0" smtClean="0">
                <a:solidFill>
                  <a:srgbClr val="333333"/>
                </a:solidFill>
                <a:latin typeface="-apple-system"/>
              </a:rPr>
              <a:t>обеспечивают надежную передачу данных между клиентом и сервером.</a:t>
            </a:r>
          </a:p>
          <a:p>
            <a:endParaRPr lang="ru-RU" sz="3200" dirty="0">
              <a:solidFill>
                <a:srgbClr val="333333"/>
              </a:solidFill>
              <a:latin typeface="-apple-system"/>
            </a:endParaRPr>
          </a:p>
          <a:p>
            <a:r>
              <a:rPr lang="ru-RU" sz="3200" dirty="0"/>
              <a:t>В</a:t>
            </a:r>
            <a:r>
              <a:rPr lang="ru-RU" sz="3200" dirty="0" smtClean="0"/>
              <a:t> роли клиента и сервера выступают не элементы компьютерной сети, а программы, на них расположенные.</a:t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Порт программы дописывается после </a:t>
            </a:r>
            <a:r>
              <a:rPr lang="en-US" sz="3200" dirty="0" err="1" smtClean="0"/>
              <a:t>ip</a:t>
            </a:r>
            <a:r>
              <a:rPr lang="ru-RU" sz="3200" dirty="0" smtClean="0"/>
              <a:t>-адреса</a:t>
            </a:r>
            <a:r>
              <a:rPr lang="en-US" sz="3200" dirty="0" smtClean="0"/>
              <a:t> </a:t>
            </a:r>
            <a:r>
              <a:rPr lang="ru-RU" sz="3200" dirty="0" smtClean="0"/>
              <a:t>через двоеточие, например, </a:t>
            </a:r>
            <a:r>
              <a:rPr lang="en-US" sz="3200" dirty="0" smtClean="0"/>
              <a:t>127.0.0.1:8080</a:t>
            </a:r>
            <a:r>
              <a:rPr lang="ru-RU" sz="3200" dirty="0" smtClean="0"/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392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andshake в T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521" y="0"/>
            <a:ext cx="7516958" cy="684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99506"/>
            <a:ext cx="1745674" cy="49876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TCP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10797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99506"/>
            <a:ext cx="1745674" cy="49876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TCP</a:t>
            </a:r>
            <a:endParaRPr lang="ru-RU" sz="3600" dirty="0"/>
          </a:p>
        </p:txBody>
      </p:sp>
      <p:pic>
        <p:nvPicPr>
          <p:cNvPr id="14338" name="Picture 2" descr="Обмен пакетами в TC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5"/>
          <a:stretch/>
        </p:blipFill>
        <p:spPr bwMode="auto">
          <a:xfrm>
            <a:off x="2477194" y="0"/>
            <a:ext cx="7365076" cy="676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7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99506"/>
            <a:ext cx="1745674" cy="49876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TCP</a:t>
            </a:r>
            <a:endParaRPr lang="ru-RU" sz="3600" dirty="0"/>
          </a:p>
        </p:txBody>
      </p:sp>
      <p:pic>
        <p:nvPicPr>
          <p:cNvPr id="17410" name="Picture 2" descr="Ожидание подтверждени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6"/>
          <a:stretch/>
        </p:blipFill>
        <p:spPr bwMode="auto">
          <a:xfrm>
            <a:off x="2312525" y="0"/>
            <a:ext cx="7566950" cy="683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840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99506"/>
            <a:ext cx="1745674" cy="49876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TCP</a:t>
            </a:r>
            <a:endParaRPr lang="ru-RU" sz="3600" dirty="0"/>
          </a:p>
        </p:txBody>
      </p:sp>
      <p:pic>
        <p:nvPicPr>
          <p:cNvPr id="18434" name="Picture 2" descr="TCP. Скользящее окно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1"/>
          <a:stretch/>
        </p:blipFill>
        <p:spPr bwMode="auto">
          <a:xfrm>
            <a:off x="2615940" y="0"/>
            <a:ext cx="70883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58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План лекции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546167"/>
            <a:ext cx="11529753" cy="4796444"/>
          </a:xfrm>
        </p:spPr>
        <p:txBody>
          <a:bodyPr>
            <a:noAutofit/>
          </a:bodyPr>
          <a:lstStyle/>
          <a:p>
            <a:r>
              <a:rPr lang="en-US" sz="3200" dirty="0" smtClean="0"/>
              <a:t>IP / TCP / HTTP</a:t>
            </a:r>
          </a:p>
          <a:p>
            <a:r>
              <a:rPr lang="en-US" sz="3200" dirty="0" smtClean="0"/>
              <a:t>JSON</a:t>
            </a:r>
          </a:p>
          <a:p>
            <a:r>
              <a:rPr lang="en-US" sz="3200" dirty="0" smtClean="0"/>
              <a:t>HTTP-</a:t>
            </a:r>
            <a:r>
              <a:rPr lang="ru-RU" sz="3200" dirty="0" smtClean="0"/>
              <a:t>сервер на </a:t>
            </a:r>
            <a:r>
              <a:rPr lang="en-US" sz="3200" dirty="0" err="1" smtClean="0"/>
              <a:t>Golang</a:t>
            </a:r>
            <a:endParaRPr lang="ru-RU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9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99506"/>
            <a:ext cx="1745674" cy="49876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UDP</a:t>
            </a:r>
            <a:endParaRPr lang="ru-RU" sz="3600" dirty="0"/>
          </a:p>
        </p:txBody>
      </p:sp>
      <p:pic>
        <p:nvPicPr>
          <p:cNvPr id="19458" name="Picture 2" descr="Протокол UD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1"/>
          <a:stretch/>
        </p:blipFill>
        <p:spPr bwMode="auto">
          <a:xfrm>
            <a:off x="2607627" y="44142"/>
            <a:ext cx="6976745" cy="681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13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ПРОТОКОЛ </a:t>
            </a:r>
            <a:r>
              <a:rPr lang="en-US" sz="3600" dirty="0" smtClean="0"/>
              <a:t>TCP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2266210"/>
            <a:ext cx="11464004" cy="293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ПРОТОКОЛ </a:t>
            </a:r>
            <a:r>
              <a:rPr lang="en-US" sz="3600" dirty="0" smtClean="0"/>
              <a:t>HTTP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307975" y="1274216"/>
            <a:ext cx="114794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333333"/>
                </a:solidFill>
                <a:latin typeface="YS Text"/>
              </a:rPr>
              <a:t>HTTP (</a:t>
            </a:r>
            <a:r>
              <a:rPr lang="ru-RU" sz="2800" b="1" dirty="0" err="1">
                <a:solidFill>
                  <a:srgbClr val="333333"/>
                </a:solidFill>
                <a:latin typeface="YS Text"/>
              </a:rPr>
              <a:t>HyperText</a:t>
            </a:r>
            <a:r>
              <a:rPr lang="ru-RU" sz="2800" b="1" dirty="0">
                <a:solidFill>
                  <a:srgbClr val="333333"/>
                </a:solidFill>
                <a:latin typeface="YS Text"/>
              </a:rPr>
              <a:t> </a:t>
            </a:r>
            <a:r>
              <a:rPr lang="ru-RU" sz="2800" b="1" dirty="0" err="1">
                <a:solidFill>
                  <a:srgbClr val="333333"/>
                </a:solidFill>
                <a:latin typeface="YS Text"/>
              </a:rPr>
              <a:t>Transfer</a:t>
            </a:r>
            <a:r>
              <a:rPr lang="ru-RU" sz="2800" b="1" dirty="0">
                <a:solidFill>
                  <a:srgbClr val="333333"/>
                </a:solidFill>
                <a:latin typeface="YS Text"/>
              </a:rPr>
              <a:t> </a:t>
            </a:r>
            <a:r>
              <a:rPr lang="ru-RU" sz="2800" b="1" dirty="0" err="1">
                <a:solidFill>
                  <a:srgbClr val="333333"/>
                </a:solidFill>
                <a:latin typeface="YS Text"/>
              </a:rPr>
              <a:t>Protocol</a:t>
            </a:r>
            <a:r>
              <a:rPr lang="ru-RU" sz="2800" b="1" dirty="0">
                <a:solidFill>
                  <a:srgbClr val="333333"/>
                </a:solidFill>
                <a:latin typeface="YS Text"/>
              </a:rPr>
              <a:t>) — это протокол прикладного уровня, который используется для передачи данных в сети Интернет</a:t>
            </a:r>
            <a:r>
              <a:rPr lang="ru-RU" sz="2800" dirty="0">
                <a:solidFill>
                  <a:srgbClr val="333333"/>
                </a:solidFill>
                <a:latin typeface="YS Text"/>
              </a:rPr>
              <a:t>. </a:t>
            </a:r>
            <a:endParaRPr lang="en-US" sz="2800" dirty="0" smtClean="0">
              <a:solidFill>
                <a:srgbClr val="333333"/>
              </a:solidFill>
              <a:latin typeface="YS Text"/>
            </a:endParaRPr>
          </a:p>
          <a:p>
            <a:endParaRPr lang="en-US" sz="2800" dirty="0">
              <a:solidFill>
                <a:srgbClr val="333333"/>
              </a:solidFill>
              <a:latin typeface="YS Text"/>
            </a:endParaRPr>
          </a:p>
          <a:p>
            <a:r>
              <a:rPr lang="ru-RU" sz="2800" dirty="0" smtClean="0">
                <a:solidFill>
                  <a:srgbClr val="333333"/>
                </a:solidFill>
                <a:latin typeface="YS Text"/>
              </a:rPr>
              <a:t>Он </a:t>
            </a:r>
            <a:r>
              <a:rPr lang="ru-RU" sz="2800" dirty="0">
                <a:solidFill>
                  <a:srgbClr val="333333"/>
                </a:solidFill>
                <a:latin typeface="YS Text"/>
              </a:rPr>
              <a:t>определяет правила и формат обмена данными между клиентом (например, веб-браузером) и сервером. 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9442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ПРОТОКОЛ </a:t>
            </a:r>
            <a:r>
              <a:rPr lang="en-US" sz="3600" dirty="0" smtClean="0"/>
              <a:t>HTTP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482" name="Picture 2" descr="https://skillbox.ru/upload/setka_images/08502730092022_26df41bdfacbababd13ce5a2ed7e751b3c19643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66417"/>
            <a:ext cx="12044835" cy="25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2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ПРОТОКОЛ </a:t>
            </a:r>
            <a:r>
              <a:rPr lang="en-US" sz="3600" dirty="0" smtClean="0"/>
              <a:t>HTTP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3554" name="Picture 2" descr="https://skillbox.ru/upload/setka_images/08483830092022_bd473197c461193ea9b6d317f4c236910d0658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600199"/>
            <a:ext cx="12192001" cy="400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1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ПРОТОКОЛ </a:t>
            </a:r>
            <a:r>
              <a:rPr lang="en-US" sz="3600" dirty="0" smtClean="0"/>
              <a:t>HTTP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578" name="Picture 2" descr="https://skillbox.ru/upload/setka_images/08502730092022_d0e289e355555cb39f9d7f499b6888c389473c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81356"/>
            <a:ext cx="9455228" cy="387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5575" y="1084268"/>
            <a:ext cx="37929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GraphikLCG-Regular"/>
              </a:rPr>
              <a:t>Для пользователей URL-адрес — это набор понятных слов: </a:t>
            </a:r>
            <a:r>
              <a:rPr lang="ru-RU" dirty="0" err="1">
                <a:solidFill>
                  <a:srgbClr val="000000"/>
                </a:solidFill>
                <a:latin typeface="GraphikLCG-Regular"/>
              </a:rPr>
              <a:t>Skillbox</a:t>
            </a:r>
            <a:r>
              <a:rPr lang="ru-RU" dirty="0">
                <a:solidFill>
                  <a:srgbClr val="000000"/>
                </a:solidFill>
                <a:latin typeface="GraphikLCG-Regular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GraphikLCG-Regular"/>
              </a:rPr>
              <a:t>Yandex</a:t>
            </a:r>
            <a:r>
              <a:rPr lang="ru-RU" dirty="0">
                <a:solidFill>
                  <a:srgbClr val="000000"/>
                </a:solidFill>
                <a:latin typeface="GraphikLCG-Regular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GraphikLCG-Regular"/>
              </a:rPr>
              <a:t>Google</a:t>
            </a:r>
            <a:r>
              <a:rPr lang="ru-RU" dirty="0">
                <a:solidFill>
                  <a:srgbClr val="000000"/>
                </a:solidFill>
                <a:latin typeface="GraphikLCG-Regular"/>
              </a:rPr>
              <a:t>. Но для компьютера эти понятные нам слова — набор непонятных символов.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4262542" y="1084269"/>
            <a:ext cx="7026142" cy="175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GraphikLCG-Regular"/>
              </a:rPr>
              <a:t>Поэтому браузер отправляет введённые вами слова в DNS, преобразователь URL-адресов в IP-адреса. DNS расшифровывается как «доменная система имён» (</a:t>
            </a:r>
            <a:r>
              <a:rPr lang="ru-RU" dirty="0" err="1">
                <a:solidFill>
                  <a:srgbClr val="000000"/>
                </a:solidFill>
                <a:latin typeface="GraphikLCG-Regular"/>
              </a:rPr>
              <a:t>Domain</a:t>
            </a:r>
            <a:r>
              <a:rPr lang="ru-RU" dirty="0">
                <a:solidFill>
                  <a:srgbClr val="000000"/>
                </a:solidFill>
                <a:latin typeface="GraphikLCG-Regular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GraphikLCG-Regular"/>
              </a:rPr>
              <a:t>Name</a:t>
            </a:r>
            <a:r>
              <a:rPr lang="ru-RU" dirty="0">
                <a:solidFill>
                  <a:srgbClr val="000000"/>
                </a:solidFill>
                <a:latin typeface="GraphikLCG-Regular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GraphikLCG-Regular"/>
              </a:rPr>
              <a:t>System</a:t>
            </a:r>
            <a:r>
              <a:rPr lang="ru-RU" dirty="0">
                <a:solidFill>
                  <a:srgbClr val="000000"/>
                </a:solidFill>
                <a:latin typeface="GraphikLCG-Regular"/>
              </a:rPr>
              <a:t>), и его можно представить как огромную таблицу со всеми зарегистрированными именами для сайтов и их IP-адресами.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61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ПРОТОКОЛ </a:t>
            </a:r>
            <a:r>
              <a:rPr lang="en-US" sz="3600" dirty="0" smtClean="0"/>
              <a:t>HTTP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5602" name="Picture 2" descr="https://skillbox.ru/upload/setka_images/08502730092022_a3e9b924b0c79cb7169afa563a255fa0a5b1c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7804"/>
            <a:ext cx="12192000" cy="408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5575" y="6019445"/>
            <a:ext cx="2535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А где порт 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0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ПРОТОКОЛ </a:t>
            </a:r>
            <a:r>
              <a:rPr lang="en-US" sz="3600" dirty="0" smtClean="0"/>
              <a:t>HTTP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626" name="Picture 2" descr="https://skillbox.ru/upload/setka_images/08571430092022_bb2921aa7578ad7da7c5e04d7a7a64aa557740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85" y="1253277"/>
            <a:ext cx="10146665" cy="487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1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ПРОТОКОЛ </a:t>
            </a:r>
            <a:r>
              <a:rPr lang="en-US" sz="3600" dirty="0" smtClean="0"/>
              <a:t>HTTP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7650" name="Picture 2" descr="https://skillbox.ru/upload/setka_images/08502730092022_cae856732bd4226855875d839121e46dd85999a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90" y="1204670"/>
            <a:ext cx="10723418" cy="491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ПРОТОКОЛ </a:t>
            </a:r>
            <a:r>
              <a:rPr lang="en-US" sz="3600" dirty="0" smtClean="0"/>
              <a:t>HTTP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585258" y="2759826"/>
            <a:ext cx="6743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А теперь чуть подробнее…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318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СТЕК ПРОТОКОЛОВ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00"/>
          <a:stretch/>
        </p:blipFill>
        <p:spPr>
          <a:xfrm>
            <a:off x="2163561" y="2233131"/>
            <a:ext cx="8628611" cy="3796589"/>
          </a:xfrm>
          <a:prstGeom prst="rect">
            <a:avLst/>
          </a:prstGeom>
          <a:solidFill>
            <a:srgbClr val="00B0F0"/>
          </a:solidFill>
        </p:spPr>
      </p:pic>
      <p:sp>
        <p:nvSpPr>
          <p:cNvPr id="13" name="TextBox 12"/>
          <p:cNvSpPr txBox="1"/>
          <p:nvPr/>
        </p:nvSpPr>
        <p:spPr>
          <a:xfrm>
            <a:off x="8253151" y="5253644"/>
            <a:ext cx="45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ю</a:t>
            </a:r>
            <a:endParaRPr lang="ru-RU" sz="2400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21422" y="1274216"/>
            <a:ext cx="11529753" cy="47964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Существует понятие стека протоколов </a:t>
            </a:r>
            <a:r>
              <a:rPr lang="en-US" sz="2800" dirty="0" smtClean="0"/>
              <a:t>TCP/IP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883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ПРОТОКОЛ </a:t>
            </a:r>
            <a:r>
              <a:rPr lang="en-US" sz="3600" dirty="0" smtClean="0"/>
              <a:t>HTTP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78" name="Picture 6" descr="https://firstvds.ru/sites/default/files/2024-05/gui5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12" y="2624590"/>
            <a:ext cx="3601170" cy="32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0" name="Picture 8" descr="https://firstvds.ru/sites/default/files/all_images/instructions/http/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134" y="2750137"/>
            <a:ext cx="5843038" cy="50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030778" y="1357850"/>
            <a:ext cx="4720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Структура запроса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650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Структура HTTP запрос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2" r="12439" b="10063"/>
          <a:stretch/>
        </p:blipFill>
        <p:spPr bwMode="auto">
          <a:xfrm>
            <a:off x="4680875" y="2148479"/>
            <a:ext cx="5968538" cy="396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ПРОТОКОЛ </a:t>
            </a:r>
            <a:r>
              <a:rPr lang="en-US" sz="3600" dirty="0" smtClean="0"/>
              <a:t>HTTP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60375" y="1319447"/>
            <a:ext cx="4720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Структура запроса</a:t>
            </a:r>
            <a:endParaRPr lang="ru-RU" sz="4400" dirty="0"/>
          </a:p>
        </p:txBody>
      </p:sp>
      <p:pic>
        <p:nvPicPr>
          <p:cNvPr id="15" name="Picture 6" descr="https://firstvds.ru/sites/default/files/2024-05/gui5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774219"/>
            <a:ext cx="3601170" cy="32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7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ПРОТОКОЛ </a:t>
            </a:r>
            <a:r>
              <a:rPr lang="en-US" sz="3600" dirty="0" smtClean="0"/>
              <a:t>HTTP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60375" y="1319447"/>
            <a:ext cx="5678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Методы </a:t>
            </a:r>
            <a:r>
              <a:rPr lang="en-US" sz="4400" dirty="0" smtClean="0"/>
              <a:t>HTTP</a:t>
            </a:r>
            <a:r>
              <a:rPr lang="ru-RU" sz="4400" dirty="0" smtClean="0"/>
              <a:t> запроса</a:t>
            </a:r>
            <a:endParaRPr lang="ru-RU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003" t="19522" r="1230"/>
          <a:stretch/>
        </p:blipFill>
        <p:spPr>
          <a:xfrm>
            <a:off x="490479" y="2300003"/>
            <a:ext cx="11295849" cy="378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5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ПРОТОКОЛ </a:t>
            </a:r>
            <a:r>
              <a:rPr lang="en-US" sz="3600" dirty="0" smtClean="0"/>
              <a:t>HTTP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60375" y="1319447"/>
            <a:ext cx="5678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Методы </a:t>
            </a:r>
            <a:r>
              <a:rPr lang="en-US" sz="4400" dirty="0" smtClean="0"/>
              <a:t>HTTP</a:t>
            </a:r>
            <a:r>
              <a:rPr lang="ru-RU" sz="4400" dirty="0" smtClean="0"/>
              <a:t> запроса</a:t>
            </a:r>
            <a:endParaRPr lang="ru-RU" sz="4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2088888"/>
            <a:ext cx="11451364" cy="33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ПРОТОКОЛ </a:t>
            </a:r>
            <a:r>
              <a:rPr lang="en-US" sz="3600" dirty="0" smtClean="0"/>
              <a:t>HTTP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60375" y="1319447"/>
            <a:ext cx="5678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Методы </a:t>
            </a:r>
            <a:r>
              <a:rPr lang="en-US" sz="4400" dirty="0" smtClean="0"/>
              <a:t>HTTP</a:t>
            </a:r>
            <a:r>
              <a:rPr lang="ru-RU" sz="4400" dirty="0" smtClean="0"/>
              <a:t> запроса</a:t>
            </a:r>
            <a:endParaRPr lang="ru-RU" sz="4400" dirty="0"/>
          </a:p>
        </p:txBody>
      </p:sp>
      <p:pic>
        <p:nvPicPr>
          <p:cNvPr id="29698" name="Picture 2" descr="Изображение основных действий в CRUD: create, read, update, dele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5" b="16112"/>
          <a:stretch/>
        </p:blipFill>
        <p:spPr bwMode="auto">
          <a:xfrm>
            <a:off x="307975" y="3125586"/>
            <a:ext cx="8336491" cy="321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29047" y="275625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3299389" y="2721826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GET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4944542" y="2699306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PUT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>
          <a:xfrm>
            <a:off x="6269037" y="2705245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9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ПРОТОКОЛ </a:t>
            </a:r>
            <a:r>
              <a:rPr lang="en-US" sz="3600" dirty="0" smtClean="0"/>
              <a:t>HTTP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Pictur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4820" name="Picture 4" descr="https://blog.dktcdn.net/files/uri-la-gi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89" y="1179330"/>
            <a:ext cx="8550620" cy="497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09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ПРОТОКОЛ </a:t>
            </a:r>
            <a:r>
              <a:rPr lang="en-US" sz="3600" dirty="0" smtClean="0"/>
              <a:t>HTTP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Pictur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469478"/>
            <a:ext cx="10058400" cy="424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ПРОТОКОЛ </a:t>
            </a:r>
            <a:r>
              <a:rPr lang="en-US" sz="3600" dirty="0" smtClean="0"/>
              <a:t>HTTP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Pictur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4" y="1286019"/>
            <a:ext cx="11509699" cy="467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JSON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Pictur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307975" y="1274216"/>
            <a:ext cx="113464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333333"/>
                </a:solidFill>
                <a:latin typeface="YS Text"/>
              </a:rPr>
              <a:t>JSON (</a:t>
            </a:r>
            <a:r>
              <a:rPr lang="ru-RU" sz="2400" b="1" dirty="0" err="1">
                <a:solidFill>
                  <a:srgbClr val="333333"/>
                </a:solidFill>
                <a:latin typeface="YS Text"/>
              </a:rPr>
              <a:t>JavaScript</a:t>
            </a:r>
            <a:r>
              <a:rPr lang="ru-RU" sz="2400" b="1" dirty="0">
                <a:solidFill>
                  <a:srgbClr val="333333"/>
                </a:solidFill>
                <a:latin typeface="YS Text"/>
              </a:rPr>
              <a:t> </a:t>
            </a:r>
            <a:r>
              <a:rPr lang="ru-RU" sz="2400" b="1" dirty="0" err="1">
                <a:solidFill>
                  <a:srgbClr val="333333"/>
                </a:solidFill>
                <a:latin typeface="YS Text"/>
              </a:rPr>
              <a:t>Object</a:t>
            </a:r>
            <a:r>
              <a:rPr lang="ru-RU" sz="2400" b="1" dirty="0">
                <a:solidFill>
                  <a:srgbClr val="333333"/>
                </a:solidFill>
                <a:latin typeface="YS Text"/>
              </a:rPr>
              <a:t> </a:t>
            </a:r>
            <a:r>
              <a:rPr lang="ru-RU" sz="2400" b="1" dirty="0" err="1">
                <a:solidFill>
                  <a:srgbClr val="333333"/>
                </a:solidFill>
                <a:latin typeface="YS Text"/>
              </a:rPr>
              <a:t>Notation</a:t>
            </a:r>
            <a:r>
              <a:rPr lang="ru-RU" sz="2400" b="1" dirty="0">
                <a:solidFill>
                  <a:srgbClr val="333333"/>
                </a:solidFill>
                <a:latin typeface="YS Text"/>
              </a:rPr>
              <a:t>) — текстовый формат для хранения и обмена структурированными данными</a:t>
            </a:r>
            <a:r>
              <a:rPr lang="ru-RU" sz="2400" dirty="0">
                <a:solidFill>
                  <a:srgbClr val="333333"/>
                </a:solidFill>
                <a:latin typeface="YS Text"/>
              </a:rPr>
              <a:t>. Он основан на синтаксисе объектов в </a:t>
            </a:r>
            <a:r>
              <a:rPr lang="ru-RU" sz="2400" dirty="0" err="1">
                <a:solidFill>
                  <a:srgbClr val="333333"/>
                </a:solidFill>
                <a:latin typeface="YS Text"/>
              </a:rPr>
              <a:t>JavaScript</a:t>
            </a:r>
            <a:r>
              <a:rPr lang="ru-RU" sz="2400" dirty="0">
                <a:solidFill>
                  <a:srgbClr val="333333"/>
                </a:solidFill>
                <a:latin typeface="YS Text"/>
              </a:rPr>
              <a:t>, но не зависит от него</a:t>
            </a:r>
            <a:r>
              <a:rPr lang="ru-RU" sz="2400" dirty="0" smtClean="0">
                <a:solidFill>
                  <a:srgbClr val="333333"/>
                </a:solidFill>
                <a:latin typeface="YS Text"/>
              </a:rPr>
              <a:t>.</a:t>
            </a:r>
            <a:endParaRPr lang="en-US" sz="2400" dirty="0" smtClean="0">
              <a:solidFill>
                <a:srgbClr val="333333"/>
              </a:solidFill>
              <a:latin typeface="YS Text"/>
            </a:endParaRPr>
          </a:p>
          <a:p>
            <a:endParaRPr lang="ru-RU" sz="2400" dirty="0">
              <a:solidFill>
                <a:srgbClr val="333333"/>
              </a:solidFill>
              <a:latin typeface="YS Text"/>
            </a:endParaRPr>
          </a:p>
          <a:p>
            <a:r>
              <a:rPr lang="ru-RU" sz="2400" b="1" dirty="0">
                <a:solidFill>
                  <a:srgbClr val="333333"/>
                </a:solidFill>
                <a:latin typeface="YS Text"/>
              </a:rPr>
              <a:t>Данные в JSON представляются в виде пар «ключ — значение»</a:t>
            </a:r>
            <a:r>
              <a:rPr lang="ru-RU" sz="2400" dirty="0">
                <a:solidFill>
                  <a:srgbClr val="333333"/>
                </a:solidFill>
                <a:latin typeface="YS Text"/>
              </a:rPr>
              <a:t>. Ключи — всегда строки, а значения могут быть представлены различными типами: числовыми, строковыми, логическими</a:t>
            </a:r>
            <a:r>
              <a:rPr lang="ru-RU" sz="2400" dirty="0" smtClean="0">
                <a:solidFill>
                  <a:srgbClr val="333333"/>
                </a:solidFill>
                <a:latin typeface="YS Text"/>
              </a:rPr>
              <a:t>.</a:t>
            </a:r>
            <a:endParaRPr lang="en-US" sz="2400" dirty="0" smtClean="0">
              <a:solidFill>
                <a:srgbClr val="333333"/>
              </a:solidFill>
              <a:latin typeface="YS Text"/>
            </a:endParaRPr>
          </a:p>
          <a:p>
            <a:endParaRPr lang="ru-RU" sz="2400" dirty="0">
              <a:solidFill>
                <a:srgbClr val="333333"/>
              </a:solidFill>
              <a:latin typeface="YS Text"/>
            </a:endParaRPr>
          </a:p>
          <a:p>
            <a:r>
              <a:rPr lang="ru-RU" sz="2400" b="1" dirty="0">
                <a:solidFill>
                  <a:srgbClr val="333333"/>
                </a:solidFill>
                <a:latin typeface="YS Text"/>
              </a:rPr>
              <a:t>Формат широко используется</a:t>
            </a:r>
            <a:r>
              <a:rPr lang="ru-RU" sz="2400" dirty="0">
                <a:solidFill>
                  <a:srgbClr val="333333"/>
                </a:solidFill>
                <a:latin typeface="YS Text"/>
              </a:rPr>
              <a:t> для передачи данных в приложениях между серверами и клиентами, а также для их хранения и обмена ими</a:t>
            </a:r>
            <a:r>
              <a:rPr lang="ru-RU" sz="2400" dirty="0" smtClean="0">
                <a:solidFill>
                  <a:srgbClr val="333333"/>
                </a:solidFill>
                <a:latin typeface="YS Text"/>
              </a:rPr>
              <a:t>.</a:t>
            </a:r>
            <a:endParaRPr lang="en-US" sz="2400" dirty="0" smtClean="0">
              <a:solidFill>
                <a:srgbClr val="333333"/>
              </a:solidFill>
              <a:latin typeface="YS Text"/>
            </a:endParaRPr>
          </a:p>
          <a:p>
            <a:endParaRPr lang="ru-RU" sz="2400" b="0" i="0" dirty="0">
              <a:solidFill>
                <a:srgbClr val="333333"/>
              </a:solidFill>
              <a:effectLst/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30441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JSON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Pictur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428" y="1920239"/>
            <a:ext cx="8189725" cy="281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0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IP-</a:t>
            </a:r>
            <a:r>
              <a:rPr lang="ru-RU" sz="3600" dirty="0" smtClean="0"/>
              <a:t>адрес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13" y="2954800"/>
            <a:ext cx="4203773" cy="14191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0822" y="1274216"/>
            <a:ext cx="92188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333333"/>
                </a:solidFill>
                <a:latin typeface="-apple-system"/>
              </a:rPr>
              <a:t>IP-адрес — </a:t>
            </a:r>
            <a:r>
              <a:rPr lang="ru-RU" sz="2800" dirty="0">
                <a:solidFill>
                  <a:srgbClr val="333333"/>
                </a:solidFill>
                <a:latin typeface="-apple-system"/>
              </a:rPr>
              <a:t>уникальный сетевой адрес узла в компьютерной сети, построенной на основе стека протоколов </a:t>
            </a:r>
            <a:r>
              <a:rPr lang="ru-RU" sz="2800" b="1" dirty="0" smtClean="0">
                <a:solidFill>
                  <a:srgbClr val="333333"/>
                </a:solidFill>
                <a:latin typeface="-apple-system"/>
              </a:rPr>
              <a:t>TCP/IP</a:t>
            </a:r>
            <a:endParaRPr lang="ru-RU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340822" y="4610390"/>
            <a:ext cx="92188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333333"/>
                </a:solidFill>
                <a:latin typeface="-apple-system"/>
              </a:rPr>
              <a:t>Обычно состоит из 4 октетов. Можно зайти на </a:t>
            </a:r>
            <a:r>
              <a:rPr lang="en-US" sz="2800" dirty="0">
                <a:solidFill>
                  <a:srgbClr val="333333"/>
                </a:solidFill>
                <a:latin typeface="-apple-system"/>
                <a:hlinkClick r:id="rId3"/>
              </a:rPr>
              <a:t>https://2ip.ru</a:t>
            </a:r>
            <a:r>
              <a:rPr lang="en-US" sz="2800" dirty="0" smtClean="0">
                <a:solidFill>
                  <a:srgbClr val="333333"/>
                </a:solidFill>
                <a:latin typeface="-apple-system"/>
                <a:hlinkClick r:id="rId3"/>
              </a:rPr>
              <a:t>/</a:t>
            </a:r>
            <a:r>
              <a:rPr lang="ru-RU" sz="2800" dirty="0" smtClean="0">
                <a:solidFill>
                  <a:srgbClr val="333333"/>
                </a:solidFill>
                <a:latin typeface="-apple-system"/>
              </a:rPr>
              <a:t> и узнать свой </a:t>
            </a:r>
            <a:r>
              <a:rPr lang="en-US" sz="2800" dirty="0" err="1" smtClean="0">
                <a:solidFill>
                  <a:srgbClr val="333333"/>
                </a:solidFill>
                <a:latin typeface="-apple-system"/>
              </a:rPr>
              <a:t>ip</a:t>
            </a:r>
            <a:r>
              <a:rPr lang="en-US" sz="2800" dirty="0" smtClean="0">
                <a:solidFill>
                  <a:srgbClr val="333333"/>
                </a:solidFill>
                <a:latin typeface="-apple-system"/>
              </a:rPr>
              <a:t> </a:t>
            </a:r>
            <a:r>
              <a:rPr lang="ru-RU" sz="2800" dirty="0" smtClean="0">
                <a:solidFill>
                  <a:srgbClr val="333333"/>
                </a:solidFill>
                <a:latin typeface="-apple-system"/>
              </a:rPr>
              <a:t>адрес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7531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JSON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Pictur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" descr="https://habrastorage.org/r/w1560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https://habrastorage.org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1" y="1458882"/>
            <a:ext cx="51339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JSON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Pictur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" descr="https://habrastorage.org/r/w1560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https://habrastorage.org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1647825"/>
            <a:ext cx="50958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JSON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Pictur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" descr="https://habrastorage.org/r/w1560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https://habrastorage.org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1614487"/>
            <a:ext cx="52101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JSON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Pictur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" descr="https://habrastorage.org/r/w1560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https://habrastorage.org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7" y="1492654"/>
            <a:ext cx="52292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JSON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Pictur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" descr="https://habrastorage.org/r/w1560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https://habrastorage.org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6" y="1643548"/>
            <a:ext cx="53435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JSON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Pictur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" descr="https://habrastorage.org/r/w1560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https://habrastorage.org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47875"/>
            <a:ext cx="5334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JSON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Pictur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" descr="https://habrastorage.org/r/w1560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https://habrastorage.org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404" y="2213523"/>
            <a:ext cx="5895974" cy="2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JSON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Pictur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" descr="https://habrastorage.org/r/w1560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https://habrastorage.org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885" y="1643548"/>
            <a:ext cx="6084743" cy="37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Сервер на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Pictur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" descr="https://habrastorage.org/r/w1560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https://habrastorage.org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" y="1298835"/>
            <a:ext cx="8049087" cy="54927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703" y="1406930"/>
            <a:ext cx="41624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Сервер на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Pictur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" descr="https://habrastorage.org/r/w1560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https://habrastorage.org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274216"/>
            <a:ext cx="8267700" cy="52387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224" y="1274216"/>
            <a:ext cx="2356733" cy="211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IP-</a:t>
            </a:r>
            <a:r>
              <a:rPr lang="ru-RU" sz="3600" dirty="0" smtClean="0"/>
              <a:t>адрес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https://skillbox.ru/upload/setka_images/08510304082022_accf102caaa970ce65d217b9ae9a8e9a57caa67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773" y="2070462"/>
            <a:ext cx="7066492" cy="255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6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Сервер на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Pictur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" descr="https://habrastorage.org/r/w1560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https://habrastorage.org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235075"/>
            <a:ext cx="7972425" cy="52673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771" y="1235074"/>
            <a:ext cx="3556001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Сервер на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Pictur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" descr="https://habrastorage.org/r/w1560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https://habrastorage.org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8258175" cy="54673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750" y="1274216"/>
            <a:ext cx="2946548" cy="53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9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Сервер на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Pictur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" descr="https://habrastorage.org/r/w1560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https://habrastorage.org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72090"/>
            <a:ext cx="12192000" cy="34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Сервер на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Pictur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" descr="https://habrastorage.org/r/w1560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https://habrastorage.org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28" y="1274216"/>
            <a:ext cx="11363152" cy="458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Сервер на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Pictur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" descr="https://habrastorage.org/r/w1560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https://habrastorage.org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6" y="2182726"/>
            <a:ext cx="5682350" cy="36361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118" y="1130561"/>
            <a:ext cx="5217017" cy="502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Сервер на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Pictur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" descr="https://habrastorage.org/r/w1560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https://habrastorage.org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13432"/>
          <a:stretch/>
        </p:blipFill>
        <p:spPr>
          <a:xfrm>
            <a:off x="7448587" y="1130561"/>
            <a:ext cx="4402588" cy="19515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10" y="1130561"/>
            <a:ext cx="7175256" cy="521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Сервер на </a:t>
            </a:r>
            <a:r>
              <a:rPr lang="en-US" sz="3600" dirty="0" err="1" smtClean="0"/>
              <a:t>golang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Структура HTTP запрос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Pictur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" descr="https://habrastorage.org/r/w1560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https://habrastorage.org/getpro/habr/upload_files/acd/1a0/b3e/acd1a0b3e42086178942fcc0c0fd8d1b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15" y="1797221"/>
            <a:ext cx="11633261" cy="373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Источники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546167"/>
            <a:ext cx="11529753" cy="4796444"/>
          </a:xfrm>
        </p:spPr>
        <p:txBody>
          <a:bodyPr>
            <a:noAutofit/>
          </a:bodyPr>
          <a:lstStyle/>
          <a:p>
            <a:r>
              <a:rPr lang="en-US" sz="3200" b="1" dirty="0">
                <a:hlinkClick r:id="rId2"/>
              </a:rPr>
              <a:t>https://</a:t>
            </a:r>
            <a:r>
              <a:rPr lang="en-US" sz="3200" b="1" dirty="0" smtClean="0">
                <a:hlinkClick r:id="rId2"/>
              </a:rPr>
              <a:t>ru.hexlet.io/courses/internet-fundamentals/lessons/tcp-ip/theory_unit</a:t>
            </a:r>
            <a:endParaRPr lang="ru-RU" sz="3200" b="1" dirty="0" smtClean="0"/>
          </a:p>
          <a:p>
            <a:r>
              <a:rPr lang="en-US" sz="3200" b="1" dirty="0">
                <a:hlinkClick r:id="rId3"/>
              </a:rPr>
              <a:t>https://habr.com/ru/companies/ruvds/articles/759988</a:t>
            </a:r>
            <a:r>
              <a:rPr lang="en-US" sz="3200" b="1" dirty="0" smtClean="0">
                <a:hlinkClick r:id="rId3"/>
              </a:rPr>
              <a:t>/</a:t>
            </a:r>
            <a:endParaRPr lang="ru-RU" sz="3200" b="1" dirty="0" smtClean="0"/>
          </a:p>
          <a:p>
            <a:r>
              <a:rPr lang="en-US" sz="2800" b="1" dirty="0">
                <a:hlinkClick r:id="rId4"/>
              </a:rPr>
              <a:t>https://habr.com/ru/articles/350878</a:t>
            </a:r>
            <a:r>
              <a:rPr lang="en-US" sz="2800" b="1" dirty="0" smtClean="0">
                <a:hlinkClick r:id="rId4"/>
              </a:rPr>
              <a:t>/</a:t>
            </a:r>
            <a:endParaRPr lang="ru-RU" sz="2800" b="1" dirty="0" smtClean="0"/>
          </a:p>
          <a:p>
            <a:r>
              <a:rPr lang="en-US" sz="2800" b="1" dirty="0">
                <a:hlinkClick r:id="rId5"/>
              </a:rPr>
              <a:t>https://skillbox.ru/media/code/chto-takoe-http-i-zachem-on-nuzhen</a:t>
            </a:r>
            <a:r>
              <a:rPr lang="en-US" sz="2800" b="1" dirty="0" smtClean="0">
                <a:hlinkClick r:id="rId5"/>
              </a:rPr>
              <a:t>/</a:t>
            </a:r>
            <a:endParaRPr lang="en-US" sz="2800" b="1" dirty="0" smtClean="0"/>
          </a:p>
          <a:p>
            <a:r>
              <a:rPr lang="en-US" sz="2800" b="1" dirty="0">
                <a:hlinkClick r:id="rId6"/>
              </a:rPr>
              <a:t>https://habr.com/ru/articles/554274</a:t>
            </a:r>
            <a:r>
              <a:rPr lang="en-US" sz="2800" b="1" dirty="0" smtClean="0">
                <a:hlinkClick r:id="rId6"/>
              </a:rPr>
              <a:t>/</a:t>
            </a:r>
            <a:endParaRPr lang="en-US" sz="2800" b="1" dirty="0" smtClean="0"/>
          </a:p>
          <a:p>
            <a:endParaRPr lang="en-US" sz="2800" b="1" dirty="0" smtClean="0"/>
          </a:p>
          <a:p>
            <a:endParaRPr lang="ru-RU" sz="2800" b="1" dirty="0"/>
          </a:p>
          <a:p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3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 :3</a:t>
            </a:r>
            <a:endParaRPr lang="ru-RU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8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IP-</a:t>
            </a:r>
            <a:r>
              <a:rPr lang="ru-RU" sz="3600" dirty="0" smtClean="0"/>
              <a:t>адрес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https://skillbox.ru/upload/setka_images/08512604082022_bd473197c461193ea9b6d317f4c236910d0658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586" y="1130561"/>
            <a:ext cx="6728827" cy="504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7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IP-</a:t>
            </a:r>
            <a:r>
              <a:rPr lang="ru-RU" sz="3600" dirty="0" smtClean="0"/>
              <a:t>адрес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 descr="https://skillbox.ru/upload/setka_images/08514004082022_e3039f248dd555899a396179b51a05be377f997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6" b="5800"/>
          <a:stretch/>
        </p:blipFill>
        <p:spPr bwMode="auto">
          <a:xfrm>
            <a:off x="207251" y="1072340"/>
            <a:ext cx="8072225" cy="575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7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IP-</a:t>
            </a:r>
            <a:r>
              <a:rPr lang="ru-RU" sz="3600" dirty="0" smtClean="0"/>
              <a:t>адрес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https://skillbox.ru/upload/setka_images/08532504082022_073efc852a65b7685aeef7707c1c1bd107b268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65" y="2240008"/>
            <a:ext cx="8694869" cy="189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8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killbox.ru/upload/setka_images/08550704082022_79a3bf1b60dcd0c001f9454c21d4401a9576e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903" y="1643548"/>
            <a:ext cx="8517370" cy="488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IP-</a:t>
            </a:r>
            <a:r>
              <a:rPr lang="ru-RU" sz="3600" dirty="0" smtClean="0"/>
              <a:t>адрес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15</a:t>
            </a:r>
            <a:r>
              <a:rPr lang="ru-RU" dirty="0" smtClean="0"/>
              <a:t>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AutoShape 2" descr="https://skillbox.ru/upload/setka_images/08510304082022_accf102caaa970ce65d217b9ae9a8e9a57caa67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Rectangle 2"/>
          <p:cNvSpPr/>
          <p:nvPr/>
        </p:nvSpPr>
        <p:spPr>
          <a:xfrm>
            <a:off x="170410" y="11305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GraphikLCG-Regular"/>
              </a:rPr>
              <a:t>Давайте применим к IP-адресу 192.168.1.34 маску подсети 255.255.255.0: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03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12388</TotalTime>
  <Words>624</Words>
  <Application>Microsoft Office PowerPoint</Application>
  <PresentationFormat>Widescreen</PresentationFormat>
  <Paragraphs>310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-apple-system</vt:lpstr>
      <vt:lpstr>Arial</vt:lpstr>
      <vt:lpstr>Calibri</vt:lpstr>
      <vt:lpstr>Corbel</vt:lpstr>
      <vt:lpstr>Gill Sans MT</vt:lpstr>
      <vt:lpstr>GraphikLCG-Regular</vt:lpstr>
      <vt:lpstr>YS Text</vt:lpstr>
      <vt:lpstr>Parcel</vt:lpstr>
      <vt:lpstr>Основы web-разработки </vt:lpstr>
      <vt:lpstr>План лекции</vt:lpstr>
      <vt:lpstr>СТЕК ПРОТОКОЛОВ</vt:lpstr>
      <vt:lpstr>IP-адрес</vt:lpstr>
      <vt:lpstr>IP-адрес</vt:lpstr>
      <vt:lpstr>IP-адрес</vt:lpstr>
      <vt:lpstr>IP-адрес</vt:lpstr>
      <vt:lpstr>IP-адрес</vt:lpstr>
      <vt:lpstr>IP-адрес</vt:lpstr>
      <vt:lpstr>IP-адрес</vt:lpstr>
      <vt:lpstr>IP-адрес</vt:lpstr>
      <vt:lpstr>IP-адрес</vt:lpstr>
      <vt:lpstr>IP-адрес</vt:lpstr>
      <vt:lpstr>ПРОТОКОЛ TCP</vt:lpstr>
      <vt:lpstr>ПРОТОКОЛ TCP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ПРОТОКОЛ TCP</vt:lpstr>
      <vt:lpstr>ПРОТОКОЛ HTTP</vt:lpstr>
      <vt:lpstr>ПРОТОКОЛ HTTP</vt:lpstr>
      <vt:lpstr>ПРОТОКОЛ HTTP</vt:lpstr>
      <vt:lpstr>ПРОТОКОЛ HTTP</vt:lpstr>
      <vt:lpstr>ПРОТОКОЛ HTTP</vt:lpstr>
      <vt:lpstr>ПРОТОКОЛ HTTP</vt:lpstr>
      <vt:lpstr>ПРОТОКОЛ HTTP</vt:lpstr>
      <vt:lpstr>ПРОТОКОЛ HTTP</vt:lpstr>
      <vt:lpstr>ПРОТОКОЛ HTTP</vt:lpstr>
      <vt:lpstr>ПРОТОКОЛ HTTP</vt:lpstr>
      <vt:lpstr>ПРОТОКОЛ HTTP</vt:lpstr>
      <vt:lpstr>ПРОТОКОЛ HTTP</vt:lpstr>
      <vt:lpstr>ПРОТОКОЛ HTTP</vt:lpstr>
      <vt:lpstr>ПРОТОКОЛ HTTP</vt:lpstr>
      <vt:lpstr>ПРОТОКОЛ HTTP</vt:lpstr>
      <vt:lpstr>ПРОТОКОЛ HTTP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Сервер на golang</vt:lpstr>
      <vt:lpstr>Сервер на golang</vt:lpstr>
      <vt:lpstr>Сервер на golang</vt:lpstr>
      <vt:lpstr>Сервер на golang</vt:lpstr>
      <vt:lpstr>Сервер на golang</vt:lpstr>
      <vt:lpstr>Сервер на golang</vt:lpstr>
      <vt:lpstr>Сервер на golang</vt:lpstr>
      <vt:lpstr>Сервер на golang</vt:lpstr>
      <vt:lpstr>Сервер на golang</vt:lpstr>
      <vt:lpstr>Источники</vt:lpstr>
      <vt:lpstr>Спасибо за внимание :3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интернет-программирования</dc:title>
  <dc:creator>Valery Shtuzer</dc:creator>
  <cp:lastModifiedBy>Valery Shtuzer</cp:lastModifiedBy>
  <cp:revision>176</cp:revision>
  <dcterms:created xsi:type="dcterms:W3CDTF">2024-09-03T07:09:51Z</dcterms:created>
  <dcterms:modified xsi:type="dcterms:W3CDTF">2024-10-15T06:00:04Z</dcterms:modified>
</cp:coreProperties>
</file>