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3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376" r:id="rId28"/>
    <p:sldId id="3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193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464261/" TargetMode="External"/><Relationship Id="rId2" Type="http://schemas.openxmlformats.org/officeDocument/2006/relationships/hyperlink" Target="https://habr.com/ru/articles/4832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articles/590679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 smtClean="0"/>
              <a:t>ZeroHug</a:t>
            </a:r>
            <a:endParaRPr lang="en-US" dirty="0" smtClean="0"/>
          </a:p>
          <a:p>
            <a:r>
              <a:rPr lang="ru-RU" dirty="0" smtClean="0"/>
              <a:t>Шумилин В.</a:t>
            </a:r>
            <a:r>
              <a:rPr lang="ru-RU" dirty="0"/>
              <a:t>В</a:t>
            </a:r>
            <a:r>
              <a:rPr lang="ru-RU" dirty="0" smtClean="0"/>
              <a:t>		</a:t>
            </a:r>
            <a:r>
              <a:rPr lang="en-US" dirty="0"/>
              <a:t>@Nodthar1107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en-US" sz="2800" dirty="0" smtClean="0">
                <a:solidFill>
                  <a:schemeClr val="bg1"/>
                </a:solidFill>
              </a:rPr>
              <a:t>11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REST API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https://habrastorage.org/webt/uj/hm/wa/ujhmwa-iv-okyrifyzqpnu3acs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88" y="1122623"/>
            <a:ext cx="7033849" cy="539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368299" y="1274216"/>
            <a:ext cx="101805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Вызвать </a:t>
            </a:r>
            <a:r>
              <a:rPr lang="ru-RU" sz="2800" dirty="0" err="1">
                <a:solidFill>
                  <a:srgbClr val="333333"/>
                </a:solidFill>
                <a:latin typeface="Gill Sans MT (Body)"/>
              </a:rPr>
              <a:t>апи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 можно как </a:t>
            </a:r>
            <a:r>
              <a:rPr lang="ru-RU" sz="2800" b="1" dirty="0">
                <a:solidFill>
                  <a:srgbClr val="333333"/>
                </a:solidFill>
                <a:latin typeface="Gill Sans MT (Body)"/>
              </a:rPr>
              <a:t>напрямую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, так и </a:t>
            </a:r>
            <a:r>
              <a:rPr lang="ru-RU" sz="2800" b="1" dirty="0">
                <a:solidFill>
                  <a:srgbClr val="333333"/>
                </a:solidFill>
                <a:latin typeface="Gill Sans MT (Body)"/>
              </a:rPr>
              <a:t>косвенно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.</a:t>
            </a:r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b="1" dirty="0">
                <a:solidFill>
                  <a:srgbClr val="333333"/>
                </a:solidFill>
                <a:latin typeface="Gill Sans MT (Body)"/>
              </a:rPr>
              <a:t>Напрямую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:</a:t>
            </a:r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dirty="0" smtClean="0">
                <a:latin typeface="Gill Sans MT (Body)"/>
              </a:rPr>
              <a:t>1.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Система 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вызывает функции внутри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себя </a:t>
            </a:r>
          </a:p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2. Система 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вызывает метод другой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системы</a:t>
            </a:r>
          </a:p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3. Человек 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вызывает метод</a:t>
            </a:r>
          </a:p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4. </a:t>
            </a:r>
            <a:r>
              <a:rPr lang="ru-RU" sz="2800" dirty="0" err="1" smtClean="0">
                <a:solidFill>
                  <a:srgbClr val="333333"/>
                </a:solidFill>
                <a:latin typeface="Gill Sans MT (Body)"/>
              </a:rPr>
              <a:t>Автотесты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дергают методы</a:t>
            </a:r>
          </a:p>
          <a:p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b="1" dirty="0">
                <a:solidFill>
                  <a:srgbClr val="333333"/>
                </a:solidFill>
                <a:latin typeface="Gill Sans MT (Body)"/>
              </a:rPr>
              <a:t>Косвенно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:</a:t>
            </a:r>
            <a:r>
              <a:rPr lang="ru-RU" sz="2800" dirty="0">
                <a:latin typeface="Gill Sans MT (Body)"/>
              </a:rPr>
              <a:t/>
            </a:r>
            <a:br>
              <a:rPr lang="ru-RU" sz="2800" dirty="0">
                <a:latin typeface="Gill Sans MT (Body)"/>
              </a:rPr>
            </a:br>
            <a:r>
              <a:rPr lang="ru-RU" sz="2800" dirty="0" smtClean="0">
                <a:latin typeface="Gill Sans MT (Body)"/>
              </a:rPr>
              <a:t>1.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Пользователь 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работает с GUI</a:t>
            </a:r>
          </a:p>
          <a:p>
            <a:r>
              <a:rPr lang="ru-RU" dirty="0">
                <a:latin typeface="Gill Sans MT (Body)"/>
              </a:rPr>
              <a:t/>
            </a:r>
            <a:br>
              <a:rPr lang="ru-RU" dirty="0">
                <a:latin typeface="Gill Sans MT (Body)"/>
              </a:rPr>
            </a:br>
            <a:endParaRPr lang="ru-RU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43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r>
              <a:rPr lang="ru-RU" sz="3600" dirty="0" smtClean="0"/>
              <a:t>. тестирование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/>
          <a:stretch/>
        </p:blipFill>
        <p:spPr>
          <a:xfrm>
            <a:off x="2913366" y="1878676"/>
            <a:ext cx="6438294" cy="41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r>
              <a:rPr lang="ru-RU" sz="3600" dirty="0" smtClean="0"/>
              <a:t>. тестирование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13178" r="2411"/>
          <a:stretch/>
        </p:blipFill>
        <p:spPr>
          <a:xfrm>
            <a:off x="2608420" y="1294448"/>
            <a:ext cx="7048185" cy="47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r>
              <a:rPr lang="ru-RU" sz="3600" dirty="0" smtClean="0"/>
              <a:t>. тестирование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98" b="13525"/>
          <a:stretch/>
        </p:blipFill>
        <p:spPr>
          <a:xfrm>
            <a:off x="368300" y="1385853"/>
            <a:ext cx="5433726" cy="4566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 b="14219"/>
          <a:stretch/>
        </p:blipFill>
        <p:spPr>
          <a:xfrm>
            <a:off x="6364775" y="1385391"/>
            <a:ext cx="5486400" cy="45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340821" y="1274215"/>
            <a:ext cx="113801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Отличительной особенностью сервисов </a:t>
            </a:r>
            <a:r>
              <a:rPr lang="ru-RU" sz="2800" b="1" dirty="0" smtClean="0">
                <a:solidFill>
                  <a:srgbClr val="333333"/>
                </a:solidFill>
                <a:latin typeface="Gill Sans MT (Body)"/>
              </a:rPr>
              <a:t>REST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является то, что они позволяют наилучшим образом использовать протокол </a:t>
            </a:r>
            <a:r>
              <a:rPr lang="ru-RU" sz="2800" b="1" dirty="0" smtClean="0">
                <a:solidFill>
                  <a:srgbClr val="333333"/>
                </a:solidFill>
                <a:latin typeface="Gill Sans MT (Body)"/>
              </a:rPr>
              <a:t>HTTP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. </a:t>
            </a:r>
            <a:endParaRPr lang="en-US" sz="2800" dirty="0" smtClean="0">
              <a:solidFill>
                <a:srgbClr val="333333"/>
              </a:solidFill>
              <a:latin typeface="Gill Sans MT (Body)"/>
            </a:endParaRPr>
          </a:p>
          <a:p>
            <a:endParaRPr lang="en-US" sz="2800" dirty="0" smtClean="0">
              <a:solidFill>
                <a:srgbClr val="333333"/>
              </a:solidFill>
              <a:latin typeface="Gill Sans MT (Body)"/>
            </a:endParaRPr>
          </a:p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При выстраивании </a:t>
            </a:r>
            <a:r>
              <a:rPr lang="en-US" sz="2800" dirty="0" smtClean="0">
                <a:solidFill>
                  <a:srgbClr val="333333"/>
                </a:solidFill>
                <a:latin typeface="Gill Sans MT (Body)"/>
              </a:rPr>
              <a:t>API 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в соответствии с принципами </a:t>
            </a:r>
            <a:r>
              <a:rPr lang="en-US" sz="2800" dirty="0" smtClean="0">
                <a:solidFill>
                  <a:srgbClr val="333333"/>
                </a:solidFill>
                <a:latin typeface="Gill Sans MT (Body)"/>
              </a:rPr>
              <a:t>REST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, мы оперируем с ресурсами, например:</a:t>
            </a:r>
            <a:endParaRPr lang="en-US" sz="2800" dirty="0">
              <a:solidFill>
                <a:srgbClr val="333333"/>
              </a:solidFill>
              <a:latin typeface="Gill Sans MT (Body)"/>
            </a:endParaRPr>
          </a:p>
          <a:p>
            <a:endParaRPr lang="ru-RU" sz="2800" dirty="0" smtClean="0">
              <a:latin typeface="Gill Sans MT (Body)"/>
            </a:endParaRPr>
          </a:p>
          <a:p>
            <a:r>
              <a:rPr lang="ru-RU" sz="2800" dirty="0">
                <a:latin typeface="Gill Sans MT (Body)"/>
              </a:rPr>
              <a:t>Создать пользователя: </a:t>
            </a:r>
            <a:r>
              <a:rPr lang="ru-RU" sz="2800" b="1" dirty="0">
                <a:latin typeface="Gill Sans MT (Body)"/>
              </a:rPr>
              <a:t>POST /</a:t>
            </a:r>
            <a:r>
              <a:rPr lang="ru-RU" sz="2800" b="1" dirty="0" err="1">
                <a:latin typeface="Gill Sans MT (Body)"/>
              </a:rPr>
              <a:t>users</a:t>
            </a:r>
            <a:endParaRPr lang="ru-RU" sz="2800" b="1" dirty="0">
              <a:latin typeface="Gill Sans MT (Body)"/>
            </a:endParaRPr>
          </a:p>
          <a:p>
            <a:r>
              <a:rPr lang="ru-RU" sz="2800" dirty="0">
                <a:latin typeface="Gill Sans MT (Body)"/>
              </a:rPr>
              <a:t>Удалить </a:t>
            </a:r>
            <a:r>
              <a:rPr lang="ru-RU" sz="2800" dirty="0" smtClean="0">
                <a:latin typeface="Gill Sans MT (Body)"/>
              </a:rPr>
              <a:t>пользователя</a:t>
            </a:r>
            <a:r>
              <a:rPr lang="en-US" sz="2800" dirty="0" smtClean="0">
                <a:latin typeface="Gill Sans MT (Body)"/>
              </a:rPr>
              <a:t> </a:t>
            </a:r>
            <a:r>
              <a:rPr lang="ru-RU" sz="2800" dirty="0" smtClean="0">
                <a:latin typeface="Gill Sans MT (Body)"/>
              </a:rPr>
              <a:t>по </a:t>
            </a:r>
            <a:r>
              <a:rPr lang="en-US" sz="2800" dirty="0" smtClean="0">
                <a:latin typeface="Gill Sans MT (Body)"/>
              </a:rPr>
              <a:t>ID</a:t>
            </a:r>
            <a:r>
              <a:rPr lang="ru-RU" sz="2800" dirty="0" smtClean="0">
                <a:latin typeface="Gill Sans MT (Body)"/>
              </a:rPr>
              <a:t>: </a:t>
            </a:r>
            <a:r>
              <a:rPr lang="ru-RU" sz="2800" b="1" dirty="0">
                <a:latin typeface="Gill Sans MT (Body)"/>
              </a:rPr>
              <a:t>DELETE /</a:t>
            </a:r>
            <a:r>
              <a:rPr lang="ru-RU" sz="2800" b="1" dirty="0" err="1">
                <a:latin typeface="Gill Sans MT (Body)"/>
              </a:rPr>
              <a:t>users</a:t>
            </a:r>
            <a:r>
              <a:rPr lang="ru-RU" sz="2800" b="1" dirty="0">
                <a:latin typeface="Gill Sans MT (Body)"/>
              </a:rPr>
              <a:t>/1</a:t>
            </a:r>
          </a:p>
          <a:p>
            <a:r>
              <a:rPr lang="ru-RU" sz="2800" dirty="0">
                <a:latin typeface="Gill Sans MT (Body)"/>
              </a:rPr>
              <a:t>Получить всех пользователей: </a:t>
            </a:r>
            <a:r>
              <a:rPr lang="ru-RU" sz="2800" b="1" dirty="0">
                <a:latin typeface="Gill Sans MT (Body)"/>
              </a:rPr>
              <a:t>GET /</a:t>
            </a:r>
            <a:r>
              <a:rPr lang="ru-RU" sz="2800" b="1" dirty="0" err="1">
                <a:latin typeface="Gill Sans MT (Body)"/>
              </a:rPr>
              <a:t>users</a:t>
            </a:r>
            <a:endParaRPr lang="ru-RU" sz="2800" b="1" dirty="0">
              <a:latin typeface="Gill Sans MT (Body)"/>
            </a:endParaRPr>
          </a:p>
          <a:p>
            <a:r>
              <a:rPr lang="ru-RU" sz="2800" dirty="0" smtClean="0">
                <a:latin typeface="Gill Sans MT (Body)"/>
              </a:rPr>
              <a:t>Получить пользователя по </a:t>
            </a:r>
            <a:r>
              <a:rPr lang="en-US" sz="2800" dirty="0" smtClean="0">
                <a:latin typeface="Gill Sans MT (Body)"/>
              </a:rPr>
              <a:t>ID</a:t>
            </a:r>
            <a:r>
              <a:rPr lang="ru-RU" sz="2800" dirty="0" smtClean="0">
                <a:latin typeface="Gill Sans MT (Body)"/>
              </a:rPr>
              <a:t>: </a:t>
            </a:r>
            <a:r>
              <a:rPr lang="ru-RU" sz="2800" b="1" dirty="0">
                <a:latin typeface="Gill Sans MT (Body)"/>
              </a:rPr>
              <a:t>GET /</a:t>
            </a:r>
            <a:r>
              <a:rPr lang="ru-RU" sz="2800" b="1" dirty="0" err="1">
                <a:latin typeface="Gill Sans MT (Body)"/>
              </a:rPr>
              <a:t>users</a:t>
            </a:r>
            <a:r>
              <a:rPr lang="ru-RU" sz="2800" b="1" dirty="0">
                <a:latin typeface="Gill Sans MT (Body)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42341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340821" y="1274215"/>
            <a:ext cx="1138012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Вот как обычно реализуется служба REST</a:t>
            </a:r>
            <a:r>
              <a:rPr lang="ru-RU" sz="2400" dirty="0" smtClean="0"/>
              <a:t>:</a:t>
            </a:r>
          </a:p>
          <a:p>
            <a:r>
              <a:rPr lang="ru-RU" sz="3600" dirty="0"/>
              <a:t/>
            </a:r>
            <a:br>
              <a:rPr lang="ru-RU" sz="3600" dirty="0"/>
            </a:br>
            <a:r>
              <a:rPr lang="ru-RU" sz="2400" b="1" dirty="0"/>
              <a:t>Формат обмена данными</a:t>
            </a:r>
            <a:r>
              <a:rPr lang="ru-RU" sz="2400" dirty="0"/>
              <a:t>: </a:t>
            </a:r>
            <a:r>
              <a:rPr lang="ru-RU" sz="2400" dirty="0" smtClean="0"/>
              <a:t>JSON </a:t>
            </a:r>
            <a:r>
              <a:rPr lang="ru-RU" sz="2400" dirty="0"/>
              <a:t>— </a:t>
            </a:r>
            <a:r>
              <a:rPr lang="ru-RU" sz="2400" dirty="0" smtClean="0"/>
              <a:t>наиболее </a:t>
            </a:r>
            <a:r>
              <a:rPr lang="ru-RU" sz="2400" dirty="0"/>
              <a:t>популярный </a:t>
            </a:r>
            <a:r>
              <a:rPr lang="ru-RU" sz="2400" dirty="0" smtClean="0"/>
              <a:t>формат. Данные передаются в телах 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запросов </a:t>
            </a:r>
            <a:r>
              <a:rPr lang="ru-RU" sz="2400" dirty="0"/>
              <a:t>и</a:t>
            </a:r>
            <a:r>
              <a:rPr lang="en-US" sz="2400" dirty="0" smtClean="0"/>
              <a:t> http-</a:t>
            </a:r>
            <a:r>
              <a:rPr lang="ru-RU" sz="2400" dirty="0" smtClean="0"/>
              <a:t>ответов</a:t>
            </a:r>
          </a:p>
          <a:p>
            <a:endParaRPr lang="ru-RU" sz="2400" dirty="0"/>
          </a:p>
          <a:p>
            <a:r>
              <a:rPr lang="ru-RU" sz="2400" b="1" dirty="0"/>
              <a:t>Транспорт</a:t>
            </a:r>
            <a:r>
              <a:rPr lang="ru-RU" sz="2400" dirty="0"/>
              <a:t>: всегда HTTP. REST полностью построен на основе </a:t>
            </a:r>
            <a:r>
              <a:rPr lang="ru-RU" sz="2400" dirty="0" smtClean="0"/>
              <a:t>HTTP, протоколе прикладного уровня.</a:t>
            </a:r>
          </a:p>
          <a:p>
            <a:endParaRPr lang="ru-RU" sz="2400" dirty="0"/>
          </a:p>
          <a:p>
            <a:r>
              <a:rPr lang="ru-RU" sz="2400" b="1" dirty="0"/>
              <a:t>Определение сервиса</a:t>
            </a:r>
            <a:r>
              <a:rPr lang="ru-RU" sz="2400" dirty="0"/>
              <a:t>: не существует стандарта для этого, а REST является гибким. Это может быть недостатком в некоторых сценариях, поскольку потребляющему приложению может быть необходимо понимать форматы запросов и ответов. Однако широко используются </a:t>
            </a:r>
            <a:r>
              <a:rPr lang="ru-RU" sz="2400" dirty="0" err="1" smtClean="0"/>
              <a:t>Swagger</a:t>
            </a:r>
            <a:r>
              <a:rPr lang="ru-RU" sz="2400" dirty="0" smtClean="0"/>
              <a:t> (</a:t>
            </a:r>
            <a:r>
              <a:rPr lang="en-US" sz="2400" dirty="0" err="1" smtClean="0"/>
              <a:t>OpenAPI</a:t>
            </a:r>
            <a:r>
              <a:rPr lang="ru-RU" sz="2400" dirty="0" smtClean="0"/>
              <a:t>).</a:t>
            </a:r>
            <a:endParaRPr lang="ru-RU" sz="2400" dirty="0"/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sz="2800" b="1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847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3" b="16367"/>
          <a:stretch/>
        </p:blipFill>
        <p:spPr>
          <a:xfrm>
            <a:off x="733772" y="1192097"/>
            <a:ext cx="10058400" cy="49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ru-RU" sz="3600" dirty="0" smtClean="0"/>
              <a:t>Принципы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56953" y="1287244"/>
            <a:ext cx="11163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Gill Sans MT (Body)"/>
              </a:rPr>
              <a:t>Клиент-серверная </a:t>
            </a:r>
            <a:r>
              <a:rPr lang="ru-RU" sz="3200" dirty="0">
                <a:latin typeface="Gill Sans MT (Body)"/>
              </a:rPr>
              <a:t>архитектура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ill Sans MT (Body)"/>
              </a:rPr>
              <a:t>Stateless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>
                <a:latin typeface="Gill Sans MT (Body)"/>
              </a:rPr>
              <a:t>Кэширование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>
                <a:latin typeface="Gill Sans MT (Body)"/>
              </a:rPr>
              <a:t>Единообразие интерфейса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ill Sans MT (Body)"/>
              </a:rPr>
              <a:t>Layered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ill Sans MT (Body)"/>
              </a:rPr>
              <a:t>Code on demand</a:t>
            </a:r>
          </a:p>
          <a:p>
            <a:endParaRPr lang="ru-RU" sz="1600" b="1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946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ru-RU" sz="3600" dirty="0" smtClean="0"/>
              <a:t>Клиент-серверная архитектура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" y="1274216"/>
            <a:ext cx="10058400" cy="5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</a:t>
            </a:r>
            <a:r>
              <a:rPr lang="ru-RU" sz="3600" dirty="0"/>
              <a:t> </a:t>
            </a:r>
            <a:r>
              <a:rPr lang="en-US" sz="3600" dirty="0" smtClean="0"/>
              <a:t>&amp; API</a:t>
            </a:r>
            <a:r>
              <a:rPr lang="ru-RU" sz="3600" dirty="0" smtClean="0"/>
              <a:t> </a:t>
            </a:r>
            <a:r>
              <a:rPr lang="en-US" sz="3600" dirty="0" smtClean="0"/>
              <a:t>&amp; </a:t>
            </a:r>
            <a:r>
              <a:rPr lang="en-US" sz="3600" dirty="0" err="1" smtClean="0"/>
              <a:t>ReSTful</a:t>
            </a:r>
            <a:r>
              <a:rPr lang="ru-RU" sz="3600" dirty="0" smtClean="0"/>
              <a:t>. Определения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31123" y="1274216"/>
            <a:ext cx="11529753" cy="4925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ill Sans MT (Body)"/>
              </a:rPr>
              <a:t>RESTful</a:t>
            </a:r>
            <a:r>
              <a:rPr lang="ru-RU" sz="2800" b="1" dirty="0" smtClean="0">
                <a:latin typeface="Gill Sans MT (Body)"/>
              </a:rPr>
              <a:t>-сервис</a:t>
            </a:r>
            <a:r>
              <a:rPr lang="ru-RU" sz="2800" dirty="0" smtClean="0">
                <a:latin typeface="Gill Sans MT (Body)"/>
              </a:rPr>
              <a:t> – это сервер, взаимодействие с которым реализовано по архитектурному паттерну </a:t>
            </a:r>
            <a:r>
              <a:rPr lang="en-US" sz="2800" b="1" dirty="0" smtClean="0">
                <a:latin typeface="Gill Sans MT (Body)"/>
              </a:rPr>
              <a:t>REST.</a:t>
            </a:r>
            <a:endParaRPr lang="ru-RU" sz="2800" b="1" dirty="0" smtClean="0">
              <a:latin typeface="Gill Sans MT (Body)"/>
            </a:endParaRPr>
          </a:p>
          <a:p>
            <a:pPr marL="0" indent="0">
              <a:buNone/>
            </a:pPr>
            <a:endParaRPr lang="ru-RU" sz="2800" b="1" dirty="0">
              <a:latin typeface="Gill Sans MT (Body)"/>
            </a:endParaRPr>
          </a:p>
          <a:p>
            <a:pPr marL="0" indent="0">
              <a:buNone/>
            </a:pPr>
            <a:r>
              <a:rPr lang="ru-RU" sz="2800" b="1" dirty="0" smtClean="0">
                <a:latin typeface="Gill Sans MT (Body)"/>
              </a:rPr>
              <a:t>REST</a:t>
            </a:r>
            <a:r>
              <a:rPr lang="ru-RU" sz="2800" dirty="0" smtClean="0">
                <a:latin typeface="Gill Sans MT (Body)"/>
              </a:rPr>
              <a:t> </a:t>
            </a:r>
            <a:r>
              <a:rPr lang="ru-RU" sz="2800" dirty="0">
                <a:latin typeface="Gill Sans MT (Body)"/>
              </a:rPr>
              <a:t>—</a:t>
            </a:r>
            <a:r>
              <a:rPr lang="ru-RU" sz="2800" dirty="0" smtClean="0">
                <a:latin typeface="Gill Sans MT (Body)"/>
              </a:rPr>
              <a:t> </a:t>
            </a:r>
            <a:r>
              <a:rPr lang="ru-RU" sz="2800" b="1" dirty="0" err="1">
                <a:latin typeface="Gill Sans MT (Body)"/>
              </a:rPr>
              <a:t>REpresentational</a:t>
            </a:r>
            <a:r>
              <a:rPr lang="ru-RU" sz="2800" b="1" dirty="0">
                <a:latin typeface="Gill Sans MT (Body)"/>
              </a:rPr>
              <a:t> </a:t>
            </a:r>
            <a:r>
              <a:rPr lang="ru-RU" sz="2800" b="1" dirty="0" err="1">
                <a:latin typeface="Gill Sans MT (Body)"/>
              </a:rPr>
              <a:t>State</a:t>
            </a:r>
            <a:r>
              <a:rPr lang="ru-RU" sz="2800" b="1" dirty="0">
                <a:latin typeface="Gill Sans MT (Body)"/>
              </a:rPr>
              <a:t> </a:t>
            </a:r>
            <a:r>
              <a:rPr lang="ru-RU" sz="2800" b="1" dirty="0" err="1">
                <a:latin typeface="Gill Sans MT (Body)"/>
              </a:rPr>
              <a:t>Transfer</a:t>
            </a:r>
            <a:r>
              <a:rPr lang="ru-RU" sz="2800" dirty="0">
                <a:latin typeface="Gill Sans MT (Body)"/>
              </a:rPr>
              <a:t> </a:t>
            </a:r>
            <a:r>
              <a:rPr lang="en-US" sz="2800" dirty="0">
                <a:latin typeface="Gill Sans MT (Body)"/>
              </a:rPr>
              <a:t>(</a:t>
            </a:r>
            <a:r>
              <a:rPr lang="ru-RU" sz="2800" dirty="0" smtClean="0">
                <a:latin typeface="Gill Sans MT (Body)"/>
              </a:rPr>
              <a:t>передача </a:t>
            </a:r>
            <a:r>
              <a:rPr lang="ru-RU" sz="2800" dirty="0">
                <a:latin typeface="Gill Sans MT (Body)"/>
              </a:rPr>
              <a:t>состояния </a:t>
            </a:r>
            <a:r>
              <a:rPr lang="ru-RU" sz="2800" dirty="0" smtClean="0">
                <a:latin typeface="Gill Sans MT (Body)"/>
              </a:rPr>
              <a:t>представления). </a:t>
            </a:r>
            <a:r>
              <a:rPr lang="ru-RU" sz="2800" dirty="0">
                <a:latin typeface="Gill Sans MT (Body)"/>
              </a:rPr>
              <a:t>Это </a:t>
            </a:r>
            <a:r>
              <a:rPr lang="ru-RU" sz="2800" dirty="0" smtClean="0">
                <a:latin typeface="Gill Sans MT (Body)"/>
              </a:rPr>
              <a:t>архитектурный </a:t>
            </a:r>
            <a:r>
              <a:rPr lang="ru-RU" sz="2800" dirty="0">
                <a:latin typeface="Gill Sans MT (Body)"/>
              </a:rPr>
              <a:t>подход для </a:t>
            </a:r>
            <a:r>
              <a:rPr lang="ru-RU" sz="2800" dirty="0" smtClean="0">
                <a:latin typeface="Gill Sans MT (Body)"/>
              </a:rPr>
              <a:t>разработки </a:t>
            </a:r>
            <a:r>
              <a:rPr lang="ru-RU" sz="2800" b="1" dirty="0" smtClean="0">
                <a:latin typeface="Gill Sans MT (Body)"/>
              </a:rPr>
              <a:t>API</a:t>
            </a:r>
            <a:r>
              <a:rPr lang="en-US" sz="2800" dirty="0" smtClean="0">
                <a:latin typeface="Gill Sans MT (Body)"/>
              </a:rPr>
              <a:t>.</a:t>
            </a:r>
            <a:endParaRPr lang="ru-RU" sz="2800" dirty="0" smtClean="0">
              <a:latin typeface="Gill Sans MT (Body)"/>
            </a:endParaRPr>
          </a:p>
          <a:p>
            <a:pPr marL="0" indent="0">
              <a:buNone/>
            </a:pPr>
            <a:endParaRPr lang="ru-RU" sz="2800" dirty="0">
              <a:latin typeface="Gill Sans MT (Body)"/>
            </a:endParaRPr>
          </a:p>
          <a:p>
            <a:pPr marL="0" indent="0">
              <a:buNone/>
            </a:pPr>
            <a:r>
              <a:rPr lang="en-US" sz="2800" dirty="0" smtClean="0">
                <a:latin typeface="Gill Sans MT (Body)"/>
              </a:rPr>
              <a:t>API </a:t>
            </a:r>
            <a:r>
              <a:rPr lang="ru-RU" sz="2800" dirty="0" smtClean="0">
                <a:latin typeface="Gill Sans MT (Body)"/>
              </a:rPr>
              <a:t>—</a:t>
            </a:r>
            <a:r>
              <a:rPr lang="en-US" sz="2800" dirty="0" smtClean="0">
                <a:latin typeface="Gill Sans MT (Body)"/>
              </a:rPr>
              <a:t> </a:t>
            </a:r>
            <a:r>
              <a:rPr lang="ru-RU" sz="2800" dirty="0">
                <a:latin typeface="Gill Sans MT (Body)"/>
              </a:rPr>
              <a:t>(</a:t>
            </a:r>
            <a:r>
              <a:rPr lang="ru-RU" sz="2800" b="1" dirty="0" err="1">
                <a:latin typeface="Gill Sans MT (Body)"/>
              </a:rPr>
              <a:t>Application</a:t>
            </a:r>
            <a:r>
              <a:rPr lang="ru-RU" sz="2800" b="1" dirty="0">
                <a:latin typeface="Gill Sans MT (Body)"/>
              </a:rPr>
              <a:t> </a:t>
            </a:r>
            <a:r>
              <a:rPr lang="ru-RU" sz="2800" b="1" dirty="0" err="1">
                <a:latin typeface="Gill Sans MT (Body)"/>
              </a:rPr>
              <a:t>programming</a:t>
            </a:r>
            <a:r>
              <a:rPr lang="ru-RU" sz="2800" b="1" dirty="0">
                <a:latin typeface="Gill Sans MT (Body)"/>
              </a:rPr>
              <a:t> </a:t>
            </a:r>
            <a:r>
              <a:rPr lang="ru-RU" sz="2800" b="1" dirty="0" err="1">
                <a:latin typeface="Gill Sans MT (Body)"/>
              </a:rPr>
              <a:t>interface</a:t>
            </a:r>
            <a:r>
              <a:rPr lang="ru-RU" sz="2800" dirty="0" smtClean="0">
                <a:latin typeface="Gill Sans MT (Body)"/>
              </a:rPr>
              <a:t>)</a:t>
            </a:r>
            <a:r>
              <a:rPr lang="en-US" sz="2800" dirty="0" smtClean="0">
                <a:latin typeface="Gill Sans MT (Body)"/>
              </a:rPr>
              <a:t>.</a:t>
            </a:r>
            <a:r>
              <a:rPr lang="ru-RU" sz="2800" dirty="0" smtClean="0">
                <a:latin typeface="Gill Sans MT (Body)"/>
              </a:rPr>
              <a:t> </a:t>
            </a:r>
            <a:r>
              <a:rPr lang="ru-RU" sz="2800" dirty="0">
                <a:latin typeface="Gill Sans MT (Body)"/>
              </a:rPr>
              <a:t>Э</a:t>
            </a:r>
            <a:r>
              <a:rPr lang="ru-RU" sz="2800" dirty="0" smtClean="0">
                <a:latin typeface="Gill Sans MT (Body)"/>
              </a:rPr>
              <a:t>то </a:t>
            </a:r>
            <a:r>
              <a:rPr lang="ru-RU" sz="2800" dirty="0">
                <a:latin typeface="Gill Sans MT (Body)"/>
              </a:rPr>
              <a:t>контракт, который </a:t>
            </a:r>
            <a:r>
              <a:rPr lang="ru-RU" sz="2800" dirty="0" smtClean="0">
                <a:latin typeface="Gill Sans MT (Body)"/>
              </a:rPr>
              <a:t>предоставляется программой (в нашем случае это серверная часть приложения, написанная на </a:t>
            </a:r>
            <a:r>
              <a:rPr lang="en-US" sz="2800" dirty="0" err="1" smtClean="0">
                <a:latin typeface="Gill Sans MT (Body)"/>
              </a:rPr>
              <a:t>Golang</a:t>
            </a:r>
            <a:r>
              <a:rPr lang="ru-RU" sz="2800" dirty="0" smtClean="0">
                <a:latin typeface="Gill Sans MT (Body)"/>
              </a:rPr>
              <a:t>)</a:t>
            </a:r>
            <a:r>
              <a:rPr lang="en-US" sz="2800" dirty="0" smtClean="0">
                <a:latin typeface="Gill Sans MT (Body)"/>
              </a:rPr>
              <a:t>.</a:t>
            </a:r>
            <a:endParaRPr lang="ru-RU" sz="2800" dirty="0" smtClean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88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en-US" sz="3600" dirty="0">
                <a:latin typeface="Gill Sans MT (Body)"/>
              </a:rPr>
              <a:t>Stateless</a:t>
            </a:r>
            <a:endParaRPr lang="en-US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7" y="1774468"/>
            <a:ext cx="10058400" cy="36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ru-RU" sz="3600" dirty="0">
                <a:latin typeface="Gill Sans MT (Body)"/>
              </a:rPr>
              <a:t>Кэширование</a:t>
            </a:r>
            <a:endParaRPr lang="ru-RU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/>
          <a:stretch/>
        </p:blipFill>
        <p:spPr>
          <a:xfrm>
            <a:off x="1066799" y="1458882"/>
            <a:ext cx="10058400" cy="46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ru-RU" sz="3600" dirty="0">
                <a:latin typeface="Gill Sans MT (Body)"/>
              </a:rPr>
              <a:t>Единообразие интерфейса</a:t>
            </a:r>
            <a:endParaRPr lang="ru-RU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215900" y="1274216"/>
            <a:ext cx="8678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Gill Sans MT (Body)"/>
              </a:rPr>
              <a:t>Создать пользователя: </a:t>
            </a:r>
            <a:r>
              <a:rPr lang="ru-RU" sz="2800" b="1" dirty="0">
                <a:latin typeface="Gill Sans MT (Body)"/>
              </a:rPr>
              <a:t>POST /</a:t>
            </a:r>
            <a:r>
              <a:rPr lang="ru-RU" sz="2800" b="1" dirty="0" err="1">
                <a:latin typeface="Gill Sans MT (Body)"/>
              </a:rPr>
              <a:t>users</a:t>
            </a:r>
            <a:endParaRPr lang="ru-RU" sz="2800" b="1" dirty="0">
              <a:latin typeface="Gill Sans MT (Body)"/>
            </a:endParaRPr>
          </a:p>
          <a:p>
            <a:r>
              <a:rPr lang="ru-RU" sz="2800" dirty="0">
                <a:latin typeface="Gill Sans MT (Body)"/>
              </a:rPr>
              <a:t>Удалить пользователя</a:t>
            </a:r>
            <a:r>
              <a:rPr lang="en-US" sz="2800" dirty="0">
                <a:latin typeface="Gill Sans MT (Body)"/>
              </a:rPr>
              <a:t> </a:t>
            </a:r>
            <a:r>
              <a:rPr lang="ru-RU" sz="2800" dirty="0">
                <a:latin typeface="Gill Sans MT (Body)"/>
              </a:rPr>
              <a:t>по </a:t>
            </a:r>
            <a:r>
              <a:rPr lang="en-US" sz="2800" dirty="0">
                <a:latin typeface="Gill Sans MT (Body)"/>
              </a:rPr>
              <a:t>ID</a:t>
            </a:r>
            <a:r>
              <a:rPr lang="ru-RU" sz="2800" dirty="0">
                <a:latin typeface="Gill Sans MT (Body)"/>
              </a:rPr>
              <a:t>: </a:t>
            </a:r>
            <a:r>
              <a:rPr lang="ru-RU" sz="2800" b="1" dirty="0">
                <a:latin typeface="Gill Sans MT (Body)"/>
              </a:rPr>
              <a:t>DELETE /</a:t>
            </a:r>
            <a:r>
              <a:rPr lang="ru-RU" sz="2800" b="1" dirty="0" err="1">
                <a:latin typeface="Gill Sans MT (Body)"/>
              </a:rPr>
              <a:t>users</a:t>
            </a:r>
            <a:r>
              <a:rPr lang="ru-RU" sz="2800" b="1" dirty="0">
                <a:latin typeface="Gill Sans MT (Body)"/>
              </a:rPr>
              <a:t>/1</a:t>
            </a:r>
          </a:p>
          <a:p>
            <a:r>
              <a:rPr lang="ru-RU" sz="2800" dirty="0">
                <a:latin typeface="Gill Sans MT (Body)"/>
              </a:rPr>
              <a:t>Получить всех пользователей: </a:t>
            </a:r>
            <a:r>
              <a:rPr lang="ru-RU" sz="2800" b="1" dirty="0">
                <a:latin typeface="Gill Sans MT (Body)"/>
              </a:rPr>
              <a:t>GET /</a:t>
            </a:r>
            <a:r>
              <a:rPr lang="ru-RU" sz="2800" b="1" dirty="0" err="1">
                <a:latin typeface="Gill Sans MT (Body)"/>
              </a:rPr>
              <a:t>users</a:t>
            </a:r>
            <a:endParaRPr lang="ru-RU" sz="2800" b="1" dirty="0">
              <a:latin typeface="Gill Sans MT (Body)"/>
            </a:endParaRPr>
          </a:p>
          <a:p>
            <a:r>
              <a:rPr lang="ru-RU" sz="2800" dirty="0">
                <a:latin typeface="Gill Sans MT (Body)"/>
              </a:rPr>
              <a:t>Получить пользователя по </a:t>
            </a:r>
            <a:r>
              <a:rPr lang="en-US" sz="2800" dirty="0">
                <a:latin typeface="Gill Sans MT (Body)"/>
              </a:rPr>
              <a:t>ID</a:t>
            </a:r>
            <a:r>
              <a:rPr lang="ru-RU" sz="2800" dirty="0">
                <a:latin typeface="Gill Sans MT (Body)"/>
              </a:rPr>
              <a:t>: </a:t>
            </a:r>
            <a:r>
              <a:rPr lang="ru-RU" sz="2800" b="1" dirty="0">
                <a:latin typeface="Gill Sans MT (Body)"/>
              </a:rPr>
              <a:t>GET /</a:t>
            </a:r>
            <a:r>
              <a:rPr lang="ru-RU" sz="2800" b="1" dirty="0" err="1">
                <a:latin typeface="Gill Sans MT (Body)"/>
              </a:rPr>
              <a:t>users</a:t>
            </a:r>
            <a:r>
              <a:rPr lang="ru-RU" sz="2800" b="1" dirty="0">
                <a:latin typeface="Gill Sans MT (Body)"/>
              </a:rPr>
              <a:t>/1</a:t>
            </a:r>
            <a:endParaRPr lang="ru-RU" sz="2800" b="1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08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en-US" sz="3600" dirty="0">
                <a:latin typeface="Gill Sans MT (Body)"/>
              </a:rPr>
              <a:t>Layered system</a:t>
            </a:r>
            <a:endParaRPr lang="en-US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643548"/>
            <a:ext cx="10058400" cy="41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en-US" sz="3600" dirty="0" smtClean="0">
                <a:latin typeface="Gill Sans MT (Body)"/>
              </a:rPr>
              <a:t>Code </a:t>
            </a:r>
            <a:r>
              <a:rPr lang="en-US" sz="3600" dirty="0">
                <a:latin typeface="Gill Sans MT (Body)"/>
              </a:rPr>
              <a:t>on </a:t>
            </a:r>
            <a:r>
              <a:rPr lang="en-US" sz="3600" dirty="0" smtClean="0">
                <a:latin typeface="Gill Sans MT (Body)"/>
              </a:rPr>
              <a:t>demand</a:t>
            </a:r>
            <a:endParaRPr lang="en-US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1" y="1451608"/>
            <a:ext cx="10338263" cy="45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en-US" sz="3600" dirty="0">
                <a:latin typeface="Gill Sans MT (Body)"/>
              </a:rPr>
              <a:t>Code on demand</a:t>
            </a:r>
            <a:endParaRPr lang="en-US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47" y="1122623"/>
            <a:ext cx="9662531" cy="49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REST. </a:t>
            </a:r>
            <a:r>
              <a:rPr lang="ru-RU" sz="3600" dirty="0" smtClean="0"/>
              <a:t>Как это выглядит в 7-й </a:t>
            </a:r>
            <a:r>
              <a:rPr lang="ru-RU" sz="3600" dirty="0" err="1" smtClean="0"/>
              <a:t>лабе</a:t>
            </a:r>
            <a:endParaRPr lang="en-US" sz="3600" dirty="0">
              <a:latin typeface="Gill Sans MT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https://habrastorage.org/getpro/habr/upload_files/d9f/d57/305/d9fd573051df0ba2347498a595618296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ример реализации принципа Stateless. Запрос погоды на 21.06 в Москве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3" y="1166628"/>
            <a:ext cx="9750772" cy="50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3200" b="1" dirty="0"/>
              <a:t>Введение в REST API — </a:t>
            </a:r>
            <a:r>
              <a:rPr lang="ru-RU" sz="3200" b="1" dirty="0" err="1"/>
              <a:t>RESTful</a:t>
            </a:r>
            <a:r>
              <a:rPr lang="ru-RU" sz="3200" b="1" dirty="0"/>
              <a:t> </a:t>
            </a:r>
            <a:r>
              <a:rPr lang="ru-RU" sz="3200" b="1" dirty="0" smtClean="0"/>
              <a:t>веб-сервисы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2"/>
              </a:rPr>
              <a:t>https://</a:t>
            </a:r>
            <a:r>
              <a:rPr lang="en-US" sz="3200" b="1" dirty="0" smtClean="0">
                <a:hlinkClick r:id="rId2"/>
              </a:rPr>
              <a:t>habr.com/ru/articles/483202/</a:t>
            </a:r>
            <a:endParaRPr lang="en-US" sz="3200" b="1" dirty="0"/>
          </a:p>
          <a:p>
            <a:r>
              <a:rPr lang="ru-RU" sz="3200" b="1" dirty="0"/>
              <a:t>Что такое </a:t>
            </a:r>
            <a:r>
              <a:rPr lang="en-US" sz="3200" b="1" dirty="0"/>
              <a:t>API</a:t>
            </a:r>
            <a:br>
              <a:rPr lang="en-US" sz="3200" b="1" dirty="0"/>
            </a:br>
            <a:r>
              <a:rPr lang="en-US" sz="3200" b="1" dirty="0">
                <a:hlinkClick r:id="rId3"/>
              </a:rPr>
              <a:t>https://habr.com/ru/articles/464261</a:t>
            </a:r>
            <a:r>
              <a:rPr lang="en-US" sz="3200" b="1" dirty="0" smtClean="0">
                <a:hlinkClick r:id="rId3"/>
              </a:rPr>
              <a:t>/</a:t>
            </a:r>
            <a:endParaRPr lang="en-US" sz="3200" b="1" dirty="0" smtClean="0"/>
          </a:p>
          <a:p>
            <a:r>
              <a:rPr lang="ru-RU" sz="3200" b="1" dirty="0"/>
              <a:t>REST, что же ты такое</a:t>
            </a:r>
            <a:r>
              <a:rPr lang="ru-RU" sz="3200" b="1" dirty="0" smtClean="0"/>
              <a:t>?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4"/>
              </a:rPr>
              <a:t>https://habr.com/ru/articles/590679</a:t>
            </a:r>
            <a:r>
              <a:rPr lang="en-US" sz="3200" b="1" dirty="0" smtClean="0">
                <a:hlinkClick r:id="rId4"/>
              </a:rPr>
              <a:t>/</a:t>
            </a:r>
            <a:endParaRPr lang="en-US" sz="3200" b="1" dirty="0" smtClean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endParaRPr lang="en-US" sz="2800" b="1" dirty="0" smtClean="0"/>
          </a:p>
          <a:p>
            <a:endParaRPr lang="ru-RU" sz="2800" b="1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habrastorage.org/webt/yb/fz/_k/ybfz_ksn6uvm5mkxoljdekflod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67" y="1643548"/>
            <a:ext cx="4425863" cy="327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340821" y="1274216"/>
            <a:ext cx="87865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333333"/>
                </a:solidFill>
                <a:latin typeface="Gill Sans MT (Body)"/>
              </a:rPr>
              <a:t>API (</a:t>
            </a:r>
            <a:r>
              <a:rPr lang="ru-RU" sz="2800" i="1" dirty="0" err="1">
                <a:solidFill>
                  <a:srgbClr val="333333"/>
                </a:solidFill>
                <a:latin typeface="Gill Sans MT (Body)"/>
              </a:rPr>
              <a:t>Application</a:t>
            </a:r>
            <a:r>
              <a:rPr lang="ru-RU" sz="2800" i="1" dirty="0">
                <a:solidFill>
                  <a:srgbClr val="333333"/>
                </a:solidFill>
                <a:latin typeface="Gill Sans MT (Body)"/>
              </a:rPr>
              <a:t> </a:t>
            </a:r>
            <a:r>
              <a:rPr lang="ru-RU" sz="2800" i="1" dirty="0" err="1">
                <a:solidFill>
                  <a:srgbClr val="333333"/>
                </a:solidFill>
                <a:latin typeface="Gill Sans MT (Body)"/>
              </a:rPr>
              <a:t>programming</a:t>
            </a:r>
            <a:r>
              <a:rPr lang="ru-RU" sz="2800" i="1" dirty="0">
                <a:solidFill>
                  <a:srgbClr val="333333"/>
                </a:solidFill>
                <a:latin typeface="Gill Sans MT (Body)"/>
              </a:rPr>
              <a:t> </a:t>
            </a:r>
            <a:r>
              <a:rPr lang="ru-RU" sz="2800" i="1" dirty="0" err="1">
                <a:solidFill>
                  <a:srgbClr val="333333"/>
                </a:solidFill>
                <a:latin typeface="Gill Sans MT (Body)"/>
              </a:rPr>
              <a:t>interface</a:t>
            </a:r>
            <a:r>
              <a:rPr lang="ru-RU" sz="2800" i="1" dirty="0">
                <a:solidFill>
                  <a:srgbClr val="333333"/>
                </a:solidFill>
                <a:latin typeface="Gill Sans MT (Body)"/>
              </a:rPr>
              <a:t>)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 — это контракт, который предоставляет программа. «Ко мне можно обращаться так и так, я обязуюсь делать то и это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».</a:t>
            </a:r>
            <a:endParaRPr lang="en-US" sz="2800" dirty="0" smtClean="0">
              <a:solidFill>
                <a:srgbClr val="333333"/>
              </a:solidFill>
              <a:latin typeface="Gill Sans MT (Body)"/>
            </a:endParaRPr>
          </a:p>
          <a:p>
            <a:endParaRPr lang="en-US" sz="2800" dirty="0" smtClean="0">
              <a:solidFill>
                <a:srgbClr val="333333"/>
              </a:solidFill>
              <a:latin typeface="Gill Sans MT (Body)"/>
            </a:endParaRPr>
          </a:p>
          <a:p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Обычно, выделя</a:t>
            </a:r>
            <a:r>
              <a:rPr lang="ru-RU" sz="2800" dirty="0">
                <a:solidFill>
                  <a:srgbClr val="333333"/>
                </a:solidFill>
                <a:latin typeface="Gill Sans MT (Body)"/>
              </a:rPr>
              <a:t>ю</a:t>
            </a:r>
            <a:r>
              <a:rPr lang="ru-RU" sz="2800" dirty="0" smtClean="0">
                <a:solidFill>
                  <a:srgbClr val="333333"/>
                </a:solidFill>
                <a:latin typeface="Gill Sans MT (Body)"/>
              </a:rPr>
              <a:t>т 2 подхода:</a:t>
            </a:r>
            <a:endParaRPr lang="en-US" sz="2800" dirty="0">
              <a:solidFill>
                <a:srgbClr val="333333"/>
              </a:solidFill>
              <a:latin typeface="Gill Sans MT (Body)"/>
            </a:endParaRPr>
          </a:p>
          <a:p>
            <a:endParaRPr lang="en-US" sz="2800" dirty="0">
              <a:solidFill>
                <a:srgbClr val="333333"/>
              </a:solidFill>
              <a:latin typeface="Gill Sans MT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Gill Sans MT (Body)"/>
              </a:rPr>
              <a:t>Code</a:t>
            </a:r>
            <a:r>
              <a:rPr lang="ru-RU" sz="2800" dirty="0" smtClean="0">
                <a:latin typeface="Gill Sans MT (Body)"/>
              </a:rPr>
              <a:t> </a:t>
            </a:r>
            <a:r>
              <a:rPr lang="ru-RU" sz="2800" dirty="0" err="1">
                <a:latin typeface="Gill Sans MT (Body)"/>
              </a:rPr>
              <a:t>first</a:t>
            </a:r>
            <a:r>
              <a:rPr lang="ru-RU" sz="2800" dirty="0">
                <a:latin typeface="Gill Sans MT (Body)"/>
              </a:rPr>
              <a:t> — сначала пишем код, потом по нему генерируем контракт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Gill Sans MT (Body)"/>
              </a:rPr>
              <a:t>Contract</a:t>
            </a:r>
            <a:r>
              <a:rPr lang="ru-RU" sz="2800" dirty="0">
                <a:latin typeface="Gill Sans MT (Body)"/>
              </a:rPr>
              <a:t> </a:t>
            </a:r>
            <a:r>
              <a:rPr lang="ru-RU" sz="2800" dirty="0" err="1">
                <a:latin typeface="Gill Sans MT (Body)"/>
              </a:rPr>
              <a:t>first</a:t>
            </a:r>
            <a:r>
              <a:rPr lang="ru-RU" sz="2800" dirty="0">
                <a:latin typeface="Gill Sans MT (Body)"/>
              </a:rPr>
              <a:t> — сначала создаем контракт, потом по нему пишем или генерируем </a:t>
            </a:r>
            <a:r>
              <a:rPr lang="ru-RU" sz="2800" dirty="0" smtClean="0">
                <a:latin typeface="Gill Sans MT (Body)"/>
              </a:rPr>
              <a:t>код</a:t>
            </a:r>
            <a:endParaRPr lang="ru-RU" sz="28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971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99" y="1326214"/>
            <a:ext cx="6615227" cy="467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s://habrastorage.org/webt/sn/jw/46/snjw46wwnvuatj0wkghyuueof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94" y="1047508"/>
            <a:ext cx="7053637" cy="52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s://habrastorage.org/webt/xh/4z/oz/xh4zozptcyhurgnczngm9uqhj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00" y="1079688"/>
            <a:ext cx="6936626" cy="51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 descr="https://habrastorage.org/webt/lf/jh/o6/lfjho6yakkb1jciqvtti0wonj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21" y="1122623"/>
            <a:ext cx="7064984" cy="521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12</a:t>
            </a:r>
            <a:r>
              <a:rPr lang="ru-RU" dirty="0" smtClean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s://habrastorage.org/webt/xo/nv/29/xonv293kj3r1fiwniobwatdn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04" y="1192874"/>
            <a:ext cx="6741017" cy="51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27329</TotalTime>
  <Words>408</Words>
  <Application>Microsoft Office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Gill Sans MT</vt:lpstr>
      <vt:lpstr>Gill Sans MT (Body)</vt:lpstr>
      <vt:lpstr>Parcel</vt:lpstr>
      <vt:lpstr>Основы web-разработки </vt:lpstr>
      <vt:lpstr>REST &amp; API &amp; ReSTful. Определения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API. тестирование</vt:lpstr>
      <vt:lpstr>API. тестирование</vt:lpstr>
      <vt:lpstr>API. тестирование</vt:lpstr>
      <vt:lpstr>REST</vt:lpstr>
      <vt:lpstr>REST</vt:lpstr>
      <vt:lpstr>REST</vt:lpstr>
      <vt:lpstr>REST. Принципы</vt:lpstr>
      <vt:lpstr>REST. Клиент-серверная архитектура</vt:lpstr>
      <vt:lpstr>REST. Stateless</vt:lpstr>
      <vt:lpstr>REST. Кэширование</vt:lpstr>
      <vt:lpstr>REST. Единообразие интерфейса</vt:lpstr>
      <vt:lpstr>REST. Layered system</vt:lpstr>
      <vt:lpstr>REST. Code on demand</vt:lpstr>
      <vt:lpstr>REST. Code on demand</vt:lpstr>
      <vt:lpstr>REST. Как это выглядит в 7-й лабе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209</cp:revision>
  <dcterms:created xsi:type="dcterms:W3CDTF">2024-09-03T07:09:51Z</dcterms:created>
  <dcterms:modified xsi:type="dcterms:W3CDTF">2024-11-12T06:27:21Z</dcterms:modified>
</cp:coreProperties>
</file>