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9" r:id="rId1"/>
  </p:sldMasterIdLst>
  <p:notesMasterIdLst>
    <p:notesMasterId r:id="rId42"/>
  </p:notesMasterIdLst>
  <p:sldIdLst>
    <p:sldId id="256" r:id="rId2"/>
    <p:sldId id="289" r:id="rId3"/>
    <p:sldId id="396" r:id="rId4"/>
    <p:sldId id="397" r:id="rId5"/>
    <p:sldId id="398" r:id="rId6"/>
    <p:sldId id="399" r:id="rId7"/>
    <p:sldId id="378" r:id="rId8"/>
    <p:sldId id="379" r:id="rId9"/>
    <p:sldId id="381" r:id="rId10"/>
    <p:sldId id="380" r:id="rId11"/>
    <p:sldId id="382" r:id="rId12"/>
    <p:sldId id="383" r:id="rId13"/>
    <p:sldId id="384" r:id="rId14"/>
    <p:sldId id="388" r:id="rId15"/>
    <p:sldId id="385" r:id="rId16"/>
    <p:sldId id="386" r:id="rId17"/>
    <p:sldId id="387" r:id="rId18"/>
    <p:sldId id="389" r:id="rId19"/>
    <p:sldId id="391" r:id="rId20"/>
    <p:sldId id="390" r:id="rId21"/>
    <p:sldId id="393" r:id="rId22"/>
    <p:sldId id="392" r:id="rId23"/>
    <p:sldId id="394" r:id="rId24"/>
    <p:sldId id="395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10" r:id="rId34"/>
    <p:sldId id="411" r:id="rId35"/>
    <p:sldId id="412" r:id="rId36"/>
    <p:sldId id="408" r:id="rId37"/>
    <p:sldId id="409" r:id="rId38"/>
    <p:sldId id="413" r:id="rId39"/>
    <p:sldId id="376" r:id="rId40"/>
    <p:sldId id="37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19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6BB0-1E02-4D43-8C58-0480F8B62BB3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591BC-D980-48A3-9319-E03A82F65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6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8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15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76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45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9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2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5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99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4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56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3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0" r:id="rId1"/>
    <p:sldLayoutId id="2147484551" r:id="rId2"/>
    <p:sldLayoutId id="2147484552" r:id="rId3"/>
    <p:sldLayoutId id="2147484553" r:id="rId4"/>
    <p:sldLayoutId id="2147484554" r:id="rId5"/>
    <p:sldLayoutId id="2147484555" r:id="rId6"/>
    <p:sldLayoutId id="2147484556" r:id="rId7"/>
    <p:sldLayoutId id="2147484557" r:id="rId8"/>
    <p:sldLayoutId id="2147484558" r:id="rId9"/>
    <p:sldLayoutId id="2147484559" r:id="rId10"/>
    <p:sldLayoutId id="2147484560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ldarkarymov.ru/posts/go-concurrency/" TargetMode="External"/><Relationship Id="rId2" Type="http://schemas.openxmlformats.org/officeDocument/2006/relationships/hyperlink" Target="https://tproger.ru/explain/concurrency-vs-parallelis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2851" y="5007406"/>
            <a:ext cx="3929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Курс читают:</a:t>
            </a:r>
          </a:p>
          <a:p>
            <a:endParaRPr lang="en-US" dirty="0" smtClean="0"/>
          </a:p>
          <a:p>
            <a:r>
              <a:rPr lang="ru-RU" dirty="0" smtClean="0"/>
              <a:t>Шульман В.Д.</a:t>
            </a:r>
            <a:r>
              <a:rPr lang="en-US" dirty="0"/>
              <a:t>	@</a:t>
            </a:r>
            <a:r>
              <a:rPr lang="en-US" dirty="0" err="1"/>
              <a:t>ShtuzerVD</a:t>
            </a:r>
            <a:endParaRPr lang="en-US" dirty="0" smtClean="0"/>
          </a:p>
          <a:p>
            <a:r>
              <a:rPr lang="ru-RU" dirty="0" smtClean="0"/>
              <a:t>Пелевина Т.В.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dirty="0"/>
              <a:t>@</a:t>
            </a:r>
            <a:r>
              <a:rPr lang="en-US" dirty="0" err="1" smtClean="0"/>
              <a:t>anivelat</a:t>
            </a:r>
            <a:r>
              <a:rPr lang="en-US" dirty="0" smtClean="0"/>
              <a:t>	</a:t>
            </a:r>
            <a:endParaRPr lang="ru-RU" dirty="0" smtClean="0"/>
          </a:p>
          <a:p>
            <a:r>
              <a:rPr lang="ru-RU" dirty="0" smtClean="0"/>
              <a:t>Шабанов В.В.</a:t>
            </a:r>
            <a:r>
              <a:rPr lang="en-US" dirty="0"/>
              <a:t>	</a:t>
            </a:r>
            <a:r>
              <a:rPr lang="en-US" dirty="0" smtClean="0"/>
              <a:t>	@</a:t>
            </a:r>
            <a:r>
              <a:rPr lang="en-US" dirty="0" err="1"/>
              <a:t>ZeroHug</a:t>
            </a:r>
            <a:endParaRPr lang="ru-R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00200" y="2003367"/>
            <a:ext cx="8991600" cy="2029298"/>
          </a:xfrm>
        </p:spPr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web-</a:t>
            </a:r>
            <a:r>
              <a:rPr lang="ru-RU" dirty="0" smtClean="0"/>
              <a:t>разработки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600201" y="3233652"/>
            <a:ext cx="8991600" cy="79901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Лекция </a:t>
            </a:r>
            <a:r>
              <a:rPr lang="ru-RU" sz="2800" dirty="0">
                <a:solidFill>
                  <a:schemeClr val="bg1"/>
                </a:solidFill>
              </a:rPr>
              <a:t>6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Асинхронное программирование на </a:t>
            </a:r>
            <a:r>
              <a:rPr lang="en-US" sz="2800" dirty="0" err="1" smtClean="0">
                <a:solidFill>
                  <a:schemeClr val="bg1"/>
                </a:solidFill>
              </a:rPr>
              <a:t>Golang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пример плохой асинхронности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80159"/>
            <a:ext cx="6543675" cy="4781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320" y="1274216"/>
            <a:ext cx="30099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пример </a:t>
            </a:r>
            <a:r>
              <a:rPr lang="ru-RU" sz="3600" dirty="0" smtClean="0"/>
              <a:t>асинхронности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5332"/>
          <a:stretch/>
        </p:blipFill>
        <p:spPr>
          <a:xfrm>
            <a:off x="340822" y="1274215"/>
            <a:ext cx="5569527" cy="5402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49" y="1274215"/>
            <a:ext cx="2423303" cy="24831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566" y="1274215"/>
            <a:ext cx="1997307" cy="24831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648" y="3903865"/>
            <a:ext cx="2432155" cy="23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err="1" smtClean="0"/>
              <a:t>Конкурентность</a:t>
            </a:r>
            <a:r>
              <a:rPr lang="ru-RU" sz="3600" dirty="0" smtClean="0"/>
              <a:t> и параллелизм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 err="1"/>
              <a:t>Конкурентность</a:t>
            </a:r>
            <a:r>
              <a:rPr lang="ru-RU" sz="2800" dirty="0"/>
              <a:t> — это выполнение </a:t>
            </a:r>
            <a:r>
              <a:rPr lang="ru-RU" sz="2800" dirty="0" smtClean="0"/>
              <a:t>нескольких задач </a:t>
            </a:r>
            <a:r>
              <a:rPr lang="ru-RU" sz="2800" dirty="0"/>
              <a:t>за определённое </a:t>
            </a:r>
            <a:r>
              <a:rPr lang="ru-RU" sz="2800" dirty="0" smtClean="0"/>
              <a:t>время</a:t>
            </a:r>
            <a:r>
              <a:rPr lang="ru-RU" sz="2800" dirty="0"/>
              <a:t>. </a:t>
            </a:r>
            <a:r>
              <a:rPr lang="ru-RU" sz="2800" dirty="0" smtClean="0"/>
              <a:t>Задачи </a:t>
            </a:r>
            <a:r>
              <a:rPr lang="ru-RU" sz="2800" dirty="0"/>
              <a:t>необязательно выполняются одновременно, поэтому их можно разделить на более мелкие и чередующиеся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b="1" dirty="0"/>
              <a:t>Параллелизм</a:t>
            </a:r>
            <a:r>
              <a:rPr lang="ru-RU" sz="2800" dirty="0"/>
              <a:t> — это выполнение задач в одно и то же </a:t>
            </a:r>
            <a:r>
              <a:rPr lang="ru-RU" sz="2800" dirty="0" smtClean="0"/>
              <a:t>время. Подразумевается, что эти задачи будут действительно выполняться на разных физических ядрах процессора параллельно</a:t>
            </a: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48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err="1" smtClean="0"/>
              <a:t>Конкурентность</a:t>
            </a:r>
            <a:r>
              <a:rPr lang="ru-RU" sz="3600" dirty="0" smtClean="0"/>
              <a:t> и параллелизм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2050" name="Picture 2" descr="Конкурентность и параллелизм — разные вещи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42" y="1694666"/>
            <a:ext cx="8994376" cy="22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40822" y="1194695"/>
            <a:ext cx="11529753" cy="47964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 err="1" smtClean="0"/>
              <a:t>Конкурентность</a:t>
            </a:r>
            <a:r>
              <a:rPr lang="ru-RU" sz="2800" b="1" dirty="0" smtClean="0"/>
              <a:t>:</a:t>
            </a:r>
            <a:endParaRPr lang="ru-RU" sz="2800" dirty="0"/>
          </a:p>
          <a:p>
            <a:pPr marL="0" indent="0">
              <a:buNone/>
            </a:pPr>
            <a:endParaRPr lang="ru-RU" sz="2800" b="1" dirty="0" smtClean="0"/>
          </a:p>
          <a:p>
            <a:pPr marL="0" indent="0">
              <a:buNone/>
            </a:pPr>
            <a:endParaRPr lang="ru-RU" sz="2800" b="1" dirty="0"/>
          </a:p>
          <a:p>
            <a:pPr marL="0" indent="0">
              <a:buNone/>
            </a:pPr>
            <a:endParaRPr lang="ru-RU" sz="2800" b="1" dirty="0" smtClean="0"/>
          </a:p>
          <a:p>
            <a:pPr marL="0" indent="0">
              <a:buNone/>
            </a:pPr>
            <a:endParaRPr lang="ru-RU" sz="2800" b="1" dirty="0"/>
          </a:p>
          <a:p>
            <a:pPr marL="0" indent="0">
              <a:buNone/>
            </a:pPr>
            <a:r>
              <a:rPr lang="ru-RU" sz="2800" b="1" dirty="0" smtClean="0"/>
              <a:t>Параллелизм</a:t>
            </a:r>
            <a:r>
              <a:rPr lang="ru-RU" sz="2800" dirty="0"/>
              <a:t>: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2052" name="Picture 4" descr="Конкурентность и параллелизм — разные вещи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42" y="4468019"/>
            <a:ext cx="7475916" cy="186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err="1" smtClean="0"/>
              <a:t>Конкурентность</a:t>
            </a:r>
            <a:r>
              <a:rPr lang="ru-RU" sz="3600" dirty="0" smtClean="0"/>
              <a:t> и параллелизм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146" name="Picture 2" descr="https://habrastorage.org/getpro/habr/upload_files/983/251/3aa/9832513aa7a62963d02914529012fe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" y="1132900"/>
            <a:ext cx="7157258" cy="553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0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200" dirty="0" err="1" smtClean="0"/>
              <a:t>Конкурентность</a:t>
            </a:r>
            <a:r>
              <a:rPr lang="ru-RU" sz="3200" dirty="0" smtClean="0"/>
              <a:t> в одноядерной системе</a:t>
            </a:r>
            <a:endParaRPr lang="ru-R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098" name="Picture 2" descr="https://blog.ildarkarymov.ru/posts/go-concurrency/single-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921" y="1274216"/>
            <a:ext cx="8802158" cy="49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8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200" dirty="0" err="1" smtClean="0"/>
              <a:t>Конкурентность</a:t>
            </a:r>
            <a:r>
              <a:rPr lang="ru-RU" sz="3200" dirty="0" smtClean="0"/>
              <a:t> </a:t>
            </a:r>
            <a:r>
              <a:rPr lang="en-US" sz="3200" dirty="0" smtClean="0"/>
              <a:t>&amp; </a:t>
            </a:r>
            <a:r>
              <a:rPr lang="ru-RU" sz="3200" dirty="0" smtClean="0"/>
              <a:t>параллелизм в многоядерной системе</a:t>
            </a:r>
            <a:endParaRPr lang="ru-R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122" name="Picture 2" descr="https://blog.ildarkarymov.ru/posts/go-concurrency/multi-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14" y="1091336"/>
            <a:ext cx="9128971" cy="513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200" dirty="0" err="1" smtClean="0"/>
              <a:t>Конкурентность</a:t>
            </a:r>
            <a:r>
              <a:rPr lang="ru-RU" sz="3200" dirty="0" smtClean="0"/>
              <a:t> в </a:t>
            </a:r>
            <a:r>
              <a:rPr lang="en-US" sz="3200" dirty="0" err="1" smtClean="0"/>
              <a:t>Golang</a:t>
            </a:r>
            <a:endParaRPr lang="ru-R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7170" name="Picture 2" descr="https://blog.ildarkarymov.ru/posts/go-concurrency/concurrent-cook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t="25979" r="16982" b="27492"/>
          <a:stretch/>
        </p:blipFill>
        <p:spPr bwMode="auto">
          <a:xfrm>
            <a:off x="340822" y="1278601"/>
            <a:ext cx="6857591" cy="247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blog.ildarkarymov.ru/posts/go-concurrency/concurrent-processe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7" t="27658" r="16965" b="28477"/>
          <a:stretch/>
        </p:blipFill>
        <p:spPr bwMode="auto">
          <a:xfrm>
            <a:off x="340822" y="4049856"/>
            <a:ext cx="6857591" cy="23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0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200" dirty="0" smtClean="0"/>
              <a:t>Упрощенная схема асинхронности</a:t>
            </a:r>
            <a:r>
              <a:rPr lang="ru-RU" sz="3200" dirty="0" smtClean="0"/>
              <a:t> в </a:t>
            </a:r>
            <a:r>
              <a:rPr lang="en-US" sz="3200" dirty="0" err="1" smtClean="0"/>
              <a:t>Golang</a:t>
            </a:r>
            <a:endParaRPr lang="ru-R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196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2" y="1242405"/>
            <a:ext cx="6791325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83643" y="1242405"/>
            <a:ext cx="3616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 – </a:t>
            </a:r>
            <a:r>
              <a:rPr lang="ru-RU" sz="3600" dirty="0" err="1" smtClean="0"/>
              <a:t>горутина</a:t>
            </a:r>
            <a:endParaRPr lang="ru-RU" sz="3600" dirty="0" smtClean="0"/>
          </a:p>
          <a:p>
            <a:r>
              <a:rPr lang="en-US" sz="3600" dirty="0" smtClean="0"/>
              <a:t>M - </a:t>
            </a:r>
            <a:r>
              <a:rPr lang="ru-RU" sz="3600" dirty="0" smtClean="0"/>
              <a:t>поток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293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Процесс и потоки</a:t>
            </a:r>
            <a:endParaRPr lang="ru-R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2" name="Picture 6" descr="https://blog.ildarkarymov.ru/posts/go-concurrency/process-memory-spa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5" t="21628" r="30841" b="22521"/>
          <a:stretch/>
        </p:blipFill>
        <p:spPr bwMode="auto">
          <a:xfrm>
            <a:off x="3254470" y="1178068"/>
            <a:ext cx="5958353" cy="516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План лекции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r>
              <a:rPr lang="ru-RU" sz="3200" dirty="0" smtClean="0"/>
              <a:t>Обсудить предстоящий рубежный контроль</a:t>
            </a:r>
            <a:endParaRPr lang="en-US" sz="3200" dirty="0" smtClean="0"/>
          </a:p>
          <a:p>
            <a:r>
              <a:rPr lang="ru-RU" sz="3200" dirty="0" smtClean="0"/>
              <a:t>Синхронное и асинхронное программирование</a:t>
            </a:r>
          </a:p>
          <a:p>
            <a:r>
              <a:rPr lang="ru-RU" sz="3200" dirty="0" err="1" smtClean="0"/>
              <a:t>Конкурентность</a:t>
            </a:r>
            <a:r>
              <a:rPr lang="ru-RU" sz="3200" dirty="0" smtClean="0"/>
              <a:t> и параллелизм</a:t>
            </a:r>
            <a:endParaRPr lang="ru-RU" sz="3200" dirty="0" smtClean="0"/>
          </a:p>
          <a:p>
            <a:r>
              <a:rPr lang="ru-RU" sz="3200" dirty="0" smtClean="0"/>
              <a:t>Асинхронное </a:t>
            </a:r>
            <a:r>
              <a:rPr lang="ru-RU" sz="3200" dirty="0" smtClean="0"/>
              <a:t>программирование на </a:t>
            </a:r>
            <a:r>
              <a:rPr lang="en-US" sz="3200" dirty="0" err="1" smtClean="0"/>
              <a:t>Golang</a:t>
            </a:r>
            <a:endParaRPr lang="ru-R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9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8677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6192982" cy="5269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815" y="1274216"/>
            <a:ext cx="28384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83103"/>
            <a:ext cx="6259483" cy="5097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159" y="1283103"/>
            <a:ext cx="4711969" cy="29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815" y="1274216"/>
            <a:ext cx="2838450" cy="253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2" y="1274216"/>
            <a:ext cx="6065284" cy="50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5732939" cy="4777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584" y="1274216"/>
            <a:ext cx="5124450" cy="2305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584" y="3981800"/>
            <a:ext cx="3349526" cy="150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551820" cy="8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331484"/>
            <a:ext cx="4813069" cy="5400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50" y="1331484"/>
            <a:ext cx="16192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5343525" cy="436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75" y="1274216"/>
            <a:ext cx="5867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5"/>
            <a:ext cx="6032876" cy="145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5195368" cy="49746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4216"/>
            <a:ext cx="2283229" cy="204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РК №1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" y="1522787"/>
            <a:ext cx="10671205" cy="44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8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4216"/>
            <a:ext cx="2283229" cy="2046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2" y="1274216"/>
            <a:ext cx="46196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4887883" cy="5397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178" y="1274216"/>
            <a:ext cx="3714531" cy="31647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457" y="1274216"/>
            <a:ext cx="1019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6943725" cy="494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78" y="1224624"/>
            <a:ext cx="1140342" cy="49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5411585" cy="5369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948" y="1274216"/>
            <a:ext cx="22574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6562725" cy="427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49" y="1274216"/>
            <a:ext cx="19621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Асинхронный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69394"/>
            <a:ext cx="6447734" cy="50732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082" y="1269394"/>
            <a:ext cx="19621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blog.ildarkarymov.ru/posts/go-concurrency/concurrent-player-wal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986098"/>
            <a:ext cx="10438935" cy="587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C</a:t>
            </a:r>
            <a:r>
              <a:rPr lang="ru-RU" sz="3600" dirty="0" err="1" smtClean="0"/>
              <a:t>остояние</a:t>
            </a:r>
            <a:r>
              <a:rPr lang="ru-RU" sz="3600" dirty="0" smtClean="0"/>
              <a:t> гонки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0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Асинхронность в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5667375" cy="5133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981" y="1274216"/>
            <a:ext cx="2095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Асинхронность в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58" y="1282411"/>
            <a:ext cx="4680418" cy="5317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913" y="1282411"/>
            <a:ext cx="2324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Источники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r>
              <a:rPr lang="ru-RU" sz="3200" b="1" dirty="0" err="1" smtClean="0"/>
              <a:t>Конкурентность</a:t>
            </a:r>
            <a:r>
              <a:rPr lang="ru-RU" sz="3200" b="1" dirty="0" smtClean="0"/>
              <a:t> </a:t>
            </a:r>
            <a:r>
              <a:rPr lang="ru-RU" sz="3200" b="1" dirty="0"/>
              <a:t>и параллелизм — разные </a:t>
            </a:r>
            <a:r>
              <a:rPr lang="ru-RU" sz="3200" b="1" dirty="0" smtClean="0"/>
              <a:t>вещи</a:t>
            </a:r>
            <a:r>
              <a:rPr lang="ru-RU" sz="4400" b="1" dirty="0" smtClean="0"/>
              <a:t> 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tproger.ru/explain/concurrency-vs-parallelism</a:t>
            </a:r>
            <a:endParaRPr lang="ru-RU" sz="2800" b="1" dirty="0"/>
          </a:p>
          <a:p>
            <a:r>
              <a:rPr lang="ru-RU" sz="3200" b="1" dirty="0" err="1"/>
              <a:t>Конкурентность</a:t>
            </a:r>
            <a:r>
              <a:rPr lang="ru-RU" sz="3200" b="1" dirty="0"/>
              <a:t> в </a:t>
            </a:r>
            <a:r>
              <a:rPr lang="ru-RU" sz="3200" b="1" dirty="0" err="1"/>
              <a:t>Go</a:t>
            </a:r>
            <a:r>
              <a:rPr lang="ru-RU" sz="3200" b="1" dirty="0"/>
              <a:t> простым </a:t>
            </a:r>
            <a:r>
              <a:rPr lang="ru-RU" sz="3200" b="1" dirty="0" smtClean="0"/>
              <a:t>языком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sz="2800" b="1" dirty="0" smtClean="0">
                <a:hlinkClick r:id="rId3"/>
              </a:rPr>
              <a:t>https</a:t>
            </a:r>
            <a:r>
              <a:rPr lang="en-US" sz="2800" b="1" dirty="0">
                <a:hlinkClick r:id="rId3"/>
              </a:rPr>
              <a:t>://blog.ildarkarymov.ru/posts/go-concurrency</a:t>
            </a:r>
            <a:r>
              <a:rPr lang="en-US" sz="2800" b="1" dirty="0" smtClean="0">
                <a:hlinkClick r:id="rId3"/>
              </a:rPr>
              <a:t>/</a:t>
            </a:r>
            <a:endParaRPr lang="ru-RU" sz="2800" b="1" dirty="0" smtClean="0"/>
          </a:p>
          <a:p>
            <a:endParaRPr lang="ru-RU" sz="2800" b="1" dirty="0"/>
          </a:p>
          <a:p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</a:t>
            </a:r>
            <a:r>
              <a:rPr lang="en-US" dirty="0"/>
              <a:t>8</a:t>
            </a:r>
            <a:r>
              <a:rPr lang="ru-RU" dirty="0" smtClean="0"/>
              <a:t>.10.2024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3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РК №1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57" y="1708640"/>
            <a:ext cx="11387886" cy="36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 :3</a:t>
            </a: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</a:t>
            </a:r>
            <a:r>
              <a:rPr lang="en-US" dirty="0" smtClean="0"/>
              <a:t>8</a:t>
            </a:r>
            <a:r>
              <a:rPr lang="ru-RU" dirty="0" smtClean="0"/>
              <a:t>.10.2024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8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РК №1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4" y="1567642"/>
            <a:ext cx="11506619" cy="39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РК №1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7" y="1490923"/>
            <a:ext cx="8998864" cy="516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Синхронное </a:t>
            </a:r>
            <a:r>
              <a:rPr lang="en-US" sz="3600" dirty="0" smtClean="0"/>
              <a:t>/</a:t>
            </a:r>
            <a:r>
              <a:rPr lang="ru-RU" sz="3600" dirty="0" smtClean="0"/>
              <a:t> асинхронное программирование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Синхронное программирование</a:t>
            </a:r>
            <a:r>
              <a:rPr lang="ru-RU" sz="2800" dirty="0"/>
              <a:t> — это поведение языка программирования, при котором операции (инструкции) в </a:t>
            </a:r>
            <a:r>
              <a:rPr lang="ru-RU" sz="2800" dirty="0" smtClean="0"/>
              <a:t>программе выполняются </a:t>
            </a:r>
            <a:r>
              <a:rPr lang="ru-RU" sz="2800" dirty="0"/>
              <a:t>последовательно (синхронно), то есть в порядке </a:t>
            </a:r>
            <a:r>
              <a:rPr lang="ru-RU" sz="2800" dirty="0" smtClean="0"/>
              <a:t>их </a:t>
            </a:r>
            <a:r>
              <a:rPr lang="ru-RU" sz="2800" dirty="0"/>
              <a:t>указания в </a:t>
            </a:r>
            <a:r>
              <a:rPr lang="ru-RU" sz="2800" dirty="0" smtClean="0"/>
              <a:t>коде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b="1" dirty="0"/>
              <a:t>Асинхронное программирование</a:t>
            </a:r>
            <a:r>
              <a:rPr lang="ru-RU" sz="2800" dirty="0"/>
              <a:t> — это поведение, при котором определённые операции в </a:t>
            </a:r>
            <a:r>
              <a:rPr lang="ru-RU" sz="2800" dirty="0" smtClean="0"/>
              <a:t>программе выполняются </a:t>
            </a:r>
            <a:r>
              <a:rPr lang="ru-RU" sz="2800" dirty="0"/>
              <a:t>асинхронно, то есть </a:t>
            </a:r>
            <a:r>
              <a:rPr lang="ru-RU" sz="2800" dirty="0" smtClean="0"/>
              <a:t>поток </a:t>
            </a:r>
            <a:r>
              <a:rPr lang="ru-RU" sz="2800" dirty="0"/>
              <a:t>не дожидается их завершения и приступает к выполнению </a:t>
            </a:r>
            <a:r>
              <a:rPr lang="ru-RU" sz="2800" dirty="0" smtClean="0"/>
              <a:t>других </a:t>
            </a:r>
            <a:r>
              <a:rPr lang="ru-RU" sz="2800" dirty="0"/>
              <a:t>задач</a:t>
            </a:r>
            <a:endParaRPr lang="ru-RU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7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Пример синхронного кода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5"/>
            <a:ext cx="6574569" cy="5068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913" y="1274215"/>
            <a:ext cx="3682454" cy="36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Запуск функции асинхронно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08.10.2024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Чтобы запустить функцию асинхронно в </a:t>
            </a:r>
            <a:r>
              <a:rPr lang="ru-RU" sz="2800" b="1" dirty="0" err="1"/>
              <a:t>Golang</a:t>
            </a:r>
            <a:r>
              <a:rPr lang="ru-RU" sz="2800" b="1" dirty="0"/>
              <a:t>, нужно поставить перед её вызовом ключевое слово </a:t>
            </a:r>
            <a:r>
              <a:rPr lang="ru-RU" sz="2800" b="1" dirty="0" err="1"/>
              <a:t>go</a:t>
            </a:r>
            <a:r>
              <a:rPr lang="ru-RU" sz="2800" dirty="0"/>
              <a:t>. </a:t>
            </a:r>
            <a:r>
              <a:rPr lang="ru-RU" sz="2800" dirty="0" smtClean="0"/>
              <a:t>Оно </a:t>
            </a:r>
            <a:r>
              <a:rPr lang="ru-RU" sz="2800" dirty="0"/>
              <a:t>создаёт новую </a:t>
            </a:r>
            <a:r>
              <a:rPr lang="ru-RU" sz="2800" dirty="0" err="1"/>
              <a:t>горутину</a:t>
            </a:r>
            <a:r>
              <a:rPr lang="ru-RU" sz="2800" dirty="0"/>
              <a:t>, в которой функция будет выполняться асинхронно с вызвавшим её участком </a:t>
            </a:r>
            <a:r>
              <a:rPr lang="ru-RU" sz="2800" dirty="0" smtClean="0"/>
              <a:t>кода.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8" y="3873644"/>
            <a:ext cx="11492621" cy="8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12241</TotalTime>
  <Words>365</Words>
  <Application>Microsoft Office PowerPoint</Application>
  <PresentationFormat>Widescreen</PresentationFormat>
  <Paragraphs>209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Corbel</vt:lpstr>
      <vt:lpstr>Gill Sans MT</vt:lpstr>
      <vt:lpstr>Parcel</vt:lpstr>
      <vt:lpstr>Основы web-разработки </vt:lpstr>
      <vt:lpstr>План лекции</vt:lpstr>
      <vt:lpstr>РК №1</vt:lpstr>
      <vt:lpstr>РК №1</vt:lpstr>
      <vt:lpstr>РК №1</vt:lpstr>
      <vt:lpstr>РК №1</vt:lpstr>
      <vt:lpstr>Синхронное / асинхронное программирование</vt:lpstr>
      <vt:lpstr>Пример синхронного кода</vt:lpstr>
      <vt:lpstr>Запуск функции асинхронно</vt:lpstr>
      <vt:lpstr>пример плохой асинхронности</vt:lpstr>
      <vt:lpstr>пример асинхронности</vt:lpstr>
      <vt:lpstr>Конкурентность и параллелизм</vt:lpstr>
      <vt:lpstr>Конкурентность и параллелизм</vt:lpstr>
      <vt:lpstr>Конкурентность и параллелизм</vt:lpstr>
      <vt:lpstr>Конкурентность в одноядерной системе</vt:lpstr>
      <vt:lpstr>Конкурентность &amp; параллелизм в многоядерной системе</vt:lpstr>
      <vt:lpstr>Конкурентность в Golang</vt:lpstr>
      <vt:lpstr>Упрощенная схема асинхронности в Golang</vt:lpstr>
      <vt:lpstr>Процесс и потоки</vt:lpstr>
      <vt:lpstr>Асинхронный Golang</vt:lpstr>
      <vt:lpstr>Асинхронный Golang</vt:lpstr>
      <vt:lpstr>Асинхронный Golang</vt:lpstr>
      <vt:lpstr>Асинхронный Golang</vt:lpstr>
      <vt:lpstr>Асинхронный Golang</vt:lpstr>
      <vt:lpstr>Асинхронный Golang</vt:lpstr>
      <vt:lpstr>Асинхронный Golang</vt:lpstr>
      <vt:lpstr>Асинхронный Golang</vt:lpstr>
      <vt:lpstr>Асинхронный Golang</vt:lpstr>
      <vt:lpstr>Асинхронный Golang</vt:lpstr>
      <vt:lpstr>Асинхронный Golang</vt:lpstr>
      <vt:lpstr>Асинхронный Golang</vt:lpstr>
      <vt:lpstr>Асинхронный Golang</vt:lpstr>
      <vt:lpstr>Асинхронный Golang</vt:lpstr>
      <vt:lpstr>Асинхронный Golang</vt:lpstr>
      <vt:lpstr>Асинхронный Golang</vt:lpstr>
      <vt:lpstr>Cостояние гонки</vt:lpstr>
      <vt:lpstr>Асинхронность в golang</vt:lpstr>
      <vt:lpstr>Асинхронность в golang</vt:lpstr>
      <vt:lpstr>Источники</vt:lpstr>
      <vt:lpstr>Спасибо за внимание :3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интернет-программирования</dc:title>
  <dc:creator>Valery Shtuzer</dc:creator>
  <cp:lastModifiedBy>Valery Shtuzer</cp:lastModifiedBy>
  <cp:revision>158</cp:revision>
  <dcterms:created xsi:type="dcterms:W3CDTF">2024-09-03T07:09:51Z</dcterms:created>
  <dcterms:modified xsi:type="dcterms:W3CDTF">2024-10-08T08:24:33Z</dcterms:modified>
</cp:coreProperties>
</file>