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60" r:id="rId3"/>
    <p:sldId id="327" r:id="rId4"/>
    <p:sldId id="328" r:id="rId5"/>
    <p:sldId id="333" r:id="rId6"/>
    <p:sldId id="329" r:id="rId7"/>
    <p:sldId id="330" r:id="rId8"/>
    <p:sldId id="334" r:id="rId9"/>
    <p:sldId id="332" r:id="rId10"/>
    <p:sldId id="331" r:id="rId11"/>
    <p:sldId id="336" r:id="rId12"/>
    <p:sldId id="337" r:id="rId13"/>
    <p:sldId id="339" r:id="rId14"/>
    <p:sldId id="340" r:id="rId15"/>
    <p:sldId id="341" r:id="rId16"/>
    <p:sldId id="335" r:id="rId17"/>
    <p:sldId id="346" r:id="rId18"/>
    <p:sldId id="343" r:id="rId19"/>
    <p:sldId id="345" r:id="rId20"/>
    <p:sldId id="349" r:id="rId21"/>
    <p:sldId id="353" r:id="rId22"/>
    <p:sldId id="354" r:id="rId23"/>
    <p:sldId id="352" r:id="rId24"/>
    <p:sldId id="351" r:id="rId25"/>
    <p:sldId id="355" r:id="rId26"/>
    <p:sldId id="356" r:id="rId27"/>
    <p:sldId id="357" r:id="rId28"/>
    <p:sldId id="360" r:id="rId29"/>
    <p:sldId id="361" r:id="rId30"/>
    <p:sldId id="362" r:id="rId31"/>
    <p:sldId id="363" r:id="rId32"/>
    <p:sldId id="257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C0F08B-2A77-4420-9354-CF257E5A6B45}">
          <p14:sldIdLst>
            <p14:sldId id="256"/>
            <p14:sldId id="260"/>
            <p14:sldId id="327"/>
            <p14:sldId id="328"/>
            <p14:sldId id="333"/>
            <p14:sldId id="329"/>
            <p14:sldId id="330"/>
            <p14:sldId id="334"/>
            <p14:sldId id="332"/>
            <p14:sldId id="331"/>
            <p14:sldId id="336"/>
            <p14:sldId id="337"/>
            <p14:sldId id="339"/>
            <p14:sldId id="340"/>
            <p14:sldId id="341"/>
            <p14:sldId id="335"/>
            <p14:sldId id="346"/>
            <p14:sldId id="343"/>
            <p14:sldId id="345"/>
            <p14:sldId id="349"/>
            <p14:sldId id="353"/>
            <p14:sldId id="354"/>
            <p14:sldId id="352"/>
            <p14:sldId id="351"/>
            <p14:sldId id="355"/>
            <p14:sldId id="356"/>
            <p14:sldId id="357"/>
            <p14:sldId id="360"/>
            <p14:sldId id="361"/>
            <p14:sldId id="362"/>
            <p14:sldId id="363"/>
          </p14:sldIdLst>
        </p14:section>
        <p14:section name="Untitled Section" id="{87D1CA4B-83C7-4964-9170-2242C1BF1C60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45" autoAdjust="0"/>
    <p:restoredTop sz="94660"/>
  </p:normalViewPr>
  <p:slideViewPr>
    <p:cSldViewPr snapToObjects="1">
      <p:cViewPr varScale="1">
        <p:scale>
          <a:sx n="264" d="100"/>
          <a:sy n="264" d="100"/>
        </p:scale>
        <p:origin x="-68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AB0CB-9854-425E-A483-57B6433705E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23880-E723-41E0-A470-2060FF1D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3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5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0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0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229600" cy="594066"/>
          </a:xfrm>
        </p:spPr>
        <p:txBody>
          <a:bodyPr anchor="t" anchorCtr="0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258816" cy="3394472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5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6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7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987574"/>
            <a:ext cx="9073008" cy="1102519"/>
          </a:xfrm>
        </p:spPr>
        <p:txBody>
          <a:bodyPr>
            <a:noAutofit/>
          </a:bodyPr>
          <a:lstStyle/>
          <a:p>
            <a:r>
              <a:rPr lang="en-US" sz="4800" dirty="0"/>
              <a:t>“Big Pandas” </a:t>
            </a:r>
            <a:r>
              <a:rPr lang="en-US" sz="4800" dirty="0" smtClean="0"/>
              <a:t>- </a:t>
            </a:r>
            <a:r>
              <a:rPr lang="en-US" sz="4800" dirty="0" err="1" smtClean="0"/>
              <a:t>Dask</a:t>
            </a:r>
            <a:r>
              <a:rPr lang="en-US" sz="4800" dirty="0" smtClean="0"/>
              <a:t> </a:t>
            </a:r>
            <a:r>
              <a:rPr lang="en-US" sz="4800" dirty="0" smtClean="0"/>
              <a:t>from the </a:t>
            </a:r>
            <a:r>
              <a:rPr lang="en-US" sz="4800" dirty="0" smtClean="0"/>
              <a:t>Inside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2400" dirty="0" err="1" smtClean="0"/>
              <a:t>PyData</a:t>
            </a:r>
            <a:r>
              <a:rPr lang="en-US" sz="2400" dirty="0" smtClean="0"/>
              <a:t> </a:t>
            </a:r>
            <a:r>
              <a:rPr lang="en-US" sz="2400" dirty="0" smtClean="0"/>
              <a:t>Amsterdam tutorial</a:t>
            </a:r>
            <a:r>
              <a:rPr lang="en-US" sz="2400" dirty="0" smtClean="0"/>
              <a:t>, 7 </a:t>
            </a:r>
            <a:r>
              <a:rPr lang="en-US" sz="2400" dirty="0" smtClean="0"/>
              <a:t>April 2017</a:t>
            </a:r>
            <a:endParaRPr lang="en-US" sz="4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71600" y="3003798"/>
            <a:ext cx="64008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smtClean="0"/>
              <a:t>Stephen Simmons</a:t>
            </a:r>
          </a:p>
          <a:p>
            <a:r>
              <a:rPr lang="en-US" sz="2000" smtClean="0"/>
              <a:t>mail@stevesimmons.com</a:t>
            </a:r>
            <a:br>
              <a:rPr lang="en-US" sz="2000" smtClean="0"/>
            </a:br>
            <a:r>
              <a:rPr lang="en-US" sz="2000" smtClean="0"/>
              <a:t>stephen.e.simmons@jpmorgan.com</a:t>
            </a:r>
            <a:endParaRPr lang="en-US" sz="4000" smtClean="0"/>
          </a:p>
          <a:p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216024" y="4731990"/>
            <a:ext cx="82444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smtClean="0"/>
              <a:t>github.com/stevesimmons/pydata-ams2017-pandas-and-dask-from-the-inside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76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Dask</a:t>
            </a:r>
            <a:r>
              <a:rPr lang="en-US" sz="3200" dirty="0" smtClean="0"/>
              <a:t> is a ‘drop-in’ replacement for pandas*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830420"/>
            <a:ext cx="3708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 … for a subset of pandas </a:t>
            </a:r>
            <a:r>
              <a:rPr lang="en-US" sz="1100" dirty="0" err="1" smtClean="0"/>
              <a:t>DataFrame</a:t>
            </a:r>
            <a:r>
              <a:rPr lang="en-US" sz="1100" dirty="0" smtClean="0"/>
              <a:t> operations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512" y="751795"/>
            <a:ext cx="554461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b="1" dirty="0" smtClean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</a:t>
            </a:r>
            <a:r>
              <a:rPr lang="en-US" sz="1000" dirty="0" smtClean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1000" b="1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10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10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endParaRPr lang="en-US" sz="1000" dirty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paths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'flights-%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s.xz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%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strftime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'%Y-%m'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pd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date_range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'2015-12'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'2016-03'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freq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'M'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]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 smtClean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cols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'Origin'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Dest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OriginState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DestState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FlightNum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TailNum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CRSDepTime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CRSArrTime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DepDelay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ArrDelay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]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dd.read_csv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paths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dialect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"excel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encoding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'latin-1'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header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usecols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cols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compression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xz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blocksize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None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parse_dates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=[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={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FlightNum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}, )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2377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Dask</a:t>
            </a:r>
            <a:r>
              <a:rPr lang="en-US" sz="3200" dirty="0" smtClean="0"/>
              <a:t> is a ‘drop-in’ replacement for pandas*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830420"/>
            <a:ext cx="3708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 … for a subset of pandas </a:t>
            </a:r>
            <a:r>
              <a:rPr lang="en-US" sz="1100" dirty="0" err="1" smtClean="0"/>
              <a:t>DataFrame</a:t>
            </a:r>
            <a:r>
              <a:rPr lang="en-US" sz="1100" dirty="0" smtClean="0"/>
              <a:t> operations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512" y="751795"/>
            <a:ext cx="554461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b="1" dirty="0" smtClean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</a:t>
            </a:r>
            <a:r>
              <a:rPr lang="en-US" sz="1000" dirty="0" smtClean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1000" b="1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10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10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endParaRPr lang="en-US" sz="1000" dirty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paths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 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'flights-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%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s.xz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%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strftime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'%Y-%m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pd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date_range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'2015-12'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'2016-03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freq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'M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]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 smtClean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cols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'Origin'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Dest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OriginState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DestState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FlightNum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TailNum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CRSDepTime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CRSArrTime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DepDelay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ArrDelay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]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dd.read_csv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paths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dialect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"excel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encoding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'latin-1'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header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usecols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cols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compression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xz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blocksize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None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parse_dates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=[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={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FlightNum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}, )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</a:t>
            </a: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[[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Carrier'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]].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CPU times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user 16 </a:t>
            </a:r>
            <a:r>
              <a:rPr lang="en-US" sz="8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sys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0 ns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total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16 </a:t>
            </a:r>
            <a:r>
              <a:rPr lang="en-US" sz="8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ms</a:t>
            </a:r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Wall time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18.3 </a:t>
            </a:r>
            <a:r>
              <a:rPr lang="en-US" sz="8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ms</a:t>
            </a:r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 smtClean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086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Dask</a:t>
            </a:r>
            <a:r>
              <a:rPr lang="en-US" sz="3200" dirty="0" smtClean="0"/>
              <a:t> is a ‘drop-in’ replacement for pandas*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830420"/>
            <a:ext cx="3708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 … for a subset of pandas </a:t>
            </a:r>
            <a:r>
              <a:rPr lang="en-US" sz="1100" dirty="0" err="1" smtClean="0"/>
              <a:t>DataFrame</a:t>
            </a:r>
            <a:r>
              <a:rPr lang="en-US" sz="1100" dirty="0" smtClean="0"/>
              <a:t> operations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512" y="751795"/>
            <a:ext cx="55446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b="1" dirty="0" smtClean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</a:t>
            </a:r>
            <a:r>
              <a:rPr lang="en-US" sz="1000" dirty="0" smtClean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1000" b="1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10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10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endParaRPr lang="en-US" sz="1000" dirty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paths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'flights-%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s.xz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%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strftime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'%Y-%m'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pd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date_range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'2015-12'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'2016-03'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freq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'M'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]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 smtClean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cols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'Origin'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Dest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OriginState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DestState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FlightNum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TailNum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CRSDepTime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CRSArrTime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DepDelay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ArrDelay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]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dd.read_csv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paths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dialect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"excel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encoding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'latin-1'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header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usecols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cols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compression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xz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blocksize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None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parse_dates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=[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={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FlightNum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}, )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</a:t>
            </a: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[[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Carrier'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]].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CPU times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user 16 </a:t>
            </a:r>
            <a:r>
              <a:rPr lang="en-US" sz="8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sys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0 ns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total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16 </a:t>
            </a:r>
            <a:r>
              <a:rPr lang="en-US" sz="8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ms</a:t>
            </a:r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Wall time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18.3 </a:t>
            </a:r>
            <a:r>
              <a:rPr lang="en-US" sz="8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ms</a:t>
            </a:r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 smtClean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_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CPU times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user 13.9 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sys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2.22 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total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16.1 s</a:t>
            </a:r>
          </a:p>
          <a:p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Wall time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9.62 </a:t>
            </a:r>
            <a:r>
              <a:rPr lang="en-US" sz="8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</a:t>
            </a:r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6176" y="1478270"/>
            <a:ext cx="2376264" cy="2677656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Flights  Cancelled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Carrier                     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AA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223582.0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5001.0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 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42063.0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311.0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B6 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68137.0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1522.0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DL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208121.0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1472.0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EV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126036.0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4409.0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F9 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21865.0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266.0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HA 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18390.0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12.0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MQ 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20993.0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805.0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NK 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32072.0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894.0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OO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140825.0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3471.0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UA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122148.0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2470.0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VX 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15859.0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241.0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WN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308855.0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5677.0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999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build a dependency graph…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" t="-36993" r="473" b="37123"/>
          <a:stretch/>
        </p:blipFill>
        <p:spPr>
          <a:xfrm>
            <a:off x="3597599" y="-1667931"/>
            <a:ext cx="4214761" cy="67599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9512" y="1301735"/>
            <a:ext cx="61206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b="1" dirty="0" smtClean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[[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]]</a:t>
            </a:r>
            <a:b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 smtClean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CPU times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user 13.9 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8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8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sys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2.22 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total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16.1 s</a:t>
            </a:r>
          </a:p>
          <a:p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Wall time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9.62 </a:t>
            </a:r>
            <a:r>
              <a:rPr lang="en-US" sz="8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</a:t>
            </a:r>
          </a:p>
          <a:p>
            <a:endParaRPr lang="en-US" sz="8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lvl="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visualize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946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that can get arbitrarily complex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621" y="771550"/>
            <a:ext cx="6314875" cy="43204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496" y="915566"/>
            <a:ext cx="3528392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dd.read_csv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'flights-*.</a:t>
            </a:r>
            <a:r>
              <a:rPr lang="en-US" sz="1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xz</a:t>
            </a:r>
            <a:r>
              <a:rPr lang="en-US" sz="1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…)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 smtClean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 smtClean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ddf.FlightDate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==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'2016-01-24'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[[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]]</a:t>
            </a:r>
            <a:b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8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lvl="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visualize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946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prunes the graph where it can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208" y="1015101"/>
            <a:ext cx="5525288" cy="40769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496" y="915566"/>
            <a:ext cx="3672408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dd.read_csv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'flights-*.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xz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…)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 smtClean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 </a:t>
            </a:r>
            <a:r>
              <a:rPr lang="en-US" sz="10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ddf.set_index</a:t>
            </a:r>
            <a:r>
              <a:rPr lang="en-US" sz="1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000" b="1" dirty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 smtClean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'2016-01-24'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[[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]]</a:t>
            </a:r>
            <a:b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8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lvl="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visualize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348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23478"/>
            <a:ext cx="8784976" cy="594066"/>
          </a:xfrm>
        </p:spPr>
        <p:txBody>
          <a:bodyPr/>
          <a:lstStyle/>
          <a:p>
            <a:r>
              <a:rPr lang="en-US" sz="3200" dirty="0" smtClean="0"/>
              <a:t>Storage formats like parquet are faster than </a:t>
            </a:r>
            <a:r>
              <a:rPr lang="en-US" sz="3200" dirty="0" err="1" smtClean="0"/>
              <a:t>csv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265510"/>
            <a:ext cx="4680520" cy="3394472"/>
          </a:xfrm>
        </p:spPr>
        <p:txBody>
          <a:bodyPr>
            <a:noAutofit/>
          </a:bodyPr>
          <a:lstStyle/>
          <a:p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load_data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start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'2016-01'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end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'2017-02'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FF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sort_partition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set_index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sort_index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map_partitions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sort_partition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to_parquet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compression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'SNAPPY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endParaRPr lang="en-US" sz="11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ls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endParaRPr lang="en-US" sz="11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total 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100M</a:t>
            </a:r>
          </a:p>
          <a:p>
            <a:r>
              <a:rPr lang="fr-FR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4.0K _</a:t>
            </a:r>
            <a:r>
              <a:rPr lang="fr-FR" sz="9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common_metadata</a:t>
            </a:r>
            <a:r>
              <a:rPr lang="fr-FR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  <a:endParaRPr lang="fr-FR" sz="9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fr-FR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fr-FR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20K _</a:t>
            </a:r>
            <a:r>
              <a:rPr lang="fr-FR" sz="9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metadata</a:t>
            </a:r>
            <a:r>
              <a:rPr lang="fr-FR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       </a:t>
            </a:r>
            <a:endParaRPr lang="fr-FR" sz="9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fr-FR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8.5M </a:t>
            </a:r>
            <a:r>
              <a:rPr lang="fr-FR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part.0.parquet    </a:t>
            </a:r>
            <a:endParaRPr lang="fr-FR" sz="9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fr-FR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8.0M part.1.parquet  </a:t>
            </a:r>
          </a:p>
          <a:p>
            <a:r>
              <a:rPr lang="fr-FR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7.5M part.2.parquet  </a:t>
            </a:r>
          </a:p>
          <a:p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  <a:endParaRPr lang="fr-FR" sz="9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fr-FR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8.2M part.11.parquet   </a:t>
            </a:r>
          </a:p>
          <a:p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8.2M part.12.parquet   </a:t>
            </a:r>
          </a:p>
          <a:p>
            <a:endParaRPr lang="en-US" sz="1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5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265510"/>
            <a:ext cx="4680520" cy="3394472"/>
          </a:xfrm>
        </p:spPr>
        <p:txBody>
          <a:bodyPr>
            <a:noAutofit/>
          </a:bodyPr>
          <a:lstStyle/>
          <a:p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load_data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start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'2016-01'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end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'2017-02'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FF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sort_partition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set_index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sort_index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map_partitions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sort_partition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to_parquet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compression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'SNAPPY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endParaRPr lang="en-US" sz="11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ls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endParaRPr lang="en-US" sz="11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total 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100M</a:t>
            </a:r>
          </a:p>
          <a:p>
            <a:r>
              <a:rPr lang="fr-FR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4.0K _</a:t>
            </a:r>
            <a:r>
              <a:rPr lang="fr-FR" sz="9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common_metadata</a:t>
            </a:r>
            <a:r>
              <a:rPr lang="fr-FR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  <a:endParaRPr lang="fr-FR" sz="9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fr-FR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fr-FR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20K _</a:t>
            </a:r>
            <a:r>
              <a:rPr lang="fr-FR" sz="9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metadata</a:t>
            </a:r>
            <a:r>
              <a:rPr lang="fr-FR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       </a:t>
            </a:r>
            <a:endParaRPr lang="fr-FR" sz="9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fr-FR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8.5M </a:t>
            </a:r>
            <a:r>
              <a:rPr lang="fr-FR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part.0.parquet    </a:t>
            </a:r>
            <a:endParaRPr lang="fr-FR" sz="9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fr-FR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8.0M part.1.parquet  </a:t>
            </a:r>
          </a:p>
          <a:p>
            <a:r>
              <a:rPr lang="fr-FR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7.5M part.2.parquet  </a:t>
            </a:r>
          </a:p>
          <a:p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  <a:endParaRPr lang="fr-FR" sz="9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fr-FR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8.2M part.11.parquet   </a:t>
            </a:r>
          </a:p>
          <a:p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8.2M part.12.parquet   </a:t>
            </a:r>
          </a:p>
          <a:p>
            <a:endParaRPr lang="en-US" sz="1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16</a:t>
            </a:fld>
            <a:endParaRPr lang="en-US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976901"/>
            <a:ext cx="2808362" cy="204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788024" y="1625550"/>
            <a:ext cx="4176464" cy="2602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read_parquet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columns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])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# 50 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ms</a:t>
            </a:r>
            <a:endParaRPr lang="en-US" sz="1000" dirty="0" smtClean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index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out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313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</a:rPr>
              <a:t>ms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out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plot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7504" y="123478"/>
            <a:ext cx="8784976" cy="594066"/>
          </a:xfrm>
        </p:spPr>
        <p:txBody>
          <a:bodyPr/>
          <a:lstStyle/>
          <a:p>
            <a:r>
              <a:rPr lang="en-US" sz="3200" dirty="0" smtClean="0"/>
              <a:t>Storage formats like parquet are faster than </a:t>
            </a:r>
            <a:r>
              <a:rPr lang="en-US" sz="3200" dirty="0" err="1" smtClean="0"/>
              <a:t>csv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1059582"/>
            <a:ext cx="417646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Parquet example 1 – whole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8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7266"/>
            <a:ext cx="6932954" cy="43227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856984" cy="594066"/>
          </a:xfrm>
        </p:spPr>
        <p:txBody>
          <a:bodyPr/>
          <a:lstStyle/>
          <a:p>
            <a:r>
              <a:rPr lang="en-US" sz="2800" dirty="0" smtClean="0"/>
              <a:t>Parquet example 2: read a subset of the partitions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17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99592" y="1131590"/>
            <a:ext cx="468052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read_parquet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columns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Carrier'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loc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'2016-01-18'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'2016-01-28'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reset_index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Move </a:t>
            </a:r>
            <a:r>
              <a:rPr lang="en-US" sz="11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FlightDate</a:t>
            </a:r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from index to a column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y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 /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 * 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out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y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220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</a:rPr>
              <a:t>ms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 to read data, build graph and calculate 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940152" y="1131590"/>
            <a:ext cx="2736304" cy="302433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out</a:t>
            </a:r>
            <a:endParaRPr lang="en-US" sz="8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Carrier  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endParaRPr lang="en-US" sz="8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AA       2016-01-19     0.339992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2016-01-20     0.160064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2016-01-21     1.327606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2016-01-22    30.712339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2016-01-23    36.307838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2016-01-24    25.588114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2016-01-25     8.853119</a:t>
            </a:r>
          </a:p>
          <a:p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... </a:t>
            </a:r>
            <a:endParaRPr lang="en-US" sz="8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WN 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2016-01-21    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1.133787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2016-01-22    14.436219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2016-01-23    21.369961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2016-01-24    17.904074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2016-01-25     4.630682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2016-01-26     1.394422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2016-01-27     0.910643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2016-01-28     0.597610</a:t>
            </a:r>
          </a:p>
          <a:p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float64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682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7266"/>
            <a:ext cx="6932954" cy="4322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99592" y="1131590"/>
            <a:ext cx="468052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read_parquet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columns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Carrier'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loc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'2016-01-18'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'2016-01-28'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reset_index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Move </a:t>
            </a:r>
            <a:r>
              <a:rPr lang="en-US" sz="11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FlightDate</a:t>
            </a:r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from index to a column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y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 /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 * 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out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y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220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</a:rPr>
              <a:t>ms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 to read data, build graph and calculate 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856984" cy="594066"/>
          </a:xfrm>
        </p:spPr>
        <p:txBody>
          <a:bodyPr/>
          <a:lstStyle/>
          <a:p>
            <a:r>
              <a:rPr lang="en-US" sz="2800" dirty="0" smtClean="0"/>
              <a:t>Parquet example 2: read a subset of the partitions </a:t>
            </a:r>
            <a:endParaRPr lang="en-US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198" y="2858644"/>
            <a:ext cx="2737662" cy="1284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940152" y="1131590"/>
            <a:ext cx="2736304" cy="302433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( </a:t>
            </a:r>
            <a:r>
              <a:rPr lang="en-US" sz="8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out.unstack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('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')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.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style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.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set_precision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(2)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.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background_gradient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b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cmap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sns.light_palette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b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"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red", 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as_cmap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=True), 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high=0.4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low=0.2, </a:t>
            </a:r>
            <a:endParaRPr lang="en-US" sz="800" b="1" dirty="0" smtClean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axis=1,)</a:t>
            </a:r>
            <a:endParaRPr lang="en-US" sz="8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)</a:t>
            </a:r>
            <a:endParaRPr lang="en-US" sz="8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b="1" dirty="0" smtClean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7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Goals for today…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502"/>
            <a:ext cx="7643192" cy="3394472"/>
          </a:xfrm>
        </p:spPr>
        <p:txBody>
          <a:bodyPr>
            <a:noAutofit/>
          </a:bodyPr>
          <a:lstStyle/>
          <a:p>
            <a:r>
              <a:rPr lang="en-US" sz="2400" dirty="0" smtClean="0"/>
              <a:t>Let’s try a much bigger data set – “BTS OTP” (172m records)</a:t>
            </a:r>
            <a:endParaRPr lang="en-US" sz="2400" dirty="0" smtClean="0"/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endParaRPr lang="en-US" sz="1050" dirty="0" smtClean="0"/>
          </a:p>
          <a:p>
            <a:r>
              <a:rPr lang="en-US" sz="2400" dirty="0" smtClean="0"/>
              <a:t>Try some simple analysis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DataFrames</a:t>
            </a:r>
            <a:r>
              <a:rPr lang="en-US" sz="2400" dirty="0" smtClean="0"/>
              <a:t> from </a:t>
            </a:r>
            <a:r>
              <a:rPr lang="en-US" sz="2400" dirty="0" err="1" smtClean="0"/>
              <a:t>dask</a:t>
            </a:r>
            <a:r>
              <a:rPr lang="en-US" sz="2400" dirty="0" smtClean="0"/>
              <a:t> rather than pandas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Efficient data storage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Calculating the </a:t>
            </a:r>
            <a:r>
              <a:rPr lang="en-US" sz="2400" dirty="0" err="1" smtClean="0"/>
              <a:t>dask</a:t>
            </a:r>
            <a:r>
              <a:rPr lang="en-US" sz="2400" dirty="0" smtClean="0"/>
              <a:t> dependency graph</a:t>
            </a:r>
          </a:p>
          <a:p>
            <a:endParaRPr lang="en-US" sz="2400" dirty="0" smtClean="0"/>
          </a:p>
          <a:p>
            <a:r>
              <a:rPr lang="en-US" sz="1800" dirty="0" smtClean="0"/>
              <a:t>(Note: Examples here all designed to run on a local machine)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8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Monitoring progress of a </a:t>
            </a:r>
            <a:r>
              <a:rPr lang="en-US" sz="3200" dirty="0" err="1" smtClean="0"/>
              <a:t>Dask</a:t>
            </a:r>
            <a:r>
              <a:rPr lang="en-US" sz="3200" dirty="0" smtClean="0"/>
              <a:t> calculation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303" y="771551"/>
            <a:ext cx="5195323" cy="432048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987574"/>
            <a:ext cx="504056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read_parquet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CancelledPct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DivertedPct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063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Monitoring progress of a </a:t>
            </a:r>
            <a:r>
              <a:rPr lang="en-US" sz="3200" dirty="0" err="1" smtClean="0"/>
              <a:t>Dask</a:t>
            </a:r>
            <a:r>
              <a:rPr lang="en-US" sz="3200" dirty="0" smtClean="0"/>
              <a:t> calculation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987574"/>
            <a:ext cx="504056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read_parquet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CancelledPct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DivertedPct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diagnostics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ProgressBar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 smtClean="0">
              <a:solidFill>
                <a:srgbClr val="0000FF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with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ProgressBar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():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out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                                  ]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| 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0%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Completed |  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0.0s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32040" y="1275606"/>
            <a:ext cx="4032448" cy="23762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Monitoring progress of a </a:t>
            </a:r>
            <a:r>
              <a:rPr lang="en-US" sz="3200" dirty="0" err="1" smtClean="0"/>
              <a:t>Dask</a:t>
            </a:r>
            <a:r>
              <a:rPr lang="en-US" sz="3200" dirty="0" smtClean="0"/>
              <a:t> calculation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987574"/>
            <a:ext cx="504056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read_parquet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CancelledPct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DivertedPct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diagnostics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ProgressBar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 smtClean="0">
              <a:solidFill>
                <a:srgbClr val="0000FF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with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ProgressBar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():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out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[#############################     ]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| 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87%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Completed |  2.4s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32040" y="1275606"/>
            <a:ext cx="4032448" cy="23762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46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Monitoring progress of a </a:t>
            </a:r>
            <a:r>
              <a:rPr lang="en-US" sz="3200" dirty="0" err="1" smtClean="0"/>
              <a:t>Dask</a:t>
            </a:r>
            <a:r>
              <a:rPr lang="en-US" sz="3200" dirty="0" smtClean="0"/>
              <a:t> calculation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987574"/>
            <a:ext cx="504056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read_parquet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CancelledPct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DivertedPct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diagnostics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ProgressBar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 smtClean="0">
              <a:solidFill>
                <a:srgbClr val="0000FF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with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ProgressBar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():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out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[##################################] |100%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Completed | 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2.6s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32040" y="1275606"/>
            <a:ext cx="4032448" cy="23762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print(out)</a:t>
            </a:r>
            <a:endParaRPr lang="en-US" sz="7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b="1" dirty="0" smtClean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  Cancelled  Diverted  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CancelledPct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DivertedPct</a:t>
            </a:r>
            <a:endParaRPr lang="en-US" sz="7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Carrier                                                           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AA        987627.0    11847.0    2421.0      1.199542     0.245133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        191991.0     1072.0     520.0      0.558360     0.270846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B6        307075.0     4322.0     774.0      1.407474     0.252056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DL        992559.0     4898.0    1923.0      0.493472     0.193742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EV        526027.0    13048.0    1723.0      2.480481     0.327550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F9        102881.0     1341.0     169.0      1.303448     0.164267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HA         83065.0      136.0      91.0      0.163727     0.109553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NK        150769.0     3070.0     218.0      2.036228     0.144592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OO        656079.0    10326.0    2181.0      1.573896     0.332429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UA        587470.0     5702.0    1522.0      0.970603     0.259077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VX         74903.0      806.0     272.0      1.076058     0.363136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WN       1407229.0    18179.0    3324.0      1.291830     0.236209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365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Profiling a </a:t>
            </a:r>
            <a:r>
              <a:rPr lang="en-US" sz="3200" dirty="0" err="1" smtClean="0"/>
              <a:t>Dask</a:t>
            </a:r>
            <a:r>
              <a:rPr lang="en-US" sz="3200" dirty="0" smtClean="0"/>
              <a:t> calculation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987574"/>
            <a:ext cx="504056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read_parquet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CancelledPct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DivertedPct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 smtClean="0">
              <a:solidFill>
                <a:srgbClr val="0000FF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 smtClean="0">
              <a:solidFill>
                <a:srgbClr val="0000FF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diagnostics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Profiler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ResourceProfiler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CacheProfiler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cachey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nbytes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with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(Profiler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prof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ResourceProfiler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0.25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rprof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CacheProfiler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metric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nbytes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cprof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47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Profiling a </a:t>
            </a:r>
            <a:r>
              <a:rPr lang="en-US" sz="3200" dirty="0" err="1" smtClean="0"/>
              <a:t>Dask</a:t>
            </a:r>
            <a:r>
              <a:rPr lang="en-US" sz="3200" dirty="0" smtClean="0"/>
              <a:t> calculation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987574"/>
            <a:ext cx="504056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read_parquet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CancelledPct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DivertedPct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 smtClean="0">
              <a:solidFill>
                <a:srgbClr val="0000FF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 smtClean="0">
              <a:solidFill>
                <a:srgbClr val="0000FF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diagnostics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Profiler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ResourceProfiler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CacheProfiler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cachey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nbytes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with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(Profiler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prof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ResourceProfiler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0.25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rprof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CacheProfiler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metric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nbytes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cprof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diagnostics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visualize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([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rprof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cprof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save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False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show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987574"/>
            <a:ext cx="3528392" cy="346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145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exactly is a </a:t>
            </a:r>
            <a:r>
              <a:rPr lang="en-US" dirty="0" err="1" smtClean="0"/>
              <a:t>Dask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1520" y="987574"/>
            <a:ext cx="4176464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print(</a:t>
            </a:r>
            <a:r>
              <a:rPr lang="en-US" sz="700" b="1" dirty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</a:t>
            </a:r>
            <a:r>
              <a:rPr lang="en-US" sz="700" b="1" dirty="0" smtClean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d.</a:t>
            </a:r>
            <a:r>
              <a:rPr lang="en-US" sz="7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.__doc__)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Implements out-of-core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as a sequence of pandas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DataFrames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Parameters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----------</a:t>
            </a:r>
          </a:p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 err="1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dict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The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graph to compute this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The key prefix that specifies which keys in the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comprise this particular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meta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pandas.DataFrame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An empty ``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pandas.DataFrame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`` with names,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and </a:t>
            </a:r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index matching the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expected output.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divisions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 of index values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Values along which we partition our blocks on the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index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11960" y="987574"/>
            <a:ext cx="4824536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from_pandas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b="1" dirty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700" b="1" dirty="0" err="1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=None, </a:t>
            </a:r>
            <a:r>
              <a:rPr lang="en-US" sz="700" b="1" dirty="0" err="1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chunksize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=None, </a:t>
            </a:r>
            <a:r>
              <a:rPr lang="en-US" sz="700" b="1" dirty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sort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=True, </a:t>
            </a:r>
            <a:r>
              <a:rPr lang="en-US" sz="700" b="1" dirty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=None):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"""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Construct a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from a Pandas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This splits an in-memory Pandas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into several parts and constructs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from those parts on which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can operate in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parallel.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Note that, despite parallelism,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may not always be faster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than Pandas.  We recommend that you stay with Pandas for as long as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possible before switching to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Parameters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----------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pandas.DataFrame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or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pandas.Series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The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/Series with which to construct a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/Series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 err="1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700" b="1" dirty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optional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The number of partitions of the index to create. Note that depending on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the size and index of the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the output may have fewer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partitions than requested.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 err="1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chunksize</a:t>
            </a:r>
            <a:r>
              <a:rPr lang="en-US" sz="700" b="1" dirty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optional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The size of the partitions of the index.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sort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bool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Sort input first to obtain cleanly divided partitions or don't sort and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don't get cleanly divided partitions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string, optional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An optional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keyname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for the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  Defaults to hashing the input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Returns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-------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or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dask.Series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A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/Series partitioned along the index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384396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</a:t>
            </a:r>
            <a:r>
              <a:rPr lang="en-US" dirty="0" err="1" smtClean="0"/>
              <a:t>Dask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64088" y="915566"/>
            <a:ext cx="3600400" cy="1656184"/>
          </a:xfrm>
          <a:prstGeom prst="rect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print(</a:t>
            </a:r>
            <a:r>
              <a:rPr lang="en-US" sz="700" b="1" dirty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</a:t>
            </a:r>
            <a:r>
              <a:rPr lang="en-US" sz="700" b="1" dirty="0" smtClean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d.</a:t>
            </a:r>
            <a:r>
              <a:rPr lang="en-US" sz="7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.__doc__)</a:t>
            </a:r>
          </a:p>
          <a:p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 err="1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dict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The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graph to compute this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The key prefix that specifies which keys in the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comprise this particular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meta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pandas.DataFrame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An empty ``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pandas.DataFrame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`` with names,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and </a:t>
            </a:r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index matching the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expected output.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divisions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 of index values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Values along which we partition our blocks on the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index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7504" y="987574"/>
            <a:ext cx="4824536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1520" y="915566"/>
            <a:ext cx="4176464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pd.DataFrame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([[1,2,3],[4,5,6],[7,8,9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],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[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10,11,12],[13,14,15]], columns=['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a','b','c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'])</a:t>
            </a:r>
          </a:p>
          <a:p>
            <a:r>
              <a:rPr lang="pt-BR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   </a:t>
            </a:r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   c</a:t>
            </a: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0   1   2   3</a:t>
            </a: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1   4   5   6</a:t>
            </a: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2   7   8   9</a:t>
            </a: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3  10  11  12</a:t>
            </a:r>
          </a:p>
          <a:p>
            <a:r>
              <a:rPr lang="pt-BR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4  13  </a:t>
            </a:r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14  </a:t>
            </a:r>
            <a:r>
              <a:rPr lang="pt-BR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15</a:t>
            </a: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dd.from_pandas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=1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a     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      c</a:t>
            </a: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=1  int64 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int64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int64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              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...   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   ...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4               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   ...    ...</a:t>
            </a: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Name: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from_pandas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2 tasks</a:t>
            </a: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</a:t>
            </a:r>
            <a:r>
              <a:rPr lang="en-US" sz="9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divisions</a:t>
            </a:r>
            <a:endParaRPr lang="en-US" sz="900" b="1" dirty="0" smtClean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0, 4)</a:t>
            </a:r>
          </a:p>
          <a:p>
            <a:endParaRPr lang="en-US" sz="1000" dirty="0">
              <a:solidFill>
                <a:srgbClr val="808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b="1" dirty="0" smtClean="0">
                <a:solidFill>
                  <a:srgbClr val="FFC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_meta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Empty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Columns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[a, b, c]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Index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[]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220072" y="2571750"/>
            <a:ext cx="2664296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._name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'from_pandas-b71f6a90'</a:t>
            </a:r>
            <a:b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ddf.dask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('from_pandas-b71f6a90',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0):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ddf.visualize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2264" y="3075806"/>
            <a:ext cx="100456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31640" y="2728592"/>
            <a:ext cx="1440160" cy="3957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31640" y="3147814"/>
            <a:ext cx="1440160" cy="2880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079" y="4386039"/>
            <a:ext cx="18002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3511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simplest </a:t>
            </a:r>
            <a:r>
              <a:rPr lang="en-US" dirty="0" err="1" smtClean="0"/>
              <a:t>Dask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64088" y="915566"/>
            <a:ext cx="3600400" cy="1656184"/>
          </a:xfrm>
          <a:prstGeom prst="rect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print(</a:t>
            </a:r>
            <a:r>
              <a:rPr lang="en-US" sz="700" b="1" dirty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</a:t>
            </a:r>
            <a:r>
              <a:rPr lang="en-US" sz="700" b="1" dirty="0" smtClean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d.</a:t>
            </a:r>
            <a:r>
              <a:rPr lang="en-US" sz="7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.__doc__)</a:t>
            </a:r>
          </a:p>
          <a:p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 err="1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dict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The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graph to compute this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The key prefix that specifies which keys in the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comprise this particular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meta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pandas.DataFrame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An empty ``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pandas.DataFrame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`` with names,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and </a:t>
            </a:r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index matching the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expected output.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divisions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 of index values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Values along which we partition our blocks on the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index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7504" y="987574"/>
            <a:ext cx="4824536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1520" y="915566"/>
            <a:ext cx="4176464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pd.DataFrame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([[1,2,3],[4,5,6],[7,8,9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],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[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10,11,12],[13,14,15]], columns=['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a','b','c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'])</a:t>
            </a:r>
          </a:p>
          <a:p>
            <a:r>
              <a:rPr lang="pt-BR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   </a:t>
            </a:r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   c</a:t>
            </a: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0   1   2   3</a:t>
            </a: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1   4   5   6</a:t>
            </a: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2   7   8   9</a:t>
            </a: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3  10  11  12</a:t>
            </a:r>
          </a:p>
          <a:p>
            <a:r>
              <a:rPr lang="pt-BR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4  13  </a:t>
            </a:r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14  </a:t>
            </a:r>
            <a:r>
              <a:rPr lang="pt-BR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15</a:t>
            </a: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dd.from_pandas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9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900" b="1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=2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a     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      c</a:t>
            </a: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=1  int64 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int64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int64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              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...   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   ...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               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   ...   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4               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   ...    ...</a:t>
            </a: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Name: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from_pandas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2 tasks</a:t>
            </a: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</a:t>
            </a:r>
            <a:r>
              <a:rPr lang="en-US" sz="9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divisions</a:t>
            </a:r>
            <a:endParaRPr lang="en-US" sz="900" b="1" dirty="0" smtClean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0,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3, 4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endParaRPr lang="en-US" sz="1000" dirty="0">
              <a:solidFill>
                <a:srgbClr val="808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b="1" dirty="0" smtClean="0">
                <a:solidFill>
                  <a:srgbClr val="FFC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_meta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Empty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Columns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[a, b, c]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Index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[]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220072" y="2571750"/>
            <a:ext cx="3466728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._name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'from_pandas-de36e0f9'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ddf.dask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('from_pandas-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de36e0f9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',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0):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[0:3],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('from_pandas-de36e0f9',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1):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[3:],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ddf.visualize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2264" y="3075806"/>
            <a:ext cx="100456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31640" y="2728592"/>
            <a:ext cx="1440160" cy="3957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31640" y="3147814"/>
            <a:ext cx="1440160" cy="43204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648" y="4515966"/>
            <a:ext cx="3733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87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dd.DataFrame.dask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7504" y="987574"/>
            <a:ext cx="4824536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496" y="771550"/>
            <a:ext cx="468052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dd.</a:t>
            </a:r>
            <a:r>
              <a:rPr lang="en-US" sz="900" b="1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from_pandas</a:t>
            </a:r>
            <a:r>
              <a:rPr lang="en-US" sz="9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b="1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900" b="1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9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=2</a:t>
            </a:r>
            <a:r>
              <a:rPr lang="en-US" sz="900" b="1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900" b="1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900" b="1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.</a:t>
            </a:r>
            <a:r>
              <a:rPr lang="en-US" sz="9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head(n=2, </a:t>
            </a:r>
            <a:r>
              <a:rPr lang="en-US" sz="900" b="1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9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=2, compute=False</a:t>
            </a:r>
            <a:r>
              <a:rPr lang="en-US" sz="900" b="1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._name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'head-2-2-from_pandas-de36e0f9b'</a:t>
            </a: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ddf.dask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('head-2-2-from_pandas-de36e0f9b', 0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 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(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dask.dataframe.core.safe_head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( function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dask.dataframe.core._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concat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[('head-partial-2-from_pandas-de36e0f9b',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0),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('head-partial-2-from_pandas-de36e0f9b', 1)]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), 2 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), 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('head-partial-2-from_pandas-de36e0f9b', 0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 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(&lt;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methodcaller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head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&gt;, ('from_pandas-de36e0f9b',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(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'head-partial-2-from_pandas-de36e0f9b', 1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 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(&lt;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methodcaller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head&gt;, (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'from_pandas-de36e0f9b', 1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2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('from_pandas-de36e0f9b', 0):   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[0:3],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('from_pandas-de36e0f9b', 1):   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[3:],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._keys()</a:t>
            </a:r>
          </a:p>
          <a:p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[('head-2-2-from_pandas-de36e0f9b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', 0)]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ddf.compute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987574"/>
            <a:ext cx="3673401" cy="350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739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640960" cy="594066"/>
          </a:xfrm>
        </p:spPr>
        <p:txBody>
          <a:bodyPr/>
          <a:lstStyle/>
          <a:p>
            <a:r>
              <a:rPr lang="en-US" sz="3200" dirty="0" smtClean="0"/>
              <a:t>American “on-time performance” flight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1203598"/>
            <a:ext cx="2890664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Monthly zipped </a:t>
            </a:r>
            <a:r>
              <a:rPr lang="en-US" sz="2000" dirty="0" err="1" smtClean="0"/>
              <a:t>csv</a:t>
            </a:r>
            <a:r>
              <a:rPr lang="en-US" sz="2000" dirty="0"/>
              <a:t> </a:t>
            </a:r>
            <a:r>
              <a:rPr lang="en-US" sz="2000" dirty="0" smtClean="0"/>
              <a:t>files</a:t>
            </a:r>
          </a:p>
          <a:p>
            <a:endParaRPr lang="en-US" sz="2000" dirty="0" smtClean="0"/>
          </a:p>
          <a:p>
            <a:r>
              <a:rPr lang="en-US" sz="2000" dirty="0" smtClean="0"/>
              <a:t>Each file has </a:t>
            </a:r>
            <a:br>
              <a:rPr lang="en-US" sz="2000" dirty="0" smtClean="0"/>
            </a:br>
            <a:r>
              <a:rPr lang="en-US" sz="2000" dirty="0" smtClean="0"/>
              <a:t>450,000 rows x 109 cols</a:t>
            </a:r>
          </a:p>
          <a:p>
            <a:endParaRPr lang="en-US" sz="2000" dirty="0" smtClean="0"/>
          </a:p>
          <a:p>
            <a:r>
              <a:rPr lang="en-US" sz="2000" dirty="0" smtClean="0"/>
              <a:t>220MB unzipped</a:t>
            </a:r>
            <a:br>
              <a:rPr lang="en-US" sz="2000" dirty="0" smtClean="0"/>
            </a:br>
            <a:r>
              <a:rPr lang="en-US" sz="2000" dirty="0" smtClean="0"/>
              <a:t>  22MB zipped</a:t>
            </a:r>
            <a:br>
              <a:rPr lang="en-US" sz="2000" dirty="0" smtClean="0"/>
            </a:br>
            <a:r>
              <a:rPr lang="en-US" sz="2000" dirty="0" smtClean="0"/>
              <a:t>  12MB with LZMA (.</a:t>
            </a:r>
            <a:r>
              <a:rPr lang="en-US" sz="2000" dirty="0" err="1" smtClean="0"/>
              <a:t>xz</a:t>
            </a:r>
            <a:r>
              <a:rPr lang="en-US" sz="2000" dirty="0" smtClean="0"/>
              <a:t>)</a:t>
            </a:r>
          </a:p>
          <a:p>
            <a:pPr marL="457200" indent="-457200">
              <a:buFontTx/>
              <a:buChar char="-"/>
            </a:pPr>
            <a:endParaRPr lang="en-US" sz="2000" dirty="0" smtClean="0"/>
          </a:p>
          <a:p>
            <a:pPr marL="457200" indent="-457200">
              <a:buFontTx/>
              <a:buChar char="-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" b="8905"/>
          <a:stretch/>
        </p:blipFill>
        <p:spPr bwMode="auto">
          <a:xfrm>
            <a:off x="3491881" y="782576"/>
            <a:ext cx="5589984" cy="425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4830420"/>
            <a:ext cx="7416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smtClean="0"/>
              <a:t>www.transtats.bts.gov/acTableInfo.asp?Table_ID=236</a:t>
            </a:r>
          </a:p>
        </p:txBody>
      </p:sp>
    </p:spTree>
    <p:extLst>
      <p:ext uri="{BB962C8B-B14F-4D97-AF65-F5344CB8AC3E}">
        <p14:creationId xmlns:p14="http://schemas.microsoft.com/office/powerpoint/2010/main" val="2848339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41480"/>
            <a:ext cx="8579296" cy="594066"/>
          </a:xfrm>
        </p:spPr>
        <p:txBody>
          <a:bodyPr/>
          <a:lstStyle/>
          <a:p>
            <a:r>
              <a:rPr lang="en-US" dirty="0" err="1" smtClean="0"/>
              <a:t>Reimplement</a:t>
            </a:r>
            <a:r>
              <a:rPr lang="en-US" dirty="0" smtClean="0"/>
              <a:t> pandas methods lazily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7504" y="987574"/>
            <a:ext cx="4824536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496" y="771550"/>
            <a:ext cx="468052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</a:t>
            </a:r>
            <a:r>
              <a:rPr lang="en-US" sz="900" b="1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dd.from_pandas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b="1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900" b="1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=2</a:t>
            </a:r>
            <a:r>
              <a:rPr lang="en-US" sz="900" b="1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900" b="1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900" b="1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.</a:t>
            </a:r>
            <a:r>
              <a:rPr lang="en-US" sz="9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head(n=2, </a:t>
            </a:r>
            <a:r>
              <a:rPr lang="en-US" sz="900" b="1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9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=2, compute=False</a:t>
            </a:r>
            <a:r>
              <a:rPr lang="en-US" sz="900" b="1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._name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'head-2-2-from_pandas-de36e0f9b'</a:t>
            </a: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ddf.dask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('</a:t>
            </a:r>
            <a:r>
              <a:rPr lang="en-US" sz="900" b="1" dirty="0" smtClean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head-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2-2-from_pandas-de36e0f9b', 0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 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(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dask.dataframe.core.safe_head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( function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dask.dataframe.core._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concat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[('</a:t>
            </a:r>
            <a:r>
              <a:rPr lang="en-US" sz="900" b="1" dirty="0" smtClean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head-partial-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2-from_pandas-de36e0f9b',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0),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('</a:t>
            </a:r>
            <a:r>
              <a:rPr lang="en-US" sz="900" b="1" dirty="0" smtClean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head-partial-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2-from_pandas-de36e0f9b', 1)]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), 2 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), 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('</a:t>
            </a:r>
            <a:r>
              <a:rPr lang="en-US" sz="900" b="1" dirty="0" smtClean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head-partial-2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-from_pandas-de36e0f9b', 0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 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(&lt;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methodcaller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head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&gt;, ('from_pandas-de36e0f9b',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(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 smtClean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head-partial-2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-from_pandas-de36e0f9b', 1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 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(&lt;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methodcaller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head&gt;, (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'from_pandas-de36e0f9b', 1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2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('from_pandas-de36e0f9b', 0):   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[0:3],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('from_pandas-de36e0f9b', 1):   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[3:],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._keys()</a:t>
            </a:r>
          </a:p>
          <a:p>
            <a:r>
              <a:rPr lang="en-US" sz="900" b="1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[('head-2-2-from_pandas-de36e0f9b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', 0)]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ddf.compute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99992" y="771550"/>
            <a:ext cx="4536504" cy="4032448"/>
          </a:xfrm>
          <a:prstGeom prst="rect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dask.dataframe.core._Frame</a:t>
            </a:r>
            <a:r>
              <a:rPr lang="en-US" sz="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(L758+):</a:t>
            </a:r>
            <a:endParaRPr lang="en-US" sz="8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</a:t>
            </a:r>
          </a:p>
          <a:p>
            <a:r>
              <a:rPr lang="en-US" sz="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def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head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self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5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compute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""" First n rows of the </a:t>
            </a:r>
            <a:r>
              <a:rPr lang="en-US" sz="8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dataset"""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self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'head-%d-%d-%s'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%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self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_name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name_p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'head-partial-%d-%s'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%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self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_name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dsk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{}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range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dsk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name_p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head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self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_name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concat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concat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name_p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range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)])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dsk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safe_head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concat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else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dsk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safe_head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self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_name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)}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result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new_dd_object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merge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self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dsk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self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_meta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self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divisions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self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divisions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]])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compute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result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result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result</a:t>
            </a:r>
            <a:endParaRPr lang="en-US" sz="8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128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41480"/>
            <a:ext cx="8507288" cy="594066"/>
          </a:xfrm>
        </p:spPr>
        <p:txBody>
          <a:bodyPr/>
          <a:lstStyle/>
          <a:p>
            <a:r>
              <a:rPr lang="en-US" dirty="0" smtClean="0"/>
              <a:t>Now we execute the graph with ‘compute’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21494"/>
            <a:ext cx="4258816" cy="3394472"/>
          </a:xfrm>
        </p:spPr>
        <p:txBody>
          <a:bodyPr>
            <a:noAutofit/>
          </a:bodyPr>
          <a:lstStyle/>
          <a:p>
            <a:pPr marL="357188" indent="-357188">
              <a:buFont typeface="+mj-lt"/>
              <a:buAutoNum type="arabicPeriod"/>
            </a:pPr>
            <a:r>
              <a:rPr lang="en-US" sz="1600" dirty="0" smtClean="0"/>
              <a:t>Optimize</a:t>
            </a:r>
          </a:p>
          <a:p>
            <a:pPr marL="447675" lvl="1" indent="-153988"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1600" dirty="0"/>
              <a:t>C</a:t>
            </a:r>
            <a:r>
              <a:rPr lang="en-US" sz="1600" dirty="0" smtClean="0"/>
              <a:t>ull – remove unnecessary tasks</a:t>
            </a:r>
          </a:p>
          <a:p>
            <a:pPr marL="447675" lvl="1" indent="-153988"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1600" dirty="0" smtClean="0"/>
              <a:t>Fuse tasks – make parallelization less granular</a:t>
            </a:r>
          </a:p>
          <a:p>
            <a:pPr marL="447675" lvl="1" indent="-153988"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1600" dirty="0" smtClean="0"/>
              <a:t>Inline cheap functions</a:t>
            </a:r>
          </a:p>
          <a:p>
            <a:pPr marL="357188" indent="-357188">
              <a:buAutoNum type="arabicPeriod"/>
            </a:pPr>
            <a:r>
              <a:rPr lang="en-US" sz="1600" dirty="0" smtClean="0"/>
              <a:t>Get graphs keys to evaluate</a:t>
            </a:r>
          </a:p>
          <a:p>
            <a:pPr marL="357188" indent="-357188">
              <a:buAutoNum type="arabicPeriod"/>
            </a:pPr>
            <a:r>
              <a:rPr lang="en-US" sz="1600" dirty="0" smtClean="0"/>
              <a:t>Execute in parallel with scheduler</a:t>
            </a:r>
          </a:p>
          <a:p>
            <a:pPr marL="447675" lvl="1" indent="-153988"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1600" dirty="0" smtClean="0"/>
              <a:t>‘get’ function</a:t>
            </a:r>
          </a:p>
          <a:p>
            <a:pPr marL="447675" lvl="1" indent="-153988"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1600" dirty="0" smtClean="0"/>
              <a:t>Sort nodes</a:t>
            </a:r>
          </a:p>
          <a:p>
            <a:pPr marL="447675" lvl="1" indent="-153988"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1600" dirty="0" smtClean="0"/>
              <a:t>Balance work between threads, processes, </a:t>
            </a:r>
            <a:br>
              <a:rPr lang="en-US" sz="1600" dirty="0" smtClean="0"/>
            </a:br>
            <a:r>
              <a:rPr lang="en-US" sz="1600" dirty="0" smtClean="0"/>
              <a:t>cores, over a cluster</a:t>
            </a:r>
          </a:p>
          <a:p>
            <a:pPr marL="357188" indent="-357188">
              <a:buAutoNum type="arabicPeriod"/>
            </a:pPr>
            <a:r>
              <a:rPr lang="en-US" sz="1600" dirty="0" smtClean="0"/>
              <a:t>Optionally cache intermediate results </a:t>
            </a:r>
          </a:p>
          <a:p>
            <a:pPr marL="514350" indent="-514350">
              <a:buAutoNum type="arabicPeriod"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55976" y="843558"/>
            <a:ext cx="4536504" cy="4176464"/>
          </a:xfrm>
          <a:prstGeom prst="rect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dask.dataframe.base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(L139+):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</a:t>
            </a:r>
          </a:p>
          <a:p>
            <a:r>
              <a:rPr lang="en-US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>
                <a:solidFill>
                  <a:srgbClr val="FF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(*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**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kwargs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"""Compute several </a:t>
            </a:r>
            <a:r>
              <a:rPr lang="en-US" sz="700" dirty="0" err="1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collections at once.</a:t>
            </a:r>
          </a:p>
          <a:p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dirty="0" err="1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: Any </a:t>
            </a:r>
            <a:r>
              <a:rPr lang="en-US" sz="700" dirty="0" err="1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objects are computed 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and 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the result 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 returned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</a:p>
          <a:p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traverse 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Set to False to not look for </a:t>
            </a:r>
            <a:r>
              <a:rPr lang="en-US" sz="700" dirty="0" err="1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objects in Python collections.</a:t>
            </a:r>
            <a:endParaRPr lang="en-US" sz="700" dirty="0">
              <a:solidFill>
                <a:srgbClr val="FF8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get 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: An optional alternative 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scheduler ``get`` function to use. </a:t>
            </a:r>
          </a:p>
          <a:p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dirty="0" err="1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optimize_graph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: 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 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 [default], 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optimize the graph before 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computation. 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</a:p>
          <a:p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Otherwise run 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 is. This can 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be useful 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 debugging.</a:t>
            </a:r>
          </a:p>
          <a:p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dirty="0" err="1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kwargs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: Extra 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keywords to forward to the scheduler ``get`` function.</a:t>
            </a:r>
          </a:p>
          <a:p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"""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delayed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delayed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traverse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kwargs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pop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'traverse'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traverse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tuple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delayed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isinstance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list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set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tuple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dict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Iterator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else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optimize_graph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kwargs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pop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7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optimize_graph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variables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isinstance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Base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)]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not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variables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get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kwargs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pop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'get'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None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_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globals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'get'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dsk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collections_to_dsk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variables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optimize_graph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**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kwargs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keys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var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_keys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variables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results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get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dsk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keys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**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kwargs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results_iter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iter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results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tuple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not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isinstance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Base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else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_finalize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next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results_iter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465998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References in </a:t>
            </a:r>
            <a:r>
              <a:rPr lang="en-US" sz="1200" dirty="0" err="1" smtClean="0"/>
              <a:t>dask</a:t>
            </a:r>
            <a:r>
              <a:rPr lang="en-US" sz="1200" dirty="0" smtClean="0"/>
              <a:t> source code:</a:t>
            </a:r>
          </a:p>
          <a:p>
            <a:r>
              <a:rPr lang="en-US" sz="1200" dirty="0" smtClean="0"/>
              <a:t>- optimize.py, order.py and async.py</a:t>
            </a:r>
          </a:p>
        </p:txBody>
      </p:sp>
    </p:spTree>
    <p:extLst>
      <p:ext uri="{BB962C8B-B14F-4D97-AF65-F5344CB8AC3E}">
        <p14:creationId xmlns:p14="http://schemas.microsoft.com/office/powerpoint/2010/main" val="549765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5050904" cy="594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05470"/>
            <a:ext cx="5256584" cy="3394472"/>
          </a:xfrm>
        </p:spPr>
        <p:txBody>
          <a:bodyPr>
            <a:noAutofit/>
          </a:bodyPr>
          <a:lstStyle/>
          <a:p>
            <a:pPr>
              <a:spcBef>
                <a:spcPts val="2000"/>
              </a:spcBef>
            </a:pPr>
            <a:r>
              <a:rPr lang="en-US" sz="1800" dirty="0" err="1" smtClean="0"/>
              <a:t>Dask</a:t>
            </a:r>
            <a:r>
              <a:rPr lang="en-US" sz="1800" dirty="0" smtClean="0"/>
              <a:t> is neat!</a:t>
            </a:r>
            <a:endParaRPr lang="en-US" sz="1800" dirty="0" smtClean="0"/>
          </a:p>
          <a:p>
            <a:pPr>
              <a:spcBef>
                <a:spcPts val="2000"/>
              </a:spcBef>
            </a:pPr>
            <a:r>
              <a:rPr lang="en-US" sz="1800" dirty="0" smtClean="0"/>
              <a:t>Especially in combination with parquet and </a:t>
            </a:r>
            <a:br>
              <a:rPr lang="en-US" sz="1800" dirty="0" smtClean="0"/>
            </a:br>
            <a:r>
              <a:rPr lang="en-US" sz="1800" dirty="0" smtClean="0"/>
              <a:t>distributed schedulers</a:t>
            </a:r>
          </a:p>
          <a:p>
            <a:pPr>
              <a:spcBef>
                <a:spcPts val="2000"/>
              </a:spcBef>
            </a:pPr>
            <a:r>
              <a:rPr lang="en-US" sz="1800" dirty="0" smtClean="0"/>
              <a:t>Rough edges where it isn’t quite pandas…</a:t>
            </a:r>
          </a:p>
          <a:p>
            <a:pPr>
              <a:spcBef>
                <a:spcPts val="2000"/>
              </a:spcBef>
            </a:pPr>
            <a:r>
              <a:rPr lang="en-US" sz="1800" dirty="0" smtClean="0"/>
              <a:t>Distributed operations have very different costs than in-memory pandas</a:t>
            </a:r>
          </a:p>
          <a:p>
            <a:pPr>
              <a:spcBef>
                <a:spcPts val="2000"/>
              </a:spcBef>
            </a:pPr>
            <a:r>
              <a:rPr lang="en-US" sz="1800" dirty="0" smtClean="0"/>
              <a:t>I’m now going to </a:t>
            </a:r>
            <a:r>
              <a:rPr lang="en-US" sz="1800" dirty="0" smtClean="0"/>
              <a:t>see how far it scales,</a:t>
            </a:r>
            <a:br>
              <a:rPr lang="en-US" sz="1800" dirty="0" smtClean="0"/>
            </a:br>
            <a:r>
              <a:rPr lang="en-US" sz="1800" dirty="0" smtClean="0"/>
              <a:t>experiment more with </a:t>
            </a:r>
            <a:br>
              <a:rPr lang="en-US" sz="1800" dirty="0" smtClean="0"/>
            </a:br>
            <a:r>
              <a:rPr lang="en-US" sz="1800" dirty="0" smtClean="0"/>
              <a:t>distributed schedulers (</a:t>
            </a:r>
            <a:r>
              <a:rPr lang="en-US" sz="1800" dirty="0" err="1" smtClean="0"/>
              <a:t>dask</a:t>
            </a:r>
            <a:r>
              <a:rPr lang="en-US" sz="1800" dirty="0" smtClean="0"/>
              <a:t>/distributed, </a:t>
            </a:r>
            <a:r>
              <a:rPr lang="en-US" sz="1800" dirty="0" err="1" smtClean="0"/>
              <a:t>dask</a:t>
            </a:r>
            <a:r>
              <a:rPr lang="en-US" sz="1800" dirty="0" smtClean="0"/>
              <a:t>/dec2), </a:t>
            </a:r>
            <a:br>
              <a:rPr lang="en-US" sz="1800" dirty="0" smtClean="0"/>
            </a:br>
            <a:r>
              <a:rPr lang="en-US" sz="1800" dirty="0" smtClean="0"/>
              <a:t>and compare storage formats (</a:t>
            </a:r>
            <a:r>
              <a:rPr lang="en-US" sz="1800" dirty="0" err="1" smtClean="0"/>
              <a:t>csv</a:t>
            </a:r>
            <a:r>
              <a:rPr lang="en-US" sz="1800" dirty="0" smtClean="0"/>
              <a:t>, Parquet, HDF5, HDFS,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</a:p>
          <a:p>
            <a:pPr>
              <a:spcBef>
                <a:spcPts val="2000"/>
              </a:spcBef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830420"/>
            <a:ext cx="7416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smtClean="0"/>
              <a:t>stat-computing.org/dataexpo/2009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67494"/>
            <a:ext cx="904141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55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83517"/>
            <a:ext cx="2592288" cy="4292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504" y="4830420"/>
            <a:ext cx="3708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smtClean="0"/>
              <a:t>stat-computing.org/dataexpo/2009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51920" y="141480"/>
            <a:ext cx="5040560" cy="594066"/>
          </a:xfrm>
        </p:spPr>
        <p:txBody>
          <a:bodyPr/>
          <a:lstStyle/>
          <a:p>
            <a:r>
              <a:rPr lang="en-US" sz="3200" dirty="0" smtClean="0"/>
              <a:t>Our analysis goals…</a:t>
            </a:r>
            <a:endParaRPr lang="en-US" sz="32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993704" y="1265510"/>
            <a:ext cx="2890664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Calculate % of flights cancelled per day</a:t>
            </a:r>
          </a:p>
          <a:p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by date / date range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by origin / destination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b</a:t>
            </a:r>
            <a:r>
              <a:rPr lang="en-US" sz="2000" dirty="0" smtClean="0"/>
              <a:t>y carrier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by state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11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9592" y="418762"/>
            <a:ext cx="73448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pd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read_csv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'flights-2016-01.xz'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nrows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4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dialect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"excel"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b="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b="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7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7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endParaRPr lang="en-US" sz="700" b="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Year                                   2016                   2016                   2016                   2016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Quarter                                   1                      1                      1                      1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Month                                     1                      1                      1                      1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DayofMonth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 6                      7                      8                      9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DayOfWeek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  3                      4                      5                      6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2016-01-06             2016-01-07             2016-01-08             2016-01-09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UniqueCarrier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AA 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AA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AA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AA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AirlineID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19805                  19805                  19805                  19805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Carrier                                  AA 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AA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AA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AA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TailNum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N4YBAA                 N434AA                 N541AA                 N489AA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FlightNum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 43                     43                     43                     43</a:t>
            </a:r>
          </a:p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Origin                                  DFW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DFW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</a:t>
            </a:r>
            <a:r>
              <a:rPr lang="en-US" sz="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est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    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DTW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DTW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CRSDepTime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1100                   1100                   1100                   1100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DepTime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 1057                   1056                   1055                   1102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DepDelay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  -3                     -4                     -5                      2</a:t>
            </a:r>
          </a:p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TaxiOut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   15                     14                     21                     13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WheelsOff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1112                   1110                   1116                   1115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WheelsOn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1424                   1416                   1431                   1424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TaxiIn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     8                     10                     14                      9 </a:t>
            </a:r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CRSArrTime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1438                   1438                   1438                   1438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ArrTime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 1432                   1426                   1445                   1433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ArrDelay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  -6                    -12                      7                     -5</a:t>
            </a:r>
          </a:p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Cancelled                                 0                      0                      0                      0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CancellationCode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NaN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Diverted                                  0                      0                      0                      0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CRSElapsedTime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158                    158                    158                    158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ActualElapsedTime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155                    150                    170                    151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AirTime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  132                    126                    135                    129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                                   1                      1                      1                      1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Distance                                986                    986                    986                   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986</a:t>
            </a:r>
          </a:p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</a:p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110 rows x 4 columns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02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1520" y="954176"/>
            <a:ext cx="43924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pd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read_csv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'flights-2016-01.xz'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b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dialect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"excel"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DtypeWarning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Columns 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77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have mixed types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Specify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option on import or set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low_memory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=False.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endParaRPr lang="en-US" sz="9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CPU 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times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user 5.48 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sys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1.36 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total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6.83 s</a:t>
            </a:r>
          </a:p>
          <a:p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Wall time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6.83 s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df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info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class '</a:t>
            </a:r>
            <a:r>
              <a:rPr lang="en-US" sz="9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pandas.core.frame.DataFrame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'&gt;</a:t>
            </a:r>
          </a:p>
          <a:p>
            <a:r>
              <a:rPr lang="en-US" sz="9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RangeIndex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445827 entries, 0 to 445826</a:t>
            </a:r>
          </a:p>
          <a:p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Columns: 110 entries, Year to Unnamed: 109</a:t>
            </a:r>
          </a:p>
          <a:p>
            <a:r>
              <a:rPr lang="en-US" sz="9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dtypes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float64(71), int64(21), object(18)</a:t>
            </a:r>
          </a:p>
          <a:p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memory usage: 374.2+ MB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memory_usage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deep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2**20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745.2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640960" cy="594066"/>
          </a:xfrm>
        </p:spPr>
        <p:txBody>
          <a:bodyPr/>
          <a:lstStyle/>
          <a:p>
            <a:r>
              <a:rPr lang="en-US" sz="3200" dirty="0" smtClean="0"/>
              <a:t>Pandas </a:t>
            </a:r>
            <a:r>
              <a:rPr lang="en-US" sz="3200" dirty="0" err="1" smtClean="0"/>
              <a:t>DataFrames</a:t>
            </a:r>
            <a:r>
              <a:rPr lang="en-US" sz="3200" dirty="0" smtClean="0"/>
              <a:t> don’t scale well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296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1520" y="954176"/>
            <a:ext cx="43924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pd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read_csv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'flights-2016-01.xz'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b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dialect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"excel"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DtypeWarning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Columns 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77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have mixed types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Specify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option on import or set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low_memory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=False.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endParaRPr lang="en-US" sz="9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CPU 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times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user 5.48 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sys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1.36 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total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6.83 s</a:t>
            </a:r>
          </a:p>
          <a:p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Wall time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6.83 s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df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info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class '</a:t>
            </a:r>
            <a:r>
              <a:rPr lang="en-US" sz="9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pandas.core.frame.DataFrame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'&gt;</a:t>
            </a:r>
          </a:p>
          <a:p>
            <a:r>
              <a:rPr lang="en-US" sz="9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RangeIndex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445827 entries, 0 to 445826</a:t>
            </a:r>
          </a:p>
          <a:p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Columns: 110 entries, Year to Unnamed: 109</a:t>
            </a:r>
          </a:p>
          <a:p>
            <a:r>
              <a:rPr lang="en-US" sz="9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dtypes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float64(71), int64(21), object(18)</a:t>
            </a:r>
          </a:p>
          <a:p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memory usage: 374.2+ MB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memory_usage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deep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2**20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745.2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934939"/>
            <a:ext cx="4509864" cy="3916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pd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concat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([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pd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read_csv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'flights-%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s.xz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%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dialect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"excel"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</a:t>
            </a:r>
            <a:r>
              <a:rPr lang="en-US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m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'2015-12'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'2016-01'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'2016-02'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]) 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DtypeWarning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Columns (48,76,77,84,85) have mixed types</a:t>
            </a:r>
            <a: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DtypeWarning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Columns (77) have mixed types. </a:t>
            </a:r>
            <a: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DtypeWarning</a:t>
            </a:r>
            <a: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Columns (77,84) have mixed types. </a:t>
            </a:r>
            <a:endParaRPr lang="en-US" sz="800" dirty="0" smtClean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Specify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option on import or set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low_memory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=False.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CPU times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user 18.4 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sys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6.66 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total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25.1 s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Wall time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1min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26s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lvl="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df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info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lvl="0"/>
            <a:r>
              <a:rPr lang="en-US" sz="900" dirty="0">
                <a:solidFill>
                  <a:prstClr val="black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&lt;class '</a:t>
            </a:r>
            <a:r>
              <a:rPr lang="en-US" sz="900" dirty="0" err="1">
                <a:solidFill>
                  <a:prstClr val="black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pandas.core.frame.DataFrame</a:t>
            </a:r>
            <a:r>
              <a:rPr lang="en-US" sz="900" dirty="0">
                <a:solidFill>
                  <a:prstClr val="black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'&gt;</a:t>
            </a:r>
          </a:p>
          <a:p>
            <a:pPr lvl="0"/>
            <a:r>
              <a:rPr lang="en-US" sz="900" dirty="0">
                <a:solidFill>
                  <a:prstClr val="black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Int64Index: 1348946 entries, 0 to 423888</a:t>
            </a:r>
          </a:p>
          <a:p>
            <a:pPr lvl="0"/>
            <a:r>
              <a:rPr lang="en-US" sz="900" dirty="0">
                <a:solidFill>
                  <a:prstClr val="black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Columns: 110 entries, Year to Unnamed: 109</a:t>
            </a:r>
          </a:p>
          <a:p>
            <a:pPr lvl="0"/>
            <a:r>
              <a:rPr lang="en-US" sz="900" dirty="0" err="1">
                <a:solidFill>
                  <a:prstClr val="black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dtypes</a:t>
            </a:r>
            <a:r>
              <a:rPr lang="en-US" sz="900" dirty="0">
                <a:solidFill>
                  <a:prstClr val="black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float64(69), int64(21), object(20)</a:t>
            </a:r>
          </a:p>
          <a:p>
            <a:pPr lvl="0"/>
            <a:r>
              <a:rPr lang="en-US" sz="900" dirty="0">
                <a:solidFill>
                  <a:prstClr val="black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memory usage: 1.1+ 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GB</a:t>
            </a:r>
          </a:p>
          <a:p>
            <a:pPr lvl="0"/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05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memory_usage</a:t>
            </a:r>
            <a:r>
              <a:rPr lang="en-US" sz="105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deep</a:t>
            </a:r>
            <a:r>
              <a:rPr lang="en-US" sz="105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5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2**20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2326.9</a:t>
            </a:r>
            <a:endParaRPr lang="en-US" sz="1100" dirty="0" smtClean="0">
              <a:solidFill>
                <a:srgbClr val="00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640960" cy="594066"/>
          </a:xfrm>
        </p:spPr>
        <p:txBody>
          <a:bodyPr/>
          <a:lstStyle/>
          <a:p>
            <a:r>
              <a:rPr lang="en-US" sz="3200" dirty="0" smtClean="0"/>
              <a:t>Pandas </a:t>
            </a:r>
            <a:r>
              <a:rPr lang="en-US" sz="3200" dirty="0" err="1" smtClean="0"/>
              <a:t>DataFrames</a:t>
            </a:r>
            <a:r>
              <a:rPr lang="en-US" sz="3200" dirty="0" smtClean="0"/>
              <a:t> don’t scale well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472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 scale up in multiple places…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79712" y="4587974"/>
            <a:ext cx="4943020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And we still want to use Python and Pandas!</a:t>
            </a:r>
            <a:endParaRPr lang="en-US" sz="2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7544" y="1409526"/>
            <a:ext cx="5256584" cy="3394472"/>
          </a:xfrm>
        </p:spPr>
        <p:txBody>
          <a:bodyPr>
            <a:noAutofit/>
          </a:bodyPr>
          <a:lstStyle/>
          <a:p>
            <a:pPr>
              <a:spcBef>
                <a:spcPts val="2000"/>
              </a:spcBef>
            </a:pPr>
            <a:r>
              <a:rPr lang="en-US" sz="1800" dirty="0" smtClean="0"/>
              <a:t>Data storage format</a:t>
            </a:r>
          </a:p>
          <a:p>
            <a:pPr>
              <a:spcBef>
                <a:spcPts val="2000"/>
              </a:spcBef>
            </a:pPr>
            <a:r>
              <a:rPr lang="en-US" sz="1800" dirty="0" smtClean="0"/>
              <a:t>Load data in parallel</a:t>
            </a:r>
          </a:p>
          <a:p>
            <a:pPr>
              <a:spcBef>
                <a:spcPts val="2000"/>
              </a:spcBef>
            </a:pPr>
            <a:r>
              <a:rPr lang="en-US" sz="1800" dirty="0" smtClean="0"/>
              <a:t>Parallelize intermediate calculations</a:t>
            </a:r>
          </a:p>
          <a:p>
            <a:pPr>
              <a:spcBef>
                <a:spcPts val="2000"/>
              </a:spcBef>
            </a:pPr>
            <a:r>
              <a:rPr lang="en-US" sz="1800" dirty="0" smtClean="0"/>
              <a:t>Run on multiples core/machines</a:t>
            </a:r>
          </a:p>
          <a:p>
            <a:pPr>
              <a:spcBef>
                <a:spcPts val="2000"/>
              </a:spcBef>
            </a:pPr>
            <a:r>
              <a:rPr lang="en-US" sz="1800" dirty="0" smtClean="0"/>
              <a:t>Effort required to write/optimize correct parallel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7613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9034</TotalTime>
  <Words>2751</Words>
  <Application>Microsoft Office PowerPoint</Application>
  <PresentationFormat>On-screen Show (16:9)</PresentationFormat>
  <Paragraphs>811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“Big Pandas” - Dask from the Inside  PyData Amsterdam tutorial, 7 April 2017</vt:lpstr>
      <vt:lpstr>Goals for today…</vt:lpstr>
      <vt:lpstr>American “on-time performance” flight data</vt:lpstr>
      <vt:lpstr>PowerPoint Presentation</vt:lpstr>
      <vt:lpstr>Our analysis goals…</vt:lpstr>
      <vt:lpstr>PowerPoint Presentation</vt:lpstr>
      <vt:lpstr>Pandas DataFrames don’t scale well</vt:lpstr>
      <vt:lpstr>Pandas DataFrames don’t scale well</vt:lpstr>
      <vt:lpstr>Need to scale up in multiple places…</vt:lpstr>
      <vt:lpstr>Dask is a ‘drop-in’ replacement for pandas*</vt:lpstr>
      <vt:lpstr>Dask is a ‘drop-in’ replacement for pandas*</vt:lpstr>
      <vt:lpstr>Dask is a ‘drop-in’ replacement for pandas*</vt:lpstr>
      <vt:lpstr>Expressions build a dependency graph…</vt:lpstr>
      <vt:lpstr>… that can get arbitrarily complex</vt:lpstr>
      <vt:lpstr>Dask prunes the graph where it can</vt:lpstr>
      <vt:lpstr>Storage formats like parquet are faster than csv</vt:lpstr>
      <vt:lpstr>Storage formats like parquet are faster than csv</vt:lpstr>
      <vt:lpstr>Parquet example 2: read a subset of the partitions </vt:lpstr>
      <vt:lpstr>Parquet example 2: read a subset of the partitions </vt:lpstr>
      <vt:lpstr>Monitoring progress of a Dask calculation</vt:lpstr>
      <vt:lpstr>Monitoring progress of a Dask calculation</vt:lpstr>
      <vt:lpstr>Monitoring progress of a Dask calculation</vt:lpstr>
      <vt:lpstr>Monitoring progress of a Dask calculation</vt:lpstr>
      <vt:lpstr>Profiling a Dask calculation</vt:lpstr>
      <vt:lpstr>Profiling a Dask calculation</vt:lpstr>
      <vt:lpstr>So what exactly is a Dask DataFrame?</vt:lpstr>
      <vt:lpstr>The simplest Dask DataFrame</vt:lpstr>
      <vt:lpstr>The next simplest Dask DataFrame</vt:lpstr>
      <vt:lpstr>dd.DataFrame.dask</vt:lpstr>
      <vt:lpstr>Reimplement pandas methods lazily</vt:lpstr>
      <vt:lpstr>Now we execute the graph with ‘compute’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from the Inside PyData tutorial, 6 May 2016</dc:title>
  <dc:creator>stephen</dc:creator>
  <cp:lastModifiedBy>stephen</cp:lastModifiedBy>
  <cp:revision>263</cp:revision>
  <dcterms:created xsi:type="dcterms:W3CDTF">2016-05-02T21:59:25Z</dcterms:created>
  <dcterms:modified xsi:type="dcterms:W3CDTF">2017-04-06T23:59:45Z</dcterms:modified>
</cp:coreProperties>
</file>