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1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322" r:id="rId6"/>
    <p:sldId id="323" r:id="rId7"/>
    <p:sldId id="324" r:id="rId8"/>
    <p:sldId id="325" r:id="rId9"/>
    <p:sldId id="326" r:id="rId10"/>
    <p:sldId id="328" r:id="rId11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Wingdings 2" panose="05020102010507070707" pitchFamily="18" charset="2"/>
      <p:regular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DC01B47-01CD-4E31-B759-B5A2E0D0E6A0}">
  <a:tblStyle styleId="{CDC01B47-01CD-4E31-B759-B5A2E0D0E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68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68659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822e7aac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822e7aac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822e7aa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822e7aa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b822e7aac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b822e7aac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822e7aac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822e7aac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822e7aa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822e7aa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822e7aa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822e7aa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822e7aa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822e7aa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822e7aa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822e7aa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822e7aa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822e7aa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822e7aa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822e7aa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81F17337-3FE8-4407-8086-5C0D65328D1B}" type="datetimeFigureOut">
              <a:rPr lang="ru-RU" smtClean="0"/>
              <a:t>31.12.2022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7337-3FE8-4407-8086-5C0D65328D1B}" type="datetimeFigureOut">
              <a:rPr lang="ru-RU" smtClean="0"/>
              <a:t>31.12.2022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7337-3FE8-4407-8086-5C0D65328D1B}" type="datetimeFigureOut">
              <a:rPr lang="ru-RU" smtClean="0"/>
              <a:t>31.12.2022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7337-3FE8-4407-8086-5C0D65328D1B}" type="datetimeFigureOut">
              <a:rPr lang="ru-RU" smtClean="0"/>
              <a:t>31.12.2022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7337-3FE8-4407-8086-5C0D65328D1B}" type="datetimeFigureOut">
              <a:rPr lang="ru-RU" smtClean="0"/>
              <a:t>31.12.2022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7337-3FE8-4407-8086-5C0D65328D1B}" type="datetimeFigureOut">
              <a:rPr lang="ru-RU" smtClean="0"/>
              <a:t>31.12.2022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F17337-3FE8-4407-8086-5C0D65328D1B}" type="datetimeFigureOut">
              <a:rPr lang="ru-RU" smtClean="0"/>
              <a:t>31.12.2022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81F17337-3FE8-4407-8086-5C0D65328D1B}" type="datetimeFigureOut">
              <a:rPr lang="ru-RU" smtClean="0"/>
              <a:t>31.12.2022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7337-3FE8-4407-8086-5C0D65328D1B}" type="datetimeFigureOut">
              <a:rPr lang="ru-RU" smtClean="0"/>
              <a:t>31.12.2022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7337-3FE8-4407-8086-5C0D65328D1B}" type="datetimeFigureOut">
              <a:rPr lang="ru-RU" smtClean="0"/>
              <a:t>31.12.2022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7337-3FE8-4407-8086-5C0D65328D1B}" type="datetimeFigureOut">
              <a:rPr lang="ru-RU" smtClean="0"/>
              <a:t>31.12.2022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F17337-3FE8-4407-8086-5C0D65328D1B}" type="datetimeFigureOut">
              <a:rPr lang="ru-RU" smtClean="0"/>
              <a:t>31.12.2022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 smtClean="0"/>
              <a:t>‹#›</a:t>
            </a:fld>
            <a:endParaRPr lang="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ru-RU" sz="3600" dirty="0"/>
              <a:t>Итоговая аттестация</a:t>
            </a:r>
            <a:r>
              <a:rPr lang="hr" sz="3600" dirty="0" smtClean="0"/>
              <a:t> </a:t>
            </a:r>
            <a:r>
              <a:rPr lang="ru-RU" sz="3600" dirty="0" smtClean="0"/>
              <a:t>по курсу </a:t>
            </a:r>
            <a:r>
              <a:rPr lang="ru-RU" sz="3600" dirty="0"/>
              <a:t>«Инженер данных</a:t>
            </a:r>
            <a:r>
              <a:rPr lang="ru-RU" sz="3600" dirty="0" smtClean="0"/>
              <a:t>»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smtClean="0"/>
              <a:t>Анализ поездок </a:t>
            </a:r>
            <a:r>
              <a:rPr lang="ru-RU" sz="3600" dirty="0"/>
              <a:t>такси в Нью-Йорке</a:t>
            </a:r>
            <a:endParaRPr sz="3600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Валерий Петрунин</a:t>
            </a: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27 </a:t>
            </a:r>
            <a:r>
              <a:rPr lang="ru-RU" dirty="0" smtClean="0"/>
              <a:t>декабря 2022 г.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245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>
                <a:latin typeface="Open Sans"/>
                <a:ea typeface="Open Sans"/>
                <a:cs typeface="Open Sans"/>
              </a:rPr>
              <a:t>8</a:t>
            </a:r>
            <a:r>
              <a:rPr lang="en-US" sz="2800" b="1" dirty="0" smtClean="0">
                <a:latin typeface="Open Sans"/>
                <a:ea typeface="Open Sans"/>
                <a:cs typeface="Open Sans"/>
              </a:rPr>
              <a:t>. </a:t>
            </a:r>
            <a:r>
              <a:rPr lang="ru-RU" sz="2800" b="1" dirty="0" smtClean="0">
                <a:latin typeface="Open Sans"/>
                <a:ea typeface="Open Sans"/>
                <a:cs typeface="Open Sans"/>
              </a:rPr>
              <a:t>Результаты </a:t>
            </a:r>
            <a:r>
              <a:rPr lang="ru-RU" sz="2800" b="1" dirty="0">
                <a:latin typeface="Open Sans"/>
                <a:ea typeface="Open Sans"/>
                <a:cs typeface="Open Sans"/>
              </a:rPr>
              <a:t>и выводы.</a:t>
            </a:r>
            <a:endParaRPr sz="2800" b="1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89935" y="983525"/>
            <a:ext cx="7831394" cy="362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600" dirty="0" smtClean="0"/>
              <a:t>Была получена таблица </a:t>
            </a:r>
            <a:r>
              <a:rPr lang="ru-RU" sz="1600" dirty="0"/>
              <a:t>поездок для каждого дня рассчитать процент поездок по количеству человек в </a:t>
            </a:r>
            <a:r>
              <a:rPr lang="ru-RU" sz="1600" dirty="0" smtClean="0"/>
              <a:t>машине</a:t>
            </a:r>
            <a:r>
              <a:rPr lang="ru-RU" sz="1600" dirty="0" smtClean="0"/>
              <a:t>.</a:t>
            </a:r>
            <a:endParaRPr lang="ru-RU" sz="1600" dirty="0"/>
          </a:p>
          <a:p>
            <a:pPr lvl="0"/>
            <a:r>
              <a:rPr lang="ru-RU" sz="1600" dirty="0" smtClean="0"/>
              <a:t>Добавлены столбцы </a:t>
            </a:r>
            <a:r>
              <a:rPr lang="ru-RU" sz="1600" dirty="0"/>
              <a:t>с самой дорогой и самой дешевой поездкой для каждой </a:t>
            </a:r>
            <a:r>
              <a:rPr lang="ru-RU" sz="1600" dirty="0" smtClean="0"/>
              <a:t>группы</a:t>
            </a:r>
            <a:r>
              <a:rPr lang="en-US" sz="1600" dirty="0" smtClean="0"/>
              <a:t>;</a:t>
            </a:r>
            <a:r>
              <a:rPr lang="ru-RU" sz="1600" dirty="0"/>
              <a:t> </a:t>
            </a:r>
            <a:r>
              <a:rPr lang="ru-RU" sz="1600" dirty="0" smtClean="0"/>
              <a:t>Наибольшее </a:t>
            </a:r>
            <a:r>
              <a:rPr lang="ru-RU" sz="1600" dirty="0" smtClean="0"/>
              <a:t>количество поездок с одним пассажиром</a:t>
            </a:r>
            <a:r>
              <a:rPr lang="ru-RU" sz="1600" dirty="0" smtClean="0"/>
              <a:t>.</a:t>
            </a:r>
          </a:p>
          <a:p>
            <a:pPr lvl="0"/>
            <a:endParaRPr lang="ru-RU" sz="1600" dirty="0"/>
          </a:p>
          <a:p>
            <a:pPr lvl="0"/>
            <a:r>
              <a:rPr lang="ru-RU" sz="1600" dirty="0"/>
              <a:t>Ч</a:t>
            </a:r>
            <a:r>
              <a:rPr lang="ru-RU" sz="1600" dirty="0" smtClean="0"/>
              <a:t>ем </a:t>
            </a:r>
            <a:r>
              <a:rPr lang="ru-RU" sz="1600" dirty="0"/>
              <a:t>больше дистанция поездки, тем меньше чаевые. </a:t>
            </a:r>
            <a:endParaRPr lang="ru-RU" sz="1600" dirty="0" smtClean="0"/>
          </a:p>
          <a:p>
            <a:pPr lvl="0"/>
            <a:r>
              <a:rPr lang="ru-RU" sz="1600" dirty="0"/>
              <a:t>Ч</a:t>
            </a:r>
            <a:r>
              <a:rPr lang="ru-RU" sz="1600" dirty="0" smtClean="0"/>
              <a:t>ем </a:t>
            </a:r>
            <a:r>
              <a:rPr lang="ru-RU" sz="1600" dirty="0"/>
              <a:t>больше пассажиров, тем меньше чаевых они оставляли. </a:t>
            </a:r>
            <a:r>
              <a:rPr lang="ru-RU" sz="1600" dirty="0"/>
              <a:t>Больше всего оставляет один человек.</a:t>
            </a:r>
          </a:p>
          <a:p>
            <a:pPr lvl="0"/>
            <a:endParaRPr lang="en-US" sz="2000" dirty="0" smtClean="0"/>
          </a:p>
          <a:p>
            <a:pPr lvl="0"/>
            <a:endParaRPr lang="en-US" sz="2000" dirty="0"/>
          </a:p>
          <a:p>
            <a:pPr lvl="0"/>
            <a:endParaRPr lang="ru-RU" sz="2000" dirty="0" smtClean="0"/>
          </a:p>
          <a:p>
            <a:pPr lvl="0"/>
            <a:endParaRPr lang="ru-RU" sz="2000" dirty="0"/>
          </a:p>
          <a:p>
            <a:pPr lvl="0"/>
            <a:r>
              <a:rPr lang="ru-RU" sz="2000" dirty="0" smtClean="0"/>
              <a:t> </a:t>
            </a:r>
            <a:endParaRPr lang="en-US" sz="20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44" y="3061393"/>
            <a:ext cx="2314027" cy="173552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45" y="3110066"/>
            <a:ext cx="2116393" cy="158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311700" y="1091450"/>
            <a:ext cx="7912800" cy="3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9250">
              <a:spcBef>
                <a:spcPts val="1200"/>
              </a:spcBef>
              <a:buSzPts val="1900"/>
              <a:buFont typeface="Open Sans"/>
              <a:buAutoNum type="arabicPeriod"/>
            </a:pPr>
            <a:r>
              <a:rPr lang="ru-RU" sz="1900" b="1" dirty="0">
                <a:latin typeface="Open Sans"/>
                <a:ea typeface="Open Sans"/>
                <a:cs typeface="Open Sans"/>
                <a:sym typeface="Open Sans"/>
              </a:rPr>
              <a:t>Описание проекта.</a:t>
            </a:r>
          </a:p>
          <a:p>
            <a:pPr marL="457200" indent="-349250">
              <a:spcBef>
                <a:spcPts val="1200"/>
              </a:spcBef>
              <a:buSzPts val="1900"/>
              <a:buFont typeface="Open Sans"/>
              <a:buAutoNum type="arabicPeriod"/>
            </a:pPr>
            <a:r>
              <a:rPr lang="ru-RU" sz="1900" b="1" dirty="0">
                <a:latin typeface="Open Sans"/>
                <a:ea typeface="Open Sans"/>
                <a:cs typeface="Open Sans"/>
              </a:rPr>
              <a:t>Цели проекта с описание бизнес-задачи.</a:t>
            </a:r>
            <a:endParaRPr lang="en-US" sz="1900" b="1" dirty="0">
              <a:latin typeface="Open Sans"/>
              <a:ea typeface="Open Sans"/>
              <a:cs typeface="Open Sans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ru-RU" sz="1900" b="1" dirty="0" smtClean="0">
                <a:latin typeface="Open Sans"/>
                <a:ea typeface="Open Sans"/>
                <a:cs typeface="Open Sans"/>
              </a:rPr>
              <a:t>Требования.</a:t>
            </a:r>
            <a:endParaRPr lang="en-US" sz="1900" b="1" dirty="0" smtClean="0">
              <a:latin typeface="Open Sans"/>
              <a:ea typeface="Open Sans"/>
              <a:cs typeface="Open Sans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ru-RU" sz="1900" b="1" dirty="0" smtClean="0">
                <a:latin typeface="Open Sans"/>
                <a:ea typeface="Open Sans"/>
                <a:cs typeface="Open Sans"/>
              </a:rPr>
              <a:t>Входные </a:t>
            </a:r>
            <a:r>
              <a:rPr lang="ru-RU" sz="1900" b="1" dirty="0">
                <a:latin typeface="Open Sans"/>
                <a:ea typeface="Open Sans"/>
                <a:cs typeface="Open Sans"/>
              </a:rPr>
              <a:t>данные. </a:t>
            </a:r>
            <a:endParaRPr lang="en-US" sz="1900" b="1" dirty="0">
              <a:latin typeface="Open Sans"/>
              <a:ea typeface="Open Sans"/>
              <a:cs typeface="Open Sans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Font typeface="Open Sans"/>
              <a:buAutoNum type="arabicPeriod"/>
            </a:pPr>
            <a:r>
              <a:rPr lang="ru-RU" sz="1900" b="1" dirty="0" smtClean="0">
                <a:latin typeface="Open Sans"/>
                <a:ea typeface="Open Sans"/>
                <a:cs typeface="Open Sans"/>
                <a:sym typeface="Open Sans"/>
              </a:rPr>
              <a:t> План реализации.</a:t>
            </a:r>
            <a:endParaRPr lang="ru-RU" sz="19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>
              <a:spcBef>
                <a:spcPts val="1200"/>
              </a:spcBef>
              <a:buSzPts val="1900"/>
              <a:buFont typeface="Open Sans"/>
              <a:buAutoNum type="arabicPeriod"/>
            </a:pPr>
            <a:r>
              <a:rPr lang="ru-RU" sz="1900" b="1" dirty="0">
                <a:latin typeface="Open Sans"/>
                <a:ea typeface="Open Sans"/>
                <a:cs typeface="Open Sans"/>
              </a:rPr>
              <a:t>Используемые технологии с </a:t>
            </a:r>
            <a:r>
              <a:rPr lang="ru-RU" sz="1900" b="1" dirty="0" smtClean="0">
                <a:latin typeface="Open Sans"/>
                <a:ea typeface="Open Sans"/>
                <a:cs typeface="Open Sans"/>
              </a:rPr>
              <a:t>обоснованием.</a:t>
            </a:r>
          </a:p>
          <a:p>
            <a:pPr marL="457200" lvl="0" indent="-349250">
              <a:spcBef>
                <a:spcPts val="1200"/>
              </a:spcBef>
              <a:buSzPts val="1900"/>
              <a:buFont typeface="Open Sans"/>
              <a:buAutoNum type="arabicPeriod"/>
            </a:pPr>
            <a:r>
              <a:rPr lang="ru-RU" sz="1900" b="1" dirty="0" smtClean="0">
                <a:latin typeface="Open Sans"/>
                <a:ea typeface="Open Sans"/>
                <a:cs typeface="Open Sans"/>
              </a:rPr>
              <a:t>Схемы/архитектуры </a:t>
            </a:r>
            <a:r>
              <a:rPr lang="ru-RU" sz="1900" b="1" dirty="0">
                <a:latin typeface="Open Sans"/>
                <a:ea typeface="Open Sans"/>
                <a:cs typeface="Open Sans"/>
              </a:rPr>
              <a:t>с </a:t>
            </a:r>
            <a:r>
              <a:rPr lang="ru-RU" sz="1900" b="1" dirty="0" smtClean="0">
                <a:latin typeface="Open Sans"/>
                <a:ea typeface="Open Sans"/>
                <a:cs typeface="Open Sans"/>
              </a:rPr>
              <a:t>обоснованием.</a:t>
            </a:r>
          </a:p>
          <a:p>
            <a:pPr marL="457200" lvl="0" indent="-349250">
              <a:spcBef>
                <a:spcPts val="1200"/>
              </a:spcBef>
              <a:buSzPts val="1900"/>
              <a:buFont typeface="Open Sans"/>
              <a:buAutoNum type="arabicPeriod"/>
            </a:pPr>
            <a:r>
              <a:rPr lang="ru-RU" sz="1900" b="1" dirty="0" smtClean="0">
                <a:latin typeface="Open Sans"/>
                <a:ea typeface="Open Sans"/>
                <a:cs typeface="Open Sans"/>
                <a:sym typeface="Open Sans"/>
              </a:rPr>
              <a:t>Результаты и выводы</a:t>
            </a:r>
            <a:r>
              <a:rPr lang="ru-RU" sz="1900" b="1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3078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Содержание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311700" y="1101475"/>
            <a:ext cx="7912800" cy="24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Сегодня </a:t>
            </a:r>
            <a:r>
              <a:rPr lang="ru-RU" dirty="0"/>
              <a:t>желтое нью-йоркское такси - это широко узнаваемый символ города.</a:t>
            </a:r>
          </a:p>
          <a:p>
            <a:r>
              <a:rPr lang="ru-RU" dirty="0"/>
              <a:t>На данный момент в Нью Йорке работает более 13 000 желтых такси и 50 000 водителей</a:t>
            </a:r>
            <a:r>
              <a:rPr lang="ru-RU" dirty="0" smtClean="0"/>
              <a:t>.</a:t>
            </a:r>
          </a:p>
          <a:p>
            <a:r>
              <a:rPr lang="ru-RU" dirty="0"/>
              <a:t>Пассажиропоток составляет 600 000 человек в день и 236 миллионов в год.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245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r" dirty="0"/>
              <a:t>1</a:t>
            </a:r>
            <a:r>
              <a:rPr lang="ru-RU" dirty="0"/>
              <a:t>. Описание проекта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28" y="1228681"/>
            <a:ext cx="7949382" cy="197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245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 smtClean="0">
                <a:latin typeface="Open Sans"/>
                <a:ea typeface="Open Sans"/>
                <a:cs typeface="Open Sans"/>
              </a:rPr>
              <a:t>2. </a:t>
            </a:r>
            <a:r>
              <a:rPr lang="ru-RU" sz="2800" b="1" dirty="0" smtClean="0">
                <a:latin typeface="Open Sans"/>
                <a:ea typeface="Open Sans"/>
                <a:cs typeface="Open Sans"/>
              </a:rPr>
              <a:t>Цели </a:t>
            </a:r>
            <a:r>
              <a:rPr lang="ru-RU" sz="2800" b="1" dirty="0">
                <a:latin typeface="Open Sans"/>
                <a:ea typeface="Open Sans"/>
                <a:cs typeface="Open Sans"/>
              </a:rPr>
              <a:t>проекта с описание </a:t>
            </a:r>
            <a:r>
              <a:rPr lang="ru-RU" sz="2800" b="1" dirty="0" smtClean="0">
                <a:latin typeface="Open Sans"/>
                <a:ea typeface="Open Sans"/>
                <a:cs typeface="Open Sans"/>
              </a:rPr>
              <a:t>бизнес-задачи</a:t>
            </a:r>
            <a:endParaRPr sz="2800" i="1" dirty="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6600" y="245625"/>
            <a:ext cx="707400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545690" y="953025"/>
            <a:ext cx="7713406" cy="33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 smtClean="0"/>
              <a:t>Необходимо</a:t>
            </a:r>
            <a:r>
              <a:rPr lang="ru-RU" sz="2000" dirty="0"/>
              <a:t>, используя таблицу поездок для каждого дня рассчитать процент поездок по количеству человек в машине (без пассажиров, 1, 2,3,4 и более пассажиров). По итогу должна получиться </a:t>
            </a:r>
            <a:r>
              <a:rPr lang="ru-RU" sz="2000" dirty="0" smtClean="0"/>
              <a:t>таблица </a:t>
            </a:r>
            <a:r>
              <a:rPr lang="ru-RU" sz="2000" dirty="0"/>
              <a:t>с колонками </a:t>
            </a:r>
            <a:r>
              <a:rPr lang="ru-RU" sz="2000" dirty="0" err="1"/>
              <a:t>date</a:t>
            </a:r>
            <a:r>
              <a:rPr lang="ru-RU" sz="2000" dirty="0"/>
              <a:t>, </a:t>
            </a:r>
            <a:r>
              <a:rPr lang="ru-RU" sz="2000" dirty="0" err="1"/>
              <a:t>percentage_zero</a:t>
            </a:r>
            <a:r>
              <a:rPr lang="ru-RU" sz="2000" dirty="0"/>
              <a:t>, percentage_1p, percentage_2p, percentage_3p, </a:t>
            </a:r>
            <a:r>
              <a:rPr lang="ru-RU" sz="2000" dirty="0" smtClean="0"/>
              <a:t>percentage_4p_plus</a:t>
            </a:r>
            <a:r>
              <a:rPr lang="en-US" sz="2000" dirty="0" smtClean="0"/>
              <a:t>.</a:t>
            </a:r>
            <a:r>
              <a:rPr lang="ru-RU" sz="2000" dirty="0"/>
              <a:t> </a:t>
            </a:r>
            <a:endParaRPr lang="ru-RU" sz="2000" dirty="0" smtClean="0"/>
          </a:p>
          <a:p>
            <a:pPr lvl="0">
              <a:lnSpc>
                <a:spcPct val="150000"/>
              </a:lnSpc>
            </a:pPr>
            <a:r>
              <a:rPr lang="ru-RU" sz="2000" dirty="0" smtClean="0"/>
              <a:t>Добавить </a:t>
            </a:r>
            <a:r>
              <a:rPr lang="ru-RU" sz="2000" dirty="0"/>
              <a:t>столбцы к предыдущим результатам с самой дорогой и самой дешевой поездкой для каждой группы.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245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>
                <a:latin typeface="Open Sans"/>
                <a:ea typeface="Open Sans"/>
                <a:cs typeface="Open Sans"/>
              </a:rPr>
              <a:t>3</a:t>
            </a:r>
            <a:r>
              <a:rPr lang="en-US" sz="2800" b="1" dirty="0" smtClean="0">
                <a:latin typeface="Open Sans"/>
                <a:ea typeface="Open Sans"/>
                <a:cs typeface="Open Sans"/>
              </a:rPr>
              <a:t>. </a:t>
            </a:r>
            <a:r>
              <a:rPr lang="ru-RU" sz="2800" b="1" dirty="0" smtClean="0">
                <a:latin typeface="Open Sans"/>
                <a:ea typeface="Open Sans"/>
                <a:cs typeface="Open Sans"/>
              </a:rPr>
              <a:t>Требования</a:t>
            </a:r>
            <a:endParaRPr sz="2800" i="1" dirty="0"/>
          </a:p>
        </p:txBody>
      </p:sp>
      <p:sp>
        <p:nvSpPr>
          <p:cNvPr id="115" name="Google Shape;115;p19"/>
          <p:cNvSpPr txBox="1"/>
          <p:nvPr/>
        </p:nvSpPr>
        <p:spPr>
          <a:xfrm>
            <a:off x="589935" y="983525"/>
            <a:ext cx="7831394" cy="362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sz="2000" dirty="0" smtClean="0"/>
          </a:p>
          <a:p>
            <a:pPr lvl="0"/>
            <a:r>
              <a:rPr lang="ru-RU" sz="2000" dirty="0"/>
              <a:t>Все операции должны считаться локально</a:t>
            </a:r>
            <a:r>
              <a:rPr lang="ru-RU" sz="2000" dirty="0" smtClean="0"/>
              <a:t>.</a:t>
            </a:r>
          </a:p>
          <a:p>
            <a:pPr lvl="0"/>
            <a:endParaRPr lang="ru-RU" sz="2000" dirty="0"/>
          </a:p>
          <a:p>
            <a:pPr lvl="0"/>
            <a:r>
              <a:rPr lang="ru-RU" sz="2000" dirty="0"/>
              <a:t>Технологический стек – </a:t>
            </a:r>
            <a:r>
              <a:rPr lang="ru-RU" sz="2000" dirty="0" err="1"/>
              <a:t>sql</a:t>
            </a:r>
            <a:r>
              <a:rPr lang="ru-RU" sz="2000" dirty="0" smtClean="0"/>
              <a:t>, </a:t>
            </a:r>
            <a:r>
              <a:rPr lang="ru-RU" sz="2000" dirty="0" err="1" smtClean="0"/>
              <a:t>scala</a:t>
            </a:r>
            <a:r>
              <a:rPr lang="ru-RU" sz="2000" dirty="0" smtClean="0"/>
              <a:t> </a:t>
            </a:r>
            <a:r>
              <a:rPr lang="ru-RU" sz="2000" dirty="0"/>
              <a:t>(что-то одно</a:t>
            </a:r>
            <a:r>
              <a:rPr lang="ru-RU" sz="2000" dirty="0" smtClean="0"/>
              <a:t>).</a:t>
            </a:r>
            <a:endParaRPr lang="en-US" sz="2000" dirty="0"/>
          </a:p>
          <a:p>
            <a:pPr lvl="0"/>
            <a:endParaRPr lang="en-US" sz="2000" dirty="0" smtClean="0"/>
          </a:p>
          <a:p>
            <a:pPr lvl="0"/>
            <a:r>
              <a:rPr lang="ru-RU" sz="2000" dirty="0" smtClean="0"/>
              <a:t>Подготовить </a:t>
            </a:r>
            <a:r>
              <a:rPr lang="ru-RU" sz="2000" dirty="0"/>
              <a:t>мини-отчет по качеству входных </a:t>
            </a:r>
            <a:r>
              <a:rPr lang="ru-RU" sz="2000" dirty="0" smtClean="0"/>
              <a:t>данных.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60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245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 smtClean="0">
                <a:latin typeface="Open Sans"/>
                <a:ea typeface="Open Sans"/>
                <a:cs typeface="Open Sans"/>
              </a:rPr>
              <a:t>4. </a:t>
            </a:r>
            <a:r>
              <a:rPr lang="ru-RU" sz="2800" b="1" dirty="0">
                <a:latin typeface="Open Sans"/>
                <a:ea typeface="Open Sans"/>
                <a:cs typeface="Open Sans"/>
              </a:rPr>
              <a:t>Входные данные. </a:t>
            </a:r>
            <a:r>
              <a:rPr lang="en-US" sz="2800" b="1" dirty="0">
                <a:latin typeface="Open Sans"/>
                <a:ea typeface="Open Sans"/>
                <a:cs typeface="Open Sans"/>
              </a:rPr>
              <a:t/>
            </a:r>
            <a:br>
              <a:rPr lang="en-US" sz="2800" b="1" dirty="0">
                <a:latin typeface="Open Sans"/>
                <a:ea typeface="Open Sans"/>
                <a:cs typeface="Open Sans"/>
              </a:rPr>
            </a:br>
            <a:r>
              <a:rPr lang="ru-RU" sz="1800" dirty="0"/>
              <a:t>Т</a:t>
            </a:r>
            <a:r>
              <a:rPr lang="ru-RU" sz="1800" dirty="0" smtClean="0"/>
              <a:t>аблица</a:t>
            </a:r>
            <a:r>
              <a:rPr lang="ru-RU" sz="1800" dirty="0"/>
              <a:t>, состоящая из поездок такси в </a:t>
            </a:r>
            <a:r>
              <a:rPr lang="ru-RU" sz="1800" dirty="0" smtClean="0"/>
              <a:t>Нью-Йорке(в </a:t>
            </a:r>
            <a:r>
              <a:rPr lang="en-US" sz="1800" dirty="0" err="1" smtClean="0"/>
              <a:t>csv</a:t>
            </a:r>
            <a:r>
              <a:rPr lang="ru-RU" sz="1800" dirty="0" smtClean="0"/>
              <a:t> файле</a:t>
            </a:r>
            <a:r>
              <a:rPr lang="en-US" sz="1800" dirty="0" smtClean="0"/>
              <a:t>).</a:t>
            </a:r>
            <a:r>
              <a:rPr lang="ru-RU" sz="1800" dirty="0" smtClean="0"/>
              <a:t> </a:t>
            </a:r>
            <a:endParaRPr sz="1800" i="1" dirty="0"/>
          </a:p>
        </p:txBody>
      </p:sp>
      <p:sp>
        <p:nvSpPr>
          <p:cNvPr id="115" name="Google Shape;115;p19"/>
          <p:cNvSpPr txBox="1"/>
          <p:nvPr/>
        </p:nvSpPr>
        <p:spPr>
          <a:xfrm>
            <a:off x="589935" y="983525"/>
            <a:ext cx="7831394" cy="362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sz="20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97424"/>
              </p:ext>
            </p:extLst>
          </p:nvPr>
        </p:nvGraphicFramePr>
        <p:xfrm>
          <a:off x="1496961" y="1320306"/>
          <a:ext cx="5383162" cy="3410510"/>
        </p:xfrm>
        <a:graphic>
          <a:graphicData uri="http://schemas.openxmlformats.org/drawingml/2006/table">
            <a:tbl>
              <a:tblPr firstRow="1" firstCol="1" bandRow="1"/>
              <a:tblGrid>
                <a:gridCol w="1351120"/>
                <a:gridCol w="4032042"/>
              </a:tblGrid>
              <a:tr h="2125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Поле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Описание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VendorId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ИД компании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Trep_pickup_datetime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Время и дата, когда пассажир сел в такси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Trep_dropoff_datetime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Время и дата, когда пассажир вышел из такси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Passanger_count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Количество пассажиров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Trip_distance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Пройденное расстояние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Ratecodeid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Код скорости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Store_and_fwd_flag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Флаг, отвечающий за сохранение записи поездки перед ее отправкой поставщику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PulocationId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Широта, где была начата поездка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Dolocationid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Долгота, где была начата поездка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Payment_type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Тип оплаты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Fare_amount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Стоимость поездки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Mta_tax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Комиссия автопарка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Tip_amount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Чаевые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Tools_amount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Оплата за платные дороги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Improvement_surchange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Доплата за страховку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Total_amount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Полная стоимость поездки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2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 err="1">
                          <a:effectLst/>
                        </a:rPr>
                        <a:t>Congestion_surchange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Дополнительный сбор  </a:t>
                      </a:r>
                    </a:p>
                  </a:txBody>
                  <a:tcPr marL="27027" marR="27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2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245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 smtClean="0">
                <a:latin typeface="Open Sans"/>
                <a:ea typeface="Open Sans"/>
                <a:cs typeface="Open Sans"/>
              </a:rPr>
              <a:t>5. </a:t>
            </a:r>
            <a:r>
              <a:rPr lang="ru-RU" sz="2800" b="1" dirty="0">
                <a:latin typeface="Open Sans"/>
                <a:ea typeface="Open Sans"/>
                <a:cs typeface="Open Sans"/>
                <a:sym typeface="Open Sans"/>
              </a:rPr>
              <a:t>План реализации</a:t>
            </a:r>
            <a:endParaRPr sz="2800" i="1" dirty="0"/>
          </a:p>
        </p:txBody>
      </p:sp>
      <p:sp>
        <p:nvSpPr>
          <p:cNvPr id="115" name="Google Shape;115;p19"/>
          <p:cNvSpPr txBox="1"/>
          <p:nvPr/>
        </p:nvSpPr>
        <p:spPr>
          <a:xfrm>
            <a:off x="589935" y="983525"/>
            <a:ext cx="7831394" cy="362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buAutoNum type="arabicPeriod"/>
            </a:pPr>
            <a:endParaRPr lang="ru-RU" sz="2000" dirty="0" smtClean="0"/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ru-RU" sz="2000" dirty="0" smtClean="0"/>
              <a:t>Загрузка данных</a:t>
            </a:r>
            <a:r>
              <a:rPr lang="ru-RU" sz="2000" dirty="0"/>
              <a:t>.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ru-RU" sz="2000" dirty="0" smtClean="0"/>
              <a:t>Предобработка.</a:t>
            </a:r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ru-RU" sz="2000" dirty="0"/>
              <a:t>А</a:t>
            </a:r>
            <a:r>
              <a:rPr lang="ru-RU" sz="2000" dirty="0" smtClean="0"/>
              <a:t>нализ</a:t>
            </a:r>
            <a:r>
              <a:rPr lang="ru-RU" sz="2000" dirty="0"/>
              <a:t> </a:t>
            </a:r>
            <a:r>
              <a:rPr lang="ru-RU" sz="2000" dirty="0" smtClean="0"/>
              <a:t>данных</a:t>
            </a:r>
            <a:r>
              <a:rPr lang="ru-RU" sz="20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ru-RU" sz="2000" dirty="0" smtClean="0"/>
              <a:t>Вывод графиков.</a:t>
            </a:r>
            <a:endParaRPr lang="ru-RU" sz="2000" dirty="0" smtClean="0"/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ru-RU" sz="2000" dirty="0" smtClean="0"/>
              <a:t>Выводы.</a:t>
            </a:r>
            <a:endParaRPr lang="ru-RU" sz="2000" dirty="0"/>
          </a:p>
          <a:p>
            <a:pPr marL="457200" lvl="0" indent="-457200"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173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245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>
                <a:latin typeface="Open Sans"/>
                <a:ea typeface="Open Sans"/>
                <a:cs typeface="Open Sans"/>
              </a:rPr>
              <a:t>6</a:t>
            </a:r>
            <a:r>
              <a:rPr lang="en-US" sz="2800" b="1" dirty="0" smtClean="0">
                <a:latin typeface="Open Sans"/>
                <a:ea typeface="Open Sans"/>
                <a:cs typeface="Open Sans"/>
              </a:rPr>
              <a:t>. </a:t>
            </a:r>
            <a:r>
              <a:rPr lang="ru-RU" sz="2400" b="1" dirty="0">
                <a:latin typeface="Open Sans"/>
                <a:ea typeface="Open Sans"/>
                <a:cs typeface="Open Sans"/>
              </a:rPr>
              <a:t>Используемые технологии с </a:t>
            </a:r>
            <a:r>
              <a:rPr lang="ru-RU" sz="2400" b="1" dirty="0" smtClean="0">
                <a:latin typeface="Open Sans"/>
                <a:ea typeface="Open Sans"/>
                <a:cs typeface="Open Sans"/>
              </a:rPr>
              <a:t>обоснованием</a:t>
            </a:r>
            <a:r>
              <a:rPr lang="en-US" sz="2400" b="1" dirty="0">
                <a:latin typeface="Open Sans"/>
                <a:ea typeface="Open Sans"/>
                <a:cs typeface="Open Sans"/>
              </a:rPr>
              <a:t>.</a:t>
            </a:r>
            <a:endParaRPr sz="2400" i="1" dirty="0"/>
          </a:p>
        </p:txBody>
      </p:sp>
      <p:sp>
        <p:nvSpPr>
          <p:cNvPr id="115" name="Google Shape;115;p19"/>
          <p:cNvSpPr txBox="1"/>
          <p:nvPr/>
        </p:nvSpPr>
        <p:spPr>
          <a:xfrm>
            <a:off x="589935" y="983525"/>
            <a:ext cx="7831394" cy="362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endParaRPr lang="ru-RU" sz="2000" dirty="0" smtClean="0"/>
          </a:p>
          <a:p>
            <a:pPr lvl="0">
              <a:lnSpc>
                <a:spcPct val="150000"/>
              </a:lnSpc>
            </a:pPr>
            <a:r>
              <a:rPr lang="ru-RU" sz="2000" dirty="0" smtClean="0"/>
              <a:t>Для </a:t>
            </a:r>
            <a:r>
              <a:rPr lang="ru-RU" sz="2000" dirty="0"/>
              <a:t>решения этой задачи идеально подходит библиотека </a:t>
            </a:r>
            <a:r>
              <a:rPr lang="en-US" sz="2000" dirty="0"/>
              <a:t>pandas </a:t>
            </a:r>
            <a:r>
              <a:rPr lang="ru-RU" sz="2000" dirty="0"/>
              <a:t>на языке </a:t>
            </a:r>
            <a:r>
              <a:rPr lang="en-US" sz="2000" dirty="0"/>
              <a:t>Python. </a:t>
            </a:r>
            <a:r>
              <a:rPr lang="ru-RU" sz="2000" dirty="0"/>
              <a:t>И при этом по условиям выполнения проекта в нем нельзя пользоваться </a:t>
            </a:r>
            <a:r>
              <a:rPr lang="en-US" sz="2000" dirty="0"/>
              <a:t>Python. </a:t>
            </a:r>
            <a:r>
              <a:rPr lang="ru-RU" sz="2000" dirty="0"/>
              <a:t>Поэтому данный проект я выполнил на  языке </a:t>
            </a:r>
            <a:r>
              <a:rPr lang="en-US" sz="2000" dirty="0"/>
              <a:t>SQL </a:t>
            </a:r>
            <a:r>
              <a:rPr lang="ru-RU" sz="2000" dirty="0"/>
              <a:t>в </a:t>
            </a:r>
            <a:r>
              <a:rPr lang="en-US" sz="2000" dirty="0" err="1"/>
              <a:t>PostgreSQL</a:t>
            </a:r>
            <a:r>
              <a:rPr lang="ru-RU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83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245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 smtClean="0">
                <a:latin typeface="Open Sans"/>
                <a:ea typeface="Open Sans"/>
                <a:cs typeface="Open Sans"/>
              </a:rPr>
              <a:t>7. </a:t>
            </a:r>
            <a:r>
              <a:rPr lang="ru-RU" sz="2400" b="1" dirty="0">
                <a:latin typeface="Open Sans"/>
                <a:ea typeface="Open Sans"/>
                <a:cs typeface="Open Sans"/>
              </a:rPr>
              <a:t>Схемы/архитектуры с </a:t>
            </a:r>
            <a:r>
              <a:rPr lang="ru-RU" sz="2400" b="1" dirty="0" smtClean="0">
                <a:latin typeface="Open Sans"/>
                <a:ea typeface="Open Sans"/>
                <a:cs typeface="Open Sans"/>
              </a:rPr>
              <a:t>обоснованием</a:t>
            </a:r>
            <a:r>
              <a:rPr lang="en-US" sz="2400" b="1" dirty="0">
                <a:latin typeface="Open Sans"/>
                <a:ea typeface="Open Sans"/>
                <a:cs typeface="Open Sans"/>
              </a:rPr>
              <a:t>.</a:t>
            </a:r>
            <a:endParaRPr sz="2400" i="1" dirty="0"/>
          </a:p>
        </p:txBody>
      </p:sp>
      <p:sp>
        <p:nvSpPr>
          <p:cNvPr id="115" name="Google Shape;115;p19"/>
          <p:cNvSpPr txBox="1"/>
          <p:nvPr/>
        </p:nvSpPr>
        <p:spPr>
          <a:xfrm>
            <a:off x="589935" y="983525"/>
            <a:ext cx="7831394" cy="362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sz="2000" dirty="0" smtClean="0"/>
          </a:p>
        </p:txBody>
      </p:sp>
      <p:pic>
        <p:nvPicPr>
          <p:cNvPr id="2050" name="Picture 2" descr="https://lh5.googleusercontent.com/RAtRpmPgOZ8uw5Me1QpOSHlWQBXIir2GRWtZLbTOUY9Om15AVc3uQ1uTnoskSTjrabDy2JRvLs8zL202kS_jj6KnxXTrcNtJ8T_fEB0fq4qTqsT9TD8pxo8PySeMptzUCYoVCkAlnEEjqcr68LmChOk0jwMf0cD5Box4PWbltCwDHCw6WS6NmMiBPhepb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37" y="1100748"/>
            <a:ext cx="57340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9825" y="731416"/>
            <a:ext cx="6046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проекте я использовал стандартную БД </a:t>
            </a:r>
            <a:r>
              <a:rPr lang="en-US" dirty="0" err="1" smtClean="0"/>
              <a:t>PostgreSQL</a:t>
            </a:r>
            <a:r>
              <a:rPr lang="en-US" dirty="0" smtClean="0"/>
              <a:t>. </a:t>
            </a:r>
            <a:r>
              <a:rPr lang="ru-RU" dirty="0"/>
              <a:t>В качестве клиента использовалась программа </a:t>
            </a:r>
            <a:r>
              <a:rPr lang="ru-RU" dirty="0" smtClean="0"/>
              <a:t>pgAdmin4</a:t>
            </a:r>
            <a:r>
              <a:rPr lang="en-US" dirty="0"/>
              <a:t>.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2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742</TotalTime>
  <Words>417</Words>
  <Application>Microsoft Office PowerPoint</Application>
  <PresentationFormat>Экран (16:9)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Trebuchet MS</vt:lpstr>
      <vt:lpstr>Georgia</vt:lpstr>
      <vt:lpstr>Wingdings 2</vt:lpstr>
      <vt:lpstr>Open Sans</vt:lpstr>
      <vt:lpstr>Городская</vt:lpstr>
      <vt:lpstr>Итоговая аттестация по курсу «Инженер данных» Анализ поездок такси в Нью-Йорке</vt:lpstr>
      <vt:lpstr>Содержание</vt:lpstr>
      <vt:lpstr>1. Описание проекта</vt:lpstr>
      <vt:lpstr>2. Цели проекта с описание бизнес-задачи</vt:lpstr>
      <vt:lpstr>3. Требования</vt:lpstr>
      <vt:lpstr>4. Входные данные.  Таблица, состоящая из поездок такси в Нью-Йорке(в csv файле). </vt:lpstr>
      <vt:lpstr>5. План реализации</vt:lpstr>
      <vt:lpstr>6. Используемые технологии с обоснованием.</vt:lpstr>
      <vt:lpstr>7. Схемы/архитектуры с обоснованием.</vt:lpstr>
      <vt:lpstr>8. Результаты и выводы.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and Data Mining Analysis in Big Data Environment</dc:title>
  <dc:creator>vpetr</dc:creator>
  <cp:lastModifiedBy>Windows User</cp:lastModifiedBy>
  <cp:revision>33</cp:revision>
  <dcterms:modified xsi:type="dcterms:W3CDTF">2022-12-31T13:19:05Z</dcterms:modified>
</cp:coreProperties>
</file>