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8" r:id="rId4"/>
    <p:sldId id="258" r:id="rId5"/>
    <p:sldId id="271" r:id="rId6"/>
    <p:sldId id="259" r:id="rId7"/>
    <p:sldId id="260" r:id="rId8"/>
    <p:sldId id="264" r:id="rId9"/>
    <p:sldId id="270" r:id="rId10"/>
    <p:sldId id="261" r:id="rId11"/>
    <p:sldId id="265" r:id="rId12"/>
    <p:sldId id="263" r:id="rId13"/>
    <p:sldId id="262" r:id="rId14"/>
    <p:sldId id="269"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503" autoAdjust="0"/>
  </p:normalViewPr>
  <p:slideViewPr>
    <p:cSldViewPr snapToGrid="0">
      <p:cViewPr varScale="1">
        <p:scale>
          <a:sx n="88" d="100"/>
          <a:sy n="88" d="100"/>
        </p:scale>
        <p:origin x="14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3D7B6-DB92-45FA-8B08-33F10B69DCBE}" type="datetimeFigureOut">
              <a:rPr lang="zh-CN" altLang="en-US" smtClean="0"/>
              <a:t>2022/10/16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9F2FD-7A4E-4216-947B-2F77C0E7BB6F}" type="slidenum">
              <a:rPr lang="zh-CN" altLang="en-US" smtClean="0"/>
              <a:t>‹#›</a:t>
            </a:fld>
            <a:endParaRPr lang="zh-CN" altLang="en-US"/>
          </a:p>
        </p:txBody>
      </p:sp>
    </p:spTree>
    <p:extLst>
      <p:ext uri="{BB962C8B-B14F-4D97-AF65-F5344CB8AC3E}">
        <p14:creationId xmlns:p14="http://schemas.microsoft.com/office/powerpoint/2010/main" val="1472574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a:t>
            </a:r>
            <a:r>
              <a:rPr lang="en-US" altLang="zh-CN" dirty="0"/>
              <a:t>2022</a:t>
            </a:r>
            <a:r>
              <a:rPr lang="zh-CN" altLang="en-US" dirty="0"/>
              <a:t>届生物信息学专业的吴欣雨。今天我会分享我跨专业申请计算机科学硕士的经历，以及对于生信专业如何转码的建议。</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1</a:t>
            </a:fld>
            <a:endParaRPr lang="zh-CN" altLang="en-US"/>
          </a:p>
        </p:txBody>
      </p:sp>
    </p:spTree>
    <p:extLst>
      <p:ext uri="{BB962C8B-B14F-4D97-AF65-F5344CB8AC3E}">
        <p14:creationId xmlns:p14="http://schemas.microsoft.com/office/powerpoint/2010/main" val="2648309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申请美国的转码硕士项目一般需要</a:t>
            </a:r>
            <a:r>
              <a:rPr lang="en-US" altLang="zh-CN" dirty="0"/>
              <a:t>3</a:t>
            </a:r>
            <a:r>
              <a:rPr lang="zh-CN" altLang="en-US" dirty="0"/>
              <a:t>封推荐信，最好多联系一位老师以免有老师忙到失联，或者临时不愿意写了。如果在实验室里干过</a:t>
            </a:r>
            <a:r>
              <a:rPr lang="en-US" altLang="zh-CN" dirty="0"/>
              <a:t>CS</a:t>
            </a:r>
            <a:r>
              <a:rPr lang="zh-CN" altLang="en-US" dirty="0"/>
              <a:t>相关的工作，能让实验室老板帮忙写一封是再好不过的了。如果有实习经历，最好拜托实习时的主管或者老板。如果简历中有提到课内</a:t>
            </a:r>
            <a:r>
              <a:rPr lang="en-US" altLang="zh-CN" dirty="0"/>
              <a:t>project</a:t>
            </a:r>
            <a:r>
              <a:rPr lang="zh-CN" altLang="en-US" dirty="0"/>
              <a:t>，可以拜托当时带这个</a:t>
            </a:r>
            <a:r>
              <a:rPr lang="en-US" altLang="zh-CN" dirty="0"/>
              <a:t>project</a:t>
            </a:r>
            <a:r>
              <a:rPr lang="zh-CN" altLang="en-US" dirty="0"/>
              <a:t>的老师写。如果推荐信数目不够，也可以问问熟悉的任课老师愿不愿意写。</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10</a:t>
            </a:fld>
            <a:endParaRPr lang="zh-CN" altLang="en-US"/>
          </a:p>
        </p:txBody>
      </p:sp>
    </p:spTree>
    <p:extLst>
      <p:ext uri="{BB962C8B-B14F-4D97-AF65-F5344CB8AC3E}">
        <p14:creationId xmlns:p14="http://schemas.microsoft.com/office/powerpoint/2010/main" val="1313228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如果要转码，怎样联系老师写推荐信呢？首先发送一封邮件或者微信消息，申明你要申请的</a:t>
            </a:r>
            <a:r>
              <a:rPr lang="zh-CN" altLang="en-US" dirty="0">
                <a:solidFill>
                  <a:schemeClr val="accent2"/>
                </a:solidFill>
              </a:rPr>
              <a:t>方向，比如想同时申生信和</a:t>
            </a:r>
            <a:r>
              <a:rPr lang="en-US" altLang="zh-CN" dirty="0">
                <a:solidFill>
                  <a:schemeClr val="accent2"/>
                </a:solidFill>
              </a:rPr>
              <a:t>CS</a:t>
            </a:r>
            <a:r>
              <a:rPr lang="zh-CN" altLang="en-US" dirty="0">
                <a:solidFill>
                  <a:schemeClr val="accent2"/>
                </a:solidFill>
              </a:rPr>
              <a:t>的硕士项目；</a:t>
            </a:r>
            <a:r>
              <a:rPr lang="zh-CN" altLang="en-US" dirty="0"/>
              <a:t>你都修了</a:t>
            </a:r>
            <a:r>
              <a:rPr lang="en-US" altLang="zh-CN" dirty="0"/>
              <a:t>TA</a:t>
            </a:r>
            <a:r>
              <a:rPr lang="zh-CN" altLang="en-US" dirty="0"/>
              <a:t>的哪些课，成绩如何；你在她的指导下做了哪些项目；可以写进推荐信的出彩表现；最后询问能否帮忙写推荐信。老师同意后，发送一份包含要申请的所有项目名称、学校名称、项目界面链接、申请</a:t>
            </a:r>
            <a:r>
              <a:rPr lang="zh-CN" altLang="en-US" dirty="0">
                <a:solidFill>
                  <a:schemeClr val="accent2"/>
                </a:solidFill>
              </a:rPr>
              <a:t>截止时间的表格，并表示感谢；有些老师会要求提供推荐信模板，最好针对本专业和转码专业各准备一份模板。有的老师喜欢一次性交完所有推荐信，最好能</a:t>
            </a:r>
            <a:r>
              <a:rPr lang="zh-CN" altLang="en-US" dirty="0"/>
              <a:t>提早注册完所有申请页面，老师同意后在所有申请里填好老师的邮箱并</a:t>
            </a:r>
            <a:r>
              <a:rPr lang="zh-CN" altLang="en-US" dirty="0">
                <a:solidFill>
                  <a:schemeClr val="accent2"/>
                </a:solidFill>
              </a:rPr>
              <a:t>发送申请。</a:t>
            </a:r>
            <a:r>
              <a:rPr lang="zh-CN" altLang="en-US" dirty="0"/>
              <a:t>有的老师会针对每个项目稍微修改推荐信，因此更倾向一封一封交。请在</a:t>
            </a:r>
            <a:r>
              <a:rPr lang="zh-CN" altLang="en-US" dirty="0">
                <a:solidFill>
                  <a:schemeClr val="accent2"/>
                </a:solidFill>
              </a:rPr>
              <a:t>截止日期</a:t>
            </a:r>
            <a:r>
              <a:rPr lang="en-US" altLang="zh-CN" dirty="0">
                <a:solidFill>
                  <a:schemeClr val="accent2"/>
                </a:solidFill>
              </a:rPr>
              <a:t>7</a:t>
            </a:r>
            <a:r>
              <a:rPr lang="zh-CN" altLang="en-US" dirty="0">
                <a:solidFill>
                  <a:schemeClr val="accent2"/>
                </a:solidFill>
              </a:rPr>
              <a:t>天之前</a:t>
            </a:r>
            <a:r>
              <a:rPr lang="zh-CN" altLang="en-US" dirty="0"/>
              <a:t>发送申请并告知老师。</a:t>
            </a:r>
          </a:p>
          <a:p>
            <a:endParaRPr lang="en-US" altLang="zh-CN" dirty="0">
              <a:solidFill>
                <a:schemeClr val="accent2"/>
              </a:solidFill>
            </a:endParaRPr>
          </a:p>
          <a:p>
            <a:endParaRPr lang="zh-CN" altLang="en-US" dirty="0"/>
          </a:p>
        </p:txBody>
      </p:sp>
      <p:sp>
        <p:nvSpPr>
          <p:cNvPr id="4" name="灯片编号占位符 3"/>
          <p:cNvSpPr>
            <a:spLocks noGrp="1"/>
          </p:cNvSpPr>
          <p:nvPr>
            <p:ph type="sldNum" sz="quarter" idx="5"/>
          </p:nvPr>
        </p:nvSpPr>
        <p:spPr/>
        <p:txBody>
          <a:bodyPr/>
          <a:lstStyle/>
          <a:p>
            <a:fld id="{1D59F2FD-7A4E-4216-947B-2F77C0E7BB6F}" type="slidenum">
              <a:rPr lang="zh-CN" altLang="en-US" smtClean="0"/>
              <a:t>11</a:t>
            </a:fld>
            <a:endParaRPr lang="zh-CN" altLang="en-US"/>
          </a:p>
        </p:txBody>
      </p:sp>
    </p:spTree>
    <p:extLst>
      <p:ext uri="{BB962C8B-B14F-4D97-AF65-F5344CB8AC3E}">
        <p14:creationId xmlns:p14="http://schemas.microsoft.com/office/powerpoint/2010/main" val="3424957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如何选择合适的转码专业呢？我推荐在一个叫一亩三分地的</a:t>
            </a:r>
            <a:r>
              <a:rPr lang="en-US" altLang="zh-CN" dirty="0"/>
              <a:t>app</a:t>
            </a:r>
            <a:r>
              <a:rPr lang="zh-CN" altLang="en-US" dirty="0"/>
              <a:t>里查看往届录取数据和学长学姐分享的就读体验。选校时可以留意一下学校周边科技公司多不多，有没有和企业合作提供实习机会，以及学校的专业排名高不高。我比较推荐申请北美的</a:t>
            </a:r>
            <a:r>
              <a:rPr lang="en-US" altLang="zh-CN" dirty="0"/>
              <a:t>CS</a:t>
            </a:r>
            <a:r>
              <a:rPr lang="zh-CN" altLang="en-US" dirty="0"/>
              <a:t>项目，无论教学质量和实习机会都比较好。去年申请时我总结了一些接受转专业学生的</a:t>
            </a:r>
            <a:r>
              <a:rPr lang="en-US" altLang="zh-CN" dirty="0"/>
              <a:t>CS</a:t>
            </a:r>
            <a:r>
              <a:rPr lang="zh-CN" altLang="en-US" dirty="0"/>
              <a:t>或</a:t>
            </a:r>
            <a:r>
              <a:rPr lang="en-US" altLang="zh-CN" dirty="0"/>
              <a:t>DS</a:t>
            </a:r>
            <a:r>
              <a:rPr lang="zh-CN" altLang="en-US" dirty="0"/>
              <a:t>项目，首先是三个比较容易申请的。</a:t>
            </a:r>
            <a:r>
              <a:rPr lang="en-US" altLang="zh-CN" dirty="0"/>
              <a:t>USC</a:t>
            </a:r>
            <a:r>
              <a:rPr lang="zh-CN" altLang="en-US" dirty="0"/>
              <a:t>的</a:t>
            </a:r>
            <a:r>
              <a:rPr lang="en-US" altLang="zh-CN" dirty="0"/>
              <a:t>MSCS Scientists and Engineers</a:t>
            </a:r>
            <a:r>
              <a:rPr lang="zh-CN" altLang="en-US" dirty="0"/>
              <a:t>是比较知名的转码项目，因为要修满</a:t>
            </a:r>
            <a:r>
              <a:rPr lang="en-US" altLang="zh-CN" dirty="0"/>
              <a:t>37</a:t>
            </a:r>
            <a:r>
              <a:rPr lang="zh-CN" altLang="en-US" dirty="0"/>
              <a:t>个学分而被称为</a:t>
            </a:r>
            <a:r>
              <a:rPr lang="en-US" altLang="zh-CN" dirty="0"/>
              <a:t>CS37</a:t>
            </a:r>
            <a:r>
              <a:rPr lang="zh-CN" altLang="en-US" dirty="0"/>
              <a:t>，大约需要两年半毕业，实习的机会较多，教学一般，比较靠自学。</a:t>
            </a:r>
            <a:r>
              <a:rPr lang="en-US" altLang="zh-CN" dirty="0"/>
              <a:t>UCLA</a:t>
            </a:r>
            <a:r>
              <a:rPr lang="zh-CN" altLang="en-US" dirty="0"/>
              <a:t>的</a:t>
            </a:r>
            <a:r>
              <a:rPr lang="en-US" altLang="zh-CN" dirty="0"/>
              <a:t>Meng</a:t>
            </a:r>
            <a:r>
              <a:rPr lang="zh-CN" altLang="en-US" dirty="0"/>
              <a:t>和东北大学的</a:t>
            </a:r>
            <a:r>
              <a:rPr lang="en-US" altLang="zh-CN" dirty="0"/>
              <a:t>CS align</a:t>
            </a:r>
            <a:r>
              <a:rPr lang="zh-CN" altLang="en-US" dirty="0"/>
              <a:t>和企业合作，提供实习机会，会有一个学期专门用来实习。芝加哥大学的</a:t>
            </a:r>
            <a:r>
              <a:rPr lang="en-US" altLang="zh-CN" dirty="0"/>
              <a:t>MPCS</a:t>
            </a:r>
            <a:r>
              <a:rPr lang="zh-CN" altLang="en-US" dirty="0"/>
              <a:t>和宾夕法尼亚大学的</a:t>
            </a:r>
            <a:r>
              <a:rPr lang="en-US" altLang="zh-CN" dirty="0"/>
              <a:t>MCIT</a:t>
            </a:r>
            <a:r>
              <a:rPr lang="zh-CN" altLang="en-US" dirty="0"/>
              <a:t>申请难度比较高，按照以往的录取数据，需要</a:t>
            </a:r>
            <a:r>
              <a:rPr lang="en-US" altLang="zh-CN" dirty="0"/>
              <a:t>GPA3.8</a:t>
            </a:r>
            <a:r>
              <a:rPr lang="zh-CN" altLang="en-US" dirty="0"/>
              <a:t>，托福</a:t>
            </a:r>
            <a:r>
              <a:rPr lang="en-US" altLang="zh-CN" dirty="0"/>
              <a:t>105</a:t>
            </a:r>
            <a:r>
              <a:rPr lang="zh-CN" altLang="en-US" dirty="0"/>
              <a:t>左右，但是学校排名和教学质量更好，感兴趣的同学可以申请一下试试</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12</a:t>
            </a:fld>
            <a:endParaRPr lang="zh-CN" altLang="en-US"/>
          </a:p>
        </p:txBody>
      </p:sp>
    </p:spTree>
    <p:extLst>
      <p:ext uri="{BB962C8B-B14F-4D97-AF65-F5344CB8AC3E}">
        <p14:creationId xmlns:p14="http://schemas.microsoft.com/office/powerpoint/2010/main" val="396243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最后我来谈谈转专业以后的感受。最大的变化是我不需要读论文、写论文了，所有作业都有很明确的</a:t>
            </a:r>
            <a:r>
              <a:rPr lang="en-US" altLang="zh-CN" dirty="0"/>
              <a:t>grading criteria</a:t>
            </a:r>
            <a:r>
              <a:rPr lang="zh-CN" altLang="en-US" dirty="0"/>
              <a:t>，对了就是对了；不过现在我需要阅读各种编程语言的</a:t>
            </a:r>
            <a:r>
              <a:rPr lang="en-US" altLang="zh-CN" dirty="0"/>
              <a:t>documentation</a:t>
            </a:r>
            <a:r>
              <a:rPr lang="zh-CN" altLang="en-US" dirty="0"/>
              <a:t>，而且写代码一定要加上</a:t>
            </a:r>
            <a:r>
              <a:rPr lang="en-US" altLang="zh-CN" dirty="0"/>
              <a:t>comment</a:t>
            </a:r>
            <a:r>
              <a:rPr lang="zh-CN" altLang="en-US" dirty="0"/>
              <a:t>。考试的题目都有一定套路，复习时要多做题，可以是老师提供的</a:t>
            </a:r>
            <a:r>
              <a:rPr lang="en-US" altLang="zh-CN" dirty="0"/>
              <a:t>sample exam</a:t>
            </a:r>
            <a:r>
              <a:rPr lang="zh-CN" altLang="en-US" dirty="0"/>
              <a:t>，也可以是</a:t>
            </a:r>
            <a:r>
              <a:rPr lang="en-US" altLang="zh-CN" dirty="0"/>
              <a:t>course hero</a:t>
            </a:r>
            <a:r>
              <a:rPr lang="zh-CN" altLang="en-US" dirty="0"/>
              <a:t>，</a:t>
            </a:r>
            <a:r>
              <a:rPr lang="en-US" altLang="zh-CN" dirty="0" err="1"/>
              <a:t>leetcode</a:t>
            </a:r>
            <a:r>
              <a:rPr lang="zh-CN" altLang="en-US" dirty="0"/>
              <a:t>等网站上的题。在</a:t>
            </a:r>
            <a:r>
              <a:rPr lang="en-US" altLang="zh-CN" dirty="0"/>
              <a:t>CS37</a:t>
            </a:r>
            <a:r>
              <a:rPr lang="zh-CN" altLang="en-US" dirty="0"/>
              <a:t>学习的一个多月里，我发现身边同学有很熟悉</a:t>
            </a:r>
            <a:r>
              <a:rPr lang="en-US" altLang="zh-CN" dirty="0"/>
              <a:t>coding</a:t>
            </a:r>
            <a:r>
              <a:rPr lang="zh-CN" altLang="en-US" dirty="0"/>
              <a:t>的清北电子工程学生，也有以前很少接触代码的传媒学生，我们需要向前看齐，多和同学交流。还有以前学习生信的时候，我经常从网上抄代码用，但是现在代码要查重了，我的做法是理解代码后自己再写一遍。</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13</a:t>
            </a:fld>
            <a:endParaRPr lang="zh-CN" altLang="en-US"/>
          </a:p>
        </p:txBody>
      </p:sp>
    </p:spTree>
    <p:extLst>
      <p:ext uri="{BB962C8B-B14F-4D97-AF65-F5344CB8AC3E}">
        <p14:creationId xmlns:p14="http://schemas.microsoft.com/office/powerpoint/2010/main" val="73579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一般来说刚刚转码的同学简历上没有什么项目可写，我建议第一学习修一些有大项目的课，这些项目是可以写进简历的。选课前可以浏览一亩三分地和</a:t>
            </a:r>
            <a:r>
              <a:rPr lang="en-US" altLang="zh-CN" dirty="0" err="1"/>
              <a:t>rateMy</a:t>
            </a:r>
            <a:r>
              <a:rPr lang="en-US" altLang="zh-CN" dirty="0"/>
              <a:t> Professor</a:t>
            </a:r>
            <a:r>
              <a:rPr lang="zh-CN" altLang="en-US" dirty="0"/>
              <a:t>等平台，或是在微信群问问学长学姐，把</a:t>
            </a:r>
            <a:r>
              <a:rPr lang="en-US" altLang="zh-CN" dirty="0"/>
              <a:t>workload</a:t>
            </a:r>
            <a:r>
              <a:rPr lang="zh-CN" altLang="en-US" dirty="0"/>
              <a:t>较小的课和</a:t>
            </a:r>
            <a:r>
              <a:rPr lang="en-US" altLang="zh-CN" dirty="0"/>
              <a:t>workload</a:t>
            </a:r>
            <a:r>
              <a:rPr lang="zh-CN" altLang="en-US" dirty="0"/>
              <a:t>较大的课搭配着选。最后，学习</a:t>
            </a:r>
            <a:r>
              <a:rPr lang="en-US" altLang="zh-CN" dirty="0"/>
              <a:t>CS</a:t>
            </a:r>
            <a:r>
              <a:rPr lang="zh-CN" altLang="en-US" dirty="0"/>
              <a:t>基本是已就业为导向的，公司招聘时不怎么看重</a:t>
            </a:r>
            <a:r>
              <a:rPr lang="en-US" altLang="zh-CN" dirty="0"/>
              <a:t>GPA</a:t>
            </a:r>
            <a:r>
              <a:rPr lang="zh-CN" altLang="en-US" dirty="0"/>
              <a:t>和考试成绩，我们需要花更多时间在能写进简历的各种项目上。</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14</a:t>
            </a:fld>
            <a:endParaRPr lang="zh-CN" altLang="en-US"/>
          </a:p>
        </p:txBody>
      </p:sp>
    </p:spTree>
    <p:extLst>
      <p:ext uri="{BB962C8B-B14F-4D97-AF65-F5344CB8AC3E}">
        <p14:creationId xmlns:p14="http://schemas.microsoft.com/office/powerpoint/2010/main" val="502474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我要讲的就是这些，谢谢大家！如果你还有其他问题，可以通过</a:t>
            </a:r>
            <a:r>
              <a:rPr lang="en-US" altLang="zh-CN" dirty="0"/>
              <a:t>email</a:t>
            </a:r>
            <a:r>
              <a:rPr lang="zh-CN" altLang="en-US" dirty="0"/>
              <a:t>或者微信联系我。祝大家申请顺利！</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15</a:t>
            </a:fld>
            <a:endParaRPr lang="zh-CN" altLang="en-US"/>
          </a:p>
        </p:txBody>
      </p:sp>
    </p:spTree>
    <p:extLst>
      <p:ext uri="{BB962C8B-B14F-4D97-AF65-F5344CB8AC3E}">
        <p14:creationId xmlns:p14="http://schemas.microsoft.com/office/powerpoint/2010/main" val="3963900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首先来介绍一下我的申请情况。我在</a:t>
            </a:r>
            <a:r>
              <a:rPr lang="en-US" altLang="zh-CN" dirty="0"/>
              <a:t>2021</a:t>
            </a:r>
            <a:r>
              <a:rPr lang="zh-CN" altLang="en-US" dirty="0"/>
              <a:t>年</a:t>
            </a:r>
            <a:r>
              <a:rPr lang="en-US" altLang="zh-CN" dirty="0"/>
              <a:t>12</a:t>
            </a:r>
            <a:r>
              <a:rPr lang="zh-CN" altLang="en-US" dirty="0"/>
              <a:t>月至</a:t>
            </a:r>
            <a:r>
              <a:rPr lang="en-US" altLang="zh-CN" dirty="0"/>
              <a:t>2022</a:t>
            </a:r>
            <a:r>
              <a:rPr lang="zh-CN" altLang="en-US" dirty="0"/>
              <a:t>年</a:t>
            </a:r>
            <a:r>
              <a:rPr lang="en-US" altLang="zh-CN" dirty="0"/>
              <a:t>3</a:t>
            </a:r>
            <a:r>
              <a:rPr lang="zh-CN" altLang="en-US" dirty="0"/>
              <a:t>月申请了一些生物信息、数据科学、计算机科学的硕士项目。申请时我的</a:t>
            </a:r>
            <a:r>
              <a:rPr lang="en-US" altLang="zh-CN" dirty="0"/>
              <a:t>GPA</a:t>
            </a:r>
            <a:r>
              <a:rPr lang="zh-CN" altLang="en-US" dirty="0"/>
              <a:t>为</a:t>
            </a:r>
            <a:r>
              <a:rPr lang="en-US" altLang="zh-CN" dirty="0"/>
              <a:t>3.86</a:t>
            </a:r>
            <a:r>
              <a:rPr lang="zh-CN" altLang="en-US" dirty="0"/>
              <a:t>，雅思</a:t>
            </a:r>
            <a:r>
              <a:rPr lang="en-US" altLang="zh-CN" dirty="0"/>
              <a:t>7.0</a:t>
            </a:r>
            <a:r>
              <a:rPr lang="zh-CN" altLang="en-US" dirty="0"/>
              <a:t>小分</a:t>
            </a:r>
            <a:r>
              <a:rPr lang="en-US" altLang="zh-CN" dirty="0"/>
              <a:t>6</a:t>
            </a:r>
            <a:r>
              <a:rPr lang="zh-CN" altLang="en-US" dirty="0"/>
              <a:t>，</a:t>
            </a:r>
            <a:r>
              <a:rPr lang="en-US" altLang="zh-CN" dirty="0"/>
              <a:t>GRE320</a:t>
            </a:r>
            <a:r>
              <a:rPr lang="zh-CN" altLang="en-US" dirty="0"/>
              <a:t>。最终我被南加州大学的计算机科学项目，</a:t>
            </a:r>
            <a:r>
              <a:rPr lang="en-US" altLang="zh-CN" dirty="0"/>
              <a:t>UCLA</a:t>
            </a:r>
            <a:r>
              <a:rPr lang="zh-CN" altLang="en-US" dirty="0"/>
              <a:t>的数据科学项目和密歇根大学的生信项目录取。我同时也申请了宾夕法尼亚大学的计算机科学项目和哥伦比亚大学的生信项目，但没有被录取。最终我选择就读于南加州大学。</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2</a:t>
            </a:fld>
            <a:endParaRPr lang="zh-CN" altLang="en-US"/>
          </a:p>
        </p:txBody>
      </p:sp>
    </p:spTree>
    <p:extLst>
      <p:ext uri="{BB962C8B-B14F-4D97-AF65-F5344CB8AC3E}">
        <p14:creationId xmlns:p14="http://schemas.microsoft.com/office/powerpoint/2010/main" val="62968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我个人转码的原因是大四毕设时有老师建议生信学生要么研究新算法，要么做湿实验，不然做不出什么名堂；我的实习老板委婉地提醒我，他不建议本科学习生信，因为有可能会面临“代码比不过</a:t>
            </a:r>
            <a:r>
              <a:rPr lang="en-US" altLang="zh-CN" dirty="0"/>
              <a:t>CS</a:t>
            </a:r>
            <a:r>
              <a:rPr lang="zh-CN" altLang="en-US" dirty="0"/>
              <a:t>学生，科研比不过生医学生”的尴尬境地。而且我明显感到我做科研项目非常吃力，不擅长读、写论文，基本上只是在完成老师们提出的要求，为了更好的就业机会，我选择了转码。不过我不建议生信学生轻易转码，因为转码后需要直面与科班出身</a:t>
            </a:r>
            <a:r>
              <a:rPr lang="en-US" altLang="zh-CN" dirty="0"/>
              <a:t>CS</a:t>
            </a:r>
            <a:r>
              <a:rPr lang="zh-CN" altLang="en-US" dirty="0"/>
              <a:t>学生的竞争，补上其他同学本科学过的东西需要大量时间和很强的自学能力，并且现在全球经济下行，今年秋招很多大厂都没有开放实习生岗位，继续学生信或许就业机会更多一些。因此如果你打算转码，最好同时也申请一些生信专业，等录取结果出来再决定要不要转码。</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3</a:t>
            </a:fld>
            <a:endParaRPr lang="zh-CN" altLang="en-US"/>
          </a:p>
        </p:txBody>
      </p:sp>
    </p:spTree>
    <p:extLst>
      <p:ext uri="{BB962C8B-B14F-4D97-AF65-F5344CB8AC3E}">
        <p14:creationId xmlns:p14="http://schemas.microsoft.com/office/powerpoint/2010/main" val="3181751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如何评估自己适不适合转码呢？首先，如果你不排斥或者倾向于在生信领域读博、搞科研，我不建议再花一两年的时间读个</a:t>
            </a:r>
            <a:r>
              <a:rPr lang="en-US" altLang="zh-CN" dirty="0"/>
              <a:t>CS</a:t>
            </a:r>
            <a:r>
              <a:rPr lang="zh-CN" altLang="en-US" dirty="0"/>
              <a:t>硕士，因为我很确信你们的代码能力和科研能力会在读博时得到充分的训练。其次，如果你很喜欢</a:t>
            </a:r>
            <a:r>
              <a:rPr lang="en-US" altLang="zh-CN" dirty="0"/>
              <a:t>BMI3</a:t>
            </a:r>
            <a:r>
              <a:rPr lang="zh-CN" altLang="en-US" dirty="0"/>
              <a:t>这样的课，觉得这类课上起来还算轻松，你应该能适应转码后的课程。最重要的一点，</a:t>
            </a:r>
            <a:r>
              <a:rPr lang="en-US" altLang="zh-CN" dirty="0"/>
              <a:t>coding</a:t>
            </a:r>
            <a:r>
              <a:rPr lang="zh-CN" altLang="en-US" dirty="0"/>
              <a:t>、</a:t>
            </a:r>
            <a:r>
              <a:rPr lang="en-US" altLang="zh-CN" dirty="0"/>
              <a:t>debugging</a:t>
            </a:r>
            <a:r>
              <a:rPr lang="zh-CN" altLang="en-US" dirty="0"/>
              <a:t>能让你有成就感，至少你不反感程序员这个职业。此外，如果你擅长按照客户</a:t>
            </a:r>
            <a:r>
              <a:rPr lang="en-US" altLang="zh-CN" dirty="0"/>
              <a:t>/</a:t>
            </a:r>
            <a:r>
              <a:rPr lang="zh-CN" altLang="en-US" dirty="0"/>
              <a:t>老师</a:t>
            </a:r>
            <a:r>
              <a:rPr lang="en-US" altLang="zh-CN" dirty="0"/>
              <a:t>/</a:t>
            </a:r>
            <a:r>
              <a:rPr lang="zh-CN" altLang="en-US" dirty="0"/>
              <a:t>上级领导的要求完成任务，你应该挺适合转码的。</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4</a:t>
            </a:fld>
            <a:endParaRPr lang="zh-CN" altLang="en-US"/>
          </a:p>
        </p:txBody>
      </p:sp>
    </p:spTree>
    <p:extLst>
      <p:ext uri="{BB962C8B-B14F-4D97-AF65-F5344CB8AC3E}">
        <p14:creationId xmlns:p14="http://schemas.microsoft.com/office/powerpoint/2010/main" val="3287411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a:t>
            </a:r>
            <a:r>
              <a:rPr lang="en-US" altLang="zh-CN" dirty="0"/>
              <a:t>CS</a:t>
            </a:r>
            <a:r>
              <a:rPr lang="zh-CN" altLang="en-US" dirty="0"/>
              <a:t>专业毕业后，你可以考虑这些就业方向。软件开发工程方向的岗位是最多的，人工智能也是近来比较热门的方向。只要你修过相应的课程，你也可以尝试影视、动漫、游戏开发等方向。当然，你也可以给金融企业做数据分析、或者回到生物医药企业从事生信分析。</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5</a:t>
            </a:fld>
            <a:endParaRPr lang="zh-CN" altLang="en-US"/>
          </a:p>
        </p:txBody>
      </p:sp>
    </p:spTree>
    <p:extLst>
      <p:ext uri="{BB962C8B-B14F-4D97-AF65-F5344CB8AC3E}">
        <p14:creationId xmlns:p14="http://schemas.microsoft.com/office/powerpoint/2010/main" val="2518571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接下来我会讲如何打造一份用于申请</a:t>
            </a:r>
            <a:r>
              <a:rPr lang="en-US" altLang="zh-CN" dirty="0"/>
              <a:t>CS</a:t>
            </a:r>
            <a:r>
              <a:rPr lang="zh-CN" altLang="en-US" dirty="0"/>
              <a:t>项目的简历。</a:t>
            </a:r>
            <a:r>
              <a:rPr lang="en-US" altLang="zh-CN" dirty="0"/>
              <a:t>BMI</a:t>
            </a:r>
            <a:r>
              <a:rPr lang="zh-CN" altLang="en-US" dirty="0"/>
              <a:t>项目的这些课程对转码非常有帮助：有关数据结构与算法的</a:t>
            </a:r>
            <a:r>
              <a:rPr lang="en-US" altLang="zh-CN" dirty="0"/>
              <a:t>BMI3</a:t>
            </a:r>
            <a:r>
              <a:rPr lang="zh-CN" altLang="en-US" dirty="0"/>
              <a:t>，教数据库与网页开发的</a:t>
            </a:r>
            <a:r>
              <a:rPr lang="en-US" altLang="zh-CN" dirty="0"/>
              <a:t>DST2</a:t>
            </a:r>
            <a:r>
              <a:rPr lang="zh-CN" altLang="en-US" dirty="0"/>
              <a:t>，</a:t>
            </a:r>
            <a:r>
              <a:rPr lang="en-US" altLang="zh-CN" dirty="0"/>
              <a:t>ADS2</a:t>
            </a:r>
            <a:r>
              <a:rPr lang="zh-CN" altLang="en-US" dirty="0"/>
              <a:t>，</a:t>
            </a:r>
            <a:r>
              <a:rPr lang="en-US" altLang="zh-CN" dirty="0"/>
              <a:t>BIA4</a:t>
            </a:r>
            <a:r>
              <a:rPr lang="zh-CN" altLang="en-US" dirty="0"/>
              <a:t>和大一的数学课。写</a:t>
            </a:r>
            <a:r>
              <a:rPr lang="en-US" altLang="zh-CN" dirty="0"/>
              <a:t>CV</a:t>
            </a:r>
            <a:r>
              <a:rPr lang="zh-CN" altLang="en-US" dirty="0"/>
              <a:t>时可以把这些课的分数列在</a:t>
            </a:r>
            <a:r>
              <a:rPr lang="en-US" altLang="zh-CN" dirty="0"/>
              <a:t>GPA</a:t>
            </a:r>
            <a:r>
              <a:rPr lang="zh-CN" altLang="en-US" dirty="0"/>
              <a:t>下面。在</a:t>
            </a:r>
            <a:r>
              <a:rPr lang="en-US" altLang="zh-CN" dirty="0"/>
              <a:t>personal statement</a:t>
            </a:r>
            <a:r>
              <a:rPr lang="zh-CN" altLang="en-US" dirty="0"/>
              <a:t>里，可以挑一个课讲述做课内</a:t>
            </a:r>
            <a:r>
              <a:rPr lang="en-US" altLang="zh-CN" dirty="0"/>
              <a:t>project</a:t>
            </a:r>
            <a:r>
              <a:rPr lang="zh-CN" altLang="en-US" dirty="0"/>
              <a:t>的经历。</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6</a:t>
            </a:fld>
            <a:endParaRPr lang="zh-CN" altLang="en-US"/>
          </a:p>
        </p:txBody>
      </p:sp>
    </p:spTree>
    <p:extLst>
      <p:ext uri="{BB962C8B-B14F-4D97-AF65-F5344CB8AC3E}">
        <p14:creationId xmlns:p14="http://schemas.microsoft.com/office/powerpoint/2010/main" val="409782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有余力话，可以在</a:t>
            </a:r>
            <a:r>
              <a:rPr lang="en-US" altLang="zh-CN" dirty="0"/>
              <a:t>Coursera</a:t>
            </a:r>
            <a:r>
              <a:rPr lang="zh-CN" altLang="en-US" dirty="0"/>
              <a:t>上学习一些线性代数、微积分、统计网课，并购买证书。想提高代码能力可以参考</a:t>
            </a:r>
            <a:r>
              <a:rPr lang="en-US" altLang="zh-CN" dirty="0"/>
              <a:t>CS</a:t>
            </a:r>
            <a:r>
              <a:rPr lang="zh-CN" altLang="en-US" dirty="0"/>
              <a:t>自学指南里推荐的课程，比如</a:t>
            </a:r>
            <a:r>
              <a:rPr lang="en-US" altLang="zh-CN" dirty="0"/>
              <a:t>UC Berkley</a:t>
            </a:r>
            <a:r>
              <a:rPr lang="zh-CN" altLang="en-US" dirty="0"/>
              <a:t>的数据结构课</a:t>
            </a:r>
            <a:r>
              <a:rPr lang="en-US" altLang="zh-CN" dirty="0"/>
              <a:t>CS61B</a:t>
            </a:r>
            <a:r>
              <a:rPr lang="zh-CN" altLang="en-US" dirty="0"/>
              <a:t>。</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7</a:t>
            </a:fld>
            <a:endParaRPr lang="zh-CN" altLang="en-US"/>
          </a:p>
        </p:txBody>
      </p:sp>
    </p:spTree>
    <p:extLst>
      <p:ext uri="{BB962C8B-B14F-4D97-AF65-F5344CB8AC3E}">
        <p14:creationId xmlns:p14="http://schemas.microsoft.com/office/powerpoint/2010/main" val="749702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会讲转码需要怎样的科研与实习经历，这也是简历中非常重要的一部分。如果要兼顾本专业的申请和转码，我建议在实验室中参与到算法开发、机器学习、数据库或网页建设的工作，利用假期进行一个月以上的短期实习。由于</a:t>
            </a:r>
            <a:r>
              <a:rPr lang="en-US" altLang="zh-CN" dirty="0"/>
              <a:t>CS</a:t>
            </a:r>
            <a:r>
              <a:rPr lang="zh-CN" altLang="en-US" dirty="0"/>
              <a:t>硕士项目不是很看重科研经历，确定要转码的同学可以暂缓科研，进行长期（三个月以上）实习。不过</a:t>
            </a:r>
            <a:r>
              <a:rPr lang="en-US" altLang="zh-CN" dirty="0"/>
              <a:t>CS</a:t>
            </a:r>
            <a:r>
              <a:rPr lang="zh-CN" altLang="en-US" dirty="0"/>
              <a:t>方向的实习可能不是很好找，我推荐尝试</a:t>
            </a:r>
            <a:r>
              <a:rPr lang="en-US" altLang="zh-CN" dirty="0"/>
              <a:t>Data Science</a:t>
            </a:r>
            <a:r>
              <a:rPr lang="zh-CN" altLang="en-US" dirty="0"/>
              <a:t>方向，或者进生物科技公司从事软件</a:t>
            </a:r>
            <a:r>
              <a:rPr lang="en-US" altLang="zh-CN" dirty="0"/>
              <a:t>/</a:t>
            </a:r>
            <a:r>
              <a:rPr lang="zh-CN" altLang="en-US" dirty="0"/>
              <a:t>网页</a:t>
            </a:r>
            <a:r>
              <a:rPr lang="en-US" altLang="zh-CN" dirty="0"/>
              <a:t>/</a:t>
            </a:r>
            <a:r>
              <a:rPr lang="zh-CN" altLang="en-US" dirty="0"/>
              <a:t>数据库的开发和维护。大四同学可能没有可以用来实习的假期了，但是完全没有实习经历也没关系，可以在简历中多写一些课内项目和科研经历，申请我现在读的这个</a:t>
            </a:r>
            <a:r>
              <a:rPr lang="en-US" altLang="zh-CN" dirty="0"/>
              <a:t>CS</a:t>
            </a:r>
            <a:r>
              <a:rPr lang="zh-CN" altLang="en-US" dirty="0"/>
              <a:t>专业大概率是能申上的。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D59F2FD-7A4E-4216-947B-2F77C0E7BB6F}" type="slidenum">
              <a:rPr lang="zh-CN" altLang="en-US" smtClean="0"/>
              <a:t>8</a:t>
            </a:fld>
            <a:endParaRPr lang="zh-CN" altLang="en-US"/>
          </a:p>
        </p:txBody>
      </p:sp>
    </p:spTree>
    <p:extLst>
      <p:ext uri="{BB962C8B-B14F-4D97-AF65-F5344CB8AC3E}">
        <p14:creationId xmlns:p14="http://schemas.microsoft.com/office/powerpoint/2010/main" val="2960879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我申请时在简历中提到了我在刘坚老师实验室里从事</a:t>
            </a:r>
            <a:r>
              <a:rPr lang="en-US" altLang="zh-CN" dirty="0"/>
              <a:t>web</a:t>
            </a:r>
            <a:r>
              <a:rPr lang="zh-CN" altLang="en-US" dirty="0"/>
              <a:t>开发，在生物科技公司进行数据库维护，和用</a:t>
            </a:r>
            <a:r>
              <a:rPr lang="en-US" altLang="zh-CN" dirty="0"/>
              <a:t>python</a:t>
            </a:r>
            <a:r>
              <a:rPr lang="zh-CN" altLang="en-US" dirty="0"/>
              <a:t>复刻</a:t>
            </a:r>
            <a:r>
              <a:rPr lang="en-US" altLang="zh-CN" dirty="0"/>
              <a:t>BLASTP</a:t>
            </a:r>
            <a:r>
              <a:rPr lang="zh-CN" altLang="en-US" dirty="0"/>
              <a:t>算法的经历，可以供大家参考一下。我的三封推荐信也是有关这三个经历的。</a:t>
            </a:r>
          </a:p>
        </p:txBody>
      </p:sp>
      <p:sp>
        <p:nvSpPr>
          <p:cNvPr id="4" name="灯片编号占位符 3"/>
          <p:cNvSpPr>
            <a:spLocks noGrp="1"/>
          </p:cNvSpPr>
          <p:nvPr>
            <p:ph type="sldNum" sz="quarter" idx="5"/>
          </p:nvPr>
        </p:nvSpPr>
        <p:spPr/>
        <p:txBody>
          <a:bodyPr/>
          <a:lstStyle/>
          <a:p>
            <a:fld id="{1D59F2FD-7A4E-4216-947B-2F77C0E7BB6F}" type="slidenum">
              <a:rPr lang="zh-CN" altLang="en-US" smtClean="0"/>
              <a:t>9</a:t>
            </a:fld>
            <a:endParaRPr lang="zh-CN" altLang="en-US"/>
          </a:p>
        </p:txBody>
      </p:sp>
    </p:spTree>
    <p:extLst>
      <p:ext uri="{BB962C8B-B14F-4D97-AF65-F5344CB8AC3E}">
        <p14:creationId xmlns:p14="http://schemas.microsoft.com/office/powerpoint/2010/main" val="4004750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BA211-EAEA-AFA7-A05C-EB80E13A72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B31456-E124-217A-60DB-5D5D70FA55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8DABC4-9A5E-C212-4ADE-0173FD2A73BE}"/>
              </a:ext>
            </a:extLst>
          </p:cNvPr>
          <p:cNvSpPr>
            <a:spLocks noGrp="1"/>
          </p:cNvSpPr>
          <p:nvPr>
            <p:ph type="dt" sz="half" idx="10"/>
          </p:nvPr>
        </p:nvSpPr>
        <p:spPr/>
        <p:txBody>
          <a:bodyPr/>
          <a:lstStyle/>
          <a:p>
            <a:fld id="{E183455C-AA30-4C79-8213-9533CE8CD2C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E28362B1-9AD1-1A54-0B43-68BB33D9D3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1D8372-6D43-5BEA-6BF2-87C5507A1DF2}"/>
              </a:ext>
            </a:extLst>
          </p:cNvPr>
          <p:cNvSpPr>
            <a:spLocks noGrp="1"/>
          </p:cNvSpPr>
          <p:nvPr>
            <p:ph type="sldNum" sz="quarter" idx="12"/>
          </p:nvPr>
        </p:nvSpPr>
        <p:spPr/>
        <p:txBody>
          <a:body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247803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094F6-54C8-E786-0261-AEF3466902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948750-C27E-8820-D454-B5EC93EB56F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34184D-A9B3-E3A3-2FAB-A5C3071CBA37}"/>
              </a:ext>
            </a:extLst>
          </p:cNvPr>
          <p:cNvSpPr>
            <a:spLocks noGrp="1"/>
          </p:cNvSpPr>
          <p:nvPr>
            <p:ph type="dt" sz="half" idx="10"/>
          </p:nvPr>
        </p:nvSpPr>
        <p:spPr/>
        <p:txBody>
          <a:bodyPr/>
          <a:lstStyle/>
          <a:p>
            <a:fld id="{E183455C-AA30-4C79-8213-9533CE8CD2C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CCDDEDB6-82B7-82D3-7B68-AD0D26EA31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7799F5-CD3E-65AB-C104-22E1C2598596}"/>
              </a:ext>
            </a:extLst>
          </p:cNvPr>
          <p:cNvSpPr>
            <a:spLocks noGrp="1"/>
          </p:cNvSpPr>
          <p:nvPr>
            <p:ph type="sldNum" sz="quarter" idx="12"/>
          </p:nvPr>
        </p:nvSpPr>
        <p:spPr/>
        <p:txBody>
          <a:body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71697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916E4D-7653-C1BF-12E0-BC56EE0A13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3CA23B-7640-10A1-073D-DCDAF1914BA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0A787E-DFD2-E1C0-6C89-5B8C6E8C385A}"/>
              </a:ext>
            </a:extLst>
          </p:cNvPr>
          <p:cNvSpPr>
            <a:spLocks noGrp="1"/>
          </p:cNvSpPr>
          <p:nvPr>
            <p:ph type="dt" sz="half" idx="10"/>
          </p:nvPr>
        </p:nvSpPr>
        <p:spPr/>
        <p:txBody>
          <a:bodyPr/>
          <a:lstStyle/>
          <a:p>
            <a:fld id="{E183455C-AA30-4C79-8213-9533CE8CD2C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7D0BC6F2-C0FB-87C3-F9C4-2E68807BA7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9E0B63-74B1-7082-7C36-196DA76CFD57}"/>
              </a:ext>
            </a:extLst>
          </p:cNvPr>
          <p:cNvSpPr>
            <a:spLocks noGrp="1"/>
          </p:cNvSpPr>
          <p:nvPr>
            <p:ph type="sldNum" sz="quarter" idx="12"/>
          </p:nvPr>
        </p:nvSpPr>
        <p:spPr/>
        <p:txBody>
          <a:body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250196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DB8D3-974D-10C1-F022-E44733DB16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3FCA09-F3C1-AB85-D164-07CA6FCEFD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2E2CAB-1FA6-6D70-0C2E-0822768EAD71}"/>
              </a:ext>
            </a:extLst>
          </p:cNvPr>
          <p:cNvSpPr>
            <a:spLocks noGrp="1"/>
          </p:cNvSpPr>
          <p:nvPr>
            <p:ph type="dt" sz="half" idx="10"/>
          </p:nvPr>
        </p:nvSpPr>
        <p:spPr/>
        <p:txBody>
          <a:bodyPr/>
          <a:lstStyle/>
          <a:p>
            <a:fld id="{E183455C-AA30-4C79-8213-9533CE8CD2C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E409DF95-3A27-1AE9-8234-5E7B9AA6A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10EF92-AAF2-9F70-90C7-5BB33D2C9351}"/>
              </a:ext>
            </a:extLst>
          </p:cNvPr>
          <p:cNvSpPr>
            <a:spLocks noGrp="1"/>
          </p:cNvSpPr>
          <p:nvPr>
            <p:ph type="sldNum" sz="quarter" idx="12"/>
          </p:nvPr>
        </p:nvSpPr>
        <p:spPr/>
        <p:txBody>
          <a:body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159604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7D2FD-0DBE-0DE7-3884-CC2AC09ECDC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C20BA4-F5E5-75B6-40A1-6EFB853A7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731687-8080-078C-5EDC-D214BA12031A}"/>
              </a:ext>
            </a:extLst>
          </p:cNvPr>
          <p:cNvSpPr>
            <a:spLocks noGrp="1"/>
          </p:cNvSpPr>
          <p:nvPr>
            <p:ph type="dt" sz="half" idx="10"/>
          </p:nvPr>
        </p:nvSpPr>
        <p:spPr/>
        <p:txBody>
          <a:bodyPr/>
          <a:lstStyle/>
          <a:p>
            <a:fld id="{E183455C-AA30-4C79-8213-9533CE8CD2C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9E24C1E2-2E47-D37A-A679-9867904E0F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0A1047-87B4-B9BD-467E-F6B1E46BB3DE}"/>
              </a:ext>
            </a:extLst>
          </p:cNvPr>
          <p:cNvSpPr>
            <a:spLocks noGrp="1"/>
          </p:cNvSpPr>
          <p:nvPr>
            <p:ph type="sldNum" sz="quarter" idx="12"/>
          </p:nvPr>
        </p:nvSpPr>
        <p:spPr/>
        <p:txBody>
          <a:body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52482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98D70-F3CA-5BA1-55F5-4E09A0B22E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B45F1F-ABE7-797B-3EEB-943FF5CBA6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957585-B4F6-D107-D12E-3EBFDC0F11C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6BB6BB-975F-5FAA-0E3D-AF751D9E981B}"/>
              </a:ext>
            </a:extLst>
          </p:cNvPr>
          <p:cNvSpPr>
            <a:spLocks noGrp="1"/>
          </p:cNvSpPr>
          <p:nvPr>
            <p:ph type="dt" sz="half" idx="10"/>
          </p:nvPr>
        </p:nvSpPr>
        <p:spPr/>
        <p:txBody>
          <a:bodyPr/>
          <a:lstStyle/>
          <a:p>
            <a:fld id="{E183455C-AA30-4C79-8213-9533CE8CD2CC}"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4C4C0758-65CF-FBC2-784A-3900EEDA2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731020-119E-25EF-DF27-8BEDA717BC18}"/>
              </a:ext>
            </a:extLst>
          </p:cNvPr>
          <p:cNvSpPr>
            <a:spLocks noGrp="1"/>
          </p:cNvSpPr>
          <p:nvPr>
            <p:ph type="sldNum" sz="quarter" idx="12"/>
          </p:nvPr>
        </p:nvSpPr>
        <p:spPr/>
        <p:txBody>
          <a:body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377922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97C94-9675-A73B-A226-805C4DD8F0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CE83FC-880E-D70E-CB3D-BCF294A96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0AB144-F875-7B54-D483-3C3A85CE47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D7EED7-B047-0D85-9359-6CB6BC6F31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06FD5F6-4FAE-B37A-9688-DFA827CB3A8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1FB7BF0-69DF-9DC3-6755-4E661605792C}"/>
              </a:ext>
            </a:extLst>
          </p:cNvPr>
          <p:cNvSpPr>
            <a:spLocks noGrp="1"/>
          </p:cNvSpPr>
          <p:nvPr>
            <p:ph type="dt" sz="half" idx="10"/>
          </p:nvPr>
        </p:nvSpPr>
        <p:spPr/>
        <p:txBody>
          <a:bodyPr/>
          <a:lstStyle/>
          <a:p>
            <a:fld id="{E183455C-AA30-4C79-8213-9533CE8CD2CC}" type="datetimeFigureOut">
              <a:rPr lang="zh-CN" altLang="en-US" smtClean="0"/>
              <a:t>2022/10/16</a:t>
            </a:fld>
            <a:endParaRPr lang="zh-CN" altLang="en-US"/>
          </a:p>
        </p:txBody>
      </p:sp>
      <p:sp>
        <p:nvSpPr>
          <p:cNvPr id="8" name="页脚占位符 7">
            <a:extLst>
              <a:ext uri="{FF2B5EF4-FFF2-40B4-BE49-F238E27FC236}">
                <a16:creationId xmlns:a16="http://schemas.microsoft.com/office/drawing/2014/main" id="{33BF2495-91BA-E866-5FE1-204B5AC0851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1203CEF-836A-6A00-7513-D01FA4AB214B}"/>
              </a:ext>
            </a:extLst>
          </p:cNvPr>
          <p:cNvSpPr>
            <a:spLocks noGrp="1"/>
          </p:cNvSpPr>
          <p:nvPr>
            <p:ph type="sldNum" sz="quarter" idx="12"/>
          </p:nvPr>
        </p:nvSpPr>
        <p:spPr/>
        <p:txBody>
          <a:body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71286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EE4874-11FC-481A-705A-E626890E48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80D1CF-85CA-FEE8-EB8C-31B71A6A3FDB}"/>
              </a:ext>
            </a:extLst>
          </p:cNvPr>
          <p:cNvSpPr>
            <a:spLocks noGrp="1"/>
          </p:cNvSpPr>
          <p:nvPr>
            <p:ph type="dt" sz="half" idx="10"/>
          </p:nvPr>
        </p:nvSpPr>
        <p:spPr/>
        <p:txBody>
          <a:bodyPr/>
          <a:lstStyle/>
          <a:p>
            <a:fld id="{E183455C-AA30-4C79-8213-9533CE8CD2CC}" type="datetimeFigureOut">
              <a:rPr lang="zh-CN" altLang="en-US" smtClean="0"/>
              <a:t>2022/10/16</a:t>
            </a:fld>
            <a:endParaRPr lang="zh-CN" altLang="en-US"/>
          </a:p>
        </p:txBody>
      </p:sp>
      <p:sp>
        <p:nvSpPr>
          <p:cNvPr id="4" name="页脚占位符 3">
            <a:extLst>
              <a:ext uri="{FF2B5EF4-FFF2-40B4-BE49-F238E27FC236}">
                <a16:creationId xmlns:a16="http://schemas.microsoft.com/office/drawing/2014/main" id="{633B618C-F054-F2E6-F039-3687DA9C9A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1092602-D01C-C0C9-37FE-95970D4F2812}"/>
              </a:ext>
            </a:extLst>
          </p:cNvPr>
          <p:cNvSpPr>
            <a:spLocks noGrp="1"/>
          </p:cNvSpPr>
          <p:nvPr>
            <p:ph type="sldNum" sz="quarter" idx="12"/>
          </p:nvPr>
        </p:nvSpPr>
        <p:spPr/>
        <p:txBody>
          <a:body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331570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E13722-D240-78D1-2215-9F9DA7DF4C97}"/>
              </a:ext>
            </a:extLst>
          </p:cNvPr>
          <p:cNvSpPr>
            <a:spLocks noGrp="1"/>
          </p:cNvSpPr>
          <p:nvPr>
            <p:ph type="dt" sz="half" idx="10"/>
          </p:nvPr>
        </p:nvSpPr>
        <p:spPr/>
        <p:txBody>
          <a:bodyPr/>
          <a:lstStyle/>
          <a:p>
            <a:fld id="{E183455C-AA30-4C79-8213-9533CE8CD2CC}" type="datetimeFigureOut">
              <a:rPr lang="zh-CN" altLang="en-US" smtClean="0"/>
              <a:t>2022/10/16</a:t>
            </a:fld>
            <a:endParaRPr lang="zh-CN" altLang="en-US"/>
          </a:p>
        </p:txBody>
      </p:sp>
      <p:sp>
        <p:nvSpPr>
          <p:cNvPr id="3" name="页脚占位符 2">
            <a:extLst>
              <a:ext uri="{FF2B5EF4-FFF2-40B4-BE49-F238E27FC236}">
                <a16:creationId xmlns:a16="http://schemas.microsoft.com/office/drawing/2014/main" id="{A82BD05A-76A8-2F03-F04E-0A42331EDA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78906CC-D238-29F7-0942-4A5FDA20AE9C}"/>
              </a:ext>
            </a:extLst>
          </p:cNvPr>
          <p:cNvSpPr>
            <a:spLocks noGrp="1"/>
          </p:cNvSpPr>
          <p:nvPr>
            <p:ph type="sldNum" sz="quarter" idx="12"/>
          </p:nvPr>
        </p:nvSpPr>
        <p:spPr/>
        <p:txBody>
          <a:body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360842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739CD-34A1-41BF-65C1-F0916C6CDA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E6455E-E3C7-F77F-A857-D38A8E4B3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031EA24-1C0A-2B33-3F33-081364E72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24CE97-DE66-BA5A-C57A-F26FFF8865E3}"/>
              </a:ext>
            </a:extLst>
          </p:cNvPr>
          <p:cNvSpPr>
            <a:spLocks noGrp="1"/>
          </p:cNvSpPr>
          <p:nvPr>
            <p:ph type="dt" sz="half" idx="10"/>
          </p:nvPr>
        </p:nvSpPr>
        <p:spPr/>
        <p:txBody>
          <a:bodyPr/>
          <a:lstStyle/>
          <a:p>
            <a:fld id="{E183455C-AA30-4C79-8213-9533CE8CD2CC}"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973F741C-46D5-23E0-DBF6-6875067EAE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71C585-55BE-A900-9C41-7FB48AB55F47}"/>
              </a:ext>
            </a:extLst>
          </p:cNvPr>
          <p:cNvSpPr>
            <a:spLocks noGrp="1"/>
          </p:cNvSpPr>
          <p:nvPr>
            <p:ph type="sldNum" sz="quarter" idx="12"/>
          </p:nvPr>
        </p:nvSpPr>
        <p:spPr/>
        <p:txBody>
          <a:body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1578914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77015-4341-BF94-115F-F761EBED2E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0B835C5-D4F2-5A1F-3B8F-D36A99A3F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9FA44B6-18DE-500F-76DC-64686C49D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20C875-EAF6-28CA-B42A-7697B7734D16}"/>
              </a:ext>
            </a:extLst>
          </p:cNvPr>
          <p:cNvSpPr>
            <a:spLocks noGrp="1"/>
          </p:cNvSpPr>
          <p:nvPr>
            <p:ph type="dt" sz="half" idx="10"/>
          </p:nvPr>
        </p:nvSpPr>
        <p:spPr/>
        <p:txBody>
          <a:bodyPr/>
          <a:lstStyle/>
          <a:p>
            <a:fld id="{E183455C-AA30-4C79-8213-9533CE8CD2CC}"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F8772BFD-7389-F83D-A4EC-E8810B77CF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0ABCE2-9C39-0E16-FEDF-9C4D662116BB}"/>
              </a:ext>
            </a:extLst>
          </p:cNvPr>
          <p:cNvSpPr>
            <a:spLocks noGrp="1"/>
          </p:cNvSpPr>
          <p:nvPr>
            <p:ph type="sldNum" sz="quarter" idx="12"/>
          </p:nvPr>
        </p:nvSpPr>
        <p:spPr/>
        <p:txBody>
          <a:body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118587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F8104E-E7E6-8245-7F68-6F2B9C8C1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757E67-A837-7817-A614-5E7D1DD6A3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BE359B-072B-174C-E8EF-103EEEDCB7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3455C-AA30-4C79-8213-9533CE8CD2C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197E32E0-8E59-AD25-BCA4-564A9BD87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22A985F-B148-2F0F-7584-9DE838110D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58665-0728-4F96-A97F-6ED067CEEA90}" type="slidenum">
              <a:rPr lang="zh-CN" altLang="en-US" smtClean="0"/>
              <a:t>‹#›</a:t>
            </a:fld>
            <a:endParaRPr lang="zh-CN" altLang="en-US"/>
          </a:p>
        </p:txBody>
      </p:sp>
    </p:spTree>
    <p:extLst>
      <p:ext uri="{BB962C8B-B14F-4D97-AF65-F5344CB8AC3E}">
        <p14:creationId xmlns:p14="http://schemas.microsoft.com/office/powerpoint/2010/main" val="1347021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xwu26173@usc.ed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coursera.org/learn/linear-algebra-machine-learning" TargetMode="External"/><Relationship Id="rId3" Type="http://schemas.openxmlformats.org/officeDocument/2006/relationships/hyperlink" Target="https://www.coursera.org/learn/single-variable-calculus" TargetMode="External"/><Relationship Id="rId7" Type="http://schemas.openxmlformats.org/officeDocument/2006/relationships/hyperlink" Target="https://www.coursera.org/learn/applications-calculu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coursera.org/learn/differentiation-calculus" TargetMode="External"/><Relationship Id="rId5" Type="http://schemas.openxmlformats.org/officeDocument/2006/relationships/hyperlink" Target="https://www.coursera.org/learn/integration-calculus" TargetMode="External"/><Relationship Id="rId10" Type="http://schemas.openxmlformats.org/officeDocument/2006/relationships/hyperlink" Target="https://sp18.datastructur.es/" TargetMode="External"/><Relationship Id="rId4" Type="http://schemas.openxmlformats.org/officeDocument/2006/relationships/hyperlink" Target="https://www.coursera.org/learn/discrete-calculus" TargetMode="External"/><Relationship Id="rId9" Type="http://schemas.openxmlformats.org/officeDocument/2006/relationships/hyperlink" Target="https://csdiy.wiki/"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B9206-E22E-81FD-93E5-1AECF86B30E9}"/>
              </a:ext>
            </a:extLst>
          </p:cNvPr>
          <p:cNvSpPr>
            <a:spLocks noGrp="1"/>
          </p:cNvSpPr>
          <p:nvPr>
            <p:ph type="ctrTitle"/>
          </p:nvPr>
        </p:nvSpPr>
        <p:spPr>
          <a:xfrm>
            <a:off x="1524000" y="1391837"/>
            <a:ext cx="9144000" cy="2677851"/>
          </a:xfrm>
        </p:spPr>
        <p:txBody>
          <a:bodyPr/>
          <a:lstStyle/>
          <a:p>
            <a:r>
              <a:rPr lang="zh-CN" altLang="en-US" dirty="0"/>
              <a:t>跨专业申请经验分享</a:t>
            </a:r>
            <a:br>
              <a:rPr lang="en-US" altLang="zh-CN" dirty="0"/>
            </a:br>
            <a:br>
              <a:rPr lang="en-US" altLang="zh-CN" dirty="0"/>
            </a:br>
            <a:r>
              <a:rPr lang="zh-CN" altLang="en-US" sz="3200" dirty="0"/>
              <a:t>计算机科学方向</a:t>
            </a:r>
          </a:p>
        </p:txBody>
      </p:sp>
      <p:sp>
        <p:nvSpPr>
          <p:cNvPr id="3" name="副标题 2">
            <a:extLst>
              <a:ext uri="{FF2B5EF4-FFF2-40B4-BE49-F238E27FC236}">
                <a16:creationId xmlns:a16="http://schemas.microsoft.com/office/drawing/2014/main" id="{9B9F663B-9CD7-E260-FAE0-EDAE84CDE3D4}"/>
              </a:ext>
            </a:extLst>
          </p:cNvPr>
          <p:cNvSpPr>
            <a:spLocks noGrp="1"/>
          </p:cNvSpPr>
          <p:nvPr>
            <p:ph type="subTitle" idx="1"/>
          </p:nvPr>
        </p:nvSpPr>
        <p:spPr>
          <a:xfrm>
            <a:off x="1524000" y="4127237"/>
            <a:ext cx="9144000" cy="1655762"/>
          </a:xfrm>
        </p:spPr>
        <p:txBody>
          <a:bodyPr/>
          <a:lstStyle/>
          <a:p>
            <a:r>
              <a:rPr lang="en-US" altLang="zh-CN" dirty="0"/>
              <a:t>2022.10.8</a:t>
            </a:r>
            <a:endParaRPr lang="zh-CN" altLang="en-US" dirty="0"/>
          </a:p>
        </p:txBody>
      </p:sp>
      <p:pic>
        <p:nvPicPr>
          <p:cNvPr id="5" name="图片 4" descr="文本&#10;&#10;描述已自动生成">
            <a:extLst>
              <a:ext uri="{FF2B5EF4-FFF2-40B4-BE49-F238E27FC236}">
                <a16:creationId xmlns:a16="http://schemas.microsoft.com/office/drawing/2014/main" id="{97F9D02D-D981-2C75-FE50-B780AE0BA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23" y="233363"/>
            <a:ext cx="3419475" cy="561975"/>
          </a:xfrm>
          <a:prstGeom prst="rect">
            <a:avLst/>
          </a:prstGeom>
        </p:spPr>
      </p:pic>
      <p:sp>
        <p:nvSpPr>
          <p:cNvPr id="6" name="文本框 5">
            <a:extLst>
              <a:ext uri="{FF2B5EF4-FFF2-40B4-BE49-F238E27FC236}">
                <a16:creationId xmlns:a16="http://schemas.microsoft.com/office/drawing/2014/main" id="{64E1AFDE-40B8-DA0F-0FE6-6C2DA2B01E56}"/>
              </a:ext>
            </a:extLst>
          </p:cNvPr>
          <p:cNvSpPr txBox="1"/>
          <p:nvPr/>
        </p:nvSpPr>
        <p:spPr>
          <a:xfrm>
            <a:off x="478172" y="6040073"/>
            <a:ext cx="2799164" cy="646331"/>
          </a:xfrm>
          <a:prstGeom prst="rect">
            <a:avLst/>
          </a:prstGeom>
          <a:noFill/>
        </p:spPr>
        <p:txBody>
          <a:bodyPr wrap="none" rtlCol="0">
            <a:spAutoFit/>
          </a:bodyPr>
          <a:lstStyle/>
          <a:p>
            <a:r>
              <a:rPr lang="en-US" altLang="zh-CN" dirty="0"/>
              <a:t>Xinyu Wu</a:t>
            </a:r>
          </a:p>
          <a:p>
            <a:r>
              <a:rPr lang="en-US" altLang="zh-CN" dirty="0"/>
              <a:t>Email: xwu26173@usc.edu</a:t>
            </a:r>
            <a:endParaRPr lang="zh-CN" altLang="en-US" dirty="0"/>
          </a:p>
        </p:txBody>
      </p:sp>
    </p:spTree>
    <p:extLst>
      <p:ext uri="{BB962C8B-B14F-4D97-AF65-F5344CB8AC3E}">
        <p14:creationId xmlns:p14="http://schemas.microsoft.com/office/powerpoint/2010/main" val="78094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50CE2-BE15-6B79-8296-C250ABA59A99}"/>
              </a:ext>
            </a:extLst>
          </p:cNvPr>
          <p:cNvSpPr>
            <a:spLocks noGrp="1"/>
          </p:cNvSpPr>
          <p:nvPr>
            <p:ph type="title"/>
          </p:nvPr>
        </p:nvSpPr>
        <p:spPr/>
        <p:txBody>
          <a:bodyPr/>
          <a:lstStyle/>
          <a:p>
            <a:r>
              <a:rPr lang="zh-CN" altLang="en-US" dirty="0"/>
              <a:t>推荐信</a:t>
            </a:r>
          </a:p>
        </p:txBody>
      </p:sp>
      <p:sp>
        <p:nvSpPr>
          <p:cNvPr id="9" name="内容占位符 8">
            <a:extLst>
              <a:ext uri="{FF2B5EF4-FFF2-40B4-BE49-F238E27FC236}">
                <a16:creationId xmlns:a16="http://schemas.microsoft.com/office/drawing/2014/main" id="{32988BFC-30C0-C51E-AAA0-B2F730E0C919}"/>
              </a:ext>
            </a:extLst>
          </p:cNvPr>
          <p:cNvSpPr>
            <a:spLocks noGrp="1"/>
          </p:cNvSpPr>
          <p:nvPr>
            <p:ph idx="1"/>
          </p:nvPr>
        </p:nvSpPr>
        <p:spPr/>
        <p:txBody>
          <a:bodyPr>
            <a:normAutofit/>
          </a:bodyPr>
          <a:lstStyle/>
          <a:p>
            <a:r>
              <a:rPr lang="zh-CN" altLang="en-US" dirty="0"/>
              <a:t>需要：</a:t>
            </a:r>
            <a:r>
              <a:rPr lang="en-US" altLang="zh-CN" dirty="0"/>
              <a:t>3</a:t>
            </a:r>
            <a:r>
              <a:rPr lang="zh-CN" altLang="en-US" dirty="0"/>
              <a:t>封</a:t>
            </a:r>
            <a:endParaRPr lang="en-US" altLang="zh-CN" dirty="0"/>
          </a:p>
          <a:p>
            <a:r>
              <a:rPr lang="zh-CN" altLang="en-US" dirty="0"/>
              <a:t>最好多联系</a:t>
            </a:r>
            <a:r>
              <a:rPr lang="en-US" altLang="zh-CN" dirty="0"/>
              <a:t>1</a:t>
            </a:r>
            <a:r>
              <a:rPr lang="zh-CN" altLang="en-US" dirty="0"/>
              <a:t>位老师以免有老师忙到失联</a:t>
            </a:r>
            <a:r>
              <a:rPr lang="en-US" altLang="zh-CN" dirty="0"/>
              <a:t>/</a:t>
            </a:r>
            <a:r>
              <a:rPr lang="zh-CN" altLang="en-US" dirty="0"/>
              <a:t>不愿意写</a:t>
            </a:r>
            <a:endParaRPr lang="en-US" altLang="zh-CN" dirty="0"/>
          </a:p>
          <a:p>
            <a:endParaRPr lang="en-US" altLang="zh-CN" dirty="0"/>
          </a:p>
          <a:p>
            <a:r>
              <a:rPr lang="zh-CN" altLang="en-US" dirty="0"/>
              <a:t>推荐配置：</a:t>
            </a:r>
            <a:endParaRPr lang="en-US" altLang="zh-CN" dirty="0"/>
          </a:p>
          <a:p>
            <a:pPr marL="0" indent="0">
              <a:buNone/>
            </a:pPr>
            <a:r>
              <a:rPr lang="zh-CN" altLang="en-US" dirty="0">
                <a:solidFill>
                  <a:schemeClr val="accent2"/>
                </a:solidFill>
              </a:rPr>
              <a:t>实验室老板</a:t>
            </a:r>
            <a:endParaRPr lang="en-US" altLang="zh-CN" dirty="0">
              <a:solidFill>
                <a:schemeClr val="accent2"/>
              </a:solidFill>
            </a:endParaRPr>
          </a:p>
          <a:p>
            <a:pPr marL="0" indent="0">
              <a:buNone/>
            </a:pPr>
            <a:r>
              <a:rPr lang="zh-CN" altLang="en-US" dirty="0">
                <a:solidFill>
                  <a:schemeClr val="accent2"/>
                </a:solidFill>
              </a:rPr>
              <a:t>实习时的主管</a:t>
            </a:r>
            <a:r>
              <a:rPr lang="en-US" altLang="zh-CN" dirty="0">
                <a:solidFill>
                  <a:schemeClr val="accent2"/>
                </a:solidFill>
              </a:rPr>
              <a:t>/</a:t>
            </a:r>
            <a:r>
              <a:rPr lang="zh-CN" altLang="en-US" dirty="0">
                <a:solidFill>
                  <a:schemeClr val="accent2"/>
                </a:solidFill>
              </a:rPr>
              <a:t>老板</a:t>
            </a:r>
            <a:endParaRPr lang="en-US" altLang="zh-CN" dirty="0">
              <a:solidFill>
                <a:schemeClr val="accent2"/>
              </a:solidFill>
            </a:endParaRPr>
          </a:p>
          <a:p>
            <a:pPr marL="0" indent="0">
              <a:buNone/>
            </a:pPr>
            <a:r>
              <a:rPr lang="zh-CN" altLang="en-US" dirty="0">
                <a:solidFill>
                  <a:schemeClr val="accent2"/>
                </a:solidFill>
              </a:rPr>
              <a:t>带过简历里写的</a:t>
            </a:r>
            <a:r>
              <a:rPr lang="en-US" altLang="zh-CN" dirty="0">
                <a:solidFill>
                  <a:schemeClr val="accent2"/>
                </a:solidFill>
              </a:rPr>
              <a:t>project</a:t>
            </a:r>
            <a:r>
              <a:rPr lang="zh-CN" altLang="en-US" dirty="0">
                <a:solidFill>
                  <a:schemeClr val="accent2"/>
                </a:solidFill>
              </a:rPr>
              <a:t>的老师</a:t>
            </a:r>
            <a:endParaRPr lang="en-US" altLang="zh-CN" dirty="0">
              <a:solidFill>
                <a:schemeClr val="accent2"/>
              </a:solidFill>
            </a:endParaRPr>
          </a:p>
          <a:p>
            <a:pPr marL="0" indent="0">
              <a:buNone/>
            </a:pPr>
            <a:r>
              <a:rPr lang="zh-CN" altLang="en-US" dirty="0"/>
              <a:t>任课老师</a:t>
            </a:r>
            <a:endParaRPr lang="en-US" altLang="zh-CN" dirty="0"/>
          </a:p>
        </p:txBody>
      </p:sp>
    </p:spTree>
    <p:extLst>
      <p:ext uri="{BB962C8B-B14F-4D97-AF65-F5344CB8AC3E}">
        <p14:creationId xmlns:p14="http://schemas.microsoft.com/office/powerpoint/2010/main" val="282653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1B8DD-7232-1D66-9B20-BE371BB1859F}"/>
              </a:ext>
            </a:extLst>
          </p:cNvPr>
          <p:cNvSpPr>
            <a:spLocks noGrp="1"/>
          </p:cNvSpPr>
          <p:nvPr>
            <p:ph type="title"/>
          </p:nvPr>
        </p:nvSpPr>
        <p:spPr>
          <a:xfrm>
            <a:off x="838200" y="-229780"/>
            <a:ext cx="10515600" cy="1325563"/>
          </a:xfrm>
        </p:spPr>
        <p:txBody>
          <a:bodyPr/>
          <a:lstStyle/>
          <a:p>
            <a:r>
              <a:rPr lang="zh-CN" altLang="en-US" dirty="0"/>
              <a:t>如何联系老师写推荐信？</a:t>
            </a:r>
          </a:p>
        </p:txBody>
      </p:sp>
      <p:sp>
        <p:nvSpPr>
          <p:cNvPr id="3" name="内容占位符 2">
            <a:extLst>
              <a:ext uri="{FF2B5EF4-FFF2-40B4-BE49-F238E27FC236}">
                <a16:creationId xmlns:a16="http://schemas.microsoft.com/office/drawing/2014/main" id="{CD0940ED-DEEA-9E1B-3D7E-866EA2D74F9B}"/>
              </a:ext>
            </a:extLst>
          </p:cNvPr>
          <p:cNvSpPr>
            <a:spLocks noGrp="1"/>
          </p:cNvSpPr>
          <p:nvPr>
            <p:ph idx="1"/>
          </p:nvPr>
        </p:nvSpPr>
        <p:spPr>
          <a:xfrm>
            <a:off x="779477" y="1026828"/>
            <a:ext cx="10515600" cy="5604670"/>
          </a:xfrm>
        </p:spPr>
        <p:txBody>
          <a:bodyPr>
            <a:normAutofit/>
          </a:bodyPr>
          <a:lstStyle/>
          <a:p>
            <a:r>
              <a:rPr lang="zh-CN" altLang="en-US" dirty="0"/>
              <a:t>发送请求：</a:t>
            </a:r>
            <a:endParaRPr lang="en-US" altLang="zh-CN" dirty="0"/>
          </a:p>
          <a:p>
            <a:pPr marL="0" indent="0">
              <a:buNone/>
            </a:pPr>
            <a:r>
              <a:rPr lang="zh-CN" altLang="en-US" dirty="0"/>
              <a:t>申明你要申请的</a:t>
            </a:r>
            <a:r>
              <a:rPr lang="zh-CN" altLang="en-US" dirty="0">
                <a:solidFill>
                  <a:schemeClr val="accent2"/>
                </a:solidFill>
              </a:rPr>
              <a:t>方向</a:t>
            </a:r>
            <a:r>
              <a:rPr lang="zh-CN" altLang="en-US" dirty="0"/>
              <a:t>（本专业，转码专业，硕士</a:t>
            </a:r>
            <a:r>
              <a:rPr lang="en-US" altLang="zh-CN" dirty="0"/>
              <a:t>\</a:t>
            </a:r>
            <a:r>
              <a:rPr lang="zh-CN" altLang="en-US" dirty="0"/>
              <a:t>博士）；</a:t>
            </a:r>
            <a:endParaRPr lang="en-US" altLang="zh-CN" dirty="0"/>
          </a:p>
          <a:p>
            <a:pPr marL="0" indent="0">
              <a:buNone/>
            </a:pPr>
            <a:r>
              <a:rPr lang="zh-CN" altLang="en-US" dirty="0"/>
              <a:t>你都修了</a:t>
            </a:r>
            <a:r>
              <a:rPr lang="en-US" altLang="zh-CN" dirty="0"/>
              <a:t>TA</a:t>
            </a:r>
            <a:r>
              <a:rPr lang="zh-CN" altLang="en-US" dirty="0"/>
              <a:t>的哪些课，成绩如何；你在她的指导下做了哪些项目；</a:t>
            </a:r>
            <a:endParaRPr lang="en-US" altLang="zh-CN" dirty="0"/>
          </a:p>
          <a:p>
            <a:pPr marL="0" indent="0">
              <a:buNone/>
            </a:pPr>
            <a:r>
              <a:rPr lang="zh-CN" altLang="en-US" dirty="0"/>
              <a:t>你的</a:t>
            </a:r>
            <a:r>
              <a:rPr lang="en-US" altLang="zh-CN" dirty="0">
                <a:solidFill>
                  <a:schemeClr val="accent2"/>
                </a:solidFill>
              </a:rPr>
              <a:t>highlight</a:t>
            </a:r>
          </a:p>
          <a:p>
            <a:r>
              <a:rPr lang="zh-CN" altLang="en-US" dirty="0"/>
              <a:t>老师同意后，发送：</a:t>
            </a:r>
            <a:endParaRPr lang="en-US" altLang="zh-CN" dirty="0"/>
          </a:p>
          <a:p>
            <a:pPr marL="0" indent="0">
              <a:buNone/>
            </a:pPr>
            <a:r>
              <a:rPr lang="zh-CN" altLang="en-US" dirty="0"/>
              <a:t>一份表格，包含你需要申请的所有项目名称、学校名称、项目界面链接、申请</a:t>
            </a:r>
            <a:r>
              <a:rPr lang="zh-CN" altLang="en-US" dirty="0">
                <a:solidFill>
                  <a:schemeClr val="accent2"/>
                </a:solidFill>
              </a:rPr>
              <a:t>截止时间；</a:t>
            </a:r>
            <a:r>
              <a:rPr lang="zh-CN" altLang="en-US" dirty="0"/>
              <a:t>老师要求提供的</a:t>
            </a:r>
            <a:r>
              <a:rPr lang="zh-CN" altLang="en-US" dirty="0">
                <a:solidFill>
                  <a:schemeClr val="accent2"/>
                </a:solidFill>
              </a:rPr>
              <a:t>推荐信模板（本专业、转码专业）</a:t>
            </a:r>
            <a:r>
              <a:rPr lang="zh-CN" altLang="en-US" dirty="0"/>
              <a:t>；</a:t>
            </a:r>
            <a:endParaRPr lang="en-US" altLang="zh-CN" dirty="0"/>
          </a:p>
          <a:p>
            <a:r>
              <a:rPr lang="zh-CN" altLang="en-US" dirty="0"/>
              <a:t>有的老师希望一次性交完所有推荐信，请提早注册完所有申请页面，老师同意后在所有申请里填好老师的邮箱并</a:t>
            </a:r>
            <a:r>
              <a:rPr lang="zh-CN" altLang="en-US" dirty="0">
                <a:solidFill>
                  <a:schemeClr val="accent2"/>
                </a:solidFill>
              </a:rPr>
              <a:t>点击发送申请</a:t>
            </a:r>
            <a:endParaRPr lang="en-US" altLang="zh-CN" dirty="0">
              <a:solidFill>
                <a:schemeClr val="accent2"/>
              </a:solidFill>
            </a:endParaRPr>
          </a:p>
          <a:p>
            <a:r>
              <a:rPr lang="zh-CN" altLang="en-US" dirty="0"/>
              <a:t>有的老师会针对每个项目修改推荐信，因此更倾向一封一封交。请在</a:t>
            </a:r>
            <a:r>
              <a:rPr lang="zh-CN" altLang="en-US" dirty="0">
                <a:solidFill>
                  <a:schemeClr val="accent2"/>
                </a:solidFill>
              </a:rPr>
              <a:t>截止日期</a:t>
            </a:r>
            <a:r>
              <a:rPr lang="en-US" altLang="zh-CN" dirty="0">
                <a:solidFill>
                  <a:schemeClr val="accent2"/>
                </a:solidFill>
              </a:rPr>
              <a:t>7</a:t>
            </a:r>
            <a:r>
              <a:rPr lang="zh-CN" altLang="en-US" dirty="0">
                <a:solidFill>
                  <a:schemeClr val="accent2"/>
                </a:solidFill>
              </a:rPr>
              <a:t>天之前</a:t>
            </a:r>
            <a:r>
              <a:rPr lang="zh-CN" altLang="en-US" dirty="0"/>
              <a:t>发送申请并告知老师。</a:t>
            </a:r>
          </a:p>
        </p:txBody>
      </p:sp>
    </p:spTree>
    <p:extLst>
      <p:ext uri="{BB962C8B-B14F-4D97-AF65-F5344CB8AC3E}">
        <p14:creationId xmlns:p14="http://schemas.microsoft.com/office/powerpoint/2010/main" val="275379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1BFD6-62A7-08EC-3169-E48900BC890A}"/>
              </a:ext>
            </a:extLst>
          </p:cNvPr>
          <p:cNvSpPr>
            <a:spLocks noGrp="1"/>
          </p:cNvSpPr>
          <p:nvPr>
            <p:ph type="title"/>
          </p:nvPr>
        </p:nvSpPr>
        <p:spPr>
          <a:xfrm>
            <a:off x="754310" y="218115"/>
            <a:ext cx="10515600" cy="1325563"/>
          </a:xfrm>
        </p:spPr>
        <p:txBody>
          <a:bodyPr/>
          <a:lstStyle/>
          <a:p>
            <a:r>
              <a:rPr lang="zh-CN" altLang="en-US" dirty="0"/>
              <a:t>选校选专业</a:t>
            </a:r>
          </a:p>
        </p:txBody>
      </p:sp>
      <p:sp>
        <p:nvSpPr>
          <p:cNvPr id="3" name="内容占位符 2">
            <a:extLst>
              <a:ext uri="{FF2B5EF4-FFF2-40B4-BE49-F238E27FC236}">
                <a16:creationId xmlns:a16="http://schemas.microsoft.com/office/drawing/2014/main" id="{949F5807-DE12-A4B8-0C25-66D2DE38ABB4}"/>
              </a:ext>
            </a:extLst>
          </p:cNvPr>
          <p:cNvSpPr>
            <a:spLocks noGrp="1"/>
          </p:cNvSpPr>
          <p:nvPr>
            <p:ph idx="1"/>
          </p:nvPr>
        </p:nvSpPr>
        <p:spPr>
          <a:xfrm>
            <a:off x="754310" y="1543678"/>
            <a:ext cx="10515600" cy="5032375"/>
          </a:xfrm>
        </p:spPr>
        <p:txBody>
          <a:bodyPr>
            <a:normAutofit lnSpcReduction="10000"/>
          </a:bodyPr>
          <a:lstStyle/>
          <a:p>
            <a:r>
              <a:rPr lang="zh-CN" altLang="en-US" dirty="0"/>
              <a:t>参考</a:t>
            </a:r>
            <a:r>
              <a:rPr lang="zh-CN" altLang="en-US" dirty="0">
                <a:solidFill>
                  <a:schemeClr val="accent2"/>
                </a:solidFill>
              </a:rPr>
              <a:t>一亩三分地</a:t>
            </a:r>
            <a:endParaRPr lang="en-US" altLang="zh-CN" dirty="0"/>
          </a:p>
          <a:p>
            <a:r>
              <a:rPr lang="zh-CN" altLang="en-US" dirty="0"/>
              <a:t>地区、企业合作、学校专业排名</a:t>
            </a:r>
            <a:endParaRPr lang="en-US" altLang="zh-CN" dirty="0"/>
          </a:p>
          <a:p>
            <a:r>
              <a:rPr lang="zh-CN" altLang="en-US" dirty="0"/>
              <a:t>北美</a:t>
            </a:r>
            <a:r>
              <a:rPr lang="en-US" altLang="zh-CN" dirty="0"/>
              <a:t>&gt;</a:t>
            </a:r>
            <a:r>
              <a:rPr lang="zh-CN" altLang="en-US" dirty="0"/>
              <a:t>英国</a:t>
            </a:r>
            <a:r>
              <a:rPr lang="en-US" altLang="zh-CN" dirty="0"/>
              <a:t>&gt;</a:t>
            </a:r>
            <a:r>
              <a:rPr lang="zh-CN" altLang="en-US" dirty="0"/>
              <a:t>澳洲欧洲</a:t>
            </a:r>
            <a:r>
              <a:rPr lang="en-US" altLang="zh-CN" dirty="0"/>
              <a:t>&gt;</a:t>
            </a:r>
            <a:r>
              <a:rPr lang="zh-CN" altLang="en-US" dirty="0"/>
              <a:t>亚洲地区（日本</a:t>
            </a:r>
            <a:r>
              <a:rPr lang="en-US" altLang="zh-CN" dirty="0"/>
              <a:t>,</a:t>
            </a:r>
            <a:r>
              <a:rPr lang="zh-CN" altLang="en-US" dirty="0"/>
              <a:t>新加坡</a:t>
            </a:r>
            <a:r>
              <a:rPr lang="en-US" altLang="zh-CN" dirty="0"/>
              <a:t>,</a:t>
            </a:r>
            <a:r>
              <a:rPr lang="zh-CN" altLang="en-US" dirty="0"/>
              <a:t>香港）</a:t>
            </a:r>
            <a:endParaRPr lang="en-US" altLang="zh-CN" dirty="0"/>
          </a:p>
          <a:p>
            <a:endParaRPr lang="en-US" altLang="zh-CN" dirty="0"/>
          </a:p>
          <a:p>
            <a:pPr marL="0" indent="0">
              <a:buNone/>
            </a:pPr>
            <a:r>
              <a:rPr lang="zh-CN" altLang="en-US" dirty="0"/>
              <a:t>美国转码项目推荐</a:t>
            </a:r>
            <a:endParaRPr lang="en-US" altLang="zh-CN" dirty="0"/>
          </a:p>
          <a:p>
            <a:r>
              <a:rPr lang="en-US" altLang="zh-CN" dirty="0"/>
              <a:t>USC MSCS Scientists and Engineers (CS37)</a:t>
            </a:r>
          </a:p>
          <a:p>
            <a:r>
              <a:rPr lang="en-US" altLang="zh-CN" dirty="0"/>
              <a:t>UCLA Meng Data Science / Artificial Intelligence (</a:t>
            </a:r>
            <a:r>
              <a:rPr lang="zh-CN" altLang="en-US" dirty="0"/>
              <a:t>校企联合</a:t>
            </a:r>
            <a:r>
              <a:rPr lang="en-US" altLang="zh-CN" dirty="0"/>
              <a:t>)</a:t>
            </a:r>
          </a:p>
          <a:p>
            <a:r>
              <a:rPr lang="en-US" altLang="zh-CN" dirty="0"/>
              <a:t>NEU CS Align (</a:t>
            </a:r>
            <a:r>
              <a:rPr lang="zh-CN" altLang="en-US" dirty="0"/>
              <a:t>校企联合</a:t>
            </a:r>
            <a:r>
              <a:rPr lang="en-US" altLang="zh-CN" dirty="0"/>
              <a:t>)</a:t>
            </a:r>
          </a:p>
          <a:p>
            <a:r>
              <a:rPr lang="en-US" altLang="zh-CN" dirty="0"/>
              <a:t>UChicago MPCS (</a:t>
            </a:r>
            <a:r>
              <a:rPr lang="zh-CN" altLang="en-US" dirty="0"/>
              <a:t>难度大</a:t>
            </a:r>
            <a:r>
              <a:rPr lang="en-US" altLang="zh-CN" dirty="0"/>
              <a:t>)</a:t>
            </a:r>
          </a:p>
          <a:p>
            <a:r>
              <a:rPr lang="en-US" altLang="zh-CN" dirty="0"/>
              <a:t>Upenn MCIT (</a:t>
            </a:r>
            <a:r>
              <a:rPr lang="zh-CN" altLang="en-US" dirty="0"/>
              <a:t>难度大</a:t>
            </a:r>
            <a:r>
              <a:rPr lang="en-US" altLang="zh-CN" dirty="0"/>
              <a:t>)</a:t>
            </a:r>
          </a:p>
          <a:p>
            <a:pPr marL="0" indent="0">
              <a:buNone/>
            </a:pPr>
            <a:endParaRPr lang="en-US" altLang="zh-CN" dirty="0"/>
          </a:p>
        </p:txBody>
      </p:sp>
      <p:pic>
        <p:nvPicPr>
          <p:cNvPr id="5" name="图片 4">
            <a:extLst>
              <a:ext uri="{FF2B5EF4-FFF2-40B4-BE49-F238E27FC236}">
                <a16:creationId xmlns:a16="http://schemas.microsoft.com/office/drawing/2014/main" id="{4EC65E2A-3C72-1BFF-AA90-4523CE7C086A}"/>
              </a:ext>
            </a:extLst>
          </p:cNvPr>
          <p:cNvPicPr>
            <a:picLocks noChangeAspect="1"/>
          </p:cNvPicPr>
          <p:nvPr/>
        </p:nvPicPr>
        <p:blipFill>
          <a:blip r:embed="rId3"/>
          <a:stretch>
            <a:fillRect/>
          </a:stretch>
        </p:blipFill>
        <p:spPr>
          <a:xfrm>
            <a:off x="5300855" y="4777742"/>
            <a:ext cx="6237503" cy="1660388"/>
          </a:xfrm>
          <a:prstGeom prst="rect">
            <a:avLst/>
          </a:prstGeom>
        </p:spPr>
      </p:pic>
      <p:cxnSp>
        <p:nvCxnSpPr>
          <p:cNvPr id="6" name="直接箭头连接符 5">
            <a:extLst>
              <a:ext uri="{FF2B5EF4-FFF2-40B4-BE49-F238E27FC236}">
                <a16:creationId xmlns:a16="http://schemas.microsoft.com/office/drawing/2014/main" id="{A01F023E-A7D7-BC37-115A-8DA0F0438711}"/>
              </a:ext>
            </a:extLst>
          </p:cNvPr>
          <p:cNvCxnSpPr/>
          <p:nvPr/>
        </p:nvCxnSpPr>
        <p:spPr>
          <a:xfrm>
            <a:off x="4706224" y="4949505"/>
            <a:ext cx="594631" cy="68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88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5FF12-FA97-9874-017B-D9A09205671F}"/>
              </a:ext>
            </a:extLst>
          </p:cNvPr>
          <p:cNvSpPr>
            <a:spLocks noGrp="1"/>
          </p:cNvSpPr>
          <p:nvPr>
            <p:ph type="title"/>
          </p:nvPr>
        </p:nvSpPr>
        <p:spPr/>
        <p:txBody>
          <a:bodyPr/>
          <a:lstStyle/>
          <a:p>
            <a:r>
              <a:rPr lang="zh-CN" altLang="en-US" dirty="0"/>
              <a:t>学习</a:t>
            </a:r>
            <a:r>
              <a:rPr lang="en-US" altLang="zh-CN" dirty="0"/>
              <a:t>CS</a:t>
            </a:r>
            <a:r>
              <a:rPr lang="zh-CN" altLang="en-US" dirty="0"/>
              <a:t>的感受</a:t>
            </a:r>
          </a:p>
        </p:txBody>
      </p:sp>
      <p:sp>
        <p:nvSpPr>
          <p:cNvPr id="3" name="内容占位符 2">
            <a:extLst>
              <a:ext uri="{FF2B5EF4-FFF2-40B4-BE49-F238E27FC236}">
                <a16:creationId xmlns:a16="http://schemas.microsoft.com/office/drawing/2014/main" id="{B497841C-6150-4719-61B2-84C58906215C}"/>
              </a:ext>
            </a:extLst>
          </p:cNvPr>
          <p:cNvSpPr>
            <a:spLocks noGrp="1"/>
          </p:cNvSpPr>
          <p:nvPr>
            <p:ph idx="1"/>
          </p:nvPr>
        </p:nvSpPr>
        <p:spPr/>
        <p:txBody>
          <a:bodyPr>
            <a:normAutofit/>
          </a:bodyPr>
          <a:lstStyle/>
          <a:p>
            <a:r>
              <a:rPr lang="zh-CN" altLang="en-US" dirty="0"/>
              <a:t>不用读论文、写论文了</a:t>
            </a:r>
            <a:endParaRPr lang="en-US" altLang="zh-CN" dirty="0"/>
          </a:p>
          <a:p>
            <a:r>
              <a:rPr lang="zh-CN" altLang="en-US" dirty="0"/>
              <a:t>但是要读</a:t>
            </a:r>
            <a:r>
              <a:rPr lang="en-US" altLang="zh-CN" dirty="0">
                <a:solidFill>
                  <a:schemeClr val="accent2"/>
                </a:solidFill>
              </a:rPr>
              <a:t>documentation</a:t>
            </a:r>
            <a:r>
              <a:rPr lang="zh-CN" altLang="en-US" dirty="0"/>
              <a:t>、写</a:t>
            </a:r>
            <a:r>
              <a:rPr lang="en-US" altLang="zh-CN" dirty="0">
                <a:solidFill>
                  <a:schemeClr val="accent2"/>
                </a:solidFill>
              </a:rPr>
              <a:t>comment </a:t>
            </a:r>
          </a:p>
          <a:p>
            <a:r>
              <a:rPr lang="zh-CN" altLang="en-US" dirty="0"/>
              <a:t>对于考试、面试，刷题很重要（</a:t>
            </a:r>
            <a:r>
              <a:rPr lang="en-US" altLang="zh-CN" dirty="0" err="1"/>
              <a:t>coursehero</a:t>
            </a:r>
            <a:r>
              <a:rPr lang="zh-CN" altLang="en-US" dirty="0"/>
              <a:t>，</a:t>
            </a:r>
            <a:r>
              <a:rPr lang="en-US" altLang="zh-CN" dirty="0" err="1"/>
              <a:t>LeetCode</a:t>
            </a:r>
            <a:r>
              <a:rPr lang="zh-CN" altLang="en-US" dirty="0"/>
              <a:t>）</a:t>
            </a:r>
            <a:endParaRPr lang="en-US" altLang="zh-CN" dirty="0"/>
          </a:p>
          <a:p>
            <a:r>
              <a:rPr lang="zh-CN" altLang="en-US" dirty="0"/>
              <a:t>转码项目内同学水平参差不齐，需要向前看齐</a:t>
            </a:r>
            <a:endParaRPr lang="en-US" altLang="zh-CN" dirty="0"/>
          </a:p>
          <a:p>
            <a:r>
              <a:rPr lang="zh-CN" altLang="en-US" dirty="0"/>
              <a:t>不要复制黏贴网上的代码，尝试理解后自己写一遍</a:t>
            </a:r>
            <a:endParaRPr lang="en-US" altLang="zh-CN" dirty="0"/>
          </a:p>
          <a:p>
            <a:endParaRPr lang="en-US" altLang="zh-CN" dirty="0"/>
          </a:p>
        </p:txBody>
      </p:sp>
    </p:spTree>
    <p:extLst>
      <p:ext uri="{BB962C8B-B14F-4D97-AF65-F5344CB8AC3E}">
        <p14:creationId xmlns:p14="http://schemas.microsoft.com/office/powerpoint/2010/main" val="70447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5FF12-FA97-9874-017B-D9A09205671F}"/>
              </a:ext>
            </a:extLst>
          </p:cNvPr>
          <p:cNvSpPr>
            <a:spLocks noGrp="1"/>
          </p:cNvSpPr>
          <p:nvPr>
            <p:ph type="title"/>
          </p:nvPr>
        </p:nvSpPr>
        <p:spPr/>
        <p:txBody>
          <a:bodyPr/>
          <a:lstStyle/>
          <a:p>
            <a:r>
              <a:rPr lang="zh-CN" altLang="en-US" dirty="0"/>
              <a:t>学习</a:t>
            </a:r>
            <a:r>
              <a:rPr lang="en-US" altLang="zh-CN" dirty="0"/>
              <a:t>CS</a:t>
            </a:r>
            <a:r>
              <a:rPr lang="zh-CN" altLang="en-US" dirty="0"/>
              <a:t>的感受</a:t>
            </a:r>
          </a:p>
        </p:txBody>
      </p:sp>
      <p:sp>
        <p:nvSpPr>
          <p:cNvPr id="3" name="内容占位符 2">
            <a:extLst>
              <a:ext uri="{FF2B5EF4-FFF2-40B4-BE49-F238E27FC236}">
                <a16:creationId xmlns:a16="http://schemas.microsoft.com/office/drawing/2014/main" id="{B497841C-6150-4719-61B2-84C58906215C}"/>
              </a:ext>
            </a:extLst>
          </p:cNvPr>
          <p:cNvSpPr>
            <a:spLocks noGrp="1"/>
          </p:cNvSpPr>
          <p:nvPr>
            <p:ph idx="1"/>
          </p:nvPr>
        </p:nvSpPr>
        <p:spPr/>
        <p:txBody>
          <a:bodyPr>
            <a:normAutofit/>
          </a:bodyPr>
          <a:lstStyle/>
          <a:p>
            <a:r>
              <a:rPr lang="zh-CN" altLang="en-US" dirty="0"/>
              <a:t>第一学期修一些有</a:t>
            </a:r>
            <a:r>
              <a:rPr lang="zh-CN" altLang="en-US" dirty="0">
                <a:solidFill>
                  <a:schemeClr val="accent2"/>
                </a:solidFill>
              </a:rPr>
              <a:t>大</a:t>
            </a:r>
            <a:r>
              <a:rPr lang="en-US" altLang="zh-CN" dirty="0">
                <a:solidFill>
                  <a:schemeClr val="accent2"/>
                </a:solidFill>
              </a:rPr>
              <a:t>project</a:t>
            </a:r>
            <a:r>
              <a:rPr lang="zh-CN" altLang="en-US" dirty="0"/>
              <a:t>的课，尽管这样的课</a:t>
            </a:r>
            <a:r>
              <a:rPr lang="en-US" altLang="zh-CN" dirty="0"/>
              <a:t>workload</a:t>
            </a:r>
            <a:r>
              <a:rPr lang="zh-CN" altLang="en-US" dirty="0"/>
              <a:t>非常大 （写进简历，暑假找实习需要）</a:t>
            </a:r>
            <a:endParaRPr lang="en-US" altLang="zh-CN" dirty="0"/>
          </a:p>
          <a:p>
            <a:r>
              <a:rPr lang="zh-CN" altLang="en-US" dirty="0"/>
              <a:t>选课前浏览</a:t>
            </a:r>
            <a:r>
              <a:rPr lang="zh-CN" altLang="en-US" dirty="0">
                <a:solidFill>
                  <a:schemeClr val="accent2"/>
                </a:solidFill>
              </a:rPr>
              <a:t>一亩三分地</a:t>
            </a:r>
            <a:r>
              <a:rPr lang="zh-CN" altLang="en-US" dirty="0"/>
              <a:t>和</a:t>
            </a:r>
            <a:r>
              <a:rPr lang="en-US" altLang="zh-CN" dirty="0" err="1">
                <a:solidFill>
                  <a:schemeClr val="accent2"/>
                </a:solidFill>
              </a:rPr>
              <a:t>rateMyProfessor</a:t>
            </a:r>
            <a:r>
              <a:rPr lang="zh-CN" altLang="en-US" dirty="0"/>
              <a:t>等平台，将</a:t>
            </a:r>
            <a:r>
              <a:rPr lang="en-US" altLang="zh-CN" dirty="0"/>
              <a:t>workload</a:t>
            </a:r>
            <a:r>
              <a:rPr lang="zh-CN" altLang="en-US" dirty="0"/>
              <a:t>较大与较小的课搭配选</a:t>
            </a:r>
            <a:endParaRPr lang="en-US" altLang="zh-CN" dirty="0"/>
          </a:p>
          <a:p>
            <a:r>
              <a:rPr lang="en-US" altLang="zh-CN" dirty="0"/>
              <a:t>Building up your CV</a:t>
            </a:r>
            <a:r>
              <a:rPr lang="zh-CN" altLang="en-US" dirty="0"/>
              <a:t>：实习项目与课内项目</a:t>
            </a:r>
            <a:r>
              <a:rPr lang="en-US" altLang="zh-CN" dirty="0"/>
              <a:t>&gt;GPA</a:t>
            </a:r>
            <a:r>
              <a:rPr lang="zh-CN" altLang="en-US" dirty="0"/>
              <a:t>和考试</a:t>
            </a:r>
            <a:endParaRPr lang="en-US" altLang="zh-CN" dirty="0"/>
          </a:p>
          <a:p>
            <a:endParaRPr lang="en-US" altLang="zh-CN" dirty="0"/>
          </a:p>
        </p:txBody>
      </p:sp>
    </p:spTree>
    <p:extLst>
      <p:ext uri="{BB962C8B-B14F-4D97-AF65-F5344CB8AC3E}">
        <p14:creationId xmlns:p14="http://schemas.microsoft.com/office/powerpoint/2010/main" val="301361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432C6-286C-E004-1BF1-D6C8B7482805}"/>
              </a:ext>
            </a:extLst>
          </p:cNvPr>
          <p:cNvSpPr>
            <a:spLocks noGrp="1"/>
          </p:cNvSpPr>
          <p:nvPr>
            <p:ph type="title"/>
          </p:nvPr>
        </p:nvSpPr>
        <p:spPr/>
        <p:txBody>
          <a:bodyPr/>
          <a:lstStyle/>
          <a:p>
            <a:r>
              <a:rPr lang="en-US" altLang="zh-CN" dirty="0"/>
              <a:t>Any questions?</a:t>
            </a:r>
            <a:endParaRPr lang="zh-CN" altLang="en-US" dirty="0"/>
          </a:p>
        </p:txBody>
      </p:sp>
      <p:sp>
        <p:nvSpPr>
          <p:cNvPr id="3" name="内容占位符 2">
            <a:extLst>
              <a:ext uri="{FF2B5EF4-FFF2-40B4-BE49-F238E27FC236}">
                <a16:creationId xmlns:a16="http://schemas.microsoft.com/office/drawing/2014/main" id="{94F910C4-02EE-6D1F-B31D-7DB3837B8345}"/>
              </a:ext>
            </a:extLst>
          </p:cNvPr>
          <p:cNvSpPr>
            <a:spLocks noGrp="1"/>
          </p:cNvSpPr>
          <p:nvPr>
            <p:ph idx="1"/>
          </p:nvPr>
        </p:nvSpPr>
        <p:spPr>
          <a:xfrm>
            <a:off x="838200" y="1981418"/>
            <a:ext cx="5470321" cy="4351338"/>
          </a:xfrm>
        </p:spPr>
        <p:txBody>
          <a:bodyPr/>
          <a:lstStyle/>
          <a:p>
            <a:r>
              <a:rPr lang="en-US" altLang="zh-CN" dirty="0"/>
              <a:t>Email me: </a:t>
            </a:r>
            <a:r>
              <a:rPr lang="en-US" altLang="zh-CN" dirty="0">
                <a:hlinkClick r:id="rId3"/>
              </a:rPr>
              <a:t>xwu26173@usc.edu</a:t>
            </a:r>
            <a:endParaRPr lang="en-US" altLang="zh-CN" dirty="0"/>
          </a:p>
          <a:p>
            <a:r>
              <a:rPr lang="en-US" altLang="zh-CN" dirty="0"/>
              <a:t>WeChat: </a:t>
            </a:r>
          </a:p>
          <a:p>
            <a:endParaRPr lang="en-US" altLang="zh-CN" dirty="0"/>
          </a:p>
          <a:p>
            <a:endParaRPr lang="en-US" altLang="zh-CN" dirty="0"/>
          </a:p>
          <a:p>
            <a:endParaRPr lang="en-US" altLang="zh-CN" dirty="0"/>
          </a:p>
          <a:p>
            <a:endParaRPr lang="en-US" altLang="zh-CN" dirty="0"/>
          </a:p>
          <a:p>
            <a:endParaRPr lang="en-US" altLang="zh-CN" dirty="0"/>
          </a:p>
        </p:txBody>
      </p:sp>
      <p:sp>
        <p:nvSpPr>
          <p:cNvPr id="6" name="内容占位符 2">
            <a:extLst>
              <a:ext uri="{FF2B5EF4-FFF2-40B4-BE49-F238E27FC236}">
                <a16:creationId xmlns:a16="http://schemas.microsoft.com/office/drawing/2014/main" id="{3A3B1D9A-4C73-D744-9DC1-6B3532391903}"/>
              </a:ext>
            </a:extLst>
          </p:cNvPr>
          <p:cNvSpPr txBox="1">
            <a:spLocks/>
          </p:cNvSpPr>
          <p:nvPr/>
        </p:nvSpPr>
        <p:spPr>
          <a:xfrm>
            <a:off x="6308521" y="1981418"/>
            <a:ext cx="547032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扫码下载此</a:t>
            </a:r>
            <a:r>
              <a:rPr lang="en-US" altLang="zh-CN" dirty="0"/>
              <a:t>ppt</a:t>
            </a:r>
          </a:p>
          <a:p>
            <a:endParaRPr lang="en-US" altLang="zh-CN" dirty="0"/>
          </a:p>
          <a:p>
            <a:endParaRPr lang="en-US" altLang="zh-CN" dirty="0"/>
          </a:p>
          <a:p>
            <a:endParaRPr lang="en-US" altLang="zh-CN" dirty="0"/>
          </a:p>
          <a:p>
            <a:endParaRPr lang="en-US" altLang="zh-CN" dirty="0"/>
          </a:p>
        </p:txBody>
      </p:sp>
      <p:pic>
        <p:nvPicPr>
          <p:cNvPr id="10" name="图片 9">
            <a:extLst>
              <a:ext uri="{FF2B5EF4-FFF2-40B4-BE49-F238E27FC236}">
                <a16:creationId xmlns:a16="http://schemas.microsoft.com/office/drawing/2014/main" id="{3AF20E3F-579A-5B76-5850-C560D69B20C2}"/>
              </a:ext>
            </a:extLst>
          </p:cNvPr>
          <p:cNvPicPr>
            <a:picLocks noChangeAspect="1"/>
          </p:cNvPicPr>
          <p:nvPr/>
        </p:nvPicPr>
        <p:blipFill>
          <a:blip r:embed="rId4"/>
          <a:stretch>
            <a:fillRect/>
          </a:stretch>
        </p:blipFill>
        <p:spPr>
          <a:xfrm>
            <a:off x="2813950" y="2733869"/>
            <a:ext cx="2925343" cy="2890927"/>
          </a:xfrm>
          <a:prstGeom prst="rect">
            <a:avLst/>
          </a:prstGeom>
        </p:spPr>
      </p:pic>
      <p:pic>
        <p:nvPicPr>
          <p:cNvPr id="12" name="图片 11">
            <a:extLst>
              <a:ext uri="{FF2B5EF4-FFF2-40B4-BE49-F238E27FC236}">
                <a16:creationId xmlns:a16="http://schemas.microsoft.com/office/drawing/2014/main" id="{26213E1B-8402-21C5-0BDD-195C93920102}"/>
              </a:ext>
            </a:extLst>
          </p:cNvPr>
          <p:cNvPicPr>
            <a:picLocks noChangeAspect="1"/>
          </p:cNvPicPr>
          <p:nvPr/>
        </p:nvPicPr>
        <p:blipFill>
          <a:blip r:embed="rId5"/>
          <a:stretch>
            <a:fillRect/>
          </a:stretch>
        </p:blipFill>
        <p:spPr>
          <a:xfrm>
            <a:off x="7093427" y="2619145"/>
            <a:ext cx="3107586" cy="3120374"/>
          </a:xfrm>
          <a:prstGeom prst="rect">
            <a:avLst/>
          </a:prstGeom>
        </p:spPr>
      </p:pic>
    </p:spTree>
    <p:extLst>
      <p:ext uri="{BB962C8B-B14F-4D97-AF65-F5344CB8AC3E}">
        <p14:creationId xmlns:p14="http://schemas.microsoft.com/office/powerpoint/2010/main" val="364744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12F7B-E3C1-8B73-1970-30FAAB8BFDCD}"/>
              </a:ext>
            </a:extLst>
          </p:cNvPr>
          <p:cNvSpPr>
            <a:spLocks noGrp="1"/>
          </p:cNvSpPr>
          <p:nvPr>
            <p:ph type="title"/>
          </p:nvPr>
        </p:nvSpPr>
        <p:spPr/>
        <p:txBody>
          <a:bodyPr/>
          <a:lstStyle/>
          <a:p>
            <a:r>
              <a:rPr lang="zh-CN" altLang="en-US" dirty="0"/>
              <a:t>个人申请经历</a:t>
            </a:r>
          </a:p>
        </p:txBody>
      </p:sp>
      <p:sp>
        <p:nvSpPr>
          <p:cNvPr id="3" name="内容占位符 2">
            <a:extLst>
              <a:ext uri="{FF2B5EF4-FFF2-40B4-BE49-F238E27FC236}">
                <a16:creationId xmlns:a16="http://schemas.microsoft.com/office/drawing/2014/main" id="{D4178080-9F12-5FC7-5F41-686CFE166002}"/>
              </a:ext>
            </a:extLst>
          </p:cNvPr>
          <p:cNvSpPr>
            <a:spLocks noGrp="1"/>
          </p:cNvSpPr>
          <p:nvPr>
            <p:ph idx="1"/>
          </p:nvPr>
        </p:nvSpPr>
        <p:spPr>
          <a:xfrm>
            <a:off x="838200" y="1825625"/>
            <a:ext cx="5067650" cy="4351338"/>
          </a:xfrm>
        </p:spPr>
        <p:txBody>
          <a:bodyPr/>
          <a:lstStyle/>
          <a:p>
            <a:pPr marL="0" indent="0">
              <a:buNone/>
            </a:pPr>
            <a:r>
              <a:rPr lang="zh-CN" altLang="en-US" dirty="0"/>
              <a:t>申请季 </a:t>
            </a:r>
            <a:r>
              <a:rPr lang="en-US" altLang="zh-CN" dirty="0"/>
              <a:t>2021</a:t>
            </a:r>
            <a:r>
              <a:rPr lang="zh-CN" altLang="en-US" dirty="0"/>
              <a:t>年</a:t>
            </a:r>
            <a:r>
              <a:rPr lang="en-US" altLang="zh-CN" dirty="0"/>
              <a:t>12</a:t>
            </a:r>
            <a:r>
              <a:rPr lang="zh-CN" altLang="en-US" dirty="0"/>
              <a:t>月</a:t>
            </a:r>
            <a:r>
              <a:rPr lang="en-US" altLang="zh-CN" dirty="0"/>
              <a:t>-2022</a:t>
            </a:r>
            <a:r>
              <a:rPr lang="zh-CN" altLang="en-US" dirty="0"/>
              <a:t>年</a:t>
            </a:r>
            <a:r>
              <a:rPr lang="en-US" altLang="zh-CN" dirty="0"/>
              <a:t>3</a:t>
            </a:r>
            <a:r>
              <a:rPr lang="zh-CN" altLang="en-US" dirty="0"/>
              <a:t>月</a:t>
            </a:r>
            <a:endParaRPr lang="en-US" altLang="zh-CN" dirty="0"/>
          </a:p>
          <a:p>
            <a:pPr marL="0" indent="0">
              <a:buNone/>
            </a:pPr>
            <a:r>
              <a:rPr lang="zh-CN" altLang="en-US" dirty="0"/>
              <a:t>排名：中游</a:t>
            </a:r>
            <a:endParaRPr lang="en-US" altLang="zh-CN" dirty="0"/>
          </a:p>
          <a:p>
            <a:pPr marL="0" indent="0">
              <a:buNone/>
            </a:pPr>
            <a:r>
              <a:rPr lang="zh-CN" altLang="en-US" dirty="0"/>
              <a:t>浙大出国</a:t>
            </a:r>
            <a:r>
              <a:rPr lang="en-US" altLang="zh-CN" dirty="0"/>
              <a:t>GPA</a:t>
            </a:r>
            <a:r>
              <a:rPr lang="zh-CN" altLang="en-US" dirty="0"/>
              <a:t>：</a:t>
            </a:r>
            <a:r>
              <a:rPr lang="en-US" altLang="zh-CN" dirty="0"/>
              <a:t>3.86</a:t>
            </a:r>
          </a:p>
          <a:p>
            <a:pPr marL="0" indent="0">
              <a:buNone/>
            </a:pPr>
            <a:r>
              <a:rPr lang="zh-CN" altLang="en-US" dirty="0"/>
              <a:t>雅思：</a:t>
            </a:r>
            <a:r>
              <a:rPr lang="en-US" altLang="zh-CN" dirty="0"/>
              <a:t>7.0</a:t>
            </a:r>
          </a:p>
          <a:p>
            <a:pPr marL="0" indent="0">
              <a:buNone/>
            </a:pPr>
            <a:r>
              <a:rPr lang="en-US" altLang="zh-CN" dirty="0"/>
              <a:t>GRE</a:t>
            </a:r>
            <a:r>
              <a:rPr lang="zh-CN" altLang="en-US" dirty="0"/>
              <a:t>：</a:t>
            </a:r>
            <a:r>
              <a:rPr lang="en-US" altLang="zh-CN" dirty="0"/>
              <a:t>320 (</a:t>
            </a:r>
            <a:r>
              <a:rPr lang="zh-CN" altLang="en-US" dirty="0"/>
              <a:t>数学</a:t>
            </a:r>
            <a:r>
              <a:rPr lang="en-US" altLang="zh-CN" dirty="0"/>
              <a:t>169)</a:t>
            </a:r>
          </a:p>
          <a:p>
            <a:pPr marL="0" indent="0">
              <a:buNone/>
            </a:pPr>
            <a:endParaRPr lang="en-US" altLang="zh-CN" dirty="0"/>
          </a:p>
          <a:p>
            <a:pPr marL="0" indent="0">
              <a:buNone/>
            </a:pPr>
            <a:endParaRPr lang="zh-CN" altLang="en-US" dirty="0"/>
          </a:p>
        </p:txBody>
      </p:sp>
      <p:sp>
        <p:nvSpPr>
          <p:cNvPr id="5" name="内容占位符 2">
            <a:extLst>
              <a:ext uri="{FF2B5EF4-FFF2-40B4-BE49-F238E27FC236}">
                <a16:creationId xmlns:a16="http://schemas.microsoft.com/office/drawing/2014/main" id="{9B985993-EA23-4909-1A2E-7D3A6309EE4C}"/>
              </a:ext>
            </a:extLst>
          </p:cNvPr>
          <p:cNvSpPr txBox="1">
            <a:spLocks/>
          </p:cNvSpPr>
          <p:nvPr/>
        </p:nvSpPr>
        <p:spPr>
          <a:xfrm>
            <a:off x="6286150" y="1825625"/>
            <a:ext cx="506765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solidFill>
                  <a:srgbClr val="FF0000"/>
                </a:solidFill>
              </a:rPr>
              <a:t>Admitted</a:t>
            </a:r>
          </a:p>
          <a:p>
            <a:pPr marL="0" indent="0">
              <a:buFont typeface="Arial" panose="020B0604020202020204" pitchFamily="34" charset="0"/>
              <a:buNone/>
            </a:pPr>
            <a:r>
              <a:rPr lang="en-US" altLang="zh-CN" dirty="0"/>
              <a:t>USC Master of Science in Computer Science (Scientists and Engineers) – </a:t>
            </a:r>
            <a:r>
              <a:rPr lang="zh-CN" altLang="en-US" dirty="0"/>
              <a:t>在读</a:t>
            </a:r>
            <a:endParaRPr lang="en-US" altLang="zh-CN" dirty="0"/>
          </a:p>
          <a:p>
            <a:pPr marL="0" indent="0">
              <a:buFont typeface="Arial" panose="020B0604020202020204" pitchFamily="34" charset="0"/>
              <a:buNone/>
            </a:pPr>
            <a:r>
              <a:rPr lang="en-US" altLang="zh-CN" dirty="0" err="1"/>
              <a:t>Umich</a:t>
            </a:r>
            <a:r>
              <a:rPr lang="en-US" altLang="zh-CN" dirty="0"/>
              <a:t> Computational Medicine and Bioinformatics</a:t>
            </a:r>
          </a:p>
          <a:p>
            <a:pPr marL="0" indent="0">
              <a:buFont typeface="Arial" panose="020B0604020202020204" pitchFamily="34" charset="0"/>
              <a:buNone/>
            </a:pPr>
            <a:r>
              <a:rPr lang="en-US" altLang="zh-CN" dirty="0"/>
              <a:t>UCLA Master of Engineering in Data Science</a:t>
            </a:r>
          </a:p>
          <a:p>
            <a:pPr marL="0" indent="0">
              <a:buFont typeface="Arial" panose="020B0604020202020204" pitchFamily="34" charset="0"/>
              <a:buNone/>
            </a:pPr>
            <a:r>
              <a:rPr lang="en-US" altLang="zh-CN" dirty="0">
                <a:solidFill>
                  <a:schemeClr val="accent1"/>
                </a:solidFill>
              </a:rPr>
              <a:t>Rejected</a:t>
            </a:r>
          </a:p>
          <a:p>
            <a:pPr marL="0" indent="0">
              <a:buFont typeface="Arial" panose="020B0604020202020204" pitchFamily="34" charset="0"/>
              <a:buNone/>
            </a:pPr>
            <a:r>
              <a:rPr lang="en-US" altLang="zh-CN" dirty="0"/>
              <a:t>Upenn</a:t>
            </a:r>
          </a:p>
          <a:p>
            <a:pPr marL="0" indent="0">
              <a:buFont typeface="Arial" panose="020B0604020202020204" pitchFamily="34" charset="0"/>
              <a:buNone/>
            </a:pPr>
            <a:r>
              <a:rPr lang="en-US" altLang="zh-CN" dirty="0"/>
              <a:t>University of Columbia</a:t>
            </a:r>
            <a:endParaRPr lang="zh-CN" altLang="en-US" dirty="0"/>
          </a:p>
        </p:txBody>
      </p:sp>
      <p:pic>
        <p:nvPicPr>
          <p:cNvPr id="6" name="图片 5">
            <a:extLst>
              <a:ext uri="{FF2B5EF4-FFF2-40B4-BE49-F238E27FC236}">
                <a16:creationId xmlns:a16="http://schemas.microsoft.com/office/drawing/2014/main" id="{1E954341-F71C-5A0C-D3AA-C2FA4795378A}"/>
              </a:ext>
            </a:extLst>
          </p:cNvPr>
          <p:cNvPicPr>
            <a:picLocks noChangeAspect="1"/>
          </p:cNvPicPr>
          <p:nvPr/>
        </p:nvPicPr>
        <p:blipFill>
          <a:blip r:embed="rId3"/>
          <a:stretch>
            <a:fillRect/>
          </a:stretch>
        </p:blipFill>
        <p:spPr>
          <a:xfrm>
            <a:off x="9979288" y="365125"/>
            <a:ext cx="1564662" cy="1634062"/>
          </a:xfrm>
          <a:prstGeom prst="rect">
            <a:avLst/>
          </a:prstGeom>
        </p:spPr>
      </p:pic>
    </p:spTree>
    <p:extLst>
      <p:ext uri="{BB962C8B-B14F-4D97-AF65-F5344CB8AC3E}">
        <p14:creationId xmlns:p14="http://schemas.microsoft.com/office/powerpoint/2010/main" val="126796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49FA8-8008-D460-C32F-E2B0342EA101}"/>
              </a:ext>
            </a:extLst>
          </p:cNvPr>
          <p:cNvSpPr>
            <a:spLocks noGrp="1"/>
          </p:cNvSpPr>
          <p:nvPr>
            <p:ph type="title"/>
          </p:nvPr>
        </p:nvSpPr>
        <p:spPr/>
        <p:txBody>
          <a:bodyPr/>
          <a:lstStyle/>
          <a:p>
            <a:r>
              <a:rPr lang="zh-CN" altLang="en-US" dirty="0"/>
              <a:t>转码的弊端</a:t>
            </a:r>
          </a:p>
        </p:txBody>
      </p:sp>
      <p:sp>
        <p:nvSpPr>
          <p:cNvPr id="3" name="内容占位符 2">
            <a:extLst>
              <a:ext uri="{FF2B5EF4-FFF2-40B4-BE49-F238E27FC236}">
                <a16:creationId xmlns:a16="http://schemas.microsoft.com/office/drawing/2014/main" id="{153351F8-0732-39B1-7534-5F016F918D0C}"/>
              </a:ext>
            </a:extLst>
          </p:cNvPr>
          <p:cNvSpPr>
            <a:spLocks noGrp="1"/>
          </p:cNvSpPr>
          <p:nvPr>
            <p:ph idx="1"/>
          </p:nvPr>
        </p:nvSpPr>
        <p:spPr/>
        <p:txBody>
          <a:bodyPr/>
          <a:lstStyle/>
          <a:p>
            <a:r>
              <a:rPr lang="zh-CN" altLang="en-US" dirty="0"/>
              <a:t>需要与本科</a:t>
            </a:r>
            <a:r>
              <a:rPr lang="en-US" altLang="zh-CN" dirty="0"/>
              <a:t>CS</a:t>
            </a:r>
            <a:r>
              <a:rPr lang="zh-CN" altLang="en-US" dirty="0"/>
              <a:t>、</a:t>
            </a:r>
            <a:r>
              <a:rPr lang="en-US" altLang="zh-CN" dirty="0"/>
              <a:t>EE</a:t>
            </a:r>
            <a:r>
              <a:rPr lang="zh-CN" altLang="en-US" dirty="0"/>
              <a:t>、</a:t>
            </a:r>
            <a:r>
              <a:rPr lang="en-US" altLang="zh-CN" dirty="0"/>
              <a:t>ECE</a:t>
            </a:r>
            <a:r>
              <a:rPr lang="zh-CN" altLang="en-US" dirty="0"/>
              <a:t>等代码基础更好的学生竞争</a:t>
            </a:r>
            <a:endParaRPr lang="en-US" altLang="zh-CN" dirty="0"/>
          </a:p>
          <a:p>
            <a:endParaRPr lang="en-US" altLang="zh-CN" dirty="0"/>
          </a:p>
          <a:p>
            <a:r>
              <a:rPr lang="zh-CN" altLang="en-US" dirty="0"/>
              <a:t>需要很强的自学能力</a:t>
            </a:r>
            <a:endParaRPr lang="en-US" altLang="zh-CN" dirty="0"/>
          </a:p>
          <a:p>
            <a:endParaRPr lang="en-US" altLang="zh-CN" dirty="0"/>
          </a:p>
          <a:p>
            <a:r>
              <a:rPr lang="zh-CN" altLang="en-US" dirty="0"/>
              <a:t>全球经济下行，就业形势严峻</a:t>
            </a:r>
            <a:endParaRPr lang="en-US" altLang="zh-CN" dirty="0"/>
          </a:p>
          <a:p>
            <a:endParaRPr lang="en-US" altLang="zh-CN" dirty="0"/>
          </a:p>
          <a:p>
            <a:endParaRPr lang="en-US" altLang="zh-CN" dirty="0"/>
          </a:p>
          <a:p>
            <a:pPr marL="0" indent="0">
              <a:buNone/>
            </a:pPr>
            <a:r>
              <a:rPr lang="zh-CN" altLang="en-US" dirty="0"/>
              <a:t>建议：本专业，转码专业同时申</a:t>
            </a:r>
            <a:endParaRPr lang="en-US" altLang="zh-CN" dirty="0"/>
          </a:p>
          <a:p>
            <a:endParaRPr lang="en-US" altLang="zh-CN" dirty="0"/>
          </a:p>
          <a:p>
            <a:endParaRPr lang="en-US" altLang="zh-CN" dirty="0"/>
          </a:p>
          <a:p>
            <a:endParaRPr lang="en-US" altLang="zh-CN" dirty="0"/>
          </a:p>
          <a:p>
            <a:pPr marL="0" indent="0">
              <a:buNone/>
            </a:pPr>
            <a:endParaRPr lang="en-US" altLang="zh-CN" dirty="0"/>
          </a:p>
        </p:txBody>
      </p:sp>
    </p:spTree>
    <p:extLst>
      <p:ext uri="{BB962C8B-B14F-4D97-AF65-F5344CB8AC3E}">
        <p14:creationId xmlns:p14="http://schemas.microsoft.com/office/powerpoint/2010/main" val="39801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31415-4B09-2E6D-BBB6-1759052E5765}"/>
              </a:ext>
            </a:extLst>
          </p:cNvPr>
          <p:cNvSpPr>
            <a:spLocks noGrp="1"/>
          </p:cNvSpPr>
          <p:nvPr>
            <p:ph type="title"/>
          </p:nvPr>
        </p:nvSpPr>
        <p:spPr/>
        <p:txBody>
          <a:bodyPr/>
          <a:lstStyle/>
          <a:p>
            <a:r>
              <a:rPr lang="zh-CN" altLang="en-US" dirty="0"/>
              <a:t>要不要转码？</a:t>
            </a:r>
          </a:p>
        </p:txBody>
      </p:sp>
      <p:sp>
        <p:nvSpPr>
          <p:cNvPr id="3" name="内容占位符 2">
            <a:extLst>
              <a:ext uri="{FF2B5EF4-FFF2-40B4-BE49-F238E27FC236}">
                <a16:creationId xmlns:a16="http://schemas.microsoft.com/office/drawing/2014/main" id="{CDE566C1-180C-441A-A93A-63625E367D0A}"/>
              </a:ext>
            </a:extLst>
          </p:cNvPr>
          <p:cNvSpPr>
            <a:spLocks noGrp="1"/>
          </p:cNvSpPr>
          <p:nvPr>
            <p:ph idx="1"/>
          </p:nvPr>
        </p:nvSpPr>
        <p:spPr>
          <a:xfrm>
            <a:off x="838200" y="1825624"/>
            <a:ext cx="10515600" cy="4667251"/>
          </a:xfrm>
        </p:spPr>
        <p:txBody>
          <a:bodyPr>
            <a:normAutofit/>
          </a:bodyPr>
          <a:lstStyle/>
          <a:p>
            <a:pPr marL="0" indent="0">
              <a:buNone/>
            </a:pPr>
            <a:r>
              <a:rPr lang="zh-CN" altLang="en-US" dirty="0"/>
              <a:t>如果</a:t>
            </a:r>
            <a:r>
              <a:rPr lang="en-US" altLang="zh-CN" dirty="0"/>
              <a:t>...</a:t>
            </a:r>
          </a:p>
          <a:p>
            <a:r>
              <a:rPr lang="zh-CN" altLang="en-US" dirty="0"/>
              <a:t>你不考虑读博、科研</a:t>
            </a:r>
            <a:endParaRPr lang="en-US" altLang="zh-CN" dirty="0"/>
          </a:p>
          <a:p>
            <a:r>
              <a:rPr lang="zh-CN" altLang="en-US" dirty="0"/>
              <a:t>你喜欢</a:t>
            </a:r>
            <a:r>
              <a:rPr lang="en-US" altLang="zh-CN" dirty="0"/>
              <a:t>BMI3</a:t>
            </a:r>
            <a:r>
              <a:rPr lang="zh-CN" altLang="en-US" dirty="0"/>
              <a:t>这样的课程</a:t>
            </a:r>
            <a:endParaRPr lang="en-US" altLang="zh-CN" dirty="0"/>
          </a:p>
          <a:p>
            <a:r>
              <a:rPr lang="en-US" altLang="zh-CN" dirty="0">
                <a:solidFill>
                  <a:schemeClr val="accent2"/>
                </a:solidFill>
              </a:rPr>
              <a:t>Coding</a:t>
            </a:r>
            <a:r>
              <a:rPr lang="zh-CN" altLang="en-US" dirty="0"/>
              <a:t>让你有成就感</a:t>
            </a:r>
            <a:endParaRPr lang="en-US" altLang="zh-CN" dirty="0"/>
          </a:p>
          <a:p>
            <a:r>
              <a:rPr lang="zh-CN" altLang="en-US" dirty="0"/>
              <a:t>你想当程序员</a:t>
            </a:r>
            <a:endParaRPr lang="en-US" altLang="zh-CN" dirty="0"/>
          </a:p>
          <a:p>
            <a:r>
              <a:rPr lang="zh-CN" altLang="en-US" dirty="0"/>
              <a:t>你更喜欢完成目标、要求明确的项目</a:t>
            </a:r>
            <a:endParaRPr lang="en-US" altLang="zh-CN" dirty="0"/>
          </a:p>
          <a:p>
            <a:pPr marL="0" indent="0">
              <a:buNone/>
            </a:pPr>
            <a:endParaRPr lang="en-US" altLang="zh-CN" dirty="0"/>
          </a:p>
        </p:txBody>
      </p:sp>
    </p:spTree>
    <p:extLst>
      <p:ext uri="{BB962C8B-B14F-4D97-AF65-F5344CB8AC3E}">
        <p14:creationId xmlns:p14="http://schemas.microsoft.com/office/powerpoint/2010/main" val="180462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255AF-E464-7434-BE8C-9CB5184DCEE7}"/>
              </a:ext>
            </a:extLst>
          </p:cNvPr>
          <p:cNvSpPr>
            <a:spLocks noGrp="1"/>
          </p:cNvSpPr>
          <p:nvPr>
            <p:ph type="title"/>
          </p:nvPr>
        </p:nvSpPr>
        <p:spPr/>
        <p:txBody>
          <a:bodyPr/>
          <a:lstStyle/>
          <a:p>
            <a:r>
              <a:rPr lang="zh-CN" altLang="en-US" dirty="0"/>
              <a:t>转码后就业方向</a:t>
            </a:r>
          </a:p>
        </p:txBody>
      </p:sp>
      <p:sp>
        <p:nvSpPr>
          <p:cNvPr id="4" name="文本框 3">
            <a:extLst>
              <a:ext uri="{FF2B5EF4-FFF2-40B4-BE49-F238E27FC236}">
                <a16:creationId xmlns:a16="http://schemas.microsoft.com/office/drawing/2014/main" id="{680264C0-02B5-F364-E5ED-9A6E6F19AAFD}"/>
              </a:ext>
            </a:extLst>
          </p:cNvPr>
          <p:cNvSpPr txBox="1"/>
          <p:nvPr/>
        </p:nvSpPr>
        <p:spPr>
          <a:xfrm>
            <a:off x="5268286" y="3244334"/>
            <a:ext cx="2344094" cy="646331"/>
          </a:xfrm>
          <a:prstGeom prst="rect">
            <a:avLst/>
          </a:prstGeom>
          <a:noFill/>
        </p:spPr>
        <p:txBody>
          <a:bodyPr wrap="square" rtlCol="0">
            <a:spAutoFit/>
          </a:bodyPr>
          <a:lstStyle/>
          <a:p>
            <a:r>
              <a:rPr lang="zh-CN" altLang="en-US" sz="3600" dirty="0">
                <a:solidFill>
                  <a:schemeClr val="accent2"/>
                </a:solidFill>
              </a:rPr>
              <a:t>软件开发</a:t>
            </a:r>
          </a:p>
        </p:txBody>
      </p:sp>
      <p:sp>
        <p:nvSpPr>
          <p:cNvPr id="5" name="文本框 4">
            <a:extLst>
              <a:ext uri="{FF2B5EF4-FFF2-40B4-BE49-F238E27FC236}">
                <a16:creationId xmlns:a16="http://schemas.microsoft.com/office/drawing/2014/main" id="{23308F5E-D90E-2167-AD9A-B8D493366328}"/>
              </a:ext>
            </a:extLst>
          </p:cNvPr>
          <p:cNvSpPr txBox="1"/>
          <p:nvPr/>
        </p:nvSpPr>
        <p:spPr>
          <a:xfrm>
            <a:off x="2115424" y="2951946"/>
            <a:ext cx="1895912" cy="523220"/>
          </a:xfrm>
          <a:prstGeom prst="rect">
            <a:avLst/>
          </a:prstGeom>
          <a:noFill/>
        </p:spPr>
        <p:txBody>
          <a:bodyPr wrap="square" rtlCol="0">
            <a:spAutoFit/>
          </a:bodyPr>
          <a:lstStyle/>
          <a:p>
            <a:r>
              <a:rPr lang="zh-CN" altLang="en-US" sz="2800" dirty="0">
                <a:solidFill>
                  <a:schemeClr val="accent2"/>
                </a:solidFill>
              </a:rPr>
              <a:t>游戏开发</a:t>
            </a:r>
          </a:p>
        </p:txBody>
      </p:sp>
      <p:sp>
        <p:nvSpPr>
          <p:cNvPr id="6" name="文本框 5">
            <a:extLst>
              <a:ext uri="{FF2B5EF4-FFF2-40B4-BE49-F238E27FC236}">
                <a16:creationId xmlns:a16="http://schemas.microsoft.com/office/drawing/2014/main" id="{D829908D-9B13-EE25-0CA6-CDB664BE1E0A}"/>
              </a:ext>
            </a:extLst>
          </p:cNvPr>
          <p:cNvSpPr txBox="1"/>
          <p:nvPr/>
        </p:nvSpPr>
        <p:spPr>
          <a:xfrm>
            <a:off x="3372374" y="3998074"/>
            <a:ext cx="1895912" cy="584775"/>
          </a:xfrm>
          <a:prstGeom prst="rect">
            <a:avLst/>
          </a:prstGeom>
          <a:noFill/>
        </p:spPr>
        <p:txBody>
          <a:bodyPr wrap="square" rtlCol="0">
            <a:spAutoFit/>
          </a:bodyPr>
          <a:lstStyle/>
          <a:p>
            <a:r>
              <a:rPr lang="en-US" altLang="zh-CN" sz="3200" dirty="0">
                <a:solidFill>
                  <a:schemeClr val="accent2"/>
                </a:solidFill>
              </a:rPr>
              <a:t>Web</a:t>
            </a:r>
            <a:r>
              <a:rPr lang="zh-CN" altLang="en-US" sz="3200" dirty="0">
                <a:solidFill>
                  <a:schemeClr val="accent2"/>
                </a:solidFill>
              </a:rPr>
              <a:t>开发</a:t>
            </a:r>
          </a:p>
        </p:txBody>
      </p:sp>
      <p:sp>
        <p:nvSpPr>
          <p:cNvPr id="7" name="文本框 6">
            <a:extLst>
              <a:ext uri="{FF2B5EF4-FFF2-40B4-BE49-F238E27FC236}">
                <a16:creationId xmlns:a16="http://schemas.microsoft.com/office/drawing/2014/main" id="{BE31A6D1-45BC-8290-0BF5-6E50220B358E}"/>
              </a:ext>
            </a:extLst>
          </p:cNvPr>
          <p:cNvSpPr txBox="1"/>
          <p:nvPr/>
        </p:nvSpPr>
        <p:spPr>
          <a:xfrm>
            <a:off x="6796830" y="4390490"/>
            <a:ext cx="1895912" cy="523220"/>
          </a:xfrm>
          <a:prstGeom prst="rect">
            <a:avLst/>
          </a:prstGeom>
          <a:noFill/>
        </p:spPr>
        <p:txBody>
          <a:bodyPr wrap="square" rtlCol="0">
            <a:spAutoFit/>
          </a:bodyPr>
          <a:lstStyle/>
          <a:p>
            <a:r>
              <a:rPr lang="zh-CN" altLang="en-US" sz="2800" dirty="0">
                <a:solidFill>
                  <a:schemeClr val="accent2"/>
                </a:solidFill>
              </a:rPr>
              <a:t>数据科学</a:t>
            </a:r>
          </a:p>
        </p:txBody>
      </p:sp>
      <p:sp>
        <p:nvSpPr>
          <p:cNvPr id="8" name="文本框 7">
            <a:extLst>
              <a:ext uri="{FF2B5EF4-FFF2-40B4-BE49-F238E27FC236}">
                <a16:creationId xmlns:a16="http://schemas.microsoft.com/office/drawing/2014/main" id="{2C294C51-5EEF-F25B-3F7B-4245432A355E}"/>
              </a:ext>
            </a:extLst>
          </p:cNvPr>
          <p:cNvSpPr txBox="1"/>
          <p:nvPr/>
        </p:nvSpPr>
        <p:spPr>
          <a:xfrm>
            <a:off x="7828956" y="1944291"/>
            <a:ext cx="1895912" cy="523220"/>
          </a:xfrm>
          <a:prstGeom prst="rect">
            <a:avLst/>
          </a:prstGeom>
          <a:noFill/>
        </p:spPr>
        <p:txBody>
          <a:bodyPr wrap="square" rtlCol="0">
            <a:spAutoFit/>
          </a:bodyPr>
          <a:lstStyle/>
          <a:p>
            <a:r>
              <a:rPr lang="zh-CN" altLang="en-US" sz="2800" dirty="0">
                <a:solidFill>
                  <a:schemeClr val="accent2"/>
                </a:solidFill>
              </a:rPr>
              <a:t>操作系统</a:t>
            </a:r>
          </a:p>
        </p:txBody>
      </p:sp>
      <p:sp>
        <p:nvSpPr>
          <p:cNvPr id="9" name="文本框 8">
            <a:extLst>
              <a:ext uri="{FF2B5EF4-FFF2-40B4-BE49-F238E27FC236}">
                <a16:creationId xmlns:a16="http://schemas.microsoft.com/office/drawing/2014/main" id="{DFCEBEDF-F88E-BA69-29F1-12CF9A4165DD}"/>
              </a:ext>
            </a:extLst>
          </p:cNvPr>
          <p:cNvSpPr txBox="1"/>
          <p:nvPr/>
        </p:nvSpPr>
        <p:spPr>
          <a:xfrm>
            <a:off x="3174604" y="2016815"/>
            <a:ext cx="3409076" cy="523220"/>
          </a:xfrm>
          <a:prstGeom prst="rect">
            <a:avLst/>
          </a:prstGeom>
          <a:noFill/>
        </p:spPr>
        <p:txBody>
          <a:bodyPr wrap="square" rtlCol="0">
            <a:spAutoFit/>
          </a:bodyPr>
          <a:lstStyle/>
          <a:p>
            <a:r>
              <a:rPr lang="zh-CN" altLang="en-US" sz="2800" dirty="0">
                <a:solidFill>
                  <a:schemeClr val="accent2"/>
                </a:solidFill>
              </a:rPr>
              <a:t>影视</a:t>
            </a:r>
            <a:r>
              <a:rPr lang="en-US" altLang="zh-CN" sz="2800" dirty="0">
                <a:solidFill>
                  <a:schemeClr val="accent2"/>
                </a:solidFill>
              </a:rPr>
              <a:t>/</a:t>
            </a:r>
            <a:r>
              <a:rPr lang="zh-CN" altLang="en-US" sz="2800" dirty="0">
                <a:solidFill>
                  <a:schemeClr val="accent2"/>
                </a:solidFill>
              </a:rPr>
              <a:t>动漫（图形学）</a:t>
            </a:r>
          </a:p>
        </p:txBody>
      </p:sp>
      <p:sp>
        <p:nvSpPr>
          <p:cNvPr id="10" name="文本框 9">
            <a:extLst>
              <a:ext uri="{FF2B5EF4-FFF2-40B4-BE49-F238E27FC236}">
                <a16:creationId xmlns:a16="http://schemas.microsoft.com/office/drawing/2014/main" id="{9EDAF61D-0D0D-9D91-B9C1-871CBAC61D2F}"/>
              </a:ext>
            </a:extLst>
          </p:cNvPr>
          <p:cNvSpPr txBox="1"/>
          <p:nvPr/>
        </p:nvSpPr>
        <p:spPr>
          <a:xfrm>
            <a:off x="5492377" y="5290424"/>
            <a:ext cx="1895912" cy="523220"/>
          </a:xfrm>
          <a:prstGeom prst="rect">
            <a:avLst/>
          </a:prstGeom>
          <a:noFill/>
        </p:spPr>
        <p:txBody>
          <a:bodyPr wrap="square" rtlCol="0">
            <a:spAutoFit/>
          </a:bodyPr>
          <a:lstStyle/>
          <a:p>
            <a:r>
              <a:rPr lang="zh-CN" altLang="en-US" sz="2800" dirty="0">
                <a:solidFill>
                  <a:schemeClr val="accent2"/>
                </a:solidFill>
              </a:rPr>
              <a:t>系统安全</a:t>
            </a:r>
          </a:p>
        </p:txBody>
      </p:sp>
      <p:sp>
        <p:nvSpPr>
          <p:cNvPr id="11" name="文本框 10">
            <a:extLst>
              <a:ext uri="{FF2B5EF4-FFF2-40B4-BE49-F238E27FC236}">
                <a16:creationId xmlns:a16="http://schemas.microsoft.com/office/drawing/2014/main" id="{776AC805-E6BF-4B8B-3DA6-61C53A1F0A37}"/>
              </a:ext>
            </a:extLst>
          </p:cNvPr>
          <p:cNvSpPr txBox="1"/>
          <p:nvPr/>
        </p:nvSpPr>
        <p:spPr>
          <a:xfrm>
            <a:off x="8374170" y="3255611"/>
            <a:ext cx="2149050" cy="523220"/>
          </a:xfrm>
          <a:prstGeom prst="rect">
            <a:avLst/>
          </a:prstGeom>
          <a:noFill/>
        </p:spPr>
        <p:txBody>
          <a:bodyPr wrap="square" rtlCol="0">
            <a:spAutoFit/>
          </a:bodyPr>
          <a:lstStyle/>
          <a:p>
            <a:r>
              <a:rPr lang="zh-CN" altLang="en-US" sz="2800" dirty="0">
                <a:solidFill>
                  <a:schemeClr val="accent2"/>
                </a:solidFill>
              </a:rPr>
              <a:t>计算机网络</a:t>
            </a:r>
          </a:p>
        </p:txBody>
      </p:sp>
      <p:sp>
        <p:nvSpPr>
          <p:cNvPr id="12" name="文本框 11">
            <a:extLst>
              <a:ext uri="{FF2B5EF4-FFF2-40B4-BE49-F238E27FC236}">
                <a16:creationId xmlns:a16="http://schemas.microsoft.com/office/drawing/2014/main" id="{A42DD86E-8A1B-CBBC-887D-FBA4A96393BD}"/>
              </a:ext>
            </a:extLst>
          </p:cNvPr>
          <p:cNvSpPr txBox="1"/>
          <p:nvPr/>
        </p:nvSpPr>
        <p:spPr>
          <a:xfrm>
            <a:off x="1174668" y="4736424"/>
            <a:ext cx="2149050" cy="646331"/>
          </a:xfrm>
          <a:prstGeom prst="rect">
            <a:avLst/>
          </a:prstGeom>
          <a:noFill/>
        </p:spPr>
        <p:txBody>
          <a:bodyPr wrap="square" rtlCol="0">
            <a:spAutoFit/>
          </a:bodyPr>
          <a:lstStyle/>
          <a:p>
            <a:r>
              <a:rPr lang="zh-CN" altLang="en-US" sz="3600" dirty="0">
                <a:solidFill>
                  <a:schemeClr val="accent2"/>
                </a:solidFill>
              </a:rPr>
              <a:t>人工智能</a:t>
            </a:r>
          </a:p>
        </p:txBody>
      </p:sp>
      <p:sp>
        <p:nvSpPr>
          <p:cNvPr id="3" name="文本框 2">
            <a:extLst>
              <a:ext uri="{FF2B5EF4-FFF2-40B4-BE49-F238E27FC236}">
                <a16:creationId xmlns:a16="http://schemas.microsoft.com/office/drawing/2014/main" id="{528C4ACC-3911-A79E-F9C4-9B37617E2AFD}"/>
              </a:ext>
            </a:extLst>
          </p:cNvPr>
          <p:cNvSpPr txBox="1"/>
          <p:nvPr/>
        </p:nvSpPr>
        <p:spPr>
          <a:xfrm>
            <a:off x="9146761" y="4582849"/>
            <a:ext cx="2149050" cy="523220"/>
          </a:xfrm>
          <a:prstGeom prst="rect">
            <a:avLst/>
          </a:prstGeom>
          <a:noFill/>
        </p:spPr>
        <p:txBody>
          <a:bodyPr wrap="square" rtlCol="0">
            <a:spAutoFit/>
          </a:bodyPr>
          <a:lstStyle/>
          <a:p>
            <a:r>
              <a:rPr lang="zh-CN" altLang="en-US" sz="2800" dirty="0">
                <a:solidFill>
                  <a:schemeClr val="accent2"/>
                </a:solidFill>
              </a:rPr>
              <a:t>网络安全</a:t>
            </a:r>
          </a:p>
        </p:txBody>
      </p:sp>
    </p:spTree>
    <p:extLst>
      <p:ext uri="{BB962C8B-B14F-4D97-AF65-F5344CB8AC3E}">
        <p14:creationId xmlns:p14="http://schemas.microsoft.com/office/powerpoint/2010/main" val="73679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7B442-8487-9B2F-9B53-437D47E089D8}"/>
              </a:ext>
            </a:extLst>
          </p:cNvPr>
          <p:cNvSpPr>
            <a:spLocks noGrp="1"/>
          </p:cNvSpPr>
          <p:nvPr>
            <p:ph type="title"/>
          </p:nvPr>
        </p:nvSpPr>
        <p:spPr/>
        <p:txBody>
          <a:bodyPr/>
          <a:lstStyle/>
          <a:p>
            <a:r>
              <a:rPr lang="zh-CN" altLang="en-US" dirty="0"/>
              <a:t>转码的准备</a:t>
            </a:r>
          </a:p>
        </p:txBody>
      </p:sp>
      <p:sp>
        <p:nvSpPr>
          <p:cNvPr id="3" name="内容占位符 2">
            <a:extLst>
              <a:ext uri="{FF2B5EF4-FFF2-40B4-BE49-F238E27FC236}">
                <a16:creationId xmlns:a16="http://schemas.microsoft.com/office/drawing/2014/main" id="{F8231A67-6EF1-7A43-4F5D-2664D8D41A07}"/>
              </a:ext>
            </a:extLst>
          </p:cNvPr>
          <p:cNvSpPr>
            <a:spLocks noGrp="1"/>
          </p:cNvSpPr>
          <p:nvPr>
            <p:ph idx="1"/>
          </p:nvPr>
        </p:nvSpPr>
        <p:spPr>
          <a:xfrm>
            <a:off x="685800" y="1690688"/>
            <a:ext cx="10515600" cy="4351338"/>
          </a:xfrm>
        </p:spPr>
        <p:txBody>
          <a:bodyPr/>
          <a:lstStyle/>
          <a:p>
            <a:pPr marL="0" indent="0">
              <a:buNone/>
            </a:pPr>
            <a:r>
              <a:rPr lang="en-US" altLang="zh-CN" dirty="0"/>
              <a:t>BMI</a:t>
            </a:r>
            <a:r>
              <a:rPr lang="zh-CN" altLang="en-US" dirty="0"/>
              <a:t>对转码有帮助的课</a:t>
            </a:r>
            <a:endParaRPr lang="en-US" altLang="zh-CN" dirty="0"/>
          </a:p>
          <a:p>
            <a:r>
              <a:rPr lang="en-US" altLang="zh-CN" dirty="0">
                <a:solidFill>
                  <a:schemeClr val="accent2"/>
                </a:solidFill>
              </a:rPr>
              <a:t>BMI3</a:t>
            </a:r>
            <a:r>
              <a:rPr lang="en-US" altLang="zh-CN" dirty="0"/>
              <a:t> -------------------------</a:t>
            </a:r>
            <a:r>
              <a:rPr lang="zh-CN" altLang="en-US" dirty="0">
                <a:solidFill>
                  <a:schemeClr val="accent2"/>
                </a:solidFill>
              </a:rPr>
              <a:t>* </a:t>
            </a:r>
            <a:r>
              <a:rPr lang="en-US" altLang="zh-CN" dirty="0">
                <a:solidFill>
                  <a:schemeClr val="accent2"/>
                </a:solidFill>
              </a:rPr>
              <a:t>Algorithm and data structure </a:t>
            </a:r>
          </a:p>
          <a:p>
            <a:r>
              <a:rPr lang="en-US" altLang="zh-CN" dirty="0">
                <a:solidFill>
                  <a:schemeClr val="accent2"/>
                </a:solidFill>
              </a:rPr>
              <a:t>DST2</a:t>
            </a:r>
            <a:r>
              <a:rPr lang="en-US" altLang="zh-CN" dirty="0"/>
              <a:t> -------------------------</a:t>
            </a:r>
            <a:r>
              <a:rPr lang="en-US" altLang="zh-CN" dirty="0">
                <a:solidFill>
                  <a:schemeClr val="accent2"/>
                </a:solidFill>
              </a:rPr>
              <a:t>Database and web technology</a:t>
            </a:r>
          </a:p>
          <a:p>
            <a:r>
              <a:rPr lang="en-US" altLang="zh-CN" dirty="0"/>
              <a:t>ADS2  -------------------------------Data science, statistics </a:t>
            </a:r>
          </a:p>
          <a:p>
            <a:r>
              <a:rPr lang="en-US" altLang="zh-CN" dirty="0"/>
              <a:t>Advanced Mathematics --------------------Calculus, statistics</a:t>
            </a:r>
          </a:p>
          <a:p>
            <a:r>
              <a:rPr lang="en-US" altLang="zh-CN" dirty="0"/>
              <a:t>BIA4 -------------------------------------Machine learning</a:t>
            </a:r>
          </a:p>
          <a:p>
            <a:pPr marL="0" indent="0">
              <a:buNone/>
            </a:pPr>
            <a:r>
              <a:rPr lang="en-US" altLang="zh-CN" dirty="0"/>
              <a:t>…</a:t>
            </a:r>
          </a:p>
          <a:p>
            <a:pPr marL="0" indent="0">
              <a:buNone/>
            </a:pPr>
            <a:r>
              <a:rPr lang="zh-CN" altLang="en-US" dirty="0"/>
              <a:t>拿到高分 </a:t>
            </a:r>
            <a:r>
              <a:rPr lang="en-US" altLang="zh-CN" dirty="0"/>
              <a:t>&amp; </a:t>
            </a:r>
            <a:r>
              <a:rPr lang="zh-CN" altLang="en-US" dirty="0"/>
              <a:t>做好课内</a:t>
            </a:r>
            <a:r>
              <a:rPr lang="en-US" altLang="zh-CN" dirty="0">
                <a:solidFill>
                  <a:schemeClr val="accent2"/>
                </a:solidFill>
              </a:rPr>
              <a:t>project</a:t>
            </a:r>
            <a:r>
              <a:rPr lang="zh-CN" altLang="en-US" dirty="0"/>
              <a:t>！</a:t>
            </a:r>
            <a:endParaRPr lang="en-US" altLang="zh-CN" dirty="0"/>
          </a:p>
        </p:txBody>
      </p:sp>
      <p:sp>
        <p:nvSpPr>
          <p:cNvPr id="4" name="文本框 3">
            <a:extLst>
              <a:ext uri="{FF2B5EF4-FFF2-40B4-BE49-F238E27FC236}">
                <a16:creationId xmlns:a16="http://schemas.microsoft.com/office/drawing/2014/main" id="{D48CAE74-A6D4-4CFB-C150-3E4C0BA07441}"/>
              </a:ext>
            </a:extLst>
          </p:cNvPr>
          <p:cNvSpPr txBox="1"/>
          <p:nvPr/>
        </p:nvSpPr>
        <p:spPr>
          <a:xfrm>
            <a:off x="6477000" y="5253633"/>
            <a:ext cx="4724400" cy="923330"/>
          </a:xfrm>
          <a:prstGeom prst="rect">
            <a:avLst/>
          </a:prstGeom>
          <a:noFill/>
          <a:ln>
            <a:solidFill>
              <a:schemeClr val="tx1"/>
            </a:solidFill>
            <a:prstDash val="sysDash"/>
          </a:ln>
        </p:spPr>
        <p:txBody>
          <a:bodyPr wrap="square" rtlCol="0">
            <a:spAutoFit/>
          </a:bodyPr>
          <a:lstStyle/>
          <a:p>
            <a:r>
              <a:rPr lang="en-US" altLang="zh-CN" dirty="0"/>
              <a:t>CV</a:t>
            </a:r>
          </a:p>
          <a:p>
            <a:r>
              <a:rPr lang="en-US" altLang="zh-CN" dirty="0">
                <a:latin typeface="Times New Roman" panose="02020603050405020304" pitchFamily="18" charset="0"/>
                <a:cs typeface="Times New Roman" panose="02020603050405020304" pitchFamily="18" charset="0"/>
              </a:rPr>
              <a:t>Cumulative GPA: …</a:t>
            </a:r>
          </a:p>
          <a:p>
            <a:r>
              <a:rPr lang="en-US" altLang="zh-CN" dirty="0">
                <a:latin typeface="Times New Roman" panose="02020603050405020304" pitchFamily="18" charset="0"/>
                <a:cs typeface="Times New Roman" panose="02020603050405020304" pitchFamily="18" charset="0"/>
              </a:rPr>
              <a:t>Course highlights: BMI3 89 …</a:t>
            </a:r>
          </a:p>
        </p:txBody>
      </p:sp>
    </p:spTree>
    <p:extLst>
      <p:ext uri="{BB962C8B-B14F-4D97-AF65-F5344CB8AC3E}">
        <p14:creationId xmlns:p14="http://schemas.microsoft.com/office/powerpoint/2010/main" val="53467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7E2B9-1E9E-6056-4E43-F535DC306511}"/>
              </a:ext>
            </a:extLst>
          </p:cNvPr>
          <p:cNvSpPr>
            <a:spLocks noGrp="1"/>
          </p:cNvSpPr>
          <p:nvPr>
            <p:ph type="title"/>
          </p:nvPr>
        </p:nvSpPr>
        <p:spPr/>
        <p:txBody>
          <a:bodyPr/>
          <a:lstStyle/>
          <a:p>
            <a:r>
              <a:rPr lang="zh-CN" altLang="en-US" dirty="0"/>
              <a:t>准备</a:t>
            </a:r>
            <a:r>
              <a:rPr lang="en-US" altLang="zh-CN" dirty="0"/>
              <a:t>-Online Courses</a:t>
            </a:r>
            <a:endParaRPr lang="zh-CN" altLang="en-US" dirty="0"/>
          </a:p>
        </p:txBody>
      </p:sp>
      <p:sp>
        <p:nvSpPr>
          <p:cNvPr id="3" name="内容占位符 2">
            <a:extLst>
              <a:ext uri="{FF2B5EF4-FFF2-40B4-BE49-F238E27FC236}">
                <a16:creationId xmlns:a16="http://schemas.microsoft.com/office/drawing/2014/main" id="{18B8495F-3C45-6013-97E1-08B560BB6932}"/>
              </a:ext>
            </a:extLst>
          </p:cNvPr>
          <p:cNvSpPr>
            <a:spLocks noGrp="1"/>
          </p:cNvSpPr>
          <p:nvPr>
            <p:ph idx="1"/>
          </p:nvPr>
        </p:nvSpPr>
        <p:spPr/>
        <p:txBody>
          <a:bodyPr>
            <a:normAutofit/>
          </a:bodyPr>
          <a:lstStyle/>
          <a:p>
            <a:r>
              <a:rPr lang="en-US" altLang="zh-CN" dirty="0"/>
              <a:t>Coursera </a:t>
            </a:r>
            <a:r>
              <a:rPr lang="zh-CN" altLang="en-US" dirty="0"/>
              <a:t>（注意：</a:t>
            </a:r>
            <a:r>
              <a:rPr lang="zh-CN" altLang="en-US" dirty="0">
                <a:solidFill>
                  <a:schemeClr val="accent2"/>
                </a:solidFill>
              </a:rPr>
              <a:t>学知名大学，能购买证书的课</a:t>
            </a:r>
            <a:r>
              <a:rPr lang="zh-CN" altLang="en-US" dirty="0"/>
              <a:t>）</a:t>
            </a:r>
            <a:endParaRPr lang="en-US" altLang="zh-CN" dirty="0"/>
          </a:p>
          <a:p>
            <a:pPr marL="914400" lvl="1" indent="-457200">
              <a:buFont typeface="+mj-lt"/>
              <a:buAutoNum type="arabicPeriod"/>
            </a:pPr>
            <a:r>
              <a:rPr lang="en-US" altLang="zh-CN" dirty="0">
                <a:hlinkClick r:id="rId3"/>
              </a:rPr>
              <a:t>https://www.coursera.org/learn/single-variable-calculus</a:t>
            </a:r>
            <a:r>
              <a:rPr lang="en-US" altLang="zh-CN" dirty="0"/>
              <a:t> </a:t>
            </a:r>
            <a:r>
              <a:rPr lang="en-US" altLang="zh-CN" dirty="0">
                <a:hlinkClick r:id="rId4"/>
              </a:rPr>
              <a:t>https://www.coursera.org/learn/discrete-calculus</a:t>
            </a:r>
            <a:r>
              <a:rPr lang="en-US" altLang="zh-CN" dirty="0"/>
              <a:t> </a:t>
            </a:r>
            <a:r>
              <a:rPr lang="en-US" altLang="zh-CN" dirty="0">
                <a:hlinkClick r:id="rId5"/>
              </a:rPr>
              <a:t>https://www.coursera.org/learn/integration-calculus</a:t>
            </a:r>
            <a:r>
              <a:rPr lang="en-US" altLang="zh-CN" dirty="0"/>
              <a:t> </a:t>
            </a:r>
            <a:r>
              <a:rPr lang="en-US" altLang="zh-CN" dirty="0">
                <a:hlinkClick r:id="rId6"/>
              </a:rPr>
              <a:t>https://www.coursera.org/learn/differentiation-calculus</a:t>
            </a:r>
            <a:r>
              <a:rPr lang="en-US" altLang="zh-CN" dirty="0"/>
              <a:t> </a:t>
            </a:r>
            <a:r>
              <a:rPr lang="en-US" altLang="zh-CN" dirty="0">
                <a:hlinkClick r:id="rId7"/>
              </a:rPr>
              <a:t>https://www.coursera.org/learn/applications-calculus</a:t>
            </a:r>
            <a:endParaRPr lang="en-US" altLang="zh-CN" dirty="0"/>
          </a:p>
          <a:p>
            <a:pPr marL="914400" lvl="1" indent="-457200">
              <a:buFont typeface="+mj-lt"/>
              <a:buAutoNum type="arabicPeriod"/>
            </a:pPr>
            <a:r>
              <a:rPr lang="en-US" altLang="zh-CN" dirty="0">
                <a:hlinkClick r:id="rId8"/>
              </a:rPr>
              <a:t>https://www.coursera.org/learn/linear-algebra-machine-learning</a:t>
            </a:r>
            <a:endParaRPr lang="en-US" altLang="zh-CN" dirty="0"/>
          </a:p>
          <a:p>
            <a:r>
              <a:rPr lang="en-US" altLang="zh-CN" dirty="0"/>
              <a:t>CS</a:t>
            </a:r>
            <a:r>
              <a:rPr lang="zh-CN" altLang="en-US" dirty="0"/>
              <a:t>自学指南 </a:t>
            </a:r>
            <a:r>
              <a:rPr lang="en-US" altLang="zh-CN" dirty="0">
                <a:hlinkClick r:id="rId9"/>
              </a:rPr>
              <a:t>https://csdiy.wiki</a:t>
            </a:r>
            <a:endParaRPr lang="en-US" altLang="zh-CN" dirty="0"/>
          </a:p>
          <a:p>
            <a:pPr marL="914400" lvl="1" indent="-457200">
              <a:buFont typeface="+mj-lt"/>
              <a:buAutoNum type="arabicPeriod"/>
            </a:pPr>
            <a:r>
              <a:rPr lang="en-US" altLang="zh-CN" dirty="0"/>
              <a:t>UCB</a:t>
            </a:r>
            <a:r>
              <a:rPr lang="zh-CN" altLang="en-US" dirty="0"/>
              <a:t>数据结构</a:t>
            </a:r>
            <a:r>
              <a:rPr lang="en-US" altLang="zh-CN" dirty="0"/>
              <a:t>CS61B</a:t>
            </a:r>
            <a:r>
              <a:rPr lang="zh-CN" altLang="en-US" dirty="0"/>
              <a:t>：</a:t>
            </a:r>
            <a:r>
              <a:rPr lang="en-US" altLang="zh-CN" dirty="0"/>
              <a:t> </a:t>
            </a:r>
            <a:r>
              <a:rPr lang="en-US" altLang="zh-CN" dirty="0">
                <a:hlinkClick r:id="rId10"/>
              </a:rPr>
              <a:t>https://sp18.datastructur.es/</a:t>
            </a:r>
            <a:endParaRPr lang="en-US" altLang="zh-CN" dirty="0"/>
          </a:p>
          <a:p>
            <a:pPr marL="914400" lvl="1" indent="-457200">
              <a:buFont typeface="+mj-lt"/>
              <a:buAutoNum type="arabicPeriod"/>
            </a:pPr>
            <a:endParaRPr lang="en-US" altLang="zh-CN" dirty="0"/>
          </a:p>
          <a:p>
            <a:endParaRPr lang="zh-CN" altLang="en-US" dirty="0"/>
          </a:p>
        </p:txBody>
      </p:sp>
      <p:sp>
        <p:nvSpPr>
          <p:cNvPr id="6" name="文本框 5">
            <a:extLst>
              <a:ext uri="{FF2B5EF4-FFF2-40B4-BE49-F238E27FC236}">
                <a16:creationId xmlns:a16="http://schemas.microsoft.com/office/drawing/2014/main" id="{019F2B9F-9FB1-BEB8-E031-FAA2B60AA7E9}"/>
              </a:ext>
            </a:extLst>
          </p:cNvPr>
          <p:cNvSpPr txBox="1"/>
          <p:nvPr/>
        </p:nvSpPr>
        <p:spPr>
          <a:xfrm>
            <a:off x="9278024" y="1690688"/>
            <a:ext cx="1803633" cy="646331"/>
          </a:xfrm>
          <a:prstGeom prst="rect">
            <a:avLst/>
          </a:prstGeom>
          <a:noFill/>
          <a:ln>
            <a:solidFill>
              <a:schemeClr val="tx1"/>
            </a:solidFill>
            <a:prstDash val="solid"/>
          </a:ln>
        </p:spPr>
        <p:txBody>
          <a:bodyPr wrap="square" rtlCol="0">
            <a:spAutoFit/>
          </a:bodyPr>
          <a:lstStyle/>
          <a:p>
            <a:r>
              <a:rPr lang="zh-CN" altLang="en-US" dirty="0"/>
              <a:t>部分课</a:t>
            </a:r>
            <a:r>
              <a:rPr lang="en-US" altLang="zh-CN" dirty="0"/>
              <a:t>7</a:t>
            </a:r>
            <a:r>
              <a:rPr lang="zh-CN" altLang="en-US" dirty="0"/>
              <a:t>天内学完免费哦，加油！</a:t>
            </a:r>
          </a:p>
        </p:txBody>
      </p:sp>
    </p:spTree>
    <p:extLst>
      <p:ext uri="{BB962C8B-B14F-4D97-AF65-F5344CB8AC3E}">
        <p14:creationId xmlns:p14="http://schemas.microsoft.com/office/powerpoint/2010/main" val="303857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D1132-00A5-6FD0-313E-9AFFD07E40E9}"/>
              </a:ext>
            </a:extLst>
          </p:cNvPr>
          <p:cNvSpPr>
            <a:spLocks noGrp="1"/>
          </p:cNvSpPr>
          <p:nvPr>
            <p:ph type="title"/>
          </p:nvPr>
        </p:nvSpPr>
        <p:spPr/>
        <p:txBody>
          <a:bodyPr/>
          <a:lstStyle/>
          <a:p>
            <a:r>
              <a:rPr lang="zh-CN" altLang="en-US" dirty="0"/>
              <a:t>科研与实习</a:t>
            </a:r>
          </a:p>
        </p:txBody>
      </p:sp>
      <p:sp>
        <p:nvSpPr>
          <p:cNvPr id="3" name="内容占位符 2">
            <a:extLst>
              <a:ext uri="{FF2B5EF4-FFF2-40B4-BE49-F238E27FC236}">
                <a16:creationId xmlns:a16="http://schemas.microsoft.com/office/drawing/2014/main" id="{EC5181D3-BB39-5449-29E5-662322FFA971}"/>
              </a:ext>
            </a:extLst>
          </p:cNvPr>
          <p:cNvSpPr>
            <a:spLocks noGrp="1"/>
          </p:cNvSpPr>
          <p:nvPr>
            <p:ph idx="1"/>
          </p:nvPr>
        </p:nvSpPr>
        <p:spPr/>
        <p:txBody>
          <a:bodyPr/>
          <a:lstStyle/>
          <a:p>
            <a:r>
              <a:rPr lang="zh-CN" altLang="en-US" dirty="0"/>
              <a:t>兼顾本专业与转码：在实验室中参与到算法开发、机器学习、数据库或网页建设的工作，利用假期进行短期实习（一个月以上）</a:t>
            </a:r>
            <a:endParaRPr lang="en-US" altLang="zh-CN" dirty="0"/>
          </a:p>
          <a:p>
            <a:r>
              <a:rPr lang="zh-CN" altLang="en-US" dirty="0"/>
              <a:t>大一</a:t>
            </a:r>
            <a:r>
              <a:rPr lang="en-US" altLang="zh-CN" dirty="0"/>
              <a:t>-</a:t>
            </a:r>
            <a:r>
              <a:rPr lang="zh-CN" altLang="en-US" dirty="0"/>
              <a:t>大四、</a:t>
            </a:r>
            <a:r>
              <a:rPr lang="en-US" altLang="zh-CN" dirty="0"/>
              <a:t>Gap year</a:t>
            </a:r>
            <a:r>
              <a:rPr lang="zh-CN" altLang="en-US" dirty="0"/>
              <a:t>时确定要转码</a:t>
            </a:r>
            <a:r>
              <a:rPr lang="en-US" altLang="zh-CN" dirty="0"/>
              <a:t> – </a:t>
            </a:r>
            <a:r>
              <a:rPr lang="zh-CN" altLang="en-US" dirty="0"/>
              <a:t>暂缓科研，进行长期（三个月以上）实习</a:t>
            </a:r>
            <a:endParaRPr lang="en-US" altLang="zh-CN" dirty="0"/>
          </a:p>
          <a:p>
            <a:r>
              <a:rPr lang="zh-CN" altLang="en-US" dirty="0"/>
              <a:t>专业是生物找不到</a:t>
            </a:r>
            <a:r>
              <a:rPr lang="en-US" altLang="zh-CN" dirty="0"/>
              <a:t>CS</a:t>
            </a:r>
            <a:r>
              <a:rPr lang="zh-CN" altLang="en-US" dirty="0"/>
              <a:t>方向的实习？试试</a:t>
            </a:r>
            <a:r>
              <a:rPr lang="en-US" altLang="zh-CN" dirty="0"/>
              <a:t>Data Science</a:t>
            </a:r>
            <a:r>
              <a:rPr lang="zh-CN" altLang="en-US" dirty="0"/>
              <a:t>方向，或者进生物科技公司从事软件</a:t>
            </a:r>
            <a:r>
              <a:rPr lang="en-US" altLang="zh-CN" dirty="0"/>
              <a:t>/</a:t>
            </a:r>
            <a:r>
              <a:rPr lang="zh-CN" altLang="en-US" dirty="0"/>
              <a:t>网页</a:t>
            </a:r>
            <a:r>
              <a:rPr lang="en-US" altLang="zh-CN" dirty="0"/>
              <a:t>/</a:t>
            </a:r>
            <a:r>
              <a:rPr lang="zh-CN" altLang="en-US" dirty="0"/>
              <a:t>数据库的开发和维护</a:t>
            </a:r>
            <a:endParaRPr lang="en-US" altLang="zh-CN" dirty="0"/>
          </a:p>
          <a:p>
            <a:r>
              <a:rPr lang="zh-CN" altLang="en-US" dirty="0"/>
              <a:t>大四没有时间实习？简历中多写一些课内项目（</a:t>
            </a:r>
            <a:r>
              <a:rPr lang="en-US" altLang="zh-CN" dirty="0"/>
              <a:t>BMI3</a:t>
            </a:r>
            <a:r>
              <a:rPr lang="zh-CN" altLang="en-US" dirty="0"/>
              <a:t>，</a:t>
            </a:r>
            <a:r>
              <a:rPr lang="en-US" altLang="zh-CN" dirty="0"/>
              <a:t>DST2</a:t>
            </a:r>
            <a:r>
              <a:rPr lang="zh-CN" altLang="en-US" dirty="0"/>
              <a:t>）</a:t>
            </a:r>
            <a:endParaRPr lang="en-US" altLang="zh-CN" dirty="0"/>
          </a:p>
          <a:p>
            <a:pPr marL="0" indent="0">
              <a:buNone/>
            </a:pPr>
            <a:endParaRPr lang="en-US" altLang="zh-CN" dirty="0"/>
          </a:p>
          <a:p>
            <a:pPr marL="0" indent="0">
              <a:buNone/>
            </a:pP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61152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FD1D4-C3FF-9007-78CD-C88B3075A115}"/>
              </a:ext>
            </a:extLst>
          </p:cNvPr>
          <p:cNvSpPr>
            <a:spLocks noGrp="1"/>
          </p:cNvSpPr>
          <p:nvPr>
            <p:ph type="title"/>
          </p:nvPr>
        </p:nvSpPr>
        <p:spPr/>
        <p:txBody>
          <a:bodyPr/>
          <a:lstStyle/>
          <a:p>
            <a:r>
              <a:rPr lang="zh-CN" altLang="en-US" dirty="0"/>
              <a:t>我的科研与实习</a:t>
            </a:r>
          </a:p>
        </p:txBody>
      </p:sp>
      <p:sp>
        <p:nvSpPr>
          <p:cNvPr id="3" name="内容占位符 2">
            <a:extLst>
              <a:ext uri="{FF2B5EF4-FFF2-40B4-BE49-F238E27FC236}">
                <a16:creationId xmlns:a16="http://schemas.microsoft.com/office/drawing/2014/main" id="{604BF8FA-22F5-6BC8-0715-7CA6D72183AA}"/>
              </a:ext>
            </a:extLst>
          </p:cNvPr>
          <p:cNvSpPr>
            <a:spLocks noGrp="1"/>
          </p:cNvSpPr>
          <p:nvPr>
            <p:ph idx="1"/>
          </p:nvPr>
        </p:nvSpPr>
        <p:spPr>
          <a:xfrm>
            <a:off x="838200" y="1690688"/>
            <a:ext cx="10515600" cy="4351338"/>
          </a:xfrm>
        </p:spPr>
        <p:txBody>
          <a:bodyPr>
            <a:normAutofit/>
          </a:bodyPr>
          <a:lstStyle/>
          <a:p>
            <a:r>
              <a:rPr lang="zh-CN" altLang="en-US" dirty="0"/>
              <a:t>科研</a:t>
            </a:r>
            <a:endParaRPr lang="en-US" altLang="zh-CN" dirty="0"/>
          </a:p>
          <a:p>
            <a:pPr lvl="1"/>
            <a:r>
              <a:rPr lang="zh-CN" altLang="en-US" dirty="0"/>
              <a:t>搭建多组学网页数据库</a:t>
            </a:r>
            <a:r>
              <a:rPr lang="en-US" altLang="zh-CN" dirty="0"/>
              <a:t>omics3d.net</a:t>
            </a:r>
            <a:r>
              <a:rPr lang="zh-CN" altLang="en-US" dirty="0"/>
              <a:t>（</a:t>
            </a:r>
            <a:r>
              <a:rPr lang="en-US" altLang="zh-CN" dirty="0"/>
              <a:t>Jian Liu Lab</a:t>
            </a:r>
            <a:r>
              <a:rPr lang="zh-CN" altLang="en-US" dirty="0"/>
              <a:t>）</a:t>
            </a:r>
            <a:endParaRPr lang="en-US" altLang="zh-CN" dirty="0"/>
          </a:p>
          <a:p>
            <a:pPr lvl="1"/>
            <a:r>
              <a:rPr lang="zh-CN" altLang="en-US" dirty="0"/>
              <a:t>主要内容：</a:t>
            </a:r>
            <a:r>
              <a:rPr lang="en-US" altLang="zh-CN" dirty="0"/>
              <a:t>web</a:t>
            </a:r>
            <a:r>
              <a:rPr lang="zh-CN" altLang="en-US" dirty="0"/>
              <a:t>开发</a:t>
            </a:r>
            <a:endParaRPr lang="en-US" altLang="zh-CN" dirty="0"/>
          </a:p>
          <a:p>
            <a:pPr lvl="1"/>
            <a:r>
              <a:rPr lang="en-US" altLang="zh-CN" dirty="0"/>
              <a:t>2021.9 – 2022.8</a:t>
            </a:r>
          </a:p>
          <a:p>
            <a:r>
              <a:rPr lang="zh-CN" altLang="en-US" dirty="0"/>
              <a:t>实习</a:t>
            </a:r>
            <a:endParaRPr lang="en-US" altLang="zh-CN" dirty="0"/>
          </a:p>
          <a:p>
            <a:pPr lvl="1"/>
            <a:r>
              <a:rPr lang="en-US" altLang="zh-CN" dirty="0"/>
              <a:t>Database management (</a:t>
            </a:r>
            <a:r>
              <a:rPr lang="en-US" altLang="zh-CN" dirty="0" err="1"/>
              <a:t>Ustar</a:t>
            </a:r>
            <a:r>
              <a:rPr lang="en-US" altLang="zh-CN" dirty="0"/>
              <a:t> Biotechnologies)</a:t>
            </a:r>
          </a:p>
          <a:p>
            <a:pPr lvl="1"/>
            <a:r>
              <a:rPr lang="zh-CN" altLang="en-US" dirty="0"/>
              <a:t>主要内容：数据库维护</a:t>
            </a:r>
            <a:endParaRPr lang="en-US" altLang="zh-CN" dirty="0"/>
          </a:p>
          <a:p>
            <a:pPr lvl="1"/>
            <a:r>
              <a:rPr lang="en-US" altLang="zh-CN" dirty="0"/>
              <a:t>2021.07-2021.08</a:t>
            </a:r>
          </a:p>
          <a:p>
            <a:r>
              <a:rPr lang="zh-CN" altLang="en-US" dirty="0"/>
              <a:t>其他经历</a:t>
            </a:r>
            <a:endParaRPr lang="en-US" altLang="zh-CN" dirty="0"/>
          </a:p>
          <a:p>
            <a:pPr lvl="1"/>
            <a:r>
              <a:rPr lang="en-US" altLang="zh-CN" dirty="0"/>
              <a:t>BLASTP algorithm with python </a:t>
            </a:r>
            <a:r>
              <a:rPr lang="zh-CN" altLang="en-US" dirty="0"/>
              <a:t>（</a:t>
            </a:r>
            <a:r>
              <a:rPr lang="en-US" altLang="zh-CN" dirty="0"/>
              <a:t>BMI3 project</a:t>
            </a:r>
            <a:r>
              <a:rPr lang="zh-CN" altLang="en-US" dirty="0"/>
              <a:t>）</a:t>
            </a:r>
            <a:endParaRPr lang="en-US" altLang="zh-CN" dirty="0"/>
          </a:p>
        </p:txBody>
      </p:sp>
    </p:spTree>
    <p:extLst>
      <p:ext uri="{BB962C8B-B14F-4D97-AF65-F5344CB8AC3E}">
        <p14:creationId xmlns:p14="http://schemas.microsoft.com/office/powerpoint/2010/main" val="25601251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2730</Words>
  <Application>Microsoft Office PowerPoint</Application>
  <PresentationFormat>宽屏</PresentationFormat>
  <Paragraphs>161</Paragraphs>
  <Slides>15</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Times New Roman</vt:lpstr>
      <vt:lpstr>Office 主题​​</vt:lpstr>
      <vt:lpstr>跨专业申请经验分享  计算机科学方向</vt:lpstr>
      <vt:lpstr>个人申请经历</vt:lpstr>
      <vt:lpstr>转码的弊端</vt:lpstr>
      <vt:lpstr>要不要转码？</vt:lpstr>
      <vt:lpstr>转码后就业方向</vt:lpstr>
      <vt:lpstr>转码的准备</vt:lpstr>
      <vt:lpstr>准备-Online Courses</vt:lpstr>
      <vt:lpstr>科研与实习</vt:lpstr>
      <vt:lpstr>我的科研与实习</vt:lpstr>
      <vt:lpstr>推荐信</vt:lpstr>
      <vt:lpstr>如何联系老师写推荐信？</vt:lpstr>
      <vt:lpstr>选校选专业</vt:lpstr>
      <vt:lpstr>学习CS的感受</vt:lpstr>
      <vt:lpstr>学习CS的感受</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跨专业申请经验分享 计算机科学方向</dc:title>
  <dc:creator>Xinyu Wu</dc:creator>
  <cp:lastModifiedBy>Xinyu Wu</cp:lastModifiedBy>
  <cp:revision>20</cp:revision>
  <dcterms:created xsi:type="dcterms:W3CDTF">2022-10-08T08:29:18Z</dcterms:created>
  <dcterms:modified xsi:type="dcterms:W3CDTF">2022-10-17T07:47:39Z</dcterms:modified>
</cp:coreProperties>
</file>