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9" r:id="rId1"/>
  </p:sldMasterIdLst>
  <p:notesMasterIdLst>
    <p:notesMasterId r:id="rId43"/>
  </p:notesMasterIdLst>
  <p:handoutMasterIdLst>
    <p:handoutMasterId r:id="rId44"/>
  </p:handoutMasterIdLst>
  <p:sldIdLst>
    <p:sldId id="376" r:id="rId2"/>
    <p:sldId id="377" r:id="rId3"/>
    <p:sldId id="354" r:id="rId4"/>
    <p:sldId id="378" r:id="rId5"/>
    <p:sldId id="381" r:id="rId6"/>
    <p:sldId id="380" r:id="rId7"/>
    <p:sldId id="382" r:id="rId8"/>
    <p:sldId id="384" r:id="rId9"/>
    <p:sldId id="385" r:id="rId10"/>
    <p:sldId id="387" r:id="rId11"/>
    <p:sldId id="386" r:id="rId12"/>
    <p:sldId id="388" r:id="rId13"/>
    <p:sldId id="391" r:id="rId14"/>
    <p:sldId id="389" r:id="rId15"/>
    <p:sldId id="390" r:id="rId16"/>
    <p:sldId id="392" r:id="rId17"/>
    <p:sldId id="397" r:id="rId18"/>
    <p:sldId id="393" r:id="rId19"/>
    <p:sldId id="398" r:id="rId20"/>
    <p:sldId id="396" r:id="rId21"/>
    <p:sldId id="395" r:id="rId22"/>
    <p:sldId id="383" r:id="rId23"/>
    <p:sldId id="399" r:id="rId24"/>
    <p:sldId id="401" r:id="rId25"/>
    <p:sldId id="410" r:id="rId26"/>
    <p:sldId id="411" r:id="rId27"/>
    <p:sldId id="412" r:id="rId28"/>
    <p:sldId id="413" r:id="rId29"/>
    <p:sldId id="409" r:id="rId30"/>
    <p:sldId id="403" r:id="rId31"/>
    <p:sldId id="414" r:id="rId32"/>
    <p:sldId id="415" r:id="rId33"/>
    <p:sldId id="417" r:id="rId34"/>
    <p:sldId id="416" r:id="rId35"/>
    <p:sldId id="405" r:id="rId36"/>
    <p:sldId id="419" r:id="rId37"/>
    <p:sldId id="420" r:id="rId38"/>
    <p:sldId id="421" r:id="rId39"/>
    <p:sldId id="422" r:id="rId40"/>
    <p:sldId id="375" r:id="rId41"/>
    <p:sldId id="418" r:id="rId42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 Page Options" id="{FC699B4F-2CF1-834B-9091-DF7C885204F9}">
          <p14:sldIdLst>
            <p14:sldId id="376"/>
          </p14:sldIdLst>
        </p14:section>
        <p14:section name="Content Pages" id="{ED1C162D-118D-3548-B293-5127223BDB37}">
          <p14:sldIdLst>
            <p14:sldId id="377"/>
            <p14:sldId id="354"/>
            <p14:sldId id="378"/>
            <p14:sldId id="381"/>
            <p14:sldId id="380"/>
            <p14:sldId id="382"/>
            <p14:sldId id="384"/>
            <p14:sldId id="385"/>
            <p14:sldId id="387"/>
            <p14:sldId id="386"/>
            <p14:sldId id="388"/>
            <p14:sldId id="391"/>
            <p14:sldId id="389"/>
            <p14:sldId id="390"/>
            <p14:sldId id="392"/>
            <p14:sldId id="397"/>
            <p14:sldId id="393"/>
            <p14:sldId id="398"/>
            <p14:sldId id="396"/>
            <p14:sldId id="395"/>
            <p14:sldId id="383"/>
            <p14:sldId id="399"/>
            <p14:sldId id="401"/>
            <p14:sldId id="410"/>
            <p14:sldId id="411"/>
            <p14:sldId id="412"/>
            <p14:sldId id="413"/>
            <p14:sldId id="409"/>
            <p14:sldId id="403"/>
            <p14:sldId id="414"/>
            <p14:sldId id="415"/>
            <p14:sldId id="417"/>
            <p14:sldId id="416"/>
            <p14:sldId id="405"/>
            <p14:sldId id="419"/>
            <p14:sldId id="420"/>
            <p14:sldId id="421"/>
            <p14:sldId id="422"/>
            <p14:sldId id="375"/>
            <p14:sldId id="41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677" userDrawn="1">
          <p15:clr>
            <a:srgbClr val="A4A3A4"/>
          </p15:clr>
        </p15:guide>
        <p15:guide id="2" pos="546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45DBEB"/>
    <a:srgbClr val="006699"/>
    <a:srgbClr val="091925"/>
    <a:srgbClr val="123451"/>
    <a:srgbClr val="07131C"/>
    <a:srgbClr val="0D263A"/>
    <a:srgbClr val="336699"/>
    <a:srgbClr val="00FF80"/>
    <a:srgbClr val="FF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Стиль из темы 1 - акцент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9D7B26C5-4107-4FEC-AEDC-1716B250A1EF}" styleName="Светлый стиль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5758FB7-9AC5-4552-8A53-C91805E547FA}" styleName="Стиль из темы 1 - акцент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54" autoAdjust="0"/>
    <p:restoredTop sz="96210" autoAdjust="0"/>
  </p:normalViewPr>
  <p:slideViewPr>
    <p:cSldViewPr>
      <p:cViewPr>
        <p:scale>
          <a:sx n="50" d="100"/>
          <a:sy n="50" d="100"/>
        </p:scale>
        <p:origin x="2166" y="1590"/>
      </p:cViewPr>
      <p:guideLst>
        <p:guide orient="horz" pos="677"/>
        <p:guide pos="546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9F7FF7-50CD-D74F-8521-E72DB68B670C}" type="datetimeFigureOut">
              <a:rPr lang="en-US" smtClean="0"/>
              <a:pPr/>
              <a:t>12/2/2017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46F62F-B370-7346-B33C-1C487BFE61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78081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D1DD9B-E140-4D76-B427-DF4838D859EA}" type="datetimeFigureOut">
              <a:rPr lang="en-US" smtClean="0"/>
              <a:pPr/>
              <a:t>12/2/2017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267C37-924A-4F8E-82E0-C3470BACC8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65801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3688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6197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7F1D3-35E8-438C-83B8-AB4C409907EB}" type="datetimeFigureOut">
              <a:rPr lang="ru-RU" smtClean="0"/>
              <a:t>02.12.2017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1C80A-5278-47FF-ABE7-913D0C8442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361479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7F1D3-35E8-438C-83B8-AB4C409907EB}" type="datetimeFigureOut">
              <a:rPr lang="ru-RU" smtClean="0"/>
              <a:t>02.12.2017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1C80A-5278-47FF-ABE7-913D0C8442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377253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7F1D3-35E8-438C-83B8-AB4C409907EB}" type="datetimeFigureOut">
              <a:rPr lang="ru-RU" smtClean="0"/>
              <a:t>02.12.2017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1C80A-5278-47FF-ABE7-913D0C8442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642438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Im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vert="horz" lIns="68580" tIns="34290" rIns="68580" bIns="34290" anchor="ctr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Background Image</a:t>
            </a:r>
            <a:endParaRPr lang="en-US" dirty="0"/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31825" y="1556683"/>
            <a:ext cx="6910388" cy="595035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4100" spc="-15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4500">
                <a:latin typeface="Arial Black"/>
                <a:cs typeface="Arial Black"/>
              </a:defRPr>
            </a:lvl2pPr>
            <a:lvl3pPr>
              <a:defRPr sz="4500">
                <a:latin typeface="Arial Black"/>
                <a:cs typeface="Arial Black"/>
              </a:defRPr>
            </a:lvl3pPr>
            <a:lvl4pPr>
              <a:defRPr sz="4500">
                <a:latin typeface="Arial Black"/>
                <a:cs typeface="Arial Black"/>
              </a:defRPr>
            </a:lvl4pPr>
            <a:lvl5pPr>
              <a:defRPr sz="45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CLICK TO ADD TITLE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60400" y="3340101"/>
            <a:ext cx="6488113" cy="284693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60399" y="4094614"/>
            <a:ext cx="3649662" cy="279797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4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MONTH DATE, YEAR</a:t>
            </a:r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4800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079898"/>
            <a:ext cx="8329612" cy="339447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30302" marR="0" indent="-130302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/>
            </a:lvl1pPr>
            <a:lvl2pPr marL="557213" indent="-214313">
              <a:lnSpc>
                <a:spcPct val="120000"/>
              </a:lnSpc>
              <a:buSzPct val="100000"/>
              <a:buFont typeface="Arial"/>
              <a:buChar char="•"/>
              <a:defRPr sz="1200" baseline="0"/>
            </a:lvl2pPr>
            <a:lvl3pPr>
              <a:lnSpc>
                <a:spcPct val="120000"/>
              </a:lnSpc>
              <a:defRPr sz="1100" baseline="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1"/>
            <a:r>
              <a:rPr lang="en-US" dirty="0" smtClean="0"/>
              <a:t>Second Level Bullet</a:t>
            </a:r>
          </a:p>
          <a:p>
            <a:pPr lvl="2"/>
            <a:r>
              <a:rPr lang="en-US" dirty="0" smtClean="0"/>
              <a:t>Third Level Bullet</a:t>
            </a:r>
            <a:br>
              <a:rPr lang="en-US" dirty="0" smtClean="0"/>
            </a:br>
            <a:endParaRPr lang="en-US" dirty="0" smtClean="0"/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endParaRPr lang="en-US" dirty="0" smtClean="0"/>
          </a:p>
          <a:p>
            <a:pPr marL="130302" marR="0" lvl="0" indent="-130302" algn="l" defTabSz="3429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marL="130302" marR="0" lvl="0" indent="-130302" algn="l" defTabSz="3429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marL="130302" marR="0" lvl="0" indent="-130302" algn="l" defTabSz="3429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endParaRPr lang="en-US" dirty="0" smtClean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0750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65760" y="0"/>
            <a:ext cx="8762890" cy="205740"/>
          </a:xfrm>
          <a:prstGeom prst="rect">
            <a:avLst/>
          </a:prstGeo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75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10"/>
          <p:cNvSpPr>
            <a:spLocks noGrp="1"/>
          </p:cNvSpPr>
          <p:nvPr>
            <p:ph sz="quarter" idx="14"/>
          </p:nvPr>
        </p:nvSpPr>
        <p:spPr>
          <a:xfrm>
            <a:off x="365760" y="685800"/>
            <a:ext cx="8412480" cy="388620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Aft>
                <a:spcPts val="450"/>
              </a:spcAft>
              <a:defRPr/>
            </a:lvl1pPr>
            <a:lvl2pPr>
              <a:lnSpc>
                <a:spcPct val="100000"/>
              </a:lnSpc>
              <a:spcAft>
                <a:spcPts val="450"/>
              </a:spcAft>
              <a:defRPr/>
            </a:lvl2pPr>
            <a:lvl3pPr>
              <a:lnSpc>
                <a:spcPct val="100000"/>
              </a:lnSpc>
              <a:spcAft>
                <a:spcPts val="450"/>
              </a:spcAft>
              <a:defRPr/>
            </a:lvl3pPr>
            <a:lvl4pPr>
              <a:lnSpc>
                <a:spcPct val="100000"/>
              </a:lnSpc>
              <a:spcAft>
                <a:spcPts val="450"/>
              </a:spcAft>
              <a:defRPr/>
            </a:lvl4pPr>
            <a:lvl5pPr>
              <a:lnSpc>
                <a:spcPct val="100000"/>
              </a:lnSpc>
              <a:spcAft>
                <a:spcPts val="450"/>
              </a:spcAft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205980"/>
            <a:ext cx="8686800" cy="45397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>
          <a:xfrm>
            <a:off x="5181600" y="4889337"/>
            <a:ext cx="3048000" cy="2541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>
          <a:xfrm>
            <a:off x="8220476" y="4869180"/>
            <a:ext cx="482185" cy="274320"/>
          </a:xfrm>
          <a:prstGeom prst="rect">
            <a:avLst/>
          </a:prstGeom>
        </p:spPr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2812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 List with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5029200" y="683204"/>
            <a:ext cx="4114800" cy="418338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079897"/>
            <a:ext cx="4343400" cy="3429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30302" marR="0" indent="-130302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200" baseline="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195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099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7F1D3-35E8-438C-83B8-AB4C409907EB}" type="datetimeFigureOut">
              <a:rPr lang="ru-RU" smtClean="0"/>
              <a:t>02.12.2017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1C80A-5278-47FF-ABE7-913D0C8442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185588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7F1D3-35E8-438C-83B8-AB4C409907EB}" type="datetimeFigureOut">
              <a:rPr lang="ru-RU" smtClean="0"/>
              <a:t>02.12.2017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1C80A-5278-47FF-ABE7-913D0C8442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6607467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7F1D3-35E8-438C-83B8-AB4C409907EB}" type="datetimeFigureOut">
              <a:rPr lang="ru-RU" smtClean="0"/>
              <a:t>02.12.2017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1C80A-5278-47FF-ABE7-913D0C8442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3694969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7F1D3-35E8-438C-83B8-AB4C409907EB}" type="datetimeFigureOut">
              <a:rPr lang="ru-RU" smtClean="0"/>
              <a:t>02.12.2017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1C80A-5278-47FF-ABE7-913D0C8442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36332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7F1D3-35E8-438C-83B8-AB4C409907EB}" type="datetimeFigureOut">
              <a:rPr lang="ru-RU" smtClean="0"/>
              <a:t>02.12.2017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1C80A-5278-47FF-ABE7-913D0C8442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3276971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7F1D3-35E8-438C-83B8-AB4C409907EB}" type="datetimeFigureOut">
              <a:rPr lang="ru-RU" smtClean="0"/>
              <a:t>02.12.2017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1C80A-5278-47FF-ABE7-913D0C8442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5584534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7F1D3-35E8-438C-83B8-AB4C409907EB}" type="datetimeFigureOut">
              <a:rPr lang="ru-RU" smtClean="0"/>
              <a:t>02.12.2017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1C80A-5278-47FF-ABE7-913D0C8442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778354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7F1D3-35E8-438C-83B8-AB4C409907EB}" type="datetimeFigureOut">
              <a:rPr lang="ru-RU" smtClean="0"/>
              <a:t>02.12.2017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1C80A-5278-47FF-ABE7-913D0C8442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489038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17F1D3-35E8-438C-83B8-AB4C409907EB}" type="datetimeFigureOut">
              <a:rPr lang="ru-RU" smtClean="0"/>
              <a:t>02.12.2017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1C80A-5278-47FF-ABE7-913D0C8442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48428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0" r:id="rId1"/>
    <p:sldLayoutId id="2147483801" r:id="rId2"/>
    <p:sldLayoutId id="2147483802" r:id="rId3"/>
    <p:sldLayoutId id="2147483803" r:id="rId4"/>
    <p:sldLayoutId id="2147483804" r:id="rId5"/>
    <p:sldLayoutId id="2147483805" r:id="rId6"/>
    <p:sldLayoutId id="2147483806" r:id="rId7"/>
    <p:sldLayoutId id="2147483807" r:id="rId8"/>
    <p:sldLayoutId id="2147483808" r:id="rId9"/>
    <p:sldLayoutId id="2147483809" r:id="rId10"/>
    <p:sldLayoutId id="2147483810" r:id="rId11"/>
    <p:sldLayoutId id="2147483811" r:id="rId12"/>
    <p:sldLayoutId id="2147483813" r:id="rId13"/>
    <p:sldLayoutId id="2147483744" r:id="rId14"/>
    <p:sldLayoutId id="2147483781" r:id="rId15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Рисунок 5"/>
          <p:cNvSpPr>
            <a:spLocks noGrp="1"/>
          </p:cNvSpPr>
          <p:nvPr>
            <p:ph type="pic" sz="quarter" idx="18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762000" y="1200150"/>
            <a:ext cx="7830320" cy="2557623"/>
          </a:xfrm>
        </p:spPr>
        <p:txBody>
          <a:bodyPr/>
          <a:lstStyle/>
          <a:p>
            <a:r>
              <a:rPr lang="en-US" sz="6600" b="1" dirty="0" smtClean="0">
                <a:solidFill>
                  <a:srgbClr val="FF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V Boli" panose="02000500030200090000" pitchFamily="2" charset="0"/>
                <a:cs typeface="MV Boli" panose="02000500030200090000" pitchFamily="2" charset="0"/>
              </a:rPr>
              <a:t>MILAVITSA’S</a:t>
            </a:r>
          </a:p>
          <a:p>
            <a:r>
              <a:rPr lang="en-US" sz="6600" b="1" dirty="0" smtClean="0">
                <a:solidFill>
                  <a:srgbClr val="FF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V Boli" panose="02000500030200090000" pitchFamily="2" charset="0"/>
                <a:cs typeface="MV Boli" panose="02000500030200090000" pitchFamily="2" charset="0"/>
              </a:rPr>
              <a:t>RETAIL</a:t>
            </a:r>
          </a:p>
          <a:p>
            <a:r>
              <a:rPr lang="en-US" sz="6600" b="1" dirty="0" smtClean="0">
                <a:solidFill>
                  <a:srgbClr val="FF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V Boli" panose="02000500030200090000" pitchFamily="2" charset="0"/>
                <a:cs typeface="MV Boli" panose="02000500030200090000" pitchFamily="2" charset="0"/>
              </a:rPr>
              <a:t>SALES</a:t>
            </a:r>
            <a:endParaRPr lang="en-US" sz="6600" b="1" dirty="0">
              <a:solidFill>
                <a:srgbClr val="FF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-28254" y="4095750"/>
            <a:ext cx="3429000" cy="899971"/>
          </a:xfrm>
        </p:spPr>
        <p:txBody>
          <a:bodyPr>
            <a:noAutofit/>
          </a:bodyPr>
          <a:lstStyle/>
          <a:p>
            <a:pPr marL="342900" lvl="1" indent="0">
              <a:buNone/>
            </a:pPr>
            <a:r>
              <a:rPr lang="en-US" sz="2000" b="1" cap="all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V Boli" panose="02000500030200090000" pitchFamily="2" charset="0"/>
                <a:cs typeface="MV Boli" panose="02000500030200090000" pitchFamily="2" charset="0"/>
              </a:rPr>
              <a:t>VALERYIA LUPANAVA</a:t>
            </a:r>
          </a:p>
          <a:p>
            <a:pPr marL="342900" lvl="1" indent="0">
              <a:buNone/>
            </a:pPr>
            <a:r>
              <a:rPr lang="en-US" sz="2000" b="1" cap="all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V Boli" panose="02000500030200090000" pitchFamily="2" charset="0"/>
                <a:cs typeface="MV Boli" panose="02000500030200090000" pitchFamily="2" charset="0"/>
              </a:rPr>
              <a:t>BI LAB STUDENT</a:t>
            </a:r>
          </a:p>
          <a:p>
            <a:pPr marL="342900" lvl="1" indent="0">
              <a:buNone/>
            </a:pPr>
            <a:r>
              <a:rPr lang="en-US" sz="2000" b="1" cap="all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V Boli" panose="02000500030200090000" pitchFamily="2" charset="0"/>
                <a:cs typeface="MV Boli" panose="02000500030200090000" pitchFamily="2" charset="0"/>
              </a:rPr>
              <a:t>DECEMBER 2, 2017</a:t>
            </a:r>
          </a:p>
        </p:txBody>
      </p:sp>
    </p:spTree>
    <p:extLst>
      <p:ext uri="{BB962C8B-B14F-4D97-AF65-F5344CB8AC3E}">
        <p14:creationId xmlns:p14="http://schemas.microsoft.com/office/powerpoint/2010/main" val="413847059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/>
          <p:cNvSpPr/>
          <p:nvPr/>
        </p:nvSpPr>
        <p:spPr>
          <a:xfrm>
            <a:off x="609600" y="438150"/>
            <a:ext cx="3810000" cy="381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95400" y="1885950"/>
            <a:ext cx="7543800" cy="20574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dirty="0">
                <a:latin typeface="MV Boli" panose="02000500030200090000" pitchFamily="2" charset="0"/>
                <a:cs typeface="MV Boli" panose="02000500030200090000" pitchFamily="2" charset="0"/>
              </a:rPr>
              <a:t>The </a:t>
            </a:r>
            <a:r>
              <a:rPr lang="en-US" sz="3200" dirty="0" smtClean="0">
                <a:latin typeface="MV Boli" panose="02000500030200090000" pitchFamily="2" charset="0"/>
                <a:cs typeface="MV Boli" panose="02000500030200090000" pitchFamily="2" charset="0"/>
              </a:rPr>
              <a:t>fact </a:t>
            </a:r>
            <a:r>
              <a:rPr lang="en-US" sz="3200" dirty="0">
                <a:latin typeface="MV Boli" panose="02000500030200090000" pitchFamily="2" charset="0"/>
                <a:cs typeface="MV Boli" panose="02000500030200090000" pitchFamily="2" charset="0"/>
              </a:rPr>
              <a:t>granularity is </a:t>
            </a:r>
            <a:r>
              <a:rPr lang="en-US" sz="3200" b="1" dirty="0" smtClean="0">
                <a:solidFill>
                  <a:srgbClr val="FF0066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DAILY SALES </a:t>
            </a:r>
            <a:r>
              <a:rPr lang="en-US" sz="3200" b="1" dirty="0">
                <a:solidFill>
                  <a:srgbClr val="FF0066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AMOUNT</a:t>
            </a:r>
            <a:r>
              <a:rPr lang="en-US" sz="3200" dirty="0" smtClean="0"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en-US" sz="3200" dirty="0">
                <a:latin typeface="MV Boli" panose="02000500030200090000" pitchFamily="2" charset="0"/>
                <a:cs typeface="MV Boli" panose="02000500030200090000" pitchFamily="2" charset="0"/>
              </a:rPr>
              <a:t>per certain </a:t>
            </a:r>
            <a:r>
              <a:rPr lang="en-US" sz="3200" b="1" dirty="0" smtClean="0">
                <a:solidFill>
                  <a:srgbClr val="FF0066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CUSTOME</a:t>
            </a:r>
            <a:r>
              <a:rPr lang="en-US" sz="3200" dirty="0" smtClean="0">
                <a:solidFill>
                  <a:srgbClr val="FF0066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R</a:t>
            </a:r>
            <a:r>
              <a:rPr lang="en-US" sz="3200" dirty="0" smtClean="0">
                <a:latin typeface="MV Boli" panose="02000500030200090000" pitchFamily="2" charset="0"/>
                <a:cs typeface="MV Boli" panose="02000500030200090000" pitchFamily="2" charset="0"/>
              </a:rPr>
              <a:t> and </a:t>
            </a:r>
            <a:r>
              <a:rPr lang="en-US" sz="3200" b="1" dirty="0">
                <a:solidFill>
                  <a:srgbClr val="FF0066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EMPLOYEE</a:t>
            </a:r>
            <a:r>
              <a:rPr lang="en-US" sz="3200" dirty="0" smtClean="0">
                <a:solidFill>
                  <a:srgbClr val="FF000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en-US" sz="3200" dirty="0" smtClean="0">
                <a:latin typeface="MV Boli" panose="02000500030200090000" pitchFamily="2" charset="0"/>
                <a:cs typeface="MV Boli" panose="02000500030200090000" pitchFamily="2" charset="0"/>
              </a:rPr>
              <a:t>in </a:t>
            </a:r>
            <a:r>
              <a:rPr lang="en-US" sz="3200" dirty="0">
                <a:latin typeface="MV Boli" panose="02000500030200090000" pitchFamily="2" charset="0"/>
                <a:cs typeface="MV Boli" panose="02000500030200090000" pitchFamily="2" charset="0"/>
              </a:rPr>
              <a:t>a specific a </a:t>
            </a:r>
            <a:r>
              <a:rPr lang="en-US" sz="3200" b="1" dirty="0" smtClean="0">
                <a:solidFill>
                  <a:srgbClr val="FF0066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STORE</a:t>
            </a:r>
            <a:endParaRPr lang="ru-RU" sz="3200" dirty="0">
              <a:cs typeface="MV Boli" panose="02000500030200090000" pitchFamily="2" charset="0"/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3048000" y="1047750"/>
            <a:ext cx="533400" cy="533400"/>
          </a:xfrm>
          <a:prstGeom prst="ellipse">
            <a:avLst/>
          </a:prstGeom>
          <a:solidFill>
            <a:srgbClr val="FF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8629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3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800" decel="100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8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8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8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build="p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 3"/>
          <p:cNvSpPr>
            <a:spLocks noGrp="1"/>
          </p:cNvSpPr>
          <p:nvPr>
            <p:ph type="ctrTitle"/>
          </p:nvPr>
        </p:nvSpPr>
        <p:spPr>
          <a:xfrm>
            <a:off x="228600" y="209550"/>
            <a:ext cx="3625850" cy="533400"/>
          </a:xfrm>
        </p:spPr>
        <p:txBody>
          <a:bodyPr>
            <a:noAutofit/>
          </a:bodyPr>
          <a:lstStyle/>
          <a:p>
            <a:pPr lvl="1" algn="ctr"/>
            <a:r>
              <a:rPr lang="en-US" sz="2800" b="1" cap="all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V Boli" panose="02000500030200090000" pitchFamily="2" charset="0"/>
                <a:cs typeface="MV Boli" panose="02000500030200090000" pitchFamily="2" charset="0"/>
              </a:rPr>
              <a:t>DATA SOURCES </a:t>
            </a:r>
            <a:endParaRPr lang="ru-RU" sz="2800" b="1" cap="all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pic>
        <p:nvPicPr>
          <p:cNvPr id="3" name="Picture 2" descr="Image result for milavitsa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476750"/>
            <a:ext cx="158750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62000" y="751172"/>
            <a:ext cx="640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66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#1 </a:t>
            </a:r>
            <a:r>
              <a:rPr lang="en-US" sz="2000" dirty="0" smtClean="0">
                <a:latin typeface="MV Boli" panose="02000500030200090000" pitchFamily="2" charset="0"/>
                <a:cs typeface="MV Boli" panose="02000500030200090000" pitchFamily="2" charset="0"/>
              </a:rPr>
              <a:t>data from </a:t>
            </a:r>
            <a:r>
              <a:rPr lang="en-US" sz="2000" dirty="0">
                <a:latin typeface="MV Boli" panose="02000500030200090000" pitchFamily="2" charset="0"/>
                <a:cs typeface="MV Boli" panose="02000500030200090000" pitchFamily="2" charset="0"/>
              </a:rPr>
              <a:t>the site </a:t>
            </a:r>
            <a:r>
              <a:rPr lang="en-US" sz="2000" dirty="0" smtClean="0">
                <a:solidFill>
                  <a:srgbClr val="FF0066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WWW.MILAVITSA.COM </a:t>
            </a:r>
            <a:endParaRPr lang="ru-RU" sz="2000" dirty="0">
              <a:solidFill>
                <a:srgbClr val="FF0066"/>
              </a:solidFill>
              <a:cs typeface="MV Boli" panose="02000500030200090000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15926" y="1867873"/>
            <a:ext cx="71416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66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#2 </a:t>
            </a:r>
            <a:r>
              <a:rPr lang="en-US" sz="2000" dirty="0" smtClean="0">
                <a:latin typeface="MV Boli" panose="02000500030200090000" pitchFamily="2" charset="0"/>
                <a:cs typeface="MV Boli" panose="02000500030200090000" pitchFamily="2" charset="0"/>
              </a:rPr>
              <a:t>generated data on the </a:t>
            </a:r>
            <a:r>
              <a:rPr lang="en-US" sz="2000" dirty="0">
                <a:latin typeface="MV Boli" panose="02000500030200090000" pitchFamily="2" charset="0"/>
                <a:cs typeface="MV Boli" panose="02000500030200090000" pitchFamily="2" charset="0"/>
              </a:rPr>
              <a:t>site </a:t>
            </a:r>
            <a:r>
              <a:rPr lang="en-US" sz="2000" dirty="0" smtClean="0">
                <a:solidFill>
                  <a:srgbClr val="FF0066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WWW.MOCKAROO.COM</a:t>
            </a:r>
            <a:r>
              <a:rPr lang="en-US" sz="2000" dirty="0" smtClean="0"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endParaRPr lang="ru-RU" sz="2000" dirty="0">
              <a:cs typeface="MV Boli" panose="02000500030200090000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15926" y="3730842"/>
            <a:ext cx="373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66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#3 </a:t>
            </a:r>
            <a:r>
              <a:rPr lang="en-US" sz="2000" dirty="0" smtClean="0">
                <a:latin typeface="MV Boli" panose="02000500030200090000" pitchFamily="2" charset="0"/>
                <a:cs typeface="MV Boli" panose="02000500030200090000" pitchFamily="2" charset="0"/>
              </a:rPr>
              <a:t>generated data with SQL</a:t>
            </a:r>
            <a:endParaRPr lang="ru-RU" sz="2000" dirty="0">
              <a:cs typeface="MV Boli" panose="02000500030200090000" pitchFamily="2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182289" y="4023320"/>
            <a:ext cx="373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66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#</a:t>
            </a:r>
            <a:r>
              <a:rPr lang="en-US" sz="2000" dirty="0">
                <a:solidFill>
                  <a:srgbClr val="FF0066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1</a:t>
            </a:r>
            <a:r>
              <a:rPr lang="en-US" sz="2000" dirty="0" smtClean="0">
                <a:solidFill>
                  <a:srgbClr val="FF0066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en-US" sz="2000" dirty="0" smtClean="0">
                <a:latin typeface="MV Boli" panose="02000500030200090000" pitchFamily="2" charset="0"/>
                <a:cs typeface="MV Boli" panose="02000500030200090000" pitchFamily="2" charset="0"/>
              </a:rPr>
              <a:t>calendar data</a:t>
            </a:r>
            <a:endParaRPr lang="ru-RU" sz="2000" dirty="0">
              <a:cs typeface="MV Boli" panose="02000500030200090000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182289" y="4367596"/>
            <a:ext cx="373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66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#2 </a:t>
            </a:r>
            <a:r>
              <a:rPr lang="en-US" sz="2000" dirty="0" smtClean="0">
                <a:latin typeface="MV Boli" panose="02000500030200090000" pitchFamily="2" charset="0"/>
                <a:cs typeface="MV Boli" panose="02000500030200090000" pitchFamily="2" charset="0"/>
              </a:rPr>
              <a:t>sales data</a:t>
            </a:r>
            <a:endParaRPr lang="ru-RU" sz="2000" dirty="0">
              <a:cs typeface="MV Boli" panose="02000500030200090000" pitchFamily="2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145075" y="2256410"/>
            <a:ext cx="373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66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#</a:t>
            </a:r>
            <a:r>
              <a:rPr lang="en-US" sz="2000" dirty="0">
                <a:solidFill>
                  <a:srgbClr val="FF0066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1</a:t>
            </a:r>
            <a:r>
              <a:rPr lang="en-US" sz="2000" dirty="0" smtClean="0">
                <a:solidFill>
                  <a:srgbClr val="FF0066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en-US" sz="2000" dirty="0" smtClean="0">
                <a:latin typeface="MV Boli" panose="02000500030200090000" pitchFamily="2" charset="0"/>
                <a:cs typeface="MV Boli" panose="02000500030200090000" pitchFamily="2" charset="0"/>
              </a:rPr>
              <a:t>customers data</a:t>
            </a:r>
            <a:endParaRPr lang="ru-RU" sz="2000" dirty="0">
              <a:cs typeface="MV Boli" panose="02000500030200090000" pitchFamily="2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145075" y="2610957"/>
            <a:ext cx="373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66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#2 </a:t>
            </a:r>
            <a:r>
              <a:rPr lang="en-US" sz="2000" dirty="0" smtClean="0">
                <a:latin typeface="MV Boli" panose="02000500030200090000" pitchFamily="2" charset="0"/>
                <a:cs typeface="MV Boli" panose="02000500030200090000" pitchFamily="2" charset="0"/>
              </a:rPr>
              <a:t>employees data</a:t>
            </a:r>
            <a:endParaRPr lang="ru-RU" sz="2000" dirty="0">
              <a:cs typeface="MV Boli" panose="02000500030200090000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145075" y="2962534"/>
            <a:ext cx="373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66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#3 </a:t>
            </a:r>
            <a:r>
              <a:rPr lang="en-US" sz="2000" dirty="0" smtClean="0">
                <a:latin typeface="MV Boli" panose="02000500030200090000" pitchFamily="2" charset="0"/>
                <a:cs typeface="MV Boli" panose="02000500030200090000" pitchFamily="2" charset="0"/>
              </a:rPr>
              <a:t>products data</a:t>
            </a:r>
            <a:endParaRPr lang="ru-RU" sz="2000" dirty="0">
              <a:cs typeface="MV Boli" panose="02000500030200090000" pitchFamily="2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123810" y="1072524"/>
            <a:ext cx="373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66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#</a:t>
            </a:r>
            <a:r>
              <a:rPr lang="en-US" sz="2000" dirty="0">
                <a:solidFill>
                  <a:srgbClr val="FF0066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1</a:t>
            </a:r>
            <a:r>
              <a:rPr lang="en-US" sz="2000" dirty="0" smtClean="0">
                <a:solidFill>
                  <a:srgbClr val="FF0066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en-US" sz="2000" dirty="0" smtClean="0">
                <a:latin typeface="MV Boli" panose="02000500030200090000" pitchFamily="2" charset="0"/>
                <a:cs typeface="MV Boli" panose="02000500030200090000" pitchFamily="2" charset="0"/>
              </a:rPr>
              <a:t>collections and lines data</a:t>
            </a:r>
            <a:endParaRPr lang="ru-RU" sz="2000" dirty="0">
              <a:cs typeface="MV Boli" panose="02000500030200090000" pitchFamily="2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122187" y="1479336"/>
            <a:ext cx="373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66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#2 </a:t>
            </a:r>
            <a:r>
              <a:rPr lang="en-US" sz="2000" dirty="0" smtClean="0">
                <a:latin typeface="MV Boli" panose="02000500030200090000" pitchFamily="2" charset="0"/>
                <a:cs typeface="MV Boli" panose="02000500030200090000" pitchFamily="2" charset="0"/>
              </a:rPr>
              <a:t>sizes data</a:t>
            </a:r>
            <a:endParaRPr lang="ru-RU" sz="2000" dirty="0">
              <a:cs typeface="MV Boli" panose="02000500030200090000" pitchFamily="2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145075" y="3315393"/>
            <a:ext cx="373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66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#4 </a:t>
            </a:r>
            <a:r>
              <a:rPr lang="en-US" sz="2000" dirty="0" smtClean="0">
                <a:latin typeface="MV Boli" panose="02000500030200090000" pitchFamily="2" charset="0"/>
                <a:cs typeface="MV Boli" panose="02000500030200090000" pitchFamily="2" charset="0"/>
              </a:rPr>
              <a:t>geography data</a:t>
            </a:r>
            <a:endParaRPr lang="ru-RU" sz="2000" dirty="0">
              <a:cs typeface="MV Boli" panose="0200050003020009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4000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 3"/>
          <p:cNvSpPr>
            <a:spLocks noGrp="1"/>
          </p:cNvSpPr>
          <p:nvPr>
            <p:ph type="ctrTitle"/>
          </p:nvPr>
        </p:nvSpPr>
        <p:spPr>
          <a:xfrm>
            <a:off x="946150" y="1885950"/>
            <a:ext cx="6858000" cy="1104900"/>
          </a:xfrm>
        </p:spPr>
        <p:txBody>
          <a:bodyPr>
            <a:noAutofit/>
          </a:bodyPr>
          <a:lstStyle/>
          <a:p>
            <a:pPr lvl="1" algn="ctr"/>
            <a:r>
              <a:rPr lang="en-US" sz="4000" b="1" cap="all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V Boli" panose="02000500030200090000" pitchFamily="2" charset="0"/>
                <a:cs typeface="MV Boli" panose="02000500030200090000" pitchFamily="2" charset="0"/>
              </a:rPr>
              <a:t>DIMENSIONAL SCHEMA </a:t>
            </a:r>
            <a:endParaRPr lang="ru-RU" sz="4000" b="1" cap="all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pic>
        <p:nvPicPr>
          <p:cNvPr id="3" name="Picture 2" descr="Image result for milavitsa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476750"/>
            <a:ext cx="158750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3269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8600" y="209550"/>
            <a:ext cx="8763000" cy="533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>
                <a:solidFill>
                  <a:srgbClr val="FF0066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#1 </a:t>
            </a:r>
            <a:r>
              <a:rPr lang="en-US" sz="2800" dirty="0" smtClean="0">
                <a:latin typeface="MV Boli" panose="02000500030200090000" pitchFamily="2" charset="0"/>
                <a:cs typeface="MV Boli" panose="02000500030200090000" pitchFamily="2" charset="0"/>
              </a:rPr>
              <a:t>FOUR SCD2 DIMENSIONS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228600" y="1716102"/>
            <a:ext cx="87630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solidFill>
                  <a:srgbClr val="FF0066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#2 </a:t>
            </a:r>
            <a:r>
              <a:rPr lang="en-US" sz="2800" dirty="0">
                <a:latin typeface="MV Boli" panose="02000500030200090000" pitchFamily="2" charset="0"/>
                <a:cs typeface="MV Boli" panose="02000500030200090000" pitchFamily="2" charset="0"/>
              </a:rPr>
              <a:t>ONE SCD1 DIMENSION</a:t>
            </a:r>
          </a:p>
          <a:p>
            <a:pPr marL="0" indent="0">
              <a:buNone/>
            </a:pPr>
            <a:endParaRPr lang="en-US" sz="2800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228600" y="3256605"/>
            <a:ext cx="87630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solidFill>
                  <a:srgbClr val="FF0066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#3 </a:t>
            </a:r>
            <a:r>
              <a:rPr lang="en-US" sz="2800" dirty="0">
                <a:latin typeface="MV Boli" panose="02000500030200090000" pitchFamily="2" charset="0"/>
                <a:cs typeface="MV Boli" panose="02000500030200090000" pitchFamily="2" charset="0"/>
              </a:rPr>
              <a:t>CALENDAR </a:t>
            </a:r>
            <a:r>
              <a:rPr lang="en-US" sz="2800" dirty="0" smtClean="0">
                <a:latin typeface="MV Boli" panose="02000500030200090000" pitchFamily="2" charset="0"/>
                <a:cs typeface="MV Boli" panose="02000500030200090000" pitchFamily="2" charset="0"/>
              </a:rPr>
              <a:t>DIMENSION</a:t>
            </a:r>
            <a:endParaRPr lang="en-US" sz="2800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11" name="Овал 10"/>
          <p:cNvSpPr/>
          <p:nvPr/>
        </p:nvSpPr>
        <p:spPr>
          <a:xfrm>
            <a:off x="7113164" y="32120"/>
            <a:ext cx="1872258" cy="18722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rgbClr val="FF0066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dim_customers</a:t>
            </a:r>
            <a:endParaRPr lang="en-US" sz="1400" dirty="0">
              <a:solidFill>
                <a:srgbClr val="FF0066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13" name="Овал 12"/>
          <p:cNvSpPr/>
          <p:nvPr/>
        </p:nvSpPr>
        <p:spPr>
          <a:xfrm>
            <a:off x="5866042" y="467451"/>
            <a:ext cx="1951173" cy="19511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rgbClr val="FF0066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dim_employees</a:t>
            </a:r>
            <a:endParaRPr lang="en-US" sz="1200" dirty="0">
              <a:solidFill>
                <a:srgbClr val="FF0066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16" name="Овал 15"/>
          <p:cNvSpPr/>
          <p:nvPr/>
        </p:nvSpPr>
        <p:spPr>
          <a:xfrm>
            <a:off x="5168806" y="1513410"/>
            <a:ext cx="1672823" cy="16728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rgbClr val="FF0066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dim_products</a:t>
            </a:r>
            <a:endParaRPr lang="ru-RU" dirty="0">
              <a:solidFill>
                <a:srgbClr val="FF0066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5373495" y="2484898"/>
            <a:ext cx="1672823" cy="16728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rgbClr val="FF0066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dim_payment_methods</a:t>
            </a:r>
            <a:endParaRPr lang="ru-RU" dirty="0">
              <a:solidFill>
                <a:srgbClr val="FF0066"/>
              </a:solidFill>
            </a:endParaRPr>
          </a:p>
        </p:txBody>
      </p:sp>
      <p:sp>
        <p:nvSpPr>
          <p:cNvPr id="14" name="Овал 13"/>
          <p:cNvSpPr/>
          <p:nvPr/>
        </p:nvSpPr>
        <p:spPr>
          <a:xfrm>
            <a:off x="6298366" y="3189470"/>
            <a:ext cx="1551889" cy="15518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rgbClr val="FF0066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dim_stores</a:t>
            </a:r>
            <a:endParaRPr lang="ru-RU" sz="1400" dirty="0">
              <a:solidFill>
                <a:srgbClr val="FF0066"/>
              </a:solidFill>
            </a:endParaRPr>
          </a:p>
        </p:txBody>
      </p:sp>
      <p:sp>
        <p:nvSpPr>
          <p:cNvPr id="15" name="Овал 14"/>
          <p:cNvSpPr/>
          <p:nvPr/>
        </p:nvSpPr>
        <p:spPr>
          <a:xfrm>
            <a:off x="7468493" y="3878796"/>
            <a:ext cx="1161600" cy="11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rgbClr val="FF0066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dim_day_time</a:t>
            </a:r>
            <a:endParaRPr lang="en-US" sz="1200" dirty="0">
              <a:solidFill>
                <a:srgbClr val="FF0066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6610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000"/>
                            </p:stCondLst>
                            <p:childTnLst>
                              <p:par>
                                <p:cTn id="4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0"/>
                            </p:stCondLst>
                            <p:childTnLst>
                              <p:par>
                                <p:cTn id="47" presetID="42" presetClass="entr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4000"/>
                            </p:stCondLst>
                            <p:childTnLst>
                              <p:par>
                                <p:cTn id="5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11" grpId="0" animBg="1"/>
      <p:bldP spid="13" grpId="0" animBg="1"/>
      <p:bldP spid="16" grpId="0" animBg="1"/>
      <p:bldP spid="17" grpId="0" animBg="1"/>
      <p:bldP spid="14" grpId="0" animBg="1"/>
      <p:bldP spid="1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7" name="Объект 1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99" y="57150"/>
            <a:ext cx="7222231" cy="5086350"/>
          </a:xfrm>
        </p:spPr>
      </p:pic>
      <p:cxnSp>
        <p:nvCxnSpPr>
          <p:cNvPr id="19" name="Прямая со стрелкой 18"/>
          <p:cNvCxnSpPr/>
          <p:nvPr/>
        </p:nvCxnSpPr>
        <p:spPr>
          <a:xfrm flipV="1">
            <a:off x="4437321" y="1157883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/>
          <p:nvPr/>
        </p:nvCxnSpPr>
        <p:spPr>
          <a:xfrm flipH="1">
            <a:off x="2819400" y="3181350"/>
            <a:ext cx="53340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/>
          <p:nvPr/>
        </p:nvCxnSpPr>
        <p:spPr>
          <a:xfrm flipH="1" flipV="1">
            <a:off x="2819400" y="1268016"/>
            <a:ext cx="533400" cy="389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/>
          <p:nvPr/>
        </p:nvCxnSpPr>
        <p:spPr>
          <a:xfrm flipV="1">
            <a:off x="5592726" y="1350466"/>
            <a:ext cx="381000" cy="347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>
            <a:off x="5562600" y="3181350"/>
            <a:ext cx="45720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4419600" y="3333750"/>
            <a:ext cx="0" cy="38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136896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 3"/>
          <p:cNvSpPr>
            <a:spLocks noGrp="1"/>
          </p:cNvSpPr>
          <p:nvPr>
            <p:ph type="ctrTitle"/>
          </p:nvPr>
        </p:nvSpPr>
        <p:spPr>
          <a:xfrm>
            <a:off x="946150" y="1885950"/>
            <a:ext cx="6858000" cy="1104900"/>
          </a:xfrm>
        </p:spPr>
        <p:txBody>
          <a:bodyPr>
            <a:noAutofit/>
          </a:bodyPr>
          <a:lstStyle/>
          <a:p>
            <a:pPr lvl="1" algn="ctr"/>
            <a:r>
              <a:rPr lang="ru-RU" sz="4000" b="1" cap="all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V Boli" panose="02000500030200090000" pitchFamily="2" charset="0"/>
                <a:cs typeface="MV Boli" panose="02000500030200090000" pitchFamily="2" charset="0"/>
              </a:rPr>
              <a:t>3</a:t>
            </a:r>
            <a:r>
              <a:rPr lang="en-US" sz="4000" b="1" cap="all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V Boli" panose="02000500030200090000" pitchFamily="2" charset="0"/>
                <a:cs typeface="MV Boli" panose="02000500030200090000" pitchFamily="2" charset="0"/>
              </a:rPr>
              <a:t>NF SCHEMA </a:t>
            </a:r>
            <a:endParaRPr lang="ru-RU" sz="4000" b="1" cap="all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pic>
        <p:nvPicPr>
          <p:cNvPr id="3" name="Picture 2" descr="Image result for milavitsa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476750"/>
            <a:ext cx="158750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0214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mage result for milavitsa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476750"/>
            <a:ext cx="158750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981075"/>
            <a:ext cx="3124200" cy="318135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5400" y="1828800"/>
            <a:ext cx="3209925" cy="1485900"/>
          </a:xfrm>
          <a:prstGeom prst="rect">
            <a:avLst/>
          </a:prstGeom>
        </p:spPr>
      </p:pic>
      <p:cxnSp>
        <p:nvCxnSpPr>
          <p:cNvPr id="8" name="Прямая со стрелкой 7"/>
          <p:cNvCxnSpPr>
            <a:stCxn id="4" idx="3"/>
          </p:cNvCxnSpPr>
          <p:nvPr/>
        </p:nvCxnSpPr>
        <p:spPr>
          <a:xfrm>
            <a:off x="3429000" y="2571750"/>
            <a:ext cx="1574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363019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mage result for milavitsa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476750"/>
            <a:ext cx="158750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Прямая со стрелкой 7"/>
          <p:cNvCxnSpPr/>
          <p:nvPr/>
        </p:nvCxnSpPr>
        <p:spPr>
          <a:xfrm>
            <a:off x="3429000" y="2571750"/>
            <a:ext cx="1574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841" y="1047750"/>
            <a:ext cx="3181350" cy="296227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0" y="1790700"/>
            <a:ext cx="3295650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70986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Image result for milavitsa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476750"/>
            <a:ext cx="158750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4" y="133350"/>
            <a:ext cx="2743200" cy="139065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2800" y="95139"/>
            <a:ext cx="2638425" cy="1762125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52800" y="2571750"/>
            <a:ext cx="2590800" cy="1781175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99816" y="2571750"/>
            <a:ext cx="2619375" cy="1781175"/>
          </a:xfrm>
          <a:prstGeom prst="rect">
            <a:avLst/>
          </a:prstGeom>
        </p:spPr>
      </p:pic>
      <p:cxnSp>
        <p:nvCxnSpPr>
          <p:cNvPr id="13" name="Прямая со стрелкой 12"/>
          <p:cNvCxnSpPr>
            <a:endCxn id="9" idx="1"/>
          </p:cNvCxnSpPr>
          <p:nvPr/>
        </p:nvCxnSpPr>
        <p:spPr>
          <a:xfrm>
            <a:off x="2746744" y="971550"/>
            <a:ext cx="606056" cy="46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/>
          <p:nvPr/>
        </p:nvCxnSpPr>
        <p:spPr>
          <a:xfrm>
            <a:off x="4495800" y="1857264"/>
            <a:ext cx="0" cy="714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/>
          <p:nvPr/>
        </p:nvCxnSpPr>
        <p:spPr>
          <a:xfrm>
            <a:off x="5943600" y="3409950"/>
            <a:ext cx="5562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647634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5893" y="656284"/>
            <a:ext cx="3067050" cy="24384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5232" y="3195887"/>
            <a:ext cx="2705100" cy="187642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39" y="3527947"/>
            <a:ext cx="2800350" cy="156210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73844"/>
            <a:ext cx="3171825" cy="1628775"/>
          </a:xfrm>
          <a:prstGeom prst="rect">
            <a:avLst/>
          </a:prstGeom>
        </p:spPr>
      </p:pic>
      <p:cxnSp>
        <p:nvCxnSpPr>
          <p:cNvPr id="9" name="Прямая со стрелкой 8"/>
          <p:cNvCxnSpPr/>
          <p:nvPr/>
        </p:nvCxnSpPr>
        <p:spPr>
          <a:xfrm>
            <a:off x="3171825" y="1098823"/>
            <a:ext cx="22383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/>
          <p:nvPr/>
        </p:nvCxnSpPr>
        <p:spPr>
          <a:xfrm>
            <a:off x="2847089" y="4308997"/>
            <a:ext cx="6481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Соединительная линия уступом 12"/>
          <p:cNvCxnSpPr/>
          <p:nvPr/>
        </p:nvCxnSpPr>
        <p:spPr>
          <a:xfrm rot="5400000" flipH="1" flipV="1">
            <a:off x="6188710" y="3106307"/>
            <a:ext cx="1214313" cy="1191068"/>
          </a:xfrm>
          <a:prstGeom prst="bentConnector3">
            <a:avLst>
              <a:gd name="adj1" fmla="val 9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50752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 3"/>
          <p:cNvSpPr>
            <a:spLocks noGrp="1"/>
          </p:cNvSpPr>
          <p:nvPr>
            <p:ph type="ctrTitle"/>
          </p:nvPr>
        </p:nvSpPr>
        <p:spPr>
          <a:xfrm>
            <a:off x="990600" y="2038350"/>
            <a:ext cx="6858000" cy="723900"/>
          </a:xfrm>
        </p:spPr>
        <p:txBody>
          <a:bodyPr>
            <a:normAutofit/>
          </a:bodyPr>
          <a:lstStyle/>
          <a:p>
            <a:pPr lvl="1" algn="ctr"/>
            <a:r>
              <a:rPr lang="en-US" sz="4000" b="1" cap="all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V Boli" panose="02000500030200090000" pitchFamily="2" charset="0"/>
                <a:cs typeface="MV Boli" panose="02000500030200090000" pitchFamily="2" charset="0"/>
              </a:rPr>
              <a:t>Business background</a:t>
            </a:r>
            <a:endParaRPr lang="ru-RU" sz="4000" b="1" cap="all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MV Boli" panose="02000500030200090000" pitchFamily="2" charset="0"/>
            </a:endParaRPr>
          </a:p>
        </p:txBody>
      </p:sp>
      <p:pic>
        <p:nvPicPr>
          <p:cNvPr id="7" name="Picture 2" descr="Image result for milavitsa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476750"/>
            <a:ext cx="158750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5848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Picture 2" descr="Image result for milavitsa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476750"/>
            <a:ext cx="158750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Объект 7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623805" y="1602858"/>
            <a:ext cx="2520195" cy="2009776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5424" y="1119186"/>
            <a:ext cx="3409950" cy="2809875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773" y="133349"/>
            <a:ext cx="2524125" cy="197167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964" y="3124200"/>
            <a:ext cx="2752725" cy="1924050"/>
          </a:xfrm>
          <a:prstGeom prst="rect">
            <a:avLst/>
          </a:prstGeom>
        </p:spPr>
      </p:pic>
      <p:cxnSp>
        <p:nvCxnSpPr>
          <p:cNvPr id="10" name="Соединительная линия уступом 9"/>
          <p:cNvCxnSpPr>
            <a:stCxn id="4" idx="2"/>
          </p:cNvCxnSpPr>
          <p:nvPr/>
        </p:nvCxnSpPr>
        <p:spPr>
          <a:xfrm rot="16200000" flipH="1">
            <a:off x="1870499" y="1567360"/>
            <a:ext cx="390526" cy="146585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Соединительная линия уступом 11"/>
          <p:cNvCxnSpPr/>
          <p:nvPr/>
        </p:nvCxnSpPr>
        <p:spPr>
          <a:xfrm flipV="1">
            <a:off x="1332835" y="2800350"/>
            <a:ext cx="1465854" cy="323850"/>
          </a:xfrm>
          <a:prstGeom prst="bentConnector3">
            <a:avLst>
              <a:gd name="adj1" fmla="val -4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/>
          <p:nvPr/>
        </p:nvCxnSpPr>
        <p:spPr>
          <a:xfrm flipH="1">
            <a:off x="6325374" y="2724150"/>
            <a:ext cx="2984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263315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Picture 2" descr="Image result for milavitsa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476750"/>
            <a:ext cx="158750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Объект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51197"/>
            <a:ext cx="3438525" cy="1914525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3110" y="2067368"/>
            <a:ext cx="2971800" cy="230505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9375" y="2080023"/>
            <a:ext cx="2714625" cy="2552700"/>
          </a:xfrm>
          <a:prstGeom prst="rect">
            <a:avLst/>
          </a:prstGeom>
        </p:spPr>
      </p:pic>
      <p:cxnSp>
        <p:nvCxnSpPr>
          <p:cNvPr id="9" name="Соединительная линия уступом 8"/>
          <p:cNvCxnSpPr/>
          <p:nvPr/>
        </p:nvCxnSpPr>
        <p:spPr>
          <a:xfrm>
            <a:off x="1600200" y="1965722"/>
            <a:ext cx="1481138" cy="1444228"/>
          </a:xfrm>
          <a:prstGeom prst="bentConnector3">
            <a:avLst>
              <a:gd name="adj1" fmla="val 46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 flipH="1">
            <a:off x="6051587" y="3409950"/>
            <a:ext cx="3777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154813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 3"/>
          <p:cNvSpPr>
            <a:spLocks noGrp="1"/>
          </p:cNvSpPr>
          <p:nvPr>
            <p:ph type="ctrTitle"/>
          </p:nvPr>
        </p:nvSpPr>
        <p:spPr>
          <a:xfrm>
            <a:off x="946150" y="1885950"/>
            <a:ext cx="6858000" cy="1104900"/>
          </a:xfrm>
        </p:spPr>
        <p:txBody>
          <a:bodyPr>
            <a:noAutofit/>
          </a:bodyPr>
          <a:lstStyle/>
          <a:p>
            <a:pPr lvl="1" algn="ctr"/>
            <a:r>
              <a:rPr lang="en-US" sz="4000" b="1" cap="all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V Boli" panose="02000500030200090000" pitchFamily="2" charset="0"/>
                <a:cs typeface="MV Boli" panose="02000500030200090000" pitchFamily="2" charset="0"/>
              </a:rPr>
              <a:t>Load Strategy </a:t>
            </a:r>
            <a:endParaRPr lang="ru-RU" sz="4000" b="1" cap="all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pic>
        <p:nvPicPr>
          <p:cNvPr id="3" name="Picture 2" descr="Image result for milavitsa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476750"/>
            <a:ext cx="158750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0904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/>
          <p:cNvSpPr/>
          <p:nvPr/>
        </p:nvSpPr>
        <p:spPr>
          <a:xfrm>
            <a:off x="6391497" y="869876"/>
            <a:ext cx="2274481" cy="3581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" name="Picture 2" descr="Image result for milavitsa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476750"/>
            <a:ext cx="158750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7214" y="69084"/>
            <a:ext cx="2858386" cy="445266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LAYERS SCHEMA</a:t>
            </a:r>
            <a:endParaRPr lang="ru-RU" sz="2400" dirty="0">
              <a:solidFill>
                <a:schemeClr val="accent5">
                  <a:lumMod val="75000"/>
                </a:schemeClr>
              </a:solidFill>
              <a:cs typeface="MV Boli" panose="02000500030200090000" pitchFamily="2" charset="0"/>
            </a:endParaRPr>
          </a:p>
        </p:txBody>
      </p:sp>
      <p:sp>
        <p:nvSpPr>
          <p:cNvPr id="11" name="Прямоугольник с одним вырезанным углом 10"/>
          <p:cNvSpPr/>
          <p:nvPr/>
        </p:nvSpPr>
        <p:spPr>
          <a:xfrm>
            <a:off x="68320" y="713521"/>
            <a:ext cx="828562" cy="456574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2040971" y="869876"/>
            <a:ext cx="3779725" cy="3581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Стрелка вправо 13"/>
          <p:cNvSpPr/>
          <p:nvPr/>
        </p:nvSpPr>
        <p:spPr>
          <a:xfrm>
            <a:off x="1295400" y="1290459"/>
            <a:ext cx="1433771" cy="31490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2919387" y="1872543"/>
            <a:ext cx="1752600" cy="762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MV Boli" panose="02000500030200090000" pitchFamily="2" charset="0"/>
                <a:cs typeface="MV Boli" panose="02000500030200090000" pitchFamily="2" charset="0"/>
              </a:rPr>
              <a:t>BL_CL_1ST</a:t>
            </a:r>
            <a:endParaRPr lang="ru-RU" b="1" dirty="0">
              <a:cs typeface="MV Boli" panose="02000500030200090000" pitchFamily="2" charset="0"/>
            </a:endParaRPr>
          </a:p>
        </p:txBody>
      </p:sp>
      <p:sp>
        <p:nvSpPr>
          <p:cNvPr id="18" name="Скругленный прямоугольник 17"/>
          <p:cNvSpPr/>
          <p:nvPr/>
        </p:nvSpPr>
        <p:spPr>
          <a:xfrm>
            <a:off x="2903923" y="2712914"/>
            <a:ext cx="1752600" cy="762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MV Boli" panose="02000500030200090000" pitchFamily="2" charset="0"/>
                <a:cs typeface="MV Boli" panose="02000500030200090000" pitchFamily="2" charset="0"/>
              </a:rPr>
              <a:t>BL_3NF</a:t>
            </a:r>
            <a:endParaRPr lang="ru-RU" b="1" dirty="0">
              <a:cs typeface="MV Boli" panose="02000500030200090000" pitchFamily="2" charset="0"/>
            </a:endParaRPr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2895600" y="3543188"/>
            <a:ext cx="1752600" cy="762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MV Boli" panose="02000500030200090000" pitchFamily="2" charset="0"/>
                <a:cs typeface="MV Boli" panose="02000500030200090000" pitchFamily="2" charset="0"/>
              </a:rPr>
              <a:t>BL_CL_2ND</a:t>
            </a:r>
            <a:endParaRPr lang="ru-RU" b="1" dirty="0">
              <a:cs typeface="MV Boli" panose="02000500030200090000" pitchFamily="2" charset="0"/>
            </a:endParaRPr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6711470" y="3518822"/>
            <a:ext cx="1752600" cy="762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MV Boli" panose="02000500030200090000" pitchFamily="2" charset="0"/>
                <a:cs typeface="MV Boli" panose="02000500030200090000" pitchFamily="2" charset="0"/>
              </a:rPr>
              <a:t>BL_DM</a:t>
            </a:r>
            <a:endParaRPr lang="ru-RU" b="1" dirty="0">
              <a:cs typeface="MV Boli" panose="02000500030200090000" pitchFamily="2" charset="0"/>
            </a:endParaRPr>
          </a:p>
        </p:txBody>
      </p:sp>
      <p:sp>
        <p:nvSpPr>
          <p:cNvPr id="22" name="Правая фигурная скобка 21"/>
          <p:cNvSpPr/>
          <p:nvPr/>
        </p:nvSpPr>
        <p:spPr>
          <a:xfrm>
            <a:off x="861681" y="666750"/>
            <a:ext cx="760541" cy="3896443"/>
          </a:xfrm>
          <a:prstGeom prst="rightBrace">
            <a:avLst>
              <a:gd name="adj1" fmla="val 8333"/>
              <a:gd name="adj2" fmla="val 1962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Стрелка вправо 22"/>
          <p:cNvSpPr/>
          <p:nvPr/>
        </p:nvSpPr>
        <p:spPr>
          <a:xfrm>
            <a:off x="5075792" y="3766735"/>
            <a:ext cx="1433771" cy="31490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с одним вырезанным углом 23"/>
          <p:cNvSpPr/>
          <p:nvPr/>
        </p:nvSpPr>
        <p:spPr>
          <a:xfrm>
            <a:off x="170399" y="873588"/>
            <a:ext cx="828562" cy="456574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Прямоугольник с одним вырезанным углом 24"/>
          <p:cNvSpPr/>
          <p:nvPr/>
        </p:nvSpPr>
        <p:spPr>
          <a:xfrm>
            <a:off x="299116" y="1038106"/>
            <a:ext cx="828562" cy="456574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Прямоугольник с одним вырезанным углом 26"/>
          <p:cNvSpPr/>
          <p:nvPr/>
        </p:nvSpPr>
        <p:spPr>
          <a:xfrm>
            <a:off x="59052" y="1679477"/>
            <a:ext cx="828562" cy="456574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Прямоугольник с одним вырезанным углом 27"/>
          <p:cNvSpPr/>
          <p:nvPr/>
        </p:nvSpPr>
        <p:spPr>
          <a:xfrm>
            <a:off x="146700" y="1827286"/>
            <a:ext cx="828562" cy="456574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 с одним вырезанным углом 28"/>
          <p:cNvSpPr/>
          <p:nvPr/>
        </p:nvSpPr>
        <p:spPr>
          <a:xfrm>
            <a:off x="264768" y="1985598"/>
            <a:ext cx="828562" cy="456574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Прямоугольник с одним вырезанным углом 29"/>
          <p:cNvSpPr/>
          <p:nvPr/>
        </p:nvSpPr>
        <p:spPr>
          <a:xfrm>
            <a:off x="75466" y="2673563"/>
            <a:ext cx="828562" cy="456574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Прямоугольник с одним вырезанным углом 30"/>
          <p:cNvSpPr/>
          <p:nvPr/>
        </p:nvSpPr>
        <p:spPr>
          <a:xfrm>
            <a:off x="177545" y="2833630"/>
            <a:ext cx="828562" cy="456574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Прямоугольник с одним вырезанным углом 31"/>
          <p:cNvSpPr/>
          <p:nvPr/>
        </p:nvSpPr>
        <p:spPr>
          <a:xfrm>
            <a:off x="306262" y="2998148"/>
            <a:ext cx="828562" cy="456574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Прямоугольник с одним вырезанным углом 32"/>
          <p:cNvSpPr/>
          <p:nvPr/>
        </p:nvSpPr>
        <p:spPr>
          <a:xfrm>
            <a:off x="68320" y="3653417"/>
            <a:ext cx="828562" cy="456574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Прямоугольник с одним вырезанным углом 33"/>
          <p:cNvSpPr/>
          <p:nvPr/>
        </p:nvSpPr>
        <p:spPr>
          <a:xfrm>
            <a:off x="170399" y="3813484"/>
            <a:ext cx="828562" cy="456574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Прямоугольник с одним вырезанным углом 34"/>
          <p:cNvSpPr/>
          <p:nvPr/>
        </p:nvSpPr>
        <p:spPr>
          <a:xfrm>
            <a:off x="299116" y="3978002"/>
            <a:ext cx="828562" cy="456574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Выгнутая вправо стрелка 35"/>
          <p:cNvSpPr/>
          <p:nvPr/>
        </p:nvSpPr>
        <p:spPr>
          <a:xfrm>
            <a:off x="4724400" y="1330162"/>
            <a:ext cx="457200" cy="1005374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37" name="Выгнутая влево стрелка 36"/>
          <p:cNvSpPr/>
          <p:nvPr/>
        </p:nvSpPr>
        <p:spPr>
          <a:xfrm>
            <a:off x="2216847" y="2158399"/>
            <a:ext cx="595849" cy="1022951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7293963" y="1775610"/>
            <a:ext cx="691373" cy="55992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>
                <a:solidFill>
                  <a:srgbClr val="FF0066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FACT</a:t>
            </a:r>
            <a:endParaRPr lang="ru-RU" sz="900" b="1" dirty="0">
              <a:solidFill>
                <a:srgbClr val="FF0066"/>
              </a:solidFill>
              <a:cs typeface="MV Boli" panose="02000500030200090000" pitchFamily="2" charset="0"/>
            </a:endParaRPr>
          </a:p>
        </p:txBody>
      </p:sp>
      <p:sp>
        <p:nvSpPr>
          <p:cNvPr id="39" name="Овал 38"/>
          <p:cNvSpPr/>
          <p:nvPr/>
        </p:nvSpPr>
        <p:spPr>
          <a:xfrm>
            <a:off x="6593411" y="1446323"/>
            <a:ext cx="558259" cy="45212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rgbClr val="FF0066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DIM</a:t>
            </a:r>
            <a:endParaRPr lang="ru-RU" sz="800" b="1" dirty="0">
              <a:solidFill>
                <a:srgbClr val="FF0066"/>
              </a:solidFill>
              <a:cs typeface="MV Boli" panose="02000500030200090000" pitchFamily="2" charset="0"/>
            </a:endParaRPr>
          </a:p>
        </p:txBody>
      </p:sp>
      <p:sp>
        <p:nvSpPr>
          <p:cNvPr id="40" name="Овал 39"/>
          <p:cNvSpPr/>
          <p:nvPr/>
        </p:nvSpPr>
        <p:spPr>
          <a:xfrm>
            <a:off x="8107447" y="1308904"/>
            <a:ext cx="531825" cy="43071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>
                <a:solidFill>
                  <a:srgbClr val="FF0066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DIM</a:t>
            </a:r>
            <a:endParaRPr lang="ru-RU" sz="800" dirty="0"/>
          </a:p>
        </p:txBody>
      </p:sp>
      <p:sp>
        <p:nvSpPr>
          <p:cNvPr id="41" name="Овал 40"/>
          <p:cNvSpPr/>
          <p:nvPr/>
        </p:nvSpPr>
        <p:spPr>
          <a:xfrm>
            <a:off x="7331466" y="1132179"/>
            <a:ext cx="568213" cy="46018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>
                <a:solidFill>
                  <a:srgbClr val="FF0066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DIM</a:t>
            </a:r>
            <a:endParaRPr lang="ru-RU" sz="800" dirty="0"/>
          </a:p>
        </p:txBody>
      </p:sp>
      <p:sp>
        <p:nvSpPr>
          <p:cNvPr id="47" name="Овал 46"/>
          <p:cNvSpPr/>
          <p:nvPr/>
        </p:nvSpPr>
        <p:spPr>
          <a:xfrm>
            <a:off x="8068375" y="2000858"/>
            <a:ext cx="568213" cy="46018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>
                <a:solidFill>
                  <a:srgbClr val="FF0066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DIM</a:t>
            </a:r>
            <a:endParaRPr lang="ru-RU" sz="800" dirty="0"/>
          </a:p>
        </p:txBody>
      </p:sp>
      <p:sp>
        <p:nvSpPr>
          <p:cNvPr id="48" name="Овал 47"/>
          <p:cNvSpPr/>
          <p:nvPr/>
        </p:nvSpPr>
        <p:spPr>
          <a:xfrm>
            <a:off x="6560393" y="2105445"/>
            <a:ext cx="568213" cy="46018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>
                <a:solidFill>
                  <a:srgbClr val="FF0066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DIM</a:t>
            </a:r>
            <a:endParaRPr lang="ru-RU" sz="800" dirty="0"/>
          </a:p>
        </p:txBody>
      </p:sp>
      <p:sp>
        <p:nvSpPr>
          <p:cNvPr id="71" name="Овал 70"/>
          <p:cNvSpPr/>
          <p:nvPr/>
        </p:nvSpPr>
        <p:spPr>
          <a:xfrm>
            <a:off x="7383354" y="2497558"/>
            <a:ext cx="531825" cy="43071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>
                <a:solidFill>
                  <a:srgbClr val="FF0066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DIM</a:t>
            </a:r>
            <a:endParaRPr lang="ru-RU" sz="800"/>
          </a:p>
        </p:txBody>
      </p:sp>
      <p:sp>
        <p:nvSpPr>
          <p:cNvPr id="43" name="Скругленный прямоугольник 42"/>
          <p:cNvSpPr/>
          <p:nvPr/>
        </p:nvSpPr>
        <p:spPr>
          <a:xfrm>
            <a:off x="2898397" y="1038106"/>
            <a:ext cx="1752600" cy="762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MV Boli" panose="02000500030200090000" pitchFamily="2" charset="0"/>
                <a:cs typeface="MV Boli" panose="02000500030200090000" pitchFamily="2" charset="0"/>
              </a:rPr>
              <a:t>SA_SRC</a:t>
            </a:r>
            <a:endParaRPr lang="ru-RU" b="1" dirty="0">
              <a:cs typeface="MV Boli" panose="02000500030200090000" pitchFamily="2" charset="0"/>
            </a:endParaRPr>
          </a:p>
        </p:txBody>
      </p:sp>
      <p:sp>
        <p:nvSpPr>
          <p:cNvPr id="44" name="Выгнутая влево стрелка 43"/>
          <p:cNvSpPr/>
          <p:nvPr/>
        </p:nvSpPr>
        <p:spPr>
          <a:xfrm>
            <a:off x="2155687" y="3226435"/>
            <a:ext cx="595849" cy="1022951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cxnSp>
        <p:nvCxnSpPr>
          <p:cNvPr id="5" name="Прямая со стрелкой 4"/>
          <p:cNvCxnSpPr/>
          <p:nvPr/>
        </p:nvCxnSpPr>
        <p:spPr>
          <a:xfrm>
            <a:off x="7639649" y="1605364"/>
            <a:ext cx="0" cy="1702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" name="Прямая со стрелкой 6"/>
          <p:cNvCxnSpPr>
            <a:endCxn id="38" idx="1"/>
          </p:cNvCxnSpPr>
          <p:nvPr/>
        </p:nvCxnSpPr>
        <p:spPr>
          <a:xfrm>
            <a:off x="7151670" y="1800106"/>
            <a:ext cx="243542" cy="575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/>
          <p:nvPr/>
        </p:nvCxnSpPr>
        <p:spPr>
          <a:xfrm flipV="1">
            <a:off x="7118437" y="2150718"/>
            <a:ext cx="216685" cy="606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/>
          <p:nvPr/>
        </p:nvCxnSpPr>
        <p:spPr>
          <a:xfrm flipV="1">
            <a:off x="7639649" y="2360032"/>
            <a:ext cx="0" cy="1010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/>
          <p:nvPr/>
        </p:nvCxnSpPr>
        <p:spPr>
          <a:xfrm flipH="1">
            <a:off x="7947557" y="1706863"/>
            <a:ext cx="199994" cy="1507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5" name="Прямая со стрелкой 44"/>
          <p:cNvCxnSpPr/>
          <p:nvPr/>
        </p:nvCxnSpPr>
        <p:spPr>
          <a:xfrm flipH="1" flipV="1">
            <a:off x="7985336" y="2158399"/>
            <a:ext cx="62218" cy="101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573499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000"/>
                            </p:stCondLst>
                            <p:childTnLst>
                              <p:par>
                                <p:cTn id="77" presetID="42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0"/>
                            </p:stCondLst>
                            <p:childTnLst>
                              <p:par>
                                <p:cTn id="83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6500"/>
                            </p:stCondLst>
                            <p:childTnLst>
                              <p:par>
                                <p:cTn id="89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8000"/>
                            </p:stCondLst>
                            <p:childTnLst>
                              <p:par>
                                <p:cTn id="95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9500"/>
                            </p:stCondLst>
                            <p:childTnLst>
                              <p:par>
                                <p:cTn id="101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1000"/>
                            </p:stCondLst>
                            <p:childTnLst>
                              <p:par>
                                <p:cTn id="107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2500"/>
                            </p:stCondLst>
                            <p:childTnLst>
                              <p:par>
                                <p:cTn id="113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4000"/>
                            </p:stCondLst>
                            <p:childTnLst>
                              <p:par>
                                <p:cTn id="119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5500"/>
                            </p:stCondLst>
                            <p:childTnLst>
                              <p:par>
                                <p:cTn id="125" presetID="53" presetClass="entr" presetSubtype="16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8000"/>
                            </p:stCondLst>
                            <p:childTnLst>
                              <p:par>
                                <p:cTn id="131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9500"/>
                            </p:stCondLst>
                            <p:childTnLst>
                              <p:par>
                                <p:cTn id="13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20500"/>
                            </p:stCondLst>
                            <p:childTnLst>
                              <p:par>
                                <p:cTn id="14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21000"/>
                            </p:stCondLst>
                            <p:childTnLst>
                              <p:par>
                                <p:cTn id="17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2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1" grpId="0" animBg="1"/>
      <p:bldP spid="12" grpId="0" animBg="1"/>
      <p:bldP spid="14" grpId="0" animBg="1"/>
      <p:bldP spid="15" grpId="0" animBg="1"/>
      <p:bldP spid="18" grpId="0" animBg="1"/>
      <p:bldP spid="19" grpId="0" animBg="1"/>
      <p:bldP spid="20" grpId="0" animBg="1"/>
      <p:bldP spid="22" grpId="0" animBg="1"/>
      <p:bldP spid="23" grpId="0" animBg="1"/>
      <p:bldP spid="24" grpId="0" animBg="1"/>
      <p:bldP spid="25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7" grpId="0" animBg="1"/>
      <p:bldP spid="48" grpId="0" animBg="1"/>
      <p:bldP spid="71" grpId="0" animBg="1"/>
      <p:bldP spid="43" grpId="0" animBg="1"/>
      <p:bldP spid="4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mage result for milavitsa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476750"/>
            <a:ext cx="158750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416984" y="349883"/>
            <a:ext cx="4155016" cy="3581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MV Boli" panose="02000500030200090000" pitchFamily="2" charset="0"/>
                <a:cs typeface="MV Boli" panose="02000500030200090000" pitchFamily="2" charset="0"/>
              </a:rPr>
              <a:t>                    </a:t>
            </a:r>
            <a:endParaRPr lang="ru-RU" b="1" dirty="0">
              <a:solidFill>
                <a:srgbClr val="FF0066"/>
              </a:solidFill>
              <a:cs typeface="MV Boli" panose="02000500030200090000" pitchFamily="2" charset="0"/>
            </a:endParaRPr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1274410" y="2724150"/>
            <a:ext cx="1752600" cy="762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MV Boli" panose="02000500030200090000" pitchFamily="2" charset="0"/>
                <a:cs typeface="MV Boli" panose="02000500030200090000" pitchFamily="2" charset="0"/>
              </a:rPr>
              <a:t>BL_CL_1ST</a:t>
            </a:r>
            <a:endParaRPr lang="ru-RU" b="1" dirty="0">
              <a:cs typeface="MV Boli" panose="02000500030200090000" pitchFamily="2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1274410" y="518113"/>
            <a:ext cx="1752600" cy="762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MV Boli" panose="02000500030200090000" pitchFamily="2" charset="0"/>
                <a:cs typeface="MV Boli" panose="02000500030200090000" pitchFamily="2" charset="0"/>
              </a:rPr>
              <a:t>SA_SRC</a:t>
            </a:r>
            <a:endParaRPr lang="ru-RU" b="1" dirty="0">
              <a:cs typeface="MV Boli" panose="02000500030200090000" pitchFamily="2" charset="0"/>
            </a:endParaRPr>
          </a:p>
        </p:txBody>
      </p:sp>
      <p:sp>
        <p:nvSpPr>
          <p:cNvPr id="2" name="Выгнутая вправо стрелка 1"/>
          <p:cNvSpPr/>
          <p:nvPr/>
        </p:nvSpPr>
        <p:spPr>
          <a:xfrm>
            <a:off x="3276600" y="895350"/>
            <a:ext cx="1066800" cy="259080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6324600" y="361950"/>
            <a:ext cx="2514600" cy="167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66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EXTERNAL TABLES</a:t>
            </a:r>
            <a:endParaRPr lang="ru-RU" b="1" dirty="0">
              <a:solidFill>
                <a:srgbClr val="FF0066"/>
              </a:solidFill>
              <a:cs typeface="MV Boli" panose="02000500030200090000" pitchFamily="2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6324600" y="2274361"/>
            <a:ext cx="2514600" cy="167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66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WRK </a:t>
            </a:r>
            <a:r>
              <a:rPr lang="en-US" b="1" dirty="0">
                <a:solidFill>
                  <a:srgbClr val="FF0066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TABLES</a:t>
            </a:r>
            <a:endParaRPr lang="ru-RU" b="1" dirty="0">
              <a:solidFill>
                <a:srgbClr val="FF0066"/>
              </a:solidFill>
              <a:cs typeface="MV Boli" panose="02000500030200090000" pitchFamily="2" charset="0"/>
            </a:endParaRPr>
          </a:p>
        </p:txBody>
      </p:sp>
      <p:sp>
        <p:nvSpPr>
          <p:cNvPr id="9" name="Выгнутая влево стрелка 8"/>
          <p:cNvSpPr/>
          <p:nvPr/>
        </p:nvSpPr>
        <p:spPr>
          <a:xfrm>
            <a:off x="5130619" y="1055161"/>
            <a:ext cx="990600" cy="2438400"/>
          </a:xfrm>
          <a:prstGeom prst="curved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13173" y="1782792"/>
            <a:ext cx="625492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66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ONE </a:t>
            </a:r>
            <a:br>
              <a:rPr lang="en-US" b="1" dirty="0" smtClean="0">
                <a:solidFill>
                  <a:srgbClr val="FF0066"/>
                </a:solidFill>
                <a:latin typeface="MV Boli" panose="02000500030200090000" pitchFamily="2" charset="0"/>
                <a:cs typeface="MV Boli" panose="02000500030200090000" pitchFamily="2" charset="0"/>
              </a:rPr>
            </a:br>
            <a:r>
              <a:rPr lang="en-US" b="1" dirty="0" smtClean="0">
                <a:solidFill>
                  <a:srgbClr val="FF0066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TO </a:t>
            </a:r>
            <a:br>
              <a:rPr lang="en-US" b="1" dirty="0" smtClean="0">
                <a:solidFill>
                  <a:srgbClr val="FF0066"/>
                </a:solidFill>
                <a:latin typeface="MV Boli" panose="02000500030200090000" pitchFamily="2" charset="0"/>
                <a:cs typeface="MV Boli" panose="02000500030200090000" pitchFamily="2" charset="0"/>
              </a:rPr>
            </a:br>
            <a:r>
              <a:rPr lang="en-US" b="1" dirty="0" smtClean="0">
                <a:solidFill>
                  <a:srgbClr val="FF0066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ONE</a:t>
            </a:r>
            <a:endParaRPr lang="ru-RU" b="1" dirty="0">
              <a:solidFill>
                <a:srgbClr val="FF0066"/>
              </a:solidFill>
              <a:cs typeface="MV Boli" panose="02000500030200090000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848671" y="1575042"/>
            <a:ext cx="1439772" cy="1131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66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                    GRANTS </a:t>
            </a:r>
            <a:r>
              <a:rPr lang="en-US" b="1" dirty="0">
                <a:solidFill>
                  <a:srgbClr val="FF0066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ON </a:t>
            </a:r>
            <a:r>
              <a:rPr lang="en-US" b="1" dirty="0" smtClean="0">
                <a:solidFill>
                  <a:srgbClr val="FF0066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                   READ/WRITE                    </a:t>
            </a:r>
            <a:r>
              <a:rPr lang="en-US" b="1" dirty="0">
                <a:solidFill>
                  <a:srgbClr val="FF0066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DIRECTORIES</a:t>
            </a:r>
            <a:endParaRPr lang="ru-RU" b="1" dirty="0">
              <a:solidFill>
                <a:srgbClr val="FF0066"/>
              </a:solidFill>
              <a:cs typeface="MV Boli" panose="02000500030200090000" pitchFamily="2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9127650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60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7000"/>
                            </p:stCondLst>
                            <p:childTnLst>
                              <p:par>
                                <p:cTn id="4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8000"/>
                            </p:stCondLst>
                            <p:childTnLst>
                              <p:par>
                                <p:cTn id="4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9000"/>
                            </p:stCondLst>
                            <p:childTnLst>
                              <p:par>
                                <p:cTn id="5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2" grpId="0" animBg="1"/>
      <p:bldP spid="7" grpId="0" animBg="1"/>
      <p:bldP spid="8" grpId="0" animBg="1"/>
      <p:bldP spid="9" grpId="0" animBg="1"/>
      <p:bldP spid="10" grpId="0"/>
      <p:bldP spid="1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mage result for milavitsa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476750"/>
            <a:ext cx="158750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416984" y="349883"/>
            <a:ext cx="4155016" cy="3581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 dirty="0">
              <a:solidFill>
                <a:srgbClr val="FF0066"/>
              </a:solidFill>
              <a:cs typeface="MV Boli" panose="02000500030200090000" pitchFamily="2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1312524" y="674161"/>
            <a:ext cx="1752600" cy="762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MV Boli" panose="02000500030200090000" pitchFamily="2" charset="0"/>
                <a:cs typeface="MV Boli" panose="02000500030200090000" pitchFamily="2" charset="0"/>
              </a:rPr>
              <a:t>BL_CL_1ST</a:t>
            </a:r>
            <a:endParaRPr lang="ru-RU" b="1" dirty="0">
              <a:cs typeface="MV Boli" panose="02000500030200090000" pitchFamily="2" charset="0"/>
            </a:endParaRPr>
          </a:p>
        </p:txBody>
      </p:sp>
      <p:sp>
        <p:nvSpPr>
          <p:cNvPr id="2" name="Выгнутая вправо стрелка 1"/>
          <p:cNvSpPr/>
          <p:nvPr/>
        </p:nvSpPr>
        <p:spPr>
          <a:xfrm>
            <a:off x="3227377" y="845183"/>
            <a:ext cx="1066800" cy="259080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6324600" y="361950"/>
            <a:ext cx="2514600" cy="167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66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WRK TABLES</a:t>
            </a:r>
            <a:endParaRPr lang="ru-RU" b="1" dirty="0">
              <a:solidFill>
                <a:srgbClr val="FF0066"/>
              </a:solidFill>
              <a:cs typeface="MV Boli" panose="02000500030200090000" pitchFamily="2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6324600" y="2274361"/>
            <a:ext cx="2514600" cy="167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66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CLS </a:t>
            </a:r>
            <a:r>
              <a:rPr lang="en-US" b="1" dirty="0">
                <a:solidFill>
                  <a:srgbClr val="FF0066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TABLES</a:t>
            </a:r>
            <a:endParaRPr lang="ru-RU" b="1" dirty="0">
              <a:solidFill>
                <a:srgbClr val="FF0066"/>
              </a:solidFill>
              <a:cs typeface="MV Boli" panose="02000500030200090000" pitchFamily="2" charset="0"/>
            </a:endParaRPr>
          </a:p>
        </p:txBody>
      </p:sp>
      <p:sp>
        <p:nvSpPr>
          <p:cNvPr id="9" name="Выгнутая влево стрелка 8"/>
          <p:cNvSpPr/>
          <p:nvPr/>
        </p:nvSpPr>
        <p:spPr>
          <a:xfrm>
            <a:off x="5130619" y="1055161"/>
            <a:ext cx="990600" cy="2438400"/>
          </a:xfrm>
          <a:prstGeom prst="curved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13173" y="1782792"/>
            <a:ext cx="1067921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66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CLEANSED</a:t>
            </a:r>
          </a:p>
          <a:p>
            <a:pPr algn="ctr"/>
            <a:r>
              <a:rPr lang="en-US" b="1" dirty="0" smtClean="0">
                <a:solidFill>
                  <a:srgbClr val="FF0066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DATA</a:t>
            </a:r>
            <a:endParaRPr lang="ru-RU" b="1" dirty="0">
              <a:solidFill>
                <a:srgbClr val="FF0066"/>
              </a:solidFill>
              <a:cs typeface="MV Boli" panose="02000500030200090000" pitchFamily="2" charset="0"/>
            </a:endParaRPr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1337353" y="2876550"/>
            <a:ext cx="1752600" cy="762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MV Boli" panose="02000500030200090000" pitchFamily="2" charset="0"/>
                <a:cs typeface="MV Boli" panose="02000500030200090000" pitchFamily="2" charset="0"/>
              </a:rPr>
              <a:t>BL_CL_1ST</a:t>
            </a:r>
            <a:endParaRPr lang="ru-RU" b="1" dirty="0">
              <a:cs typeface="MV Boli" panose="02000500030200090000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099007" y="1708821"/>
            <a:ext cx="1154483" cy="11310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66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PACKAGES </a:t>
            </a:r>
            <a:r>
              <a:rPr lang="en-US" b="1" dirty="0">
                <a:solidFill>
                  <a:srgbClr val="FF0066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/>
            </a:r>
            <a:br>
              <a:rPr lang="en-US" b="1" dirty="0">
                <a:solidFill>
                  <a:srgbClr val="FF0066"/>
                </a:solidFill>
                <a:latin typeface="MV Boli" panose="02000500030200090000" pitchFamily="2" charset="0"/>
                <a:cs typeface="MV Boli" panose="02000500030200090000" pitchFamily="2" charset="0"/>
              </a:rPr>
            </a:br>
            <a:r>
              <a:rPr lang="en-US" b="1" dirty="0">
                <a:solidFill>
                  <a:srgbClr val="FF0066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with </a:t>
            </a:r>
            <a:br>
              <a:rPr lang="en-US" b="1" dirty="0">
                <a:solidFill>
                  <a:srgbClr val="FF0066"/>
                </a:solidFill>
                <a:latin typeface="MV Boli" panose="02000500030200090000" pitchFamily="2" charset="0"/>
                <a:cs typeface="MV Boli" panose="02000500030200090000" pitchFamily="2" charset="0"/>
              </a:rPr>
            </a:br>
            <a:r>
              <a:rPr lang="en-US" b="1" dirty="0">
                <a:solidFill>
                  <a:srgbClr val="FF0066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TRUNCATE</a:t>
            </a:r>
            <a:br>
              <a:rPr lang="en-US" b="1" dirty="0">
                <a:solidFill>
                  <a:srgbClr val="FF0066"/>
                </a:solidFill>
                <a:latin typeface="MV Boli" panose="02000500030200090000" pitchFamily="2" charset="0"/>
                <a:cs typeface="MV Boli" panose="02000500030200090000" pitchFamily="2" charset="0"/>
              </a:rPr>
            </a:br>
            <a:r>
              <a:rPr lang="en-US" b="1" dirty="0">
                <a:solidFill>
                  <a:srgbClr val="FF0066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INSERT</a:t>
            </a:r>
            <a:endParaRPr lang="ru-RU" b="1" dirty="0">
              <a:solidFill>
                <a:srgbClr val="FF0066"/>
              </a:solidFill>
              <a:cs typeface="MV Boli" panose="02000500030200090000" pitchFamily="2" charset="0"/>
            </a:endParaRPr>
          </a:p>
          <a:p>
            <a:endParaRPr lang="ru-RU" dirty="0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6825201" y="1827660"/>
            <a:ext cx="1569892" cy="24126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MV Boli" panose="02000500030200090000" pitchFamily="2" charset="0"/>
                <a:cs typeface="MV Boli" panose="02000500030200090000" pitchFamily="2" charset="0"/>
              </a:rPr>
              <a:t>DATA</a:t>
            </a:r>
            <a:endParaRPr lang="ru-RU" b="1" dirty="0">
              <a:cs typeface="MV Boli" panose="02000500030200090000" pitchFamily="2" charset="0"/>
            </a:endParaRPr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6825201" y="2156305"/>
            <a:ext cx="1569892" cy="24126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MV Boli" panose="02000500030200090000" pitchFamily="2" charset="0"/>
                <a:cs typeface="MV Boli" panose="02000500030200090000" pitchFamily="2" charset="0"/>
              </a:rPr>
              <a:t>PACKAGES</a:t>
            </a:r>
            <a:endParaRPr lang="ru-RU" b="1" dirty="0">
              <a:cs typeface="MV Boli" panose="0200050003020009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982217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000"/>
                            </p:stCondLst>
                            <p:childTnLst>
                              <p:par>
                                <p:cTn id="4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8000"/>
                            </p:stCondLst>
                            <p:childTnLst>
                              <p:par>
                                <p:cTn id="5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9000"/>
                            </p:stCondLst>
                            <p:childTnLst>
                              <p:par>
                                <p:cTn id="5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0"/>
                            </p:stCondLst>
                            <p:childTnLst>
                              <p:par>
                                <p:cTn id="6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2" grpId="0" animBg="1"/>
      <p:bldP spid="7" grpId="0" animBg="1"/>
      <p:bldP spid="8" grpId="0" animBg="1"/>
      <p:bldP spid="9" grpId="0" animBg="1"/>
      <p:bldP spid="10" grpId="0"/>
      <p:bldP spid="11" grpId="0" animBg="1"/>
      <p:bldP spid="12" grpId="0"/>
      <p:bldP spid="13" grpId="0" animBg="1"/>
      <p:bldP spid="1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mage result for milavitsa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476750"/>
            <a:ext cx="158750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152400" y="349883"/>
            <a:ext cx="4419600" cy="3581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 dirty="0">
              <a:solidFill>
                <a:srgbClr val="FF0066"/>
              </a:solidFill>
              <a:cs typeface="MV Boli" panose="02000500030200090000" pitchFamily="2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1312524" y="674161"/>
            <a:ext cx="1752600" cy="762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MV Boli" panose="02000500030200090000" pitchFamily="2" charset="0"/>
                <a:cs typeface="MV Boli" panose="02000500030200090000" pitchFamily="2" charset="0"/>
              </a:rPr>
              <a:t>BL_CL_1ST</a:t>
            </a:r>
            <a:endParaRPr lang="ru-RU" b="1" dirty="0">
              <a:cs typeface="MV Boli" panose="02000500030200090000" pitchFamily="2" charset="0"/>
            </a:endParaRPr>
          </a:p>
        </p:txBody>
      </p:sp>
      <p:sp>
        <p:nvSpPr>
          <p:cNvPr id="2" name="Выгнутая вправо стрелка 1"/>
          <p:cNvSpPr/>
          <p:nvPr/>
        </p:nvSpPr>
        <p:spPr>
          <a:xfrm>
            <a:off x="3227377" y="845183"/>
            <a:ext cx="1066800" cy="259080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6324600" y="361950"/>
            <a:ext cx="2514600" cy="167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66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CLS </a:t>
            </a:r>
            <a:r>
              <a:rPr lang="en-US" b="1" dirty="0">
                <a:solidFill>
                  <a:srgbClr val="FF0066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TABLES</a:t>
            </a:r>
            <a:endParaRPr lang="ru-RU" b="1" dirty="0">
              <a:solidFill>
                <a:srgbClr val="FF0066"/>
              </a:solidFill>
              <a:cs typeface="MV Boli" panose="02000500030200090000" pitchFamily="2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6324600" y="2274361"/>
            <a:ext cx="2514600" cy="167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66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CE TABLES</a:t>
            </a:r>
            <a:endParaRPr lang="ru-RU" b="1" dirty="0">
              <a:solidFill>
                <a:srgbClr val="FF0066"/>
              </a:solidFill>
              <a:cs typeface="MV Boli" panose="02000500030200090000" pitchFamily="2" charset="0"/>
            </a:endParaRPr>
          </a:p>
        </p:txBody>
      </p:sp>
      <p:sp>
        <p:nvSpPr>
          <p:cNvPr id="9" name="Выгнутая влево стрелка 8"/>
          <p:cNvSpPr/>
          <p:nvPr/>
        </p:nvSpPr>
        <p:spPr>
          <a:xfrm>
            <a:off x="5130619" y="1055161"/>
            <a:ext cx="990600" cy="2438400"/>
          </a:xfrm>
          <a:prstGeom prst="curved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13173" y="1782792"/>
            <a:ext cx="542136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66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ONE</a:t>
            </a:r>
            <a:br>
              <a:rPr lang="en-US" b="1" dirty="0" smtClean="0">
                <a:solidFill>
                  <a:srgbClr val="FF0066"/>
                </a:solidFill>
                <a:latin typeface="MV Boli" panose="02000500030200090000" pitchFamily="2" charset="0"/>
                <a:cs typeface="MV Boli" panose="02000500030200090000" pitchFamily="2" charset="0"/>
              </a:rPr>
            </a:br>
            <a:r>
              <a:rPr lang="en-US" b="1" dirty="0" smtClean="0">
                <a:solidFill>
                  <a:srgbClr val="FF0066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TO</a:t>
            </a:r>
            <a:br>
              <a:rPr lang="en-US" b="1" dirty="0" smtClean="0">
                <a:solidFill>
                  <a:srgbClr val="FF0066"/>
                </a:solidFill>
                <a:latin typeface="MV Boli" panose="02000500030200090000" pitchFamily="2" charset="0"/>
                <a:cs typeface="MV Boli" panose="02000500030200090000" pitchFamily="2" charset="0"/>
              </a:rPr>
            </a:br>
            <a:r>
              <a:rPr lang="en-US" b="1" dirty="0" smtClean="0">
                <a:solidFill>
                  <a:srgbClr val="FF0066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ONE</a:t>
            </a:r>
            <a:endParaRPr lang="ru-RU" b="1" dirty="0">
              <a:solidFill>
                <a:srgbClr val="FF0066"/>
              </a:solidFill>
              <a:cs typeface="MV Boli" panose="02000500030200090000" pitchFamily="2" charset="0"/>
            </a:endParaRPr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1337353" y="2876550"/>
            <a:ext cx="1752600" cy="762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MV Boli" panose="02000500030200090000" pitchFamily="2" charset="0"/>
                <a:cs typeface="MV Boli" panose="02000500030200090000" pitchFamily="2" charset="0"/>
              </a:rPr>
              <a:t>BL_3NF</a:t>
            </a:r>
            <a:endParaRPr lang="ru-RU" b="1" dirty="0">
              <a:cs typeface="MV Boli" panose="02000500030200090000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103816" y="1708821"/>
            <a:ext cx="11448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FF0066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PACKEGES </a:t>
            </a:r>
            <a:br>
              <a:rPr lang="en-US" b="1" dirty="0">
                <a:solidFill>
                  <a:srgbClr val="FF0066"/>
                </a:solidFill>
                <a:latin typeface="MV Boli" panose="02000500030200090000" pitchFamily="2" charset="0"/>
                <a:cs typeface="MV Boli" panose="02000500030200090000" pitchFamily="2" charset="0"/>
              </a:rPr>
            </a:br>
            <a:r>
              <a:rPr lang="en-US" b="1" dirty="0">
                <a:solidFill>
                  <a:srgbClr val="FF0066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with </a:t>
            </a:r>
            <a:br>
              <a:rPr lang="en-US" b="1" dirty="0">
                <a:solidFill>
                  <a:srgbClr val="FF0066"/>
                </a:solidFill>
                <a:latin typeface="MV Boli" panose="02000500030200090000" pitchFamily="2" charset="0"/>
                <a:cs typeface="MV Boli" panose="02000500030200090000" pitchFamily="2" charset="0"/>
              </a:rPr>
            </a:br>
            <a:r>
              <a:rPr lang="en-US" b="1" dirty="0" smtClean="0">
                <a:solidFill>
                  <a:srgbClr val="FF0066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MERGE</a:t>
            </a:r>
            <a:endParaRPr lang="ru-RU" b="1" dirty="0">
              <a:solidFill>
                <a:srgbClr val="FF0066"/>
              </a:solidFill>
              <a:cs typeface="MV Boli" panose="02000500030200090000" pitchFamily="2" charset="0"/>
            </a:endParaRPr>
          </a:p>
          <a:p>
            <a:endParaRPr lang="ru-RU" dirty="0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7223308" y="1708821"/>
            <a:ext cx="1569892" cy="24126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MV Boli" panose="02000500030200090000" pitchFamily="2" charset="0"/>
                <a:cs typeface="MV Boli" panose="02000500030200090000" pitchFamily="2" charset="0"/>
              </a:rPr>
              <a:t>DATA</a:t>
            </a:r>
            <a:endParaRPr lang="ru-RU" b="1" dirty="0">
              <a:cs typeface="MV Boli" panose="02000500030200090000" pitchFamily="2" charset="0"/>
            </a:endParaRPr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7223308" y="3638550"/>
            <a:ext cx="1569892" cy="25031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MV Boli" panose="02000500030200090000" pitchFamily="2" charset="0"/>
                <a:cs typeface="MV Boli" panose="02000500030200090000" pitchFamily="2" charset="0"/>
              </a:rPr>
              <a:t>SEQUENCES</a:t>
            </a:r>
            <a:endParaRPr lang="ru-RU" b="1" dirty="0">
              <a:cs typeface="MV Boli" panose="02000500030200090000" pitchFamily="2" charset="0"/>
            </a:endParaRPr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7219883" y="1424208"/>
            <a:ext cx="1569892" cy="24126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MV Boli" panose="02000500030200090000" pitchFamily="2" charset="0"/>
                <a:cs typeface="MV Boli" panose="02000500030200090000" pitchFamily="2" charset="0"/>
              </a:rPr>
              <a:t>PACKAGES</a:t>
            </a:r>
            <a:endParaRPr lang="ru-RU" b="1" dirty="0">
              <a:cs typeface="MV Boli" panose="02000500030200090000" pitchFamily="2" charset="0"/>
            </a:endParaRPr>
          </a:p>
        </p:txBody>
      </p:sp>
      <p:sp>
        <p:nvSpPr>
          <p:cNvPr id="5" name="Выгнутая влево стрелка 4"/>
          <p:cNvSpPr/>
          <p:nvPr/>
        </p:nvSpPr>
        <p:spPr>
          <a:xfrm>
            <a:off x="181838" y="848888"/>
            <a:ext cx="1057793" cy="2644673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66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GRANTS</a:t>
            </a:r>
            <a:br>
              <a:rPr lang="en-US" b="1" dirty="0" smtClean="0">
                <a:solidFill>
                  <a:srgbClr val="FF0066"/>
                </a:solidFill>
                <a:latin typeface="MV Boli" panose="02000500030200090000" pitchFamily="2" charset="0"/>
                <a:cs typeface="MV Boli" panose="02000500030200090000" pitchFamily="2" charset="0"/>
              </a:rPr>
            </a:br>
            <a:r>
              <a:rPr lang="en-US" b="1" dirty="0" smtClean="0">
                <a:solidFill>
                  <a:srgbClr val="FF0066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SELECT</a:t>
            </a:r>
            <a:br>
              <a:rPr lang="en-US" b="1" dirty="0" smtClean="0">
                <a:solidFill>
                  <a:srgbClr val="FF0066"/>
                </a:solidFill>
                <a:latin typeface="MV Boli" panose="02000500030200090000" pitchFamily="2" charset="0"/>
                <a:cs typeface="MV Boli" panose="02000500030200090000" pitchFamily="2" charset="0"/>
              </a:rPr>
            </a:br>
            <a:r>
              <a:rPr lang="en-US" b="1" dirty="0" smtClean="0">
                <a:solidFill>
                  <a:srgbClr val="FF0066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INSERT</a:t>
            </a:r>
            <a:br>
              <a:rPr lang="en-US" b="1" dirty="0" smtClean="0">
                <a:solidFill>
                  <a:srgbClr val="FF0066"/>
                </a:solidFill>
                <a:latin typeface="MV Boli" panose="02000500030200090000" pitchFamily="2" charset="0"/>
                <a:cs typeface="MV Boli" panose="02000500030200090000" pitchFamily="2" charset="0"/>
              </a:rPr>
            </a:br>
            <a:r>
              <a:rPr lang="en-US" b="1" dirty="0" smtClean="0">
                <a:solidFill>
                  <a:srgbClr val="FF0066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UPDATE</a:t>
            </a:r>
            <a:endParaRPr lang="ru-RU" b="1" dirty="0">
              <a:solidFill>
                <a:srgbClr val="FF0066"/>
              </a:solidFill>
              <a:cs typeface="MV Boli" panose="0200050003020009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956108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42" presetClass="entr" presetSubtype="0" fill="hold" grpId="0" nodeType="after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9500"/>
                            </p:stCondLst>
                            <p:childTnLst>
                              <p:par>
                                <p:cTn id="4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500"/>
                            </p:stCondLst>
                            <p:childTnLst>
                              <p:par>
                                <p:cTn id="5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1500"/>
                            </p:stCondLst>
                            <p:childTnLst>
                              <p:par>
                                <p:cTn id="5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2500"/>
                            </p:stCondLst>
                            <p:childTnLst>
                              <p:par>
                                <p:cTn id="6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3500"/>
                            </p:stCondLst>
                            <p:childTnLst>
                              <p:par>
                                <p:cTn id="7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4500"/>
                            </p:stCondLst>
                            <p:childTnLst>
                              <p:par>
                                <p:cTn id="7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2" grpId="0" animBg="1"/>
      <p:bldP spid="7" grpId="0" animBg="1"/>
      <p:bldP spid="8" grpId="0" animBg="1"/>
      <p:bldP spid="9" grpId="0" animBg="1"/>
      <p:bldP spid="10" grpId="0"/>
      <p:bldP spid="11" grpId="0" animBg="1"/>
      <p:bldP spid="12" grpId="0"/>
      <p:bldP spid="13" grpId="0" animBg="1"/>
      <p:bldP spid="14" grpId="0" animBg="1"/>
      <p:bldP spid="15" grpId="0" animBg="1"/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mage result for milavitsa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476750"/>
            <a:ext cx="158750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152400" y="349883"/>
            <a:ext cx="4419600" cy="3581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 dirty="0">
              <a:solidFill>
                <a:srgbClr val="FF0066"/>
              </a:solidFill>
              <a:cs typeface="MV Boli" panose="02000500030200090000" pitchFamily="2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1312524" y="674161"/>
            <a:ext cx="1752600" cy="762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MV Boli" panose="02000500030200090000" pitchFamily="2" charset="0"/>
                <a:cs typeface="MV Boli" panose="02000500030200090000" pitchFamily="2" charset="0"/>
              </a:rPr>
              <a:t>BL_3NF</a:t>
            </a:r>
            <a:endParaRPr lang="ru-RU" b="1" dirty="0">
              <a:cs typeface="MV Boli" panose="02000500030200090000" pitchFamily="2" charset="0"/>
            </a:endParaRPr>
          </a:p>
        </p:txBody>
      </p:sp>
      <p:sp>
        <p:nvSpPr>
          <p:cNvPr id="2" name="Выгнутая вправо стрелка 1"/>
          <p:cNvSpPr/>
          <p:nvPr/>
        </p:nvSpPr>
        <p:spPr>
          <a:xfrm>
            <a:off x="3227377" y="845183"/>
            <a:ext cx="1066800" cy="259080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6324600" y="361950"/>
            <a:ext cx="2514600" cy="167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66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CE </a:t>
            </a:r>
            <a:r>
              <a:rPr lang="en-US" b="1" dirty="0">
                <a:solidFill>
                  <a:srgbClr val="FF0066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TABLES</a:t>
            </a:r>
            <a:endParaRPr lang="ru-RU" b="1" dirty="0">
              <a:solidFill>
                <a:srgbClr val="FF0066"/>
              </a:solidFill>
              <a:cs typeface="MV Boli" panose="02000500030200090000" pitchFamily="2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6324600" y="2274361"/>
            <a:ext cx="2514600" cy="167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66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CLS TABLES</a:t>
            </a:r>
            <a:endParaRPr lang="ru-RU" b="1" dirty="0">
              <a:solidFill>
                <a:srgbClr val="FF0066"/>
              </a:solidFill>
              <a:cs typeface="MV Boli" panose="02000500030200090000" pitchFamily="2" charset="0"/>
            </a:endParaRPr>
          </a:p>
        </p:txBody>
      </p:sp>
      <p:sp>
        <p:nvSpPr>
          <p:cNvPr id="9" name="Выгнутая влево стрелка 8"/>
          <p:cNvSpPr/>
          <p:nvPr/>
        </p:nvSpPr>
        <p:spPr>
          <a:xfrm>
            <a:off x="5130619" y="1055161"/>
            <a:ext cx="990600" cy="2438400"/>
          </a:xfrm>
          <a:prstGeom prst="curved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130619" y="2020445"/>
            <a:ext cx="1200970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66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AGREGATED</a:t>
            </a:r>
            <a:br>
              <a:rPr lang="en-US" b="1" dirty="0" smtClean="0">
                <a:solidFill>
                  <a:srgbClr val="FF0066"/>
                </a:solidFill>
                <a:latin typeface="MV Boli" panose="02000500030200090000" pitchFamily="2" charset="0"/>
                <a:cs typeface="MV Boli" panose="02000500030200090000" pitchFamily="2" charset="0"/>
              </a:rPr>
            </a:br>
            <a:r>
              <a:rPr lang="en-US" b="1" dirty="0" smtClean="0">
                <a:solidFill>
                  <a:srgbClr val="FF0066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DATA</a:t>
            </a:r>
            <a:endParaRPr lang="ru-RU" b="1" dirty="0">
              <a:solidFill>
                <a:srgbClr val="FF0066"/>
              </a:solidFill>
              <a:cs typeface="MV Boli" panose="02000500030200090000" pitchFamily="2" charset="0"/>
            </a:endParaRPr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1337353" y="2876550"/>
            <a:ext cx="1752600" cy="762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MV Boli" panose="02000500030200090000" pitchFamily="2" charset="0"/>
                <a:cs typeface="MV Boli" panose="02000500030200090000" pitchFamily="2" charset="0"/>
              </a:rPr>
              <a:t>BL_CL_2ND</a:t>
            </a:r>
            <a:endParaRPr lang="ru-RU" b="1" dirty="0">
              <a:cs typeface="MV Boli" panose="02000500030200090000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101828" y="1708821"/>
            <a:ext cx="11488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66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PACKAGES </a:t>
            </a:r>
            <a:r>
              <a:rPr lang="en-US" b="1" dirty="0">
                <a:solidFill>
                  <a:srgbClr val="FF0066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/>
            </a:r>
            <a:br>
              <a:rPr lang="en-US" b="1" dirty="0">
                <a:solidFill>
                  <a:srgbClr val="FF0066"/>
                </a:solidFill>
                <a:latin typeface="MV Boli" panose="02000500030200090000" pitchFamily="2" charset="0"/>
                <a:cs typeface="MV Boli" panose="02000500030200090000" pitchFamily="2" charset="0"/>
              </a:rPr>
            </a:br>
            <a:r>
              <a:rPr lang="en-US" b="1" dirty="0" smtClean="0">
                <a:solidFill>
                  <a:srgbClr val="FF0066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TRUNCATE</a:t>
            </a:r>
            <a:br>
              <a:rPr lang="en-US" b="1" dirty="0" smtClean="0">
                <a:solidFill>
                  <a:srgbClr val="FF0066"/>
                </a:solidFill>
                <a:latin typeface="MV Boli" panose="02000500030200090000" pitchFamily="2" charset="0"/>
                <a:cs typeface="MV Boli" panose="02000500030200090000" pitchFamily="2" charset="0"/>
              </a:rPr>
            </a:br>
            <a:r>
              <a:rPr lang="en-US" b="1" dirty="0" smtClean="0">
                <a:solidFill>
                  <a:srgbClr val="FF0066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INSERT</a:t>
            </a:r>
            <a:endParaRPr lang="ru-RU" b="1" dirty="0">
              <a:solidFill>
                <a:srgbClr val="FF0066"/>
              </a:solidFill>
              <a:cs typeface="MV Boli" panose="02000500030200090000" pitchFamily="2" charset="0"/>
            </a:endParaRPr>
          </a:p>
          <a:p>
            <a:endParaRPr lang="ru-RU" dirty="0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7223308" y="1708821"/>
            <a:ext cx="1569892" cy="24126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MV Boli" panose="02000500030200090000" pitchFamily="2" charset="0"/>
                <a:cs typeface="MV Boli" panose="02000500030200090000" pitchFamily="2" charset="0"/>
              </a:rPr>
              <a:t>DATA</a:t>
            </a:r>
            <a:endParaRPr lang="ru-RU" b="1" dirty="0">
              <a:cs typeface="MV Boli" panose="02000500030200090000" pitchFamily="2" charset="0"/>
            </a:endParaRPr>
          </a:p>
        </p:txBody>
      </p:sp>
      <p:sp>
        <p:nvSpPr>
          <p:cNvPr id="17" name="Скругленный прямоугольник 16"/>
          <p:cNvSpPr/>
          <p:nvPr/>
        </p:nvSpPr>
        <p:spPr>
          <a:xfrm>
            <a:off x="7223308" y="3638550"/>
            <a:ext cx="1569892" cy="24126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MV Boli" panose="02000500030200090000" pitchFamily="2" charset="0"/>
                <a:cs typeface="MV Boli" panose="02000500030200090000" pitchFamily="2" charset="0"/>
              </a:rPr>
              <a:t>PACKAGES</a:t>
            </a:r>
            <a:endParaRPr lang="ru-RU" b="1" dirty="0">
              <a:cs typeface="MV Boli" panose="02000500030200090000" pitchFamily="2" charset="0"/>
            </a:endParaRPr>
          </a:p>
        </p:txBody>
      </p:sp>
      <p:sp>
        <p:nvSpPr>
          <p:cNvPr id="18" name="Выгнутая влево стрелка 17"/>
          <p:cNvSpPr/>
          <p:nvPr/>
        </p:nvSpPr>
        <p:spPr>
          <a:xfrm>
            <a:off x="181838" y="848888"/>
            <a:ext cx="1057793" cy="2644673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66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GRANTS</a:t>
            </a:r>
            <a:br>
              <a:rPr lang="en-US" b="1" dirty="0" smtClean="0">
                <a:solidFill>
                  <a:srgbClr val="FF0066"/>
                </a:solidFill>
                <a:latin typeface="MV Boli" panose="02000500030200090000" pitchFamily="2" charset="0"/>
                <a:cs typeface="MV Boli" panose="02000500030200090000" pitchFamily="2" charset="0"/>
              </a:rPr>
            </a:br>
            <a:r>
              <a:rPr lang="en-US" b="1" dirty="0" smtClean="0">
                <a:solidFill>
                  <a:srgbClr val="FF0066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SELECT</a:t>
            </a:r>
            <a:endParaRPr lang="ru-RU" b="1" dirty="0">
              <a:solidFill>
                <a:srgbClr val="FF0066"/>
              </a:solidFill>
              <a:cs typeface="MV Boli" panose="0200050003020009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240881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42" presetClass="entr" presetSubtype="0" fill="hold" grpId="0" nodeType="after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9500"/>
                            </p:stCondLst>
                            <p:childTnLst>
                              <p:par>
                                <p:cTn id="4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500"/>
                            </p:stCondLst>
                            <p:childTnLst>
                              <p:par>
                                <p:cTn id="5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1500"/>
                            </p:stCondLst>
                            <p:childTnLst>
                              <p:par>
                                <p:cTn id="5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2500"/>
                            </p:stCondLst>
                            <p:childTnLst>
                              <p:par>
                                <p:cTn id="6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3500"/>
                            </p:stCondLst>
                            <p:childTnLst>
                              <p:par>
                                <p:cTn id="7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2" grpId="0" animBg="1"/>
      <p:bldP spid="7" grpId="0" animBg="1"/>
      <p:bldP spid="8" grpId="0" animBg="1"/>
      <p:bldP spid="9" grpId="0" animBg="1"/>
      <p:bldP spid="10" grpId="0"/>
      <p:bldP spid="11" grpId="0" animBg="1"/>
      <p:bldP spid="12" grpId="0"/>
      <p:bldP spid="13" grpId="0" animBg="1"/>
      <p:bldP spid="17" grpId="0" animBg="1"/>
      <p:bldP spid="1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mage result for milavitsa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476750"/>
            <a:ext cx="158750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152400" y="349883"/>
            <a:ext cx="4419600" cy="3581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 dirty="0">
              <a:solidFill>
                <a:srgbClr val="FF0066"/>
              </a:solidFill>
              <a:cs typeface="MV Boli" panose="02000500030200090000" pitchFamily="2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1312524" y="674161"/>
            <a:ext cx="1752600" cy="762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MV Boli" panose="02000500030200090000" pitchFamily="2" charset="0"/>
                <a:cs typeface="MV Boli" panose="02000500030200090000" pitchFamily="2" charset="0"/>
              </a:rPr>
              <a:t>BL_CL_2ND</a:t>
            </a:r>
            <a:endParaRPr lang="ru-RU" b="1" dirty="0">
              <a:cs typeface="MV Boli" panose="02000500030200090000" pitchFamily="2" charset="0"/>
            </a:endParaRPr>
          </a:p>
        </p:txBody>
      </p:sp>
      <p:sp>
        <p:nvSpPr>
          <p:cNvPr id="2" name="Выгнутая вправо стрелка 1"/>
          <p:cNvSpPr/>
          <p:nvPr/>
        </p:nvSpPr>
        <p:spPr>
          <a:xfrm>
            <a:off x="3227377" y="845183"/>
            <a:ext cx="1066800" cy="259080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6324600" y="361950"/>
            <a:ext cx="2514600" cy="167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66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CLS TABLES</a:t>
            </a:r>
            <a:endParaRPr lang="ru-RU" b="1" dirty="0">
              <a:solidFill>
                <a:srgbClr val="FF0066"/>
              </a:solidFill>
              <a:cs typeface="MV Boli" panose="02000500030200090000" pitchFamily="2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6324600" y="2274361"/>
            <a:ext cx="2514600" cy="167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66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DIM TABLES</a:t>
            </a:r>
            <a:endParaRPr lang="ru-RU" b="1" dirty="0">
              <a:solidFill>
                <a:srgbClr val="FF0066"/>
              </a:solidFill>
              <a:cs typeface="MV Boli" panose="02000500030200090000" pitchFamily="2" charset="0"/>
            </a:endParaRPr>
          </a:p>
        </p:txBody>
      </p:sp>
      <p:sp>
        <p:nvSpPr>
          <p:cNvPr id="9" name="Выгнутая влево стрелка 8"/>
          <p:cNvSpPr/>
          <p:nvPr/>
        </p:nvSpPr>
        <p:spPr>
          <a:xfrm>
            <a:off x="5130619" y="1055161"/>
            <a:ext cx="990600" cy="2438400"/>
          </a:xfrm>
          <a:prstGeom prst="curved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460036" y="2020445"/>
            <a:ext cx="542135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66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ONE</a:t>
            </a:r>
            <a:br>
              <a:rPr lang="en-US" b="1" dirty="0" smtClean="0">
                <a:solidFill>
                  <a:srgbClr val="FF0066"/>
                </a:solidFill>
                <a:latin typeface="MV Boli" panose="02000500030200090000" pitchFamily="2" charset="0"/>
                <a:cs typeface="MV Boli" panose="02000500030200090000" pitchFamily="2" charset="0"/>
              </a:rPr>
            </a:br>
            <a:r>
              <a:rPr lang="en-US" b="1" dirty="0" smtClean="0">
                <a:solidFill>
                  <a:srgbClr val="FF0066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TO</a:t>
            </a:r>
            <a:br>
              <a:rPr lang="en-US" b="1" dirty="0" smtClean="0">
                <a:solidFill>
                  <a:srgbClr val="FF0066"/>
                </a:solidFill>
                <a:latin typeface="MV Boli" panose="02000500030200090000" pitchFamily="2" charset="0"/>
                <a:cs typeface="MV Boli" panose="02000500030200090000" pitchFamily="2" charset="0"/>
              </a:rPr>
            </a:br>
            <a:r>
              <a:rPr lang="en-US" b="1" dirty="0" smtClean="0">
                <a:solidFill>
                  <a:srgbClr val="FF0066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ONE</a:t>
            </a:r>
            <a:endParaRPr lang="ru-RU" b="1" dirty="0">
              <a:solidFill>
                <a:srgbClr val="FF0066"/>
              </a:solidFill>
              <a:cs typeface="MV Boli" panose="02000500030200090000" pitchFamily="2" charset="0"/>
            </a:endParaRPr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1337353" y="2876550"/>
            <a:ext cx="1752600" cy="762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MV Boli" panose="02000500030200090000" pitchFamily="2" charset="0"/>
                <a:cs typeface="MV Boli" panose="02000500030200090000" pitchFamily="2" charset="0"/>
              </a:rPr>
              <a:t>BL_DM</a:t>
            </a:r>
            <a:endParaRPr lang="ru-RU" b="1" dirty="0">
              <a:cs typeface="MV Boli" panose="02000500030200090000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099008" y="1708821"/>
            <a:ext cx="11544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66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PACKAGES </a:t>
            </a:r>
            <a:r>
              <a:rPr lang="en-US" b="1" dirty="0">
                <a:solidFill>
                  <a:srgbClr val="FF0066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/>
            </a:r>
            <a:br>
              <a:rPr lang="en-US" b="1" dirty="0">
                <a:solidFill>
                  <a:srgbClr val="FF0066"/>
                </a:solidFill>
                <a:latin typeface="MV Boli" panose="02000500030200090000" pitchFamily="2" charset="0"/>
                <a:cs typeface="MV Boli" panose="02000500030200090000" pitchFamily="2" charset="0"/>
              </a:rPr>
            </a:br>
            <a:r>
              <a:rPr lang="en-US" b="1" dirty="0" smtClean="0">
                <a:solidFill>
                  <a:srgbClr val="FF0066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MERGE</a:t>
            </a:r>
            <a:br>
              <a:rPr lang="en-US" b="1" dirty="0" smtClean="0">
                <a:solidFill>
                  <a:srgbClr val="FF0066"/>
                </a:solidFill>
                <a:latin typeface="MV Boli" panose="02000500030200090000" pitchFamily="2" charset="0"/>
                <a:cs typeface="MV Boli" panose="02000500030200090000" pitchFamily="2" charset="0"/>
              </a:rPr>
            </a:br>
            <a:r>
              <a:rPr lang="en-US" b="1" dirty="0" smtClean="0">
                <a:solidFill>
                  <a:srgbClr val="FF0066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CURSORS</a:t>
            </a:r>
            <a:endParaRPr lang="ru-RU" b="1" dirty="0">
              <a:solidFill>
                <a:srgbClr val="FF0066"/>
              </a:solidFill>
              <a:cs typeface="MV Boli" panose="02000500030200090000" pitchFamily="2" charset="0"/>
            </a:endParaRPr>
          </a:p>
          <a:p>
            <a:endParaRPr lang="ru-RU" dirty="0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7223308" y="1708821"/>
            <a:ext cx="1569892" cy="24126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MV Boli" panose="02000500030200090000" pitchFamily="2" charset="0"/>
                <a:cs typeface="MV Boli" panose="02000500030200090000" pitchFamily="2" charset="0"/>
              </a:rPr>
              <a:t>DATA</a:t>
            </a:r>
            <a:endParaRPr lang="ru-RU" b="1" dirty="0">
              <a:cs typeface="MV Boli" panose="02000500030200090000" pitchFamily="2" charset="0"/>
            </a:endParaRPr>
          </a:p>
        </p:txBody>
      </p:sp>
      <p:sp>
        <p:nvSpPr>
          <p:cNvPr id="17" name="Скругленный прямоугольник 16"/>
          <p:cNvSpPr/>
          <p:nvPr/>
        </p:nvSpPr>
        <p:spPr>
          <a:xfrm>
            <a:off x="7223308" y="3638550"/>
            <a:ext cx="1569892" cy="24126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MV Boli" panose="02000500030200090000" pitchFamily="2" charset="0"/>
                <a:cs typeface="MV Boli" panose="02000500030200090000" pitchFamily="2" charset="0"/>
              </a:rPr>
              <a:t>SEQUENCES</a:t>
            </a:r>
            <a:endParaRPr lang="ru-RU" b="1" dirty="0">
              <a:cs typeface="MV Boli" panose="02000500030200090000" pitchFamily="2" charset="0"/>
            </a:endParaRPr>
          </a:p>
        </p:txBody>
      </p:sp>
      <p:sp>
        <p:nvSpPr>
          <p:cNvPr id="18" name="Выгнутая влево стрелка 17"/>
          <p:cNvSpPr/>
          <p:nvPr/>
        </p:nvSpPr>
        <p:spPr>
          <a:xfrm>
            <a:off x="181838" y="848888"/>
            <a:ext cx="1057793" cy="2644673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66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GRANTS</a:t>
            </a:r>
            <a:br>
              <a:rPr lang="en-US" b="1" dirty="0" smtClean="0">
                <a:solidFill>
                  <a:srgbClr val="FF0066"/>
                </a:solidFill>
                <a:latin typeface="MV Boli" panose="02000500030200090000" pitchFamily="2" charset="0"/>
                <a:cs typeface="MV Boli" panose="02000500030200090000" pitchFamily="2" charset="0"/>
              </a:rPr>
            </a:br>
            <a:r>
              <a:rPr lang="en-US" b="1" dirty="0" smtClean="0">
                <a:solidFill>
                  <a:srgbClr val="FF0066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SELECT</a:t>
            </a:r>
          </a:p>
          <a:p>
            <a:pPr algn="ctr"/>
            <a:r>
              <a:rPr lang="en-US" b="1" dirty="0" smtClean="0">
                <a:solidFill>
                  <a:srgbClr val="FF0066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INSERT</a:t>
            </a:r>
            <a:br>
              <a:rPr lang="en-US" b="1" dirty="0" smtClean="0">
                <a:solidFill>
                  <a:srgbClr val="FF0066"/>
                </a:solidFill>
                <a:latin typeface="MV Boli" panose="02000500030200090000" pitchFamily="2" charset="0"/>
                <a:cs typeface="MV Boli" panose="02000500030200090000" pitchFamily="2" charset="0"/>
              </a:rPr>
            </a:br>
            <a:r>
              <a:rPr lang="en-US" b="1" dirty="0" smtClean="0">
                <a:solidFill>
                  <a:srgbClr val="FF0066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UPDATE</a:t>
            </a:r>
            <a:endParaRPr lang="ru-RU" b="1" dirty="0">
              <a:solidFill>
                <a:srgbClr val="FF0066"/>
              </a:solidFill>
              <a:cs typeface="MV Boli" panose="02000500030200090000" pitchFamily="2" charset="0"/>
            </a:endParaRPr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7219883" y="1435947"/>
            <a:ext cx="1569892" cy="24126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MV Boli" panose="02000500030200090000" pitchFamily="2" charset="0"/>
                <a:cs typeface="MV Boli" panose="02000500030200090000" pitchFamily="2" charset="0"/>
              </a:rPr>
              <a:t>PACKAGES</a:t>
            </a:r>
            <a:endParaRPr lang="ru-RU" b="1" dirty="0">
              <a:cs typeface="MV Boli" panose="0200050003020009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94554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42" presetClass="entr" presetSubtype="0" fill="hold" grpId="0" nodeType="after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9500"/>
                            </p:stCondLst>
                            <p:childTnLst>
                              <p:par>
                                <p:cTn id="4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500"/>
                            </p:stCondLst>
                            <p:childTnLst>
                              <p:par>
                                <p:cTn id="5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1500"/>
                            </p:stCondLst>
                            <p:childTnLst>
                              <p:par>
                                <p:cTn id="5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2500"/>
                            </p:stCondLst>
                            <p:childTnLst>
                              <p:par>
                                <p:cTn id="6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3500"/>
                            </p:stCondLst>
                            <p:childTnLst>
                              <p:par>
                                <p:cTn id="7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4500"/>
                            </p:stCondLst>
                            <p:childTnLst>
                              <p:par>
                                <p:cTn id="7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2" grpId="0" animBg="1"/>
      <p:bldP spid="7" grpId="0" animBg="1"/>
      <p:bldP spid="8" grpId="0" animBg="1"/>
      <p:bldP spid="9" grpId="0" animBg="1"/>
      <p:bldP spid="10" grpId="0"/>
      <p:bldP spid="11" grpId="0" animBg="1"/>
      <p:bldP spid="12" grpId="0"/>
      <p:bldP spid="13" grpId="0" animBg="1"/>
      <p:bldP spid="17" grpId="0" animBg="1"/>
      <p:bldP spid="18" grpId="0" animBg="1"/>
      <p:bldP spid="1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 3"/>
          <p:cNvSpPr>
            <a:spLocks noGrp="1"/>
          </p:cNvSpPr>
          <p:nvPr>
            <p:ph type="ctrTitle"/>
          </p:nvPr>
        </p:nvSpPr>
        <p:spPr>
          <a:xfrm>
            <a:off x="946150" y="1885950"/>
            <a:ext cx="6858000" cy="1104900"/>
          </a:xfrm>
        </p:spPr>
        <p:txBody>
          <a:bodyPr>
            <a:noAutofit/>
          </a:bodyPr>
          <a:lstStyle/>
          <a:p>
            <a:pPr lvl="1" algn="ctr"/>
            <a:r>
              <a:rPr lang="en-US" sz="4000" b="1" cap="all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V Boli" panose="02000500030200090000" pitchFamily="2" charset="0"/>
                <a:cs typeface="MV Boli" panose="02000500030200090000" pitchFamily="2" charset="0"/>
              </a:rPr>
              <a:t>GENERATING FACT TABLE </a:t>
            </a:r>
            <a:endParaRPr lang="ru-RU" sz="4000" b="1" cap="all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pic>
        <p:nvPicPr>
          <p:cNvPr id="3" name="Picture 2" descr="Image result for milavitsa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476750"/>
            <a:ext cx="158750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981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milavitsa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476750"/>
            <a:ext cx="158750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Текст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Овал 8"/>
          <p:cNvSpPr/>
          <p:nvPr/>
        </p:nvSpPr>
        <p:spPr>
          <a:xfrm>
            <a:off x="635000" y="1581149"/>
            <a:ext cx="2209800" cy="21934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0066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MILAVITSA</a:t>
            </a:r>
            <a:endParaRPr lang="ru-RU" b="1" dirty="0"/>
          </a:p>
        </p:txBody>
      </p:sp>
      <p:cxnSp>
        <p:nvCxnSpPr>
          <p:cNvPr id="16" name="Прямая со стрелкой 15"/>
          <p:cNvCxnSpPr/>
          <p:nvPr/>
        </p:nvCxnSpPr>
        <p:spPr>
          <a:xfrm flipV="1">
            <a:off x="2895600" y="1276350"/>
            <a:ext cx="2290281" cy="990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/>
          <p:nvPr/>
        </p:nvCxnSpPr>
        <p:spPr>
          <a:xfrm>
            <a:off x="2895600" y="2619423"/>
            <a:ext cx="381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/>
          <p:nvPr/>
        </p:nvCxnSpPr>
        <p:spPr>
          <a:xfrm>
            <a:off x="2895600" y="2971896"/>
            <a:ext cx="2442110" cy="666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5305674" y="93334"/>
            <a:ext cx="1933326" cy="20212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0066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International company</a:t>
            </a:r>
            <a:endParaRPr lang="ru-RU" sz="1600" b="1" dirty="0">
              <a:solidFill>
                <a:srgbClr val="FF0066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24" name="Овал 23"/>
          <p:cNvSpPr/>
          <p:nvPr/>
        </p:nvSpPr>
        <p:spPr>
          <a:xfrm>
            <a:off x="6826820" y="1392894"/>
            <a:ext cx="2218719" cy="2218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FF0066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Great product variety</a:t>
            </a:r>
            <a:endParaRPr lang="ru-RU" sz="1600" b="1" dirty="0">
              <a:solidFill>
                <a:srgbClr val="FF0066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33" name="Овал 32"/>
          <p:cNvSpPr/>
          <p:nvPr/>
        </p:nvSpPr>
        <p:spPr>
          <a:xfrm>
            <a:off x="5388510" y="3007129"/>
            <a:ext cx="1933326" cy="20212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0066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50</a:t>
            </a:r>
            <a:r>
              <a:rPr lang="en-US" sz="2400" dirty="0"/>
              <a:t> </a:t>
            </a:r>
            <a:r>
              <a:rPr lang="en-US" sz="2000" b="1" dirty="0">
                <a:solidFill>
                  <a:srgbClr val="FF0066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years</a:t>
            </a:r>
            <a:endParaRPr lang="ru-RU" sz="2000" b="1" dirty="0">
              <a:solidFill>
                <a:srgbClr val="FF0066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1313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80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2000"/>
                            </p:stCondLst>
                            <p:childTnLst>
                              <p:par>
                                <p:cTn id="4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2" animBg="1"/>
      <p:bldP spid="22" grpId="0" animBg="1"/>
      <p:bldP spid="24" grpId="0" animBg="1"/>
      <p:bldP spid="33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mage result for milavitsa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476750"/>
            <a:ext cx="158750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304800" y="283824"/>
            <a:ext cx="8382000" cy="419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 smtClean="0">
                <a:solidFill>
                  <a:srgbClr val="FFFF00"/>
                </a:solidFill>
              </a:rPr>
              <a:t>SELECT</a:t>
            </a:r>
            <a:r>
              <a:rPr lang="en-US" sz="1400" b="1" dirty="0" smtClean="0"/>
              <a:t> </a:t>
            </a:r>
            <a:r>
              <a:rPr lang="en-US" sz="1400" b="1" dirty="0">
                <a:solidFill>
                  <a:srgbClr val="FF0000"/>
                </a:solidFill>
              </a:rPr>
              <a:t>TRUNC</a:t>
            </a:r>
            <a:r>
              <a:rPr lang="en-US" sz="1400" b="1" dirty="0"/>
              <a:t>(dbms_random.value(100000000000, 9999999999999)) AS receipt_id ,</a:t>
            </a:r>
          </a:p>
          <a:p>
            <a:r>
              <a:rPr lang="en-US" sz="1400" b="1" dirty="0"/>
              <a:t>              </a:t>
            </a:r>
            <a:r>
              <a:rPr lang="en-US" sz="1400" b="1" dirty="0" smtClean="0">
                <a:solidFill>
                  <a:srgbClr val="FF0000"/>
                </a:solidFill>
              </a:rPr>
              <a:t>TRUNC</a:t>
            </a:r>
            <a:r>
              <a:rPr lang="en-US" sz="1400" b="1" dirty="0" smtClean="0"/>
              <a:t> </a:t>
            </a:r>
            <a:r>
              <a:rPr lang="en-US" sz="1400" b="1" dirty="0"/>
              <a:t>( (sysdate + 4) + dbms_random.value ( 1, 1000 ) )    AS receipt_dt ,</a:t>
            </a:r>
          </a:p>
          <a:p>
            <a:r>
              <a:rPr lang="en-US" sz="1400" b="1" dirty="0"/>
              <a:t>              </a:t>
            </a:r>
            <a:r>
              <a:rPr lang="en-US" sz="1400" b="1" dirty="0" smtClean="0">
                <a:solidFill>
                  <a:srgbClr val="FF0000"/>
                </a:solidFill>
              </a:rPr>
              <a:t>ROUND </a:t>
            </a:r>
            <a:r>
              <a:rPr lang="en-US" sz="1400" b="1" dirty="0"/>
              <a:t>( dbms_random.value ( ( SELECT </a:t>
            </a:r>
            <a:r>
              <a:rPr lang="en-US" sz="1400" b="1" dirty="0">
                <a:solidFill>
                  <a:srgbClr val="FF0000"/>
                </a:solidFill>
              </a:rPr>
              <a:t>MIN</a:t>
            </a:r>
            <a:r>
              <a:rPr lang="en-US" sz="1400" b="1" dirty="0"/>
              <a:t> </a:t>
            </a:r>
            <a:r>
              <a:rPr lang="en-US" sz="1400" b="1" dirty="0" smtClean="0"/>
              <a:t> ( </a:t>
            </a:r>
            <a:r>
              <a:rPr lang="en-US" sz="1400" b="1" dirty="0"/>
              <a:t>store_id ) FROM bl_3nf.ce_stores), </a:t>
            </a:r>
          </a:p>
          <a:p>
            <a:r>
              <a:rPr lang="en-US" sz="1400" b="1" dirty="0"/>
              <a:t>                                          </a:t>
            </a:r>
            <a:r>
              <a:rPr lang="en-US" sz="1400" b="1" dirty="0" smtClean="0"/>
              <a:t>                               </a:t>
            </a:r>
            <a:r>
              <a:rPr lang="en-US" sz="1400" b="1" dirty="0"/>
              <a:t>( SELECT </a:t>
            </a:r>
            <a:r>
              <a:rPr lang="en-US" sz="1400" b="1" dirty="0">
                <a:solidFill>
                  <a:srgbClr val="FF0000"/>
                </a:solidFill>
              </a:rPr>
              <a:t>MAX</a:t>
            </a:r>
            <a:r>
              <a:rPr lang="en-US" sz="1400" b="1" dirty="0"/>
              <a:t> ( store_id ) FROM bl_3nf.ce_stores) ) ) AS store_id ,</a:t>
            </a:r>
          </a:p>
          <a:p>
            <a:r>
              <a:rPr lang="en-US" sz="1400" b="1" dirty="0"/>
              <a:t>              </a:t>
            </a:r>
            <a:r>
              <a:rPr lang="en-US" sz="1400" b="1" dirty="0" smtClean="0">
                <a:solidFill>
                  <a:srgbClr val="FF0000"/>
                </a:solidFill>
              </a:rPr>
              <a:t>ROUND</a:t>
            </a:r>
            <a:r>
              <a:rPr lang="en-US" sz="1400" b="1" dirty="0" smtClean="0"/>
              <a:t> </a:t>
            </a:r>
            <a:r>
              <a:rPr lang="en-US" sz="1400" b="1" dirty="0"/>
              <a:t>( dbms_random.value ( ( SELECT </a:t>
            </a:r>
            <a:r>
              <a:rPr lang="en-US" sz="1400" b="1" dirty="0">
                <a:solidFill>
                  <a:srgbClr val="FF0000"/>
                </a:solidFill>
              </a:rPr>
              <a:t>MIN</a:t>
            </a:r>
            <a:r>
              <a:rPr lang="en-US" sz="1400" b="1" dirty="0"/>
              <a:t> </a:t>
            </a:r>
            <a:r>
              <a:rPr lang="en-US" sz="1400" b="1" dirty="0" smtClean="0"/>
              <a:t> ( </a:t>
            </a:r>
            <a:r>
              <a:rPr lang="en-US" sz="1400" b="1" dirty="0"/>
              <a:t>employee_id) </a:t>
            </a:r>
            <a:endParaRPr lang="en-US" sz="1400" b="1" dirty="0" smtClean="0"/>
          </a:p>
          <a:p>
            <a:r>
              <a:rPr lang="en-US" sz="1400" b="1" dirty="0"/>
              <a:t> </a:t>
            </a:r>
            <a:r>
              <a:rPr lang="en-US" sz="1400" b="1" dirty="0" smtClean="0"/>
              <a:t>                                                                           FROM </a:t>
            </a:r>
            <a:r>
              <a:rPr lang="en-US" sz="1400" b="1" dirty="0"/>
              <a:t>bl_3nf.ce_employees </a:t>
            </a:r>
            <a:endParaRPr lang="en-US" sz="1400" b="1" dirty="0" smtClean="0"/>
          </a:p>
          <a:p>
            <a:r>
              <a:rPr lang="en-US" sz="1400" b="1" dirty="0"/>
              <a:t> </a:t>
            </a:r>
            <a:r>
              <a:rPr lang="en-US" sz="1400" b="1" dirty="0" smtClean="0"/>
              <a:t>                                                                           WHERE </a:t>
            </a:r>
            <a:r>
              <a:rPr lang="en-US" sz="1400" b="1" dirty="0">
                <a:solidFill>
                  <a:srgbClr val="FF0000"/>
                </a:solidFill>
              </a:rPr>
              <a:t>UPPER(SUBSTR(TRIM(</a:t>
            </a:r>
            <a:r>
              <a:rPr lang="en-US" sz="1400" b="1" dirty="0" err="1">
                <a:solidFill>
                  <a:srgbClr val="FF0000"/>
                </a:solidFill>
              </a:rPr>
              <a:t>is_active</a:t>
            </a:r>
            <a:r>
              <a:rPr lang="en-US" sz="1400" b="1" dirty="0">
                <a:solidFill>
                  <a:srgbClr val="FF0000"/>
                </a:solidFill>
              </a:rPr>
              <a:t>),1,4))=</a:t>
            </a:r>
            <a:r>
              <a:rPr lang="en-US" sz="1400" b="1" dirty="0" smtClean="0">
                <a:solidFill>
                  <a:srgbClr val="FF0000"/>
                </a:solidFill>
              </a:rPr>
              <a:t>'TRUE‘</a:t>
            </a:r>
            <a:r>
              <a:rPr lang="ru-RU" sz="1400" b="1" dirty="0" smtClean="0">
                <a:solidFill>
                  <a:schemeClr val="tx1"/>
                </a:solidFill>
              </a:rPr>
              <a:t>)…</a:t>
            </a:r>
            <a:endParaRPr lang="en-US" sz="1400" b="1" dirty="0" smtClean="0">
              <a:solidFill>
                <a:schemeClr val="tx1"/>
              </a:solidFill>
            </a:endParaRPr>
          </a:p>
          <a:p>
            <a:pPr algn="ctr"/>
            <a:r>
              <a:rPr lang="en-US" sz="1400" b="1" dirty="0" smtClean="0"/>
              <a:t>============================================================================================</a:t>
            </a:r>
          </a:p>
          <a:p>
            <a:r>
              <a:rPr lang="en-US" sz="1400" b="1" dirty="0" smtClean="0"/>
              <a:t>                                                        </a:t>
            </a:r>
            <a:r>
              <a:rPr lang="ru-RU" sz="1400" b="1" dirty="0" smtClean="0"/>
              <a:t>…</a:t>
            </a:r>
            <a:r>
              <a:rPr lang="en-US" sz="1400" b="1" dirty="0" smtClean="0"/>
              <a:t>( </a:t>
            </a:r>
            <a:r>
              <a:rPr lang="en-US" sz="1400" b="1" dirty="0"/>
              <a:t>SELECT MAX ( product_details_id ) </a:t>
            </a:r>
            <a:endParaRPr lang="en-US" sz="1400" b="1" dirty="0" smtClean="0"/>
          </a:p>
          <a:p>
            <a:r>
              <a:rPr lang="en-US" sz="1400" b="1" dirty="0" smtClean="0"/>
              <a:t>                                                              FROM </a:t>
            </a:r>
            <a:r>
              <a:rPr lang="en-US" sz="1400" b="1" dirty="0"/>
              <a:t>bl_3nf.ce_product_details a INNER JOIN </a:t>
            </a:r>
            <a:endParaRPr lang="en-US" sz="1400" b="1" dirty="0" smtClean="0"/>
          </a:p>
          <a:p>
            <a:r>
              <a:rPr lang="en-US" sz="1400" b="1" dirty="0"/>
              <a:t> </a:t>
            </a:r>
            <a:r>
              <a:rPr lang="en-US" sz="1400" b="1" dirty="0" smtClean="0"/>
              <a:t>                                                                        </a:t>
            </a:r>
            <a:r>
              <a:rPr lang="ru-RU" sz="1400" b="1" dirty="0" smtClean="0"/>
              <a:t> </a:t>
            </a:r>
            <a:r>
              <a:rPr lang="en-US" sz="1400" b="1" dirty="0" smtClean="0"/>
              <a:t> bl_3nf.ce_products </a:t>
            </a:r>
            <a:r>
              <a:rPr lang="en-US" sz="1400" b="1" dirty="0"/>
              <a:t>b</a:t>
            </a:r>
          </a:p>
          <a:p>
            <a:r>
              <a:rPr lang="en-US" sz="1400" b="1" dirty="0"/>
              <a:t>                                                                    </a:t>
            </a:r>
            <a:r>
              <a:rPr lang="en-US" sz="1400" b="1" dirty="0" smtClean="0"/>
              <a:t>ON </a:t>
            </a:r>
            <a:r>
              <a:rPr lang="en-US" sz="1400" b="1" dirty="0"/>
              <a:t>a.product_srcid = b.product_srcid               </a:t>
            </a:r>
          </a:p>
          <a:p>
            <a:r>
              <a:rPr lang="en-US" sz="1400" b="1" dirty="0"/>
              <a:t>                                                            </a:t>
            </a:r>
            <a:r>
              <a:rPr lang="ru-RU" sz="1400" b="1" dirty="0" smtClean="0"/>
              <a:t> </a:t>
            </a:r>
            <a:r>
              <a:rPr lang="en-US" sz="1400" b="1" dirty="0" smtClean="0"/>
              <a:t> WHERE </a:t>
            </a:r>
            <a:r>
              <a:rPr lang="en-US" sz="1400" b="1" dirty="0">
                <a:solidFill>
                  <a:srgbClr val="FF0000"/>
                </a:solidFill>
              </a:rPr>
              <a:t>UPPER(SUBSTR(TRIM(</a:t>
            </a:r>
            <a:r>
              <a:rPr lang="en-US" sz="1400" b="1" dirty="0" err="1">
                <a:solidFill>
                  <a:srgbClr val="FF0000"/>
                </a:solidFill>
              </a:rPr>
              <a:t>is_active</a:t>
            </a:r>
            <a:r>
              <a:rPr lang="en-US" sz="1400" b="1" dirty="0">
                <a:solidFill>
                  <a:srgbClr val="FF0000"/>
                </a:solidFill>
              </a:rPr>
              <a:t>),1,4))='TRUE'</a:t>
            </a:r>
            <a:r>
              <a:rPr lang="en-US" sz="1400" b="1" dirty="0">
                <a:solidFill>
                  <a:schemeClr val="tx1"/>
                </a:solidFill>
              </a:rPr>
              <a:t>)</a:t>
            </a:r>
            <a:r>
              <a:rPr lang="en-US" sz="1400" b="1" dirty="0">
                <a:solidFill>
                  <a:srgbClr val="FF0000"/>
                </a:solidFill>
              </a:rPr>
              <a:t> </a:t>
            </a:r>
            <a:r>
              <a:rPr lang="en-US" sz="1400" b="1" dirty="0"/>
              <a:t>) ) AS </a:t>
            </a:r>
            <a:r>
              <a:rPr lang="en-US" sz="1400" b="1" dirty="0" smtClean="0"/>
              <a:t>product_detail_id</a:t>
            </a:r>
            <a:r>
              <a:rPr lang="en-US" sz="1400" b="1" dirty="0"/>
              <a:t>,</a:t>
            </a:r>
          </a:p>
          <a:p>
            <a:r>
              <a:rPr lang="en-US" sz="1400" b="1" dirty="0"/>
              <a:t>               </a:t>
            </a:r>
            <a:r>
              <a:rPr lang="en-US" sz="1400" b="1" dirty="0">
                <a:solidFill>
                  <a:srgbClr val="FF0000"/>
                </a:solidFill>
              </a:rPr>
              <a:t>ROUND</a:t>
            </a:r>
            <a:r>
              <a:rPr lang="en-US" sz="1400" b="1" dirty="0"/>
              <a:t> ( dbms_random.value( 100, 99999), 2) AS receipt_sum </a:t>
            </a:r>
            <a:endParaRPr lang="ru-RU" sz="1400" b="1" dirty="0" smtClean="0"/>
          </a:p>
          <a:p>
            <a:endParaRPr lang="en-US" sz="1400" b="1" dirty="0"/>
          </a:p>
          <a:p>
            <a:r>
              <a:rPr lang="en-US" sz="1400" b="1" dirty="0" smtClean="0">
                <a:solidFill>
                  <a:srgbClr val="FFFF00"/>
                </a:solidFill>
              </a:rPr>
              <a:t>FROM</a:t>
            </a:r>
            <a:r>
              <a:rPr lang="en-US" sz="1400" b="1" dirty="0" smtClean="0"/>
              <a:t> (</a:t>
            </a:r>
            <a:endParaRPr lang="ru-RU" sz="1400" b="1" dirty="0" smtClean="0"/>
          </a:p>
          <a:p>
            <a:r>
              <a:rPr lang="ru-RU" sz="1400" b="1" dirty="0"/>
              <a:t> </a:t>
            </a:r>
            <a:r>
              <a:rPr lang="ru-RU" sz="1400" b="1" dirty="0" smtClean="0"/>
              <a:t>              </a:t>
            </a:r>
            <a:r>
              <a:rPr lang="en-US" sz="1400" b="1" dirty="0" smtClean="0">
                <a:solidFill>
                  <a:srgbClr val="FFFF00"/>
                </a:solidFill>
              </a:rPr>
              <a:t>SELECT</a:t>
            </a:r>
            <a:r>
              <a:rPr lang="en-US" sz="1400" b="1" dirty="0" smtClean="0"/>
              <a:t> </a:t>
            </a:r>
            <a:r>
              <a:rPr lang="en-US" sz="1400" b="1" dirty="0"/>
              <a:t>* </a:t>
            </a:r>
            <a:endParaRPr lang="ru-RU" sz="1400" b="1" dirty="0" smtClean="0"/>
          </a:p>
          <a:p>
            <a:r>
              <a:rPr lang="ru-RU" sz="1400" b="1" dirty="0"/>
              <a:t> </a:t>
            </a:r>
            <a:r>
              <a:rPr lang="ru-RU" sz="1400" b="1" dirty="0" smtClean="0"/>
              <a:t>              </a:t>
            </a:r>
            <a:r>
              <a:rPr lang="en-US" sz="1400" b="1" dirty="0" smtClean="0">
                <a:solidFill>
                  <a:srgbClr val="FFFF00"/>
                </a:solidFill>
              </a:rPr>
              <a:t>FROM</a:t>
            </a:r>
            <a:r>
              <a:rPr lang="en-US" sz="1400" b="1" dirty="0" smtClean="0"/>
              <a:t> </a:t>
            </a:r>
            <a:r>
              <a:rPr lang="en-US" sz="1400" b="1" dirty="0"/>
              <a:t>dual </a:t>
            </a:r>
            <a:r>
              <a:rPr lang="en-US" sz="1400" b="1" dirty="0">
                <a:solidFill>
                  <a:srgbClr val="FF0000"/>
                </a:solidFill>
              </a:rPr>
              <a:t>connect by level &lt;1000000</a:t>
            </a:r>
            <a:r>
              <a:rPr lang="en-US" sz="1400" b="1" dirty="0" smtClean="0"/>
              <a:t>) </a:t>
            </a:r>
            <a:r>
              <a:rPr lang="en-US" sz="1400" b="1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28465188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8600" y="1504950"/>
            <a:ext cx="8763000" cy="533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>
                <a:solidFill>
                  <a:srgbClr val="FF0066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#1 </a:t>
            </a:r>
            <a:r>
              <a:rPr lang="en-US" sz="2800" dirty="0" smtClean="0">
                <a:latin typeface="MV Boli" panose="02000500030200090000" pitchFamily="2" charset="0"/>
                <a:cs typeface="MV Boli" panose="02000500030200090000" pitchFamily="2" charset="0"/>
              </a:rPr>
              <a:t>FACT TABLE IS LOADED LAST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-16267" y="2571750"/>
            <a:ext cx="8763000" cy="169384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2880" indent="0">
              <a:lnSpc>
                <a:spcPct val="150000"/>
              </a:lnSpc>
              <a:spcAft>
                <a:spcPts val="600"/>
              </a:spcAft>
              <a:buNone/>
            </a:pPr>
            <a:r>
              <a:rPr lang="en-US" sz="2800" dirty="0">
                <a:solidFill>
                  <a:srgbClr val="FF0066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#2 </a:t>
            </a:r>
            <a:r>
              <a:rPr lang="en-US" sz="2800" b="1" dirty="0" smtClean="0">
                <a:solidFill>
                  <a:srgbClr val="FF0066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3NF ID </a:t>
            </a:r>
            <a:r>
              <a:rPr lang="en-US" sz="2800" dirty="0" smtClean="0">
                <a:latin typeface="MV Boli" panose="02000500030200090000" pitchFamily="2" charset="0"/>
                <a:cs typeface="MV Boli" panose="02000500030200090000" pitchFamily="2" charset="0"/>
              </a:rPr>
              <a:t>OF FACT TABLE ARE CHANGED WITH SURR ID OF DM-LAYER ON THE STEP OF LOADING DATA INTO FACT TABLE OF DIMENSIONAL MODEL </a:t>
            </a:r>
            <a:endParaRPr lang="en-US" sz="2800" dirty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 marL="0" indent="0">
              <a:buNone/>
            </a:pPr>
            <a:endParaRPr lang="en-US" sz="2800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12" name="Объект 2"/>
          <p:cNvSpPr txBox="1">
            <a:spLocks/>
          </p:cNvSpPr>
          <p:nvPr/>
        </p:nvSpPr>
        <p:spPr>
          <a:xfrm>
            <a:off x="228600" y="285750"/>
            <a:ext cx="87630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800" dirty="0" smtClean="0">
                <a:solidFill>
                  <a:srgbClr val="FF0066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THE MAIIN RULES</a:t>
            </a:r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4798103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 3"/>
          <p:cNvSpPr>
            <a:spLocks noGrp="1"/>
          </p:cNvSpPr>
          <p:nvPr>
            <p:ph type="ctrTitle"/>
          </p:nvPr>
        </p:nvSpPr>
        <p:spPr>
          <a:xfrm>
            <a:off x="946150" y="1885950"/>
            <a:ext cx="6858000" cy="1104900"/>
          </a:xfrm>
        </p:spPr>
        <p:txBody>
          <a:bodyPr>
            <a:noAutofit/>
          </a:bodyPr>
          <a:lstStyle/>
          <a:p>
            <a:pPr lvl="1" algn="ctr"/>
            <a:r>
              <a:rPr lang="en-US" sz="4000" b="1" cap="all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V Boli" panose="02000500030200090000" pitchFamily="2" charset="0"/>
                <a:cs typeface="MV Boli" panose="02000500030200090000" pitchFamily="2" charset="0"/>
              </a:rPr>
              <a:t>USING CURSORS </a:t>
            </a:r>
            <a:endParaRPr lang="ru-RU" sz="4000" b="1" cap="all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pic>
        <p:nvPicPr>
          <p:cNvPr id="3" name="Picture 2" descr="Image result for milavitsa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476750"/>
            <a:ext cx="158750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6491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Объект 2"/>
          <p:cNvSpPr txBox="1">
            <a:spLocks/>
          </p:cNvSpPr>
          <p:nvPr/>
        </p:nvSpPr>
        <p:spPr>
          <a:xfrm>
            <a:off x="228600" y="285750"/>
            <a:ext cx="87630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800" dirty="0" smtClean="0">
                <a:solidFill>
                  <a:srgbClr val="FF0066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USAGE OF CURSORS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81000" y="819150"/>
            <a:ext cx="3581400" cy="411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09600" y="971550"/>
            <a:ext cx="3124200" cy="4572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0066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IMPLICIT CURSORS</a:t>
            </a:r>
            <a:endParaRPr lang="ru-RU" sz="1600" dirty="0">
              <a:solidFill>
                <a:srgbClr val="FF0066"/>
              </a:solidFill>
              <a:cs typeface="MV Boli" panose="02000500030200090000" pitchFamily="2" charset="0"/>
            </a:endParaRP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607031" y="2174803"/>
            <a:ext cx="3124200" cy="4572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FF0066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EXPLICIT </a:t>
            </a:r>
            <a:r>
              <a:rPr lang="en-US" sz="1400" dirty="0">
                <a:solidFill>
                  <a:srgbClr val="FF0066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CURSORS</a:t>
            </a:r>
            <a:endParaRPr lang="ru-RU" sz="1400" dirty="0">
              <a:solidFill>
                <a:srgbClr val="FF0066"/>
              </a:solidFill>
              <a:cs typeface="MV Boli" panose="02000500030200090000" pitchFamily="2" charset="0"/>
            </a:endParaRP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607031" y="3255677"/>
            <a:ext cx="3124200" cy="4572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FF0066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FORALL STATEMENT</a:t>
            </a:r>
            <a:endParaRPr lang="ru-RU" sz="1400" dirty="0">
              <a:solidFill>
                <a:srgbClr val="FF0066"/>
              </a:solidFill>
              <a:cs typeface="MV Boli" panose="02000500030200090000" pitchFamily="2" charset="0"/>
            </a:endParaRPr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607031" y="4292457"/>
            <a:ext cx="3124200" cy="4572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FF0066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BULK COLLECT CLAUES</a:t>
            </a:r>
            <a:endParaRPr lang="ru-RU" sz="1400" dirty="0">
              <a:solidFill>
                <a:srgbClr val="FF0066"/>
              </a:solidFill>
              <a:cs typeface="MV Boli" panose="02000500030200090000" pitchFamily="2" charset="0"/>
            </a:endParaRPr>
          </a:p>
        </p:txBody>
      </p:sp>
      <p:sp>
        <p:nvSpPr>
          <p:cNvPr id="7" name="Стрелка вправо 6"/>
          <p:cNvSpPr/>
          <p:nvPr/>
        </p:nvSpPr>
        <p:spPr>
          <a:xfrm>
            <a:off x="3859659" y="1009650"/>
            <a:ext cx="1600200" cy="3810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трелка вправо 12"/>
          <p:cNvSpPr/>
          <p:nvPr/>
        </p:nvSpPr>
        <p:spPr>
          <a:xfrm rot="1630288">
            <a:off x="3711970" y="2548572"/>
            <a:ext cx="1925648" cy="3810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Стрелка вправо 13"/>
          <p:cNvSpPr/>
          <p:nvPr/>
        </p:nvSpPr>
        <p:spPr>
          <a:xfrm>
            <a:off x="3810000" y="3293777"/>
            <a:ext cx="1752600" cy="3810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Стрелка вправо 14"/>
          <p:cNvSpPr/>
          <p:nvPr/>
        </p:nvSpPr>
        <p:spPr>
          <a:xfrm rot="20358637">
            <a:off x="3756886" y="3975398"/>
            <a:ext cx="1854613" cy="3810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5720137" y="819150"/>
            <a:ext cx="32766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smtClean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 algn="ctr"/>
            <a:r>
              <a:rPr lang="en-US" sz="1600" dirty="0" err="1" smtClean="0">
                <a:latin typeface="MV Boli" panose="02000500030200090000" pitchFamily="2" charset="0"/>
                <a:cs typeface="MV Boli" panose="02000500030200090000" pitchFamily="2" charset="0"/>
              </a:rPr>
              <a:t>cls_sage_categories</a:t>
            </a:r>
            <a:r>
              <a:rPr lang="en-US" sz="1600" dirty="0" smtClean="0">
                <a:latin typeface="MV Boli" panose="02000500030200090000" pitchFamily="2" charset="0"/>
                <a:cs typeface="MV Boli" panose="02000500030200090000" pitchFamily="2" charset="0"/>
              </a:rPr>
              <a:t/>
            </a:r>
            <a:br>
              <a:rPr lang="en-US" sz="1600" dirty="0" smtClean="0">
                <a:latin typeface="MV Boli" panose="02000500030200090000" pitchFamily="2" charset="0"/>
                <a:cs typeface="MV Boli" panose="02000500030200090000" pitchFamily="2" charset="0"/>
              </a:rPr>
            </a:br>
            <a:r>
              <a:rPr lang="en-US" sz="1600" dirty="0" err="1" smtClean="0">
                <a:latin typeface="MV Boli" panose="02000500030200090000" pitchFamily="2" charset="0"/>
                <a:cs typeface="MV Boli" panose="02000500030200090000" pitchFamily="2" charset="0"/>
              </a:rPr>
              <a:t>cls_fct_retail_sales_dd</a:t>
            </a:r>
            <a:r>
              <a:rPr lang="en-US" sz="1600" dirty="0" smtClean="0">
                <a:latin typeface="MV Boli" panose="02000500030200090000" pitchFamily="2" charset="0"/>
                <a:cs typeface="MV Boli" panose="02000500030200090000" pitchFamily="2" charset="0"/>
              </a:rPr>
              <a:t/>
            </a:r>
            <a:br>
              <a:rPr lang="en-US" sz="1600" dirty="0" smtClean="0">
                <a:latin typeface="MV Boli" panose="02000500030200090000" pitchFamily="2" charset="0"/>
                <a:cs typeface="MV Boli" panose="02000500030200090000" pitchFamily="2" charset="0"/>
              </a:rPr>
            </a:br>
            <a:r>
              <a:rPr lang="en-US" sz="1600" dirty="0" err="1">
                <a:latin typeface="MV Boli" panose="02000500030200090000" pitchFamily="2" charset="0"/>
                <a:cs typeface="MV Boli" panose="02000500030200090000" pitchFamily="2" charset="0"/>
              </a:rPr>
              <a:t>fct_retail_sales_dd</a:t>
            </a:r>
            <a:r>
              <a:rPr lang="en-US" sz="1600" dirty="0"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en-US" dirty="0" smtClean="0"/>
              <a:t/>
            </a:r>
            <a:br>
              <a:rPr lang="en-US" dirty="0" smtClean="0"/>
            </a:br>
            <a:endParaRPr lang="ru-RU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5720136" y="3028950"/>
            <a:ext cx="3271463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smtClean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 algn="ctr"/>
            <a:r>
              <a:rPr lang="en-US" sz="1600" dirty="0" err="1" smtClean="0">
                <a:latin typeface="MV Boli" panose="02000500030200090000" pitchFamily="2" charset="0"/>
                <a:cs typeface="MV Boli" panose="02000500030200090000" pitchFamily="2" charset="0"/>
              </a:rPr>
              <a:t>cls_stores_scd</a:t>
            </a:r>
            <a:r>
              <a:rPr lang="en-US" sz="1600" dirty="0" smtClean="0">
                <a:latin typeface="MV Boli" panose="02000500030200090000" pitchFamily="2" charset="0"/>
                <a:cs typeface="MV Boli" panose="02000500030200090000" pitchFamily="2" charset="0"/>
              </a:rPr>
              <a:t/>
            </a:r>
            <a:br>
              <a:rPr lang="en-US" sz="1600" dirty="0" smtClean="0">
                <a:latin typeface="MV Boli" panose="02000500030200090000" pitchFamily="2" charset="0"/>
                <a:cs typeface="MV Boli" panose="02000500030200090000" pitchFamily="2" charset="0"/>
              </a:rPr>
            </a:br>
            <a:r>
              <a:rPr lang="en-US" sz="1600" dirty="0" err="1" smtClean="0">
                <a:latin typeface="MV Boli" panose="02000500030200090000" pitchFamily="2" charset="0"/>
                <a:cs typeface="MV Boli" panose="02000500030200090000" pitchFamily="2" charset="0"/>
              </a:rPr>
              <a:t>cls_products_scd</a:t>
            </a:r>
            <a:r>
              <a:rPr lang="en-US" sz="1600" dirty="0" smtClean="0">
                <a:latin typeface="MV Boli" panose="02000500030200090000" pitchFamily="2" charset="0"/>
                <a:cs typeface="MV Boli" panose="02000500030200090000" pitchFamily="2" charset="0"/>
              </a:rPr>
              <a:t/>
            </a:r>
            <a:br>
              <a:rPr lang="en-US" sz="1600" dirty="0" smtClean="0">
                <a:latin typeface="MV Boli" panose="02000500030200090000" pitchFamily="2" charset="0"/>
                <a:cs typeface="MV Boli" panose="02000500030200090000" pitchFamily="2" charset="0"/>
              </a:rPr>
            </a:br>
            <a:r>
              <a:rPr lang="en-US" sz="1600" dirty="0" err="1">
                <a:latin typeface="MV Boli" panose="02000500030200090000" pitchFamily="2" charset="0"/>
                <a:cs typeface="MV Boli" panose="02000500030200090000" pitchFamily="2" charset="0"/>
              </a:rPr>
              <a:t>dim_stores_scd</a:t>
            </a:r>
            <a:r>
              <a:rPr lang="en-US" sz="1600" dirty="0"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89078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65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7500"/>
                            </p:stCondLst>
                            <p:childTnLst>
                              <p:par>
                                <p:cTn id="4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8500"/>
                            </p:stCondLst>
                            <p:childTnLst>
                              <p:par>
                                <p:cTn id="4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9500"/>
                            </p:stCondLst>
                            <p:childTnLst>
                              <p:par>
                                <p:cTn id="5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500"/>
                            </p:stCondLst>
                            <p:childTnLst>
                              <p:par>
                                <p:cTn id="5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1500"/>
                            </p:stCondLst>
                            <p:childTnLst>
                              <p:par>
                                <p:cTn id="6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8" grpId="0" animBg="1"/>
      <p:bldP spid="9" grpId="0" animBg="1"/>
      <p:bldP spid="10" grpId="0" animBg="1"/>
      <p:bldP spid="7" grpId="0" animBg="1"/>
      <p:bldP spid="13" grpId="0" animBg="1"/>
      <p:bldP spid="14" grpId="0" animBg="1"/>
      <p:bldP spid="15" grpId="0" animBg="1"/>
      <p:bldP spid="11" grpId="0" animBg="1"/>
      <p:bldP spid="1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 3"/>
          <p:cNvSpPr>
            <a:spLocks noGrp="1"/>
          </p:cNvSpPr>
          <p:nvPr>
            <p:ph type="ctrTitle"/>
          </p:nvPr>
        </p:nvSpPr>
        <p:spPr>
          <a:xfrm>
            <a:off x="946150" y="1885950"/>
            <a:ext cx="6858000" cy="1104900"/>
          </a:xfrm>
        </p:spPr>
        <p:txBody>
          <a:bodyPr>
            <a:noAutofit/>
          </a:bodyPr>
          <a:lstStyle/>
          <a:p>
            <a:pPr lvl="1" algn="ctr"/>
            <a:r>
              <a:rPr lang="en-US" sz="4000" b="1" cap="all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V Boli" panose="02000500030200090000" pitchFamily="2" charset="0"/>
                <a:cs typeface="MV Boli" panose="02000500030200090000" pitchFamily="2" charset="0"/>
              </a:rPr>
              <a:t>PARTITIONING TABLES </a:t>
            </a:r>
            <a:endParaRPr lang="ru-RU" sz="4000" b="1" cap="all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pic>
        <p:nvPicPr>
          <p:cNvPr id="3" name="Picture 2" descr="Image result for milavitsa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476750"/>
            <a:ext cx="158750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1411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mage result for milavitsa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476750"/>
            <a:ext cx="158750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304800" y="209550"/>
            <a:ext cx="2667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F0066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DIM_CUSTOMERS_SCD 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304800" y="1047750"/>
            <a:ext cx="2667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FF0066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DIM_EMPLOYEES_SCD </a:t>
            </a:r>
            <a:endParaRPr lang="en-US" sz="1400" b="1" dirty="0">
              <a:solidFill>
                <a:srgbClr val="FF0066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315930" y="1885950"/>
            <a:ext cx="2667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FF0066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DIM_PRODUCTS_SCD </a:t>
            </a:r>
            <a:endParaRPr lang="en-US" sz="1400" b="1" dirty="0">
              <a:solidFill>
                <a:srgbClr val="FF0066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315930" y="2762250"/>
            <a:ext cx="2667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FF0066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DIM_STORES_SCD </a:t>
            </a:r>
            <a:endParaRPr lang="en-US" sz="1400" b="1" dirty="0">
              <a:solidFill>
                <a:srgbClr val="FF0066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315930" y="3634911"/>
            <a:ext cx="2667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FF0066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FCT_RETAIL_SALES_DD</a:t>
            </a:r>
            <a:endParaRPr lang="en-US" sz="2000" b="1" dirty="0">
              <a:solidFill>
                <a:srgbClr val="FF0066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4495800" y="185899"/>
            <a:ext cx="4540322" cy="685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smtClean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 algn="ctr"/>
            <a:r>
              <a:rPr lang="en-US" sz="1600" dirty="0" smtClean="0">
                <a:solidFill>
                  <a:srgbClr val="FF0066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PARTITION </a:t>
            </a:r>
            <a:r>
              <a:rPr lang="en-US" sz="1600" dirty="0" smtClean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BY</a:t>
            </a:r>
            <a:r>
              <a:rPr lang="en-US" sz="1600" dirty="0" smtClean="0">
                <a:solidFill>
                  <a:srgbClr val="FF0066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RANGE</a:t>
            </a:r>
            <a:r>
              <a:rPr lang="en-US" sz="1600" dirty="0" smtClean="0">
                <a:solidFill>
                  <a:srgbClr val="FF0066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en-US" sz="1600" dirty="0" smtClean="0">
                <a:latin typeface="MV Boli" panose="02000500030200090000" pitchFamily="2" charset="0"/>
                <a:cs typeface="MV Boli" panose="02000500030200090000" pitchFamily="2" charset="0"/>
              </a:rPr>
              <a:t>(</a:t>
            </a:r>
            <a:r>
              <a:rPr lang="en-US" sz="1600" dirty="0" err="1" smtClean="0">
                <a:latin typeface="MV Boli" panose="02000500030200090000" pitchFamily="2" charset="0"/>
                <a:cs typeface="MV Boli" panose="02000500030200090000" pitchFamily="2" charset="0"/>
              </a:rPr>
              <a:t>start_dt</a:t>
            </a:r>
            <a:r>
              <a:rPr lang="en-US" sz="1600" dirty="0" smtClean="0">
                <a:latin typeface="MV Boli" panose="02000500030200090000" pitchFamily="2" charset="0"/>
                <a:cs typeface="MV Boli" panose="02000500030200090000" pitchFamily="2" charset="0"/>
              </a:rPr>
              <a:t>) </a:t>
            </a:r>
          </a:p>
          <a:p>
            <a:pPr algn="ctr"/>
            <a:r>
              <a:rPr lang="en-US" sz="1600" dirty="0" smtClean="0">
                <a:latin typeface="MV Boli" panose="02000500030200090000" pitchFamily="2" charset="0"/>
                <a:cs typeface="MV Boli" panose="02000500030200090000" pitchFamily="2" charset="0"/>
              </a:rPr>
              <a:t>      </a:t>
            </a:r>
            <a:r>
              <a:rPr lang="en-US" sz="1600" dirty="0" smtClean="0">
                <a:solidFill>
                  <a:srgbClr val="FF0066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SUBPARTITION</a:t>
            </a:r>
            <a:r>
              <a:rPr lang="en-US" sz="1600" dirty="0" smtClean="0">
                <a:latin typeface="MV Boli" panose="02000500030200090000" pitchFamily="2" charset="0"/>
                <a:cs typeface="MV Boli" panose="02000500030200090000" pitchFamily="2" charset="0"/>
              </a:rPr>
              <a:t> BY LIST (region)</a:t>
            </a:r>
            <a:r>
              <a:rPr lang="en-US" dirty="0" smtClean="0"/>
              <a:t/>
            </a:r>
            <a:br>
              <a:rPr lang="en-US" dirty="0" smtClean="0"/>
            </a:br>
            <a:endParaRPr lang="ru-RU" dirty="0"/>
          </a:p>
        </p:txBody>
      </p:sp>
      <p:sp>
        <p:nvSpPr>
          <p:cNvPr id="12" name="Стрелка вправо 11"/>
          <p:cNvSpPr/>
          <p:nvPr/>
        </p:nvSpPr>
        <p:spPr>
          <a:xfrm>
            <a:off x="2710237" y="490057"/>
            <a:ext cx="1981200" cy="3810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4495800" y="1002908"/>
            <a:ext cx="4540322" cy="685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0066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PARTITION </a:t>
            </a:r>
            <a:r>
              <a:rPr lang="en-US" sz="1600" dirty="0" smtClean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BY </a:t>
            </a:r>
            <a:r>
              <a:rPr lang="en-US" sz="160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LIST (</a:t>
            </a:r>
            <a:r>
              <a:rPr lang="en-US" sz="1600" dirty="0" err="1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position_grade</a:t>
            </a:r>
            <a:r>
              <a:rPr lang="en-US" sz="1600" dirty="0" smtClean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)</a:t>
            </a:r>
            <a:endParaRPr lang="ru-RU" dirty="0"/>
          </a:p>
        </p:txBody>
      </p:sp>
      <p:sp>
        <p:nvSpPr>
          <p:cNvPr id="15" name="Стрелка вправо 14"/>
          <p:cNvSpPr/>
          <p:nvPr/>
        </p:nvSpPr>
        <p:spPr>
          <a:xfrm>
            <a:off x="2710237" y="1307066"/>
            <a:ext cx="1981200" cy="3810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/>
          <p:cNvSpPr/>
          <p:nvPr/>
        </p:nvSpPr>
        <p:spPr>
          <a:xfrm>
            <a:off x="4495800" y="1819917"/>
            <a:ext cx="4540322" cy="685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rgbClr val="FF0066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PARTITION </a:t>
            </a:r>
            <a:r>
              <a:rPr lang="en-US" sz="160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BY LIST (</a:t>
            </a:r>
            <a:r>
              <a:rPr lang="en-US" sz="1600" dirty="0" err="1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collection_name</a:t>
            </a:r>
            <a:r>
              <a:rPr lang="en-US" sz="160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)</a:t>
            </a:r>
          </a:p>
          <a:p>
            <a:pPr algn="ctr"/>
            <a:r>
              <a:rPr lang="en-US" sz="1600" dirty="0">
                <a:solidFill>
                  <a:srgbClr val="FF0066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  </a:t>
            </a:r>
            <a:r>
              <a:rPr lang="en-US" sz="1600" dirty="0" smtClean="0">
                <a:solidFill>
                  <a:srgbClr val="FF0066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SUBPARTITION </a:t>
            </a:r>
            <a:r>
              <a:rPr lang="en-US" sz="160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BY LIST (</a:t>
            </a:r>
            <a:r>
              <a:rPr lang="en-US" sz="1600" dirty="0" err="1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product_type</a:t>
            </a:r>
            <a:r>
              <a:rPr lang="en-US" sz="160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)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Стрелка вправо 16"/>
          <p:cNvSpPr/>
          <p:nvPr/>
        </p:nvSpPr>
        <p:spPr>
          <a:xfrm>
            <a:off x="2710237" y="2124075"/>
            <a:ext cx="1981200" cy="3810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/>
          <p:cNvSpPr/>
          <p:nvPr/>
        </p:nvSpPr>
        <p:spPr>
          <a:xfrm>
            <a:off x="4495800" y="2705742"/>
            <a:ext cx="4540322" cy="685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smtClean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 algn="ctr"/>
            <a:r>
              <a:rPr lang="en-US" sz="1600" dirty="0" smtClean="0">
                <a:solidFill>
                  <a:srgbClr val="FF0066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PARTITION </a:t>
            </a:r>
            <a:r>
              <a:rPr lang="en-US" sz="1600" dirty="0" smtClean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BY</a:t>
            </a:r>
            <a:r>
              <a:rPr lang="en-US" sz="1600" dirty="0" smtClean="0">
                <a:solidFill>
                  <a:srgbClr val="FF0066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LIST </a:t>
            </a:r>
            <a:r>
              <a:rPr lang="en-US" sz="1600" dirty="0" smtClean="0">
                <a:latin typeface="MV Boli" panose="02000500030200090000" pitchFamily="2" charset="0"/>
                <a:cs typeface="MV Boli" panose="02000500030200090000" pitchFamily="2" charset="0"/>
              </a:rPr>
              <a:t>(region)</a:t>
            </a:r>
            <a:r>
              <a:rPr lang="en-US" dirty="0" smtClean="0"/>
              <a:t/>
            </a:r>
            <a:br>
              <a:rPr lang="en-US" dirty="0" smtClean="0"/>
            </a:br>
            <a:endParaRPr lang="ru-RU" dirty="0"/>
          </a:p>
        </p:txBody>
      </p:sp>
      <p:sp>
        <p:nvSpPr>
          <p:cNvPr id="19" name="Стрелка вправо 18"/>
          <p:cNvSpPr/>
          <p:nvPr/>
        </p:nvSpPr>
        <p:spPr>
          <a:xfrm>
            <a:off x="2710237" y="3009900"/>
            <a:ext cx="1981200" cy="3810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/>
          <p:cNvSpPr/>
          <p:nvPr/>
        </p:nvSpPr>
        <p:spPr>
          <a:xfrm>
            <a:off x="4495800" y="3634911"/>
            <a:ext cx="4540322" cy="685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0066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PARTITION </a:t>
            </a:r>
            <a:r>
              <a:rPr lang="en-US" sz="1600" dirty="0" smtClean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BY</a:t>
            </a:r>
            <a:r>
              <a:rPr lang="en-US" sz="1600" dirty="0" smtClean="0">
                <a:solidFill>
                  <a:srgbClr val="FF0066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RANGE</a:t>
            </a:r>
            <a:r>
              <a:rPr lang="en-US" sz="1600" dirty="0" smtClean="0">
                <a:solidFill>
                  <a:srgbClr val="FF0066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en-US" sz="1600" dirty="0" smtClean="0">
                <a:latin typeface="MV Boli" panose="02000500030200090000" pitchFamily="2" charset="0"/>
                <a:cs typeface="MV Boli" panose="02000500030200090000" pitchFamily="2" charset="0"/>
              </a:rPr>
              <a:t>(</a:t>
            </a:r>
            <a:r>
              <a:rPr lang="en-US" sz="1600" dirty="0" err="1" smtClean="0">
                <a:latin typeface="MV Boli" panose="02000500030200090000" pitchFamily="2" charset="0"/>
                <a:cs typeface="MV Boli" panose="02000500030200090000" pitchFamily="2" charset="0"/>
              </a:rPr>
              <a:t>start_dt</a:t>
            </a:r>
            <a:r>
              <a:rPr lang="en-US" sz="1600" dirty="0" smtClean="0">
                <a:latin typeface="MV Boli" panose="02000500030200090000" pitchFamily="2" charset="0"/>
                <a:cs typeface="MV Boli" panose="02000500030200090000" pitchFamily="2" charset="0"/>
              </a:rPr>
              <a:t>)</a:t>
            </a:r>
          </a:p>
        </p:txBody>
      </p:sp>
      <p:sp>
        <p:nvSpPr>
          <p:cNvPr id="21" name="Стрелка вправо 20"/>
          <p:cNvSpPr/>
          <p:nvPr/>
        </p:nvSpPr>
        <p:spPr>
          <a:xfrm>
            <a:off x="2710237" y="3939069"/>
            <a:ext cx="1981200" cy="3810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8569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60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7000"/>
                            </p:stCondLst>
                            <p:childTnLst>
                              <p:par>
                                <p:cTn id="41" presetID="42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9500"/>
                            </p:stCondLst>
                            <p:childTnLst>
                              <p:par>
                                <p:cTn id="4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500"/>
                            </p:stCondLst>
                            <p:childTnLst>
                              <p:par>
                                <p:cTn id="5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1500"/>
                            </p:stCondLst>
                            <p:childTnLst>
                              <p:par>
                                <p:cTn id="59" presetID="42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4000"/>
                            </p:stCondLst>
                            <p:childTnLst>
                              <p:par>
                                <p:cTn id="6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5000"/>
                            </p:stCondLst>
                            <p:childTnLst>
                              <p:par>
                                <p:cTn id="7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6000"/>
                            </p:stCondLst>
                            <p:childTnLst>
                              <p:par>
                                <p:cTn id="77" presetID="42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8500"/>
                            </p:stCondLst>
                            <p:childTnLst>
                              <p:par>
                                <p:cTn id="8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9500"/>
                            </p:stCondLst>
                            <p:childTnLst>
                              <p:par>
                                <p:cTn id="8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  <p:bldP spid="8" grpId="0" animBg="1"/>
      <p:bldP spid="9" grpId="0" animBg="1"/>
      <p:bldP spid="10" grpId="0" animBg="1"/>
      <p:bldP spid="13" grpId="0" animBg="1"/>
      <p:bldP spid="12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 3"/>
          <p:cNvSpPr>
            <a:spLocks noGrp="1"/>
          </p:cNvSpPr>
          <p:nvPr>
            <p:ph type="ctrTitle"/>
          </p:nvPr>
        </p:nvSpPr>
        <p:spPr>
          <a:xfrm>
            <a:off x="946150" y="1885950"/>
            <a:ext cx="6858000" cy="1104900"/>
          </a:xfrm>
        </p:spPr>
        <p:txBody>
          <a:bodyPr>
            <a:noAutofit/>
          </a:bodyPr>
          <a:lstStyle/>
          <a:p>
            <a:pPr lvl="1" algn="ctr"/>
            <a:r>
              <a:rPr lang="en-US" sz="4000" b="1" cap="all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V Boli" panose="02000500030200090000" pitchFamily="2" charset="0"/>
                <a:cs typeface="MV Boli" panose="02000500030200090000" pitchFamily="2" charset="0"/>
              </a:rPr>
              <a:t>PROJECT RESULTS</a:t>
            </a:r>
            <a:endParaRPr lang="ru-RU" sz="4000" b="1" cap="all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pic>
        <p:nvPicPr>
          <p:cNvPr id="3" name="Picture 2" descr="Image result for milavitsa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476750"/>
            <a:ext cx="158750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8849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mage result for milavitsa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476750"/>
            <a:ext cx="158750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0" y="1214437"/>
            <a:ext cx="3086100" cy="188595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400" y="1214437"/>
            <a:ext cx="2990850" cy="280987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Rectangle 9"/>
          <p:cNvSpPr/>
          <p:nvPr/>
        </p:nvSpPr>
        <p:spPr>
          <a:xfrm>
            <a:off x="5715000" y="531017"/>
            <a:ext cx="20701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latin typeface="MV Boli" panose="02000500030200090000" pitchFamily="2" charset="0"/>
                <a:cs typeface="MV Boli" panose="02000500030200090000" pitchFamily="2" charset="0"/>
              </a:rPr>
              <a:t>BL_DM</a:t>
            </a:r>
            <a:endParaRPr lang="en-US" sz="1800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60400" y="535780"/>
            <a:ext cx="1473200" cy="452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latin typeface="MV Boli" panose="02000500030200090000" pitchFamily="2" charset="0"/>
                <a:cs typeface="MV Boli" panose="02000500030200090000" pitchFamily="2" charset="0"/>
              </a:rPr>
              <a:t>BL_3NF</a:t>
            </a:r>
            <a:endParaRPr lang="en-US" sz="1800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3886200" y="2343150"/>
            <a:ext cx="1600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6329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mage result for milavitsa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476750"/>
            <a:ext cx="158750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660400" y="535780"/>
            <a:ext cx="1473200" cy="452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latin typeface="MV Boli" panose="02000500030200090000" pitchFamily="2" charset="0"/>
                <a:cs typeface="MV Boli" panose="02000500030200090000" pitchFamily="2" charset="0"/>
              </a:rPr>
              <a:t>BL_3NF</a:t>
            </a:r>
            <a:endParaRPr lang="en-US" sz="1800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400" y="1285875"/>
            <a:ext cx="6086475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813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mage result for milavitsa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476750"/>
            <a:ext cx="158750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641350" y="485775"/>
            <a:ext cx="20701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latin typeface="MV Boli" panose="02000500030200090000" pitchFamily="2" charset="0"/>
                <a:cs typeface="MV Boli" panose="02000500030200090000" pitchFamily="2" charset="0"/>
              </a:rPr>
              <a:t>BL_DM</a:t>
            </a:r>
            <a:endParaRPr lang="en-US" sz="1800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300" y="1352550"/>
            <a:ext cx="7448550" cy="204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743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 3"/>
          <p:cNvSpPr>
            <a:spLocks noGrp="1"/>
          </p:cNvSpPr>
          <p:nvPr>
            <p:ph type="ctrTitle"/>
          </p:nvPr>
        </p:nvSpPr>
        <p:spPr>
          <a:xfrm>
            <a:off x="1219200" y="1276350"/>
            <a:ext cx="6858000" cy="1790700"/>
          </a:xfrm>
        </p:spPr>
        <p:txBody>
          <a:bodyPr>
            <a:normAutofit/>
          </a:bodyPr>
          <a:lstStyle/>
          <a:p>
            <a:pPr lvl="1" algn="ctr"/>
            <a:r>
              <a:rPr lang="en-US" sz="4000" b="1" cap="all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V Boli" panose="02000500030200090000" pitchFamily="2" charset="0"/>
                <a:cs typeface="MV Boli" panose="02000500030200090000" pitchFamily="2" charset="0"/>
              </a:rPr>
              <a:t>BUSINESS PROBLEMS AND NEEDS</a:t>
            </a:r>
            <a:endParaRPr lang="ru-RU" sz="4000" b="1" cap="all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pic>
        <p:nvPicPr>
          <p:cNvPr id="3" name="Picture 2" descr="Image result for milavitsa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476750"/>
            <a:ext cx="158750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9146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00150"/>
            <a:ext cx="8077200" cy="3655220"/>
          </a:xfrm>
        </p:spPr>
        <p:txBody>
          <a:bodyPr>
            <a:normAutofit/>
          </a:bodyPr>
          <a:lstStyle/>
          <a:p>
            <a:pPr marL="0" lvl="1" indent="0" fontAlgn="base">
              <a:lnSpc>
                <a:spcPts val="1700"/>
              </a:lnSpc>
              <a:spcBef>
                <a:spcPts val="0"/>
              </a:spcBef>
              <a:buClr>
                <a:schemeClr val="accent2"/>
              </a:buClr>
              <a:buNone/>
            </a:pPr>
            <a:endParaRPr lang="en-US" sz="2400" dirty="0" smtClean="0">
              <a:solidFill>
                <a:srgbClr val="FF0066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 marL="0" lvl="1" indent="0" fontAlgn="base">
              <a:lnSpc>
                <a:spcPts val="1700"/>
              </a:lnSpc>
              <a:spcBef>
                <a:spcPts val="0"/>
              </a:spcBef>
              <a:buClr>
                <a:schemeClr val="accent2"/>
              </a:buClr>
              <a:buNone/>
            </a:pPr>
            <a:endParaRPr lang="en-US" sz="2400" dirty="0">
              <a:solidFill>
                <a:srgbClr val="FF0066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 marL="0" lvl="1" indent="0" fontAlgn="base">
              <a:lnSpc>
                <a:spcPts val="1700"/>
              </a:lnSpc>
              <a:spcBef>
                <a:spcPts val="0"/>
              </a:spcBef>
              <a:buClr>
                <a:schemeClr val="accent2"/>
              </a:buClr>
              <a:buNone/>
            </a:pPr>
            <a:r>
              <a:rPr lang="en-US" sz="2400" dirty="0" smtClean="0">
                <a:solidFill>
                  <a:srgbClr val="FF0066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#</a:t>
            </a:r>
            <a:r>
              <a:rPr lang="en-US" sz="2400" dirty="0">
                <a:solidFill>
                  <a:srgbClr val="FF0066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1 </a:t>
            </a:r>
            <a:r>
              <a:rPr lang="en-US" sz="2400" dirty="0">
                <a:latin typeface="MV Boli" panose="02000500030200090000" pitchFamily="2" charset="0"/>
                <a:cs typeface="MV Boli" panose="02000500030200090000" pitchFamily="2" charset="0"/>
              </a:rPr>
              <a:t>all </a:t>
            </a:r>
            <a:r>
              <a:rPr lang="en-US" sz="2400" dirty="0" smtClean="0">
                <a:latin typeface="MV Boli" panose="02000500030200090000" pitchFamily="2" charset="0"/>
                <a:cs typeface="MV Boli" panose="02000500030200090000" pitchFamily="2" charset="0"/>
              </a:rPr>
              <a:t>required tasks </a:t>
            </a:r>
            <a:r>
              <a:rPr lang="en-US" sz="2400" dirty="0">
                <a:latin typeface="MV Boli" panose="02000500030200090000" pitchFamily="2" charset="0"/>
                <a:cs typeface="MV Boli" panose="02000500030200090000" pitchFamily="2" charset="0"/>
              </a:rPr>
              <a:t>were </a:t>
            </a:r>
            <a:r>
              <a:rPr lang="en-US" sz="2400" dirty="0" smtClean="0">
                <a:latin typeface="MV Boli" panose="02000500030200090000" pitchFamily="2" charset="0"/>
                <a:cs typeface="MV Boli" panose="02000500030200090000" pitchFamily="2" charset="0"/>
              </a:rPr>
              <a:t>fulfilled fully in time</a:t>
            </a:r>
          </a:p>
          <a:p>
            <a:pPr marL="0" lvl="1" indent="0" fontAlgn="base">
              <a:lnSpc>
                <a:spcPts val="1700"/>
              </a:lnSpc>
              <a:spcBef>
                <a:spcPts val="0"/>
              </a:spcBef>
              <a:buClr>
                <a:schemeClr val="accent2"/>
              </a:buClr>
              <a:buNone/>
            </a:pPr>
            <a:endParaRPr lang="en-US" sz="2400" dirty="0" smtClean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 marL="0" lvl="1" indent="0" fontAlgn="base">
              <a:lnSpc>
                <a:spcPts val="1700"/>
              </a:lnSpc>
              <a:spcBef>
                <a:spcPts val="0"/>
              </a:spcBef>
              <a:buClr>
                <a:schemeClr val="accent2"/>
              </a:buClr>
              <a:buNone/>
            </a:pPr>
            <a:endParaRPr lang="en-US" sz="2400" dirty="0">
              <a:solidFill>
                <a:srgbClr val="FF0066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 marL="0" lvl="1" indent="0" fontAlgn="base">
              <a:lnSpc>
                <a:spcPts val="1700"/>
              </a:lnSpc>
              <a:spcBef>
                <a:spcPts val="0"/>
              </a:spcBef>
              <a:buClr>
                <a:schemeClr val="accent2"/>
              </a:buClr>
              <a:buNone/>
            </a:pPr>
            <a:r>
              <a:rPr lang="en-US" sz="2400" dirty="0" smtClean="0">
                <a:solidFill>
                  <a:srgbClr val="FF0066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#2 </a:t>
            </a:r>
            <a:r>
              <a:rPr lang="en-US" sz="2400" dirty="0" smtClean="0">
                <a:latin typeface="MV Boli" panose="02000500030200090000" pitchFamily="2" charset="0"/>
                <a:cs typeface="MV Boli" panose="02000500030200090000" pitchFamily="2" charset="0"/>
              </a:rPr>
              <a:t>18 3nf-tables were created</a:t>
            </a:r>
          </a:p>
          <a:p>
            <a:pPr marL="0" lvl="1" indent="0" fontAlgn="base">
              <a:lnSpc>
                <a:spcPts val="1700"/>
              </a:lnSpc>
              <a:spcBef>
                <a:spcPts val="0"/>
              </a:spcBef>
              <a:buClr>
                <a:schemeClr val="accent2"/>
              </a:buClr>
              <a:buNone/>
            </a:pPr>
            <a:endParaRPr lang="en-US" sz="2400" dirty="0" smtClean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 marL="0" lvl="1" indent="0" fontAlgn="base">
              <a:lnSpc>
                <a:spcPts val="1700"/>
              </a:lnSpc>
              <a:spcBef>
                <a:spcPts val="0"/>
              </a:spcBef>
              <a:buClr>
                <a:schemeClr val="accent2"/>
              </a:buClr>
              <a:buNone/>
            </a:pPr>
            <a:endParaRPr lang="en-US" sz="2400" dirty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 marL="0" lvl="1" indent="0" fontAlgn="base">
              <a:lnSpc>
                <a:spcPts val="1700"/>
              </a:lnSpc>
              <a:spcBef>
                <a:spcPts val="0"/>
              </a:spcBef>
              <a:buClr>
                <a:schemeClr val="accent2"/>
              </a:buClr>
              <a:buNone/>
            </a:pPr>
            <a:r>
              <a:rPr lang="en-US" sz="2400" dirty="0" smtClean="0">
                <a:solidFill>
                  <a:srgbClr val="FF0066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#3 </a:t>
            </a:r>
            <a:r>
              <a:rPr lang="en-US" sz="2400" dirty="0" smtClean="0">
                <a:latin typeface="MV Boli" panose="02000500030200090000" pitchFamily="2" charset="0"/>
                <a:cs typeface="MV Boli" panose="02000500030200090000" pitchFamily="2" charset="0"/>
              </a:rPr>
              <a:t>SCD1 and SCD2 types of dimensions were used</a:t>
            </a:r>
          </a:p>
          <a:p>
            <a:pPr marL="0" lvl="1" indent="0" fontAlgn="base">
              <a:lnSpc>
                <a:spcPts val="1700"/>
              </a:lnSpc>
              <a:spcBef>
                <a:spcPts val="0"/>
              </a:spcBef>
              <a:buClr>
                <a:schemeClr val="accent2"/>
              </a:buClr>
              <a:buNone/>
            </a:pPr>
            <a:endParaRPr lang="en-US" sz="2400" dirty="0" smtClean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 marL="0" lvl="1" indent="0" fontAlgn="base">
              <a:lnSpc>
                <a:spcPts val="1700"/>
              </a:lnSpc>
              <a:spcBef>
                <a:spcPts val="0"/>
              </a:spcBef>
              <a:buClr>
                <a:schemeClr val="accent2"/>
              </a:buClr>
              <a:buNone/>
            </a:pPr>
            <a:endParaRPr lang="en-US" sz="2400" dirty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 marL="0" lvl="1" indent="0" fontAlgn="base">
              <a:lnSpc>
                <a:spcPts val="1700"/>
              </a:lnSpc>
              <a:spcBef>
                <a:spcPts val="0"/>
              </a:spcBef>
              <a:buClr>
                <a:schemeClr val="accent2"/>
              </a:buClr>
              <a:buNone/>
            </a:pPr>
            <a:r>
              <a:rPr lang="en-US" sz="2400" dirty="0" smtClean="0">
                <a:solidFill>
                  <a:srgbClr val="FF0066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#4 </a:t>
            </a:r>
            <a:r>
              <a:rPr lang="en-US" sz="2400" dirty="0">
                <a:latin typeface="MV Boli" panose="02000500030200090000" pitchFamily="2" charset="0"/>
                <a:cs typeface="MV Boli" panose="02000500030200090000" pitchFamily="2" charset="0"/>
              </a:rPr>
              <a:t>cursors and partitioning were </a:t>
            </a:r>
            <a:r>
              <a:rPr lang="en-US" sz="2400" dirty="0" smtClean="0">
                <a:latin typeface="MV Boli" panose="02000500030200090000" pitchFamily="2" charset="0"/>
                <a:cs typeface="MV Boli" panose="02000500030200090000" pitchFamily="2" charset="0"/>
              </a:rPr>
              <a:t>implemented</a:t>
            </a:r>
          </a:p>
          <a:p>
            <a:pPr marL="0" lvl="1" indent="0" fontAlgn="base">
              <a:lnSpc>
                <a:spcPts val="1700"/>
              </a:lnSpc>
              <a:spcBef>
                <a:spcPts val="0"/>
              </a:spcBef>
              <a:buClr>
                <a:schemeClr val="accent2"/>
              </a:buClr>
              <a:buNone/>
            </a:pPr>
            <a:endParaRPr lang="en-US" sz="2400" dirty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 marL="0" lvl="1" indent="0" fontAlgn="base">
              <a:lnSpc>
                <a:spcPts val="1700"/>
              </a:lnSpc>
              <a:spcBef>
                <a:spcPts val="0"/>
              </a:spcBef>
              <a:buClr>
                <a:schemeClr val="accent2"/>
              </a:buClr>
              <a:buNone/>
            </a:pPr>
            <a:endParaRPr lang="en-US" sz="2400" dirty="0" smtClean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 marL="0" lvl="1" indent="0" fontAlgn="base">
              <a:lnSpc>
                <a:spcPts val="1700"/>
              </a:lnSpc>
              <a:spcBef>
                <a:spcPts val="0"/>
              </a:spcBef>
              <a:buClr>
                <a:schemeClr val="accent2"/>
              </a:buClr>
              <a:buNone/>
            </a:pPr>
            <a:r>
              <a:rPr lang="en-US" sz="2400" dirty="0" smtClean="0">
                <a:solidFill>
                  <a:srgbClr val="FF0066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#5 </a:t>
            </a:r>
            <a:r>
              <a:rPr lang="en-US" sz="2400" dirty="0" smtClean="0">
                <a:latin typeface="MV Boli" panose="02000500030200090000" pitchFamily="2" charset="0"/>
                <a:cs typeface="MV Boli" panose="02000500030200090000" pitchFamily="2" charset="0"/>
              </a:rPr>
              <a:t>two nights without sleep were realized</a:t>
            </a:r>
            <a:endParaRPr lang="en-US" sz="2400" dirty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 marL="0" lvl="1" indent="0" fontAlgn="base">
              <a:lnSpc>
                <a:spcPts val="1700"/>
              </a:lnSpc>
              <a:spcBef>
                <a:spcPts val="0"/>
              </a:spcBef>
              <a:buClr>
                <a:schemeClr val="accent2"/>
              </a:buClr>
              <a:buNone/>
            </a:pPr>
            <a:endParaRPr lang="en-US" sz="2400" dirty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 marL="0" lvl="1" indent="0" fontAlgn="base">
              <a:lnSpc>
                <a:spcPts val="1700"/>
              </a:lnSpc>
              <a:spcBef>
                <a:spcPts val="0"/>
              </a:spcBef>
              <a:buClr>
                <a:schemeClr val="accent2"/>
              </a:buClr>
              <a:buNone/>
            </a:pPr>
            <a:endParaRPr lang="en-US" sz="2400" dirty="0" smtClean="0">
              <a:solidFill>
                <a:srgbClr val="FF0066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 marL="0" lvl="1" indent="0" fontAlgn="base">
              <a:lnSpc>
                <a:spcPts val="1700"/>
              </a:lnSpc>
              <a:spcBef>
                <a:spcPts val="0"/>
              </a:spcBef>
              <a:buClr>
                <a:schemeClr val="accent2"/>
              </a:buClr>
              <a:buNone/>
            </a:pPr>
            <a:endParaRPr lang="en-US" sz="2400" dirty="0">
              <a:solidFill>
                <a:srgbClr val="FF0066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 marL="0" lvl="1" indent="0" fontAlgn="base">
              <a:lnSpc>
                <a:spcPts val="1700"/>
              </a:lnSpc>
              <a:spcBef>
                <a:spcPts val="0"/>
              </a:spcBef>
              <a:buClr>
                <a:schemeClr val="accent2"/>
              </a:buClr>
              <a:buNone/>
            </a:pPr>
            <a:endParaRPr lang="en-US" sz="2400" dirty="0" smtClean="0">
              <a:solidFill>
                <a:srgbClr val="FF0066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81000" y="209550"/>
            <a:ext cx="4027064" cy="6524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 sz="2800" b="1" dirty="0" smtClean="0">
                <a:solidFill>
                  <a:srgbClr val="FF0066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MAIN ACHIEVEMENTS</a:t>
            </a:r>
            <a:endParaRPr lang="en-US" sz="2800" b="1" dirty="0">
              <a:solidFill>
                <a:srgbClr val="FF0066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38131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5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75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 3"/>
          <p:cNvSpPr>
            <a:spLocks noGrp="1"/>
          </p:cNvSpPr>
          <p:nvPr>
            <p:ph type="ctrTitle"/>
          </p:nvPr>
        </p:nvSpPr>
        <p:spPr>
          <a:xfrm>
            <a:off x="946150" y="1885950"/>
            <a:ext cx="6858000" cy="1104900"/>
          </a:xfrm>
        </p:spPr>
        <p:txBody>
          <a:bodyPr>
            <a:noAutofit/>
          </a:bodyPr>
          <a:lstStyle/>
          <a:p>
            <a:pPr lvl="1" algn="ctr"/>
            <a:r>
              <a:rPr lang="en-US" sz="4000" b="1" cap="all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V Boli" panose="02000500030200090000" pitchFamily="2" charset="0"/>
                <a:cs typeface="MV Boli" panose="02000500030200090000" pitchFamily="2" charset="0"/>
              </a:rPr>
              <a:t>Q&amp;A </a:t>
            </a:r>
            <a:endParaRPr lang="ru-RU" sz="4000" b="1" cap="all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pic>
        <p:nvPicPr>
          <p:cNvPr id="3" name="Picture 2" descr="Image result for milavitsa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476750"/>
            <a:ext cx="158750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39008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Скругленный прямоугольник 7"/>
          <p:cNvSpPr/>
          <p:nvPr/>
        </p:nvSpPr>
        <p:spPr>
          <a:xfrm>
            <a:off x="337335" y="292449"/>
            <a:ext cx="4724400" cy="1371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000" b="1" dirty="0">
                <a:solidFill>
                  <a:srgbClr val="FF0066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absence of historical intelligence</a:t>
            </a:r>
            <a:endParaRPr lang="ru-RU" sz="2000" b="1" dirty="0">
              <a:solidFill>
                <a:srgbClr val="FF0066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pic>
        <p:nvPicPr>
          <p:cNvPr id="1026" name="Picture 2" descr="Image result for milavitsa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476750"/>
            <a:ext cx="158750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Скругленный прямоугольник 27"/>
          <p:cNvSpPr/>
          <p:nvPr/>
        </p:nvSpPr>
        <p:spPr>
          <a:xfrm>
            <a:off x="1447800" y="1223880"/>
            <a:ext cx="4724400" cy="1371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000" b="1" dirty="0">
                <a:solidFill>
                  <a:srgbClr val="FF0066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absence of timely access to data</a:t>
            </a:r>
            <a:endParaRPr lang="ru-RU" sz="2000" b="1" dirty="0">
              <a:solidFill>
                <a:srgbClr val="FF0066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29" name="Скругленный прямоугольник 28"/>
          <p:cNvSpPr/>
          <p:nvPr/>
        </p:nvSpPr>
        <p:spPr>
          <a:xfrm>
            <a:off x="2525730" y="2164515"/>
            <a:ext cx="4724400" cy="1371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000" b="1" dirty="0" smtClean="0">
                <a:solidFill>
                  <a:srgbClr val="FF0066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absence </a:t>
            </a:r>
            <a:r>
              <a:rPr lang="en-US" sz="2000" b="1" dirty="0">
                <a:solidFill>
                  <a:srgbClr val="FF0066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of sales and inventory information consolidation</a:t>
            </a:r>
            <a:endParaRPr lang="ru-RU" sz="2000" b="1" dirty="0">
              <a:solidFill>
                <a:srgbClr val="FF0066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30" name="Скругленный прямоугольник 29"/>
          <p:cNvSpPr/>
          <p:nvPr/>
        </p:nvSpPr>
        <p:spPr>
          <a:xfrm>
            <a:off x="4038600" y="3281280"/>
            <a:ext cx="4724400" cy="1371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000" b="1" dirty="0" smtClean="0">
                <a:solidFill>
                  <a:srgbClr val="FF0066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absence </a:t>
            </a:r>
            <a:r>
              <a:rPr lang="en-US" sz="2000" b="1" dirty="0">
                <a:solidFill>
                  <a:srgbClr val="FF0066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of business intelligence from several sources</a:t>
            </a:r>
            <a:endParaRPr lang="ru-RU" sz="2000" b="1" dirty="0">
              <a:solidFill>
                <a:srgbClr val="FF0066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2868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6" presetClass="entr" presetSubtype="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7000"/>
                            </p:stCondLst>
                            <p:childTnLst>
                              <p:par>
                                <p:cTn id="39" presetID="26" presetClass="entr" presetSubtype="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2000"/>
                            </p:stCondLst>
                            <p:childTnLst>
                              <p:par>
                                <p:cTn id="56" presetID="26" presetClass="entr" presetSubtype="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8" grpId="0" animBg="1"/>
      <p:bldP spid="29" grpId="0" animBg="1"/>
      <p:bldP spid="3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 3"/>
          <p:cNvSpPr>
            <a:spLocks noGrp="1"/>
          </p:cNvSpPr>
          <p:nvPr>
            <p:ph type="ctrTitle"/>
          </p:nvPr>
        </p:nvSpPr>
        <p:spPr>
          <a:xfrm>
            <a:off x="1143000" y="1504950"/>
            <a:ext cx="6858000" cy="1790700"/>
          </a:xfrm>
        </p:spPr>
        <p:txBody>
          <a:bodyPr>
            <a:noAutofit/>
          </a:bodyPr>
          <a:lstStyle/>
          <a:p>
            <a:pPr lvl="1" algn="ctr"/>
            <a:r>
              <a:rPr lang="en-US" sz="4000" b="1" cap="all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V Boli" panose="02000500030200090000" pitchFamily="2" charset="0"/>
                <a:cs typeface="MV Boli" panose="02000500030200090000" pitchFamily="2" charset="0"/>
              </a:rPr>
              <a:t>BENEFITS FROM IMPLEMENTING A DATA WAREHOUSE </a:t>
            </a:r>
            <a:endParaRPr lang="ru-RU" sz="4000" b="1" cap="all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pic>
        <p:nvPicPr>
          <p:cNvPr id="3" name="Picture 2" descr="Image result for milavitsa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476750"/>
            <a:ext cx="158750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3535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milavitsa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476750"/>
            <a:ext cx="158750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Стрелка влево 27"/>
          <p:cNvSpPr/>
          <p:nvPr/>
        </p:nvSpPr>
        <p:spPr>
          <a:xfrm>
            <a:off x="2304836" y="1771650"/>
            <a:ext cx="4724400" cy="13716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000" b="1" dirty="0" smtClean="0">
                <a:solidFill>
                  <a:srgbClr val="FF0066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#</a:t>
            </a:r>
            <a:r>
              <a:rPr lang="en-US" sz="2000" b="1" dirty="0">
                <a:solidFill>
                  <a:srgbClr val="FF0066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2</a:t>
            </a:r>
            <a:r>
              <a:rPr lang="en-US" sz="2000" b="1" dirty="0" smtClean="0">
                <a:solidFill>
                  <a:srgbClr val="FF0066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quick </a:t>
            </a:r>
            <a:r>
              <a:rPr lang="en-US" sz="2000" b="1" dirty="0">
                <a:solidFill>
                  <a:srgbClr val="FF0066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and easy access to data</a:t>
            </a:r>
            <a:endParaRPr lang="ru-RU" sz="2000" b="1" dirty="0">
              <a:solidFill>
                <a:srgbClr val="FF0066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29" name="Стрелка вправо 28"/>
          <p:cNvSpPr/>
          <p:nvPr/>
        </p:nvSpPr>
        <p:spPr>
          <a:xfrm>
            <a:off x="3124200" y="3486150"/>
            <a:ext cx="4724400" cy="1371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000" b="1" dirty="0">
                <a:solidFill>
                  <a:srgbClr val="FF0066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#3 </a:t>
            </a:r>
            <a:r>
              <a:rPr lang="en-US" sz="2000" b="1" dirty="0" smtClean="0">
                <a:solidFill>
                  <a:srgbClr val="FF0066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data </a:t>
            </a:r>
            <a:r>
              <a:rPr lang="en-US" sz="2000" b="1" dirty="0">
                <a:solidFill>
                  <a:srgbClr val="FF0066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quality and </a:t>
            </a:r>
            <a:r>
              <a:rPr lang="en-US" sz="2000" b="1" dirty="0" smtClean="0">
                <a:solidFill>
                  <a:srgbClr val="FF0066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consistency</a:t>
            </a:r>
            <a:endParaRPr lang="ru-RU" sz="2000" b="1" dirty="0">
              <a:solidFill>
                <a:srgbClr val="FF0066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8" name="Стрелка вправо 7"/>
          <p:cNvSpPr/>
          <p:nvPr/>
        </p:nvSpPr>
        <p:spPr>
          <a:xfrm>
            <a:off x="1371600" y="228600"/>
            <a:ext cx="4724400" cy="1371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0066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#1 better decision-making </a:t>
            </a:r>
            <a:r>
              <a:rPr lang="en-US" sz="2000" b="1" dirty="0" smtClean="0">
                <a:solidFill>
                  <a:srgbClr val="FF0066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process</a:t>
            </a:r>
            <a:endParaRPr lang="ru-RU" sz="2000" b="1" dirty="0">
              <a:solidFill>
                <a:srgbClr val="FF0066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2" name="Выгнутая вправо стрелка 1"/>
          <p:cNvSpPr/>
          <p:nvPr/>
        </p:nvSpPr>
        <p:spPr>
          <a:xfrm>
            <a:off x="7086600" y="616681"/>
            <a:ext cx="1828800" cy="2183669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3" name="Выгнутая влево стрелка 2"/>
          <p:cNvSpPr/>
          <p:nvPr/>
        </p:nvSpPr>
        <p:spPr>
          <a:xfrm>
            <a:off x="77912" y="2281398"/>
            <a:ext cx="2133600" cy="2409504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7845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3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000"/>
                            </p:stCondLst>
                            <p:childTnLst>
                              <p:par>
                                <p:cTn id="23" presetID="42" presetClass="entr" presetSubtype="0" fill="hold" grpId="1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8" grpId="2" animBg="1"/>
      <p:bldP spid="2" grpId="3" animBg="1"/>
      <p:bldP spid="3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 3"/>
          <p:cNvSpPr>
            <a:spLocks noGrp="1"/>
          </p:cNvSpPr>
          <p:nvPr>
            <p:ph type="ctrTitle"/>
          </p:nvPr>
        </p:nvSpPr>
        <p:spPr>
          <a:xfrm>
            <a:off x="946150" y="1885950"/>
            <a:ext cx="6858000" cy="1104900"/>
          </a:xfrm>
        </p:spPr>
        <p:txBody>
          <a:bodyPr>
            <a:noAutofit/>
          </a:bodyPr>
          <a:lstStyle/>
          <a:p>
            <a:pPr lvl="1" algn="ctr"/>
            <a:r>
              <a:rPr lang="en-US" sz="4000" b="1" cap="all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V Boli" panose="02000500030200090000" pitchFamily="2" charset="0"/>
                <a:cs typeface="MV Boli" panose="02000500030200090000" pitchFamily="2" charset="0"/>
              </a:rPr>
              <a:t>DATA DESCRIPTION </a:t>
            </a:r>
            <a:endParaRPr lang="ru-RU" sz="4000" b="1" cap="all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pic>
        <p:nvPicPr>
          <p:cNvPr id="3" name="Picture 2" descr="Image result for milavitsa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476750"/>
            <a:ext cx="158750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5901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MV Boli" panose="02000500030200090000" pitchFamily="2" charset="0"/>
                <a:cs typeface="MV Boli" panose="02000500030200090000" pitchFamily="2" charset="0"/>
              </a:rPr>
              <a:t>The </a:t>
            </a:r>
            <a:r>
              <a:rPr lang="en-US" b="1" dirty="0" smtClean="0">
                <a:solidFill>
                  <a:srgbClr val="0070C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STAR SCHEMA </a:t>
            </a:r>
            <a:r>
              <a:rPr lang="en-US" dirty="0" smtClean="0">
                <a:latin typeface="MV Boli" panose="02000500030200090000" pitchFamily="2" charset="0"/>
                <a:cs typeface="MV Boli" panose="02000500030200090000" pitchFamily="2" charset="0"/>
              </a:rPr>
              <a:t>was </a:t>
            </a:r>
            <a:r>
              <a:rPr lang="en-US" dirty="0">
                <a:latin typeface="MV Boli" panose="02000500030200090000" pitchFamily="2" charset="0"/>
                <a:cs typeface="MV Boli" panose="02000500030200090000" pitchFamily="2" charset="0"/>
              </a:rPr>
              <a:t>chosen for business processes description</a:t>
            </a:r>
            <a:endParaRPr lang="ru-RU" dirty="0">
              <a:cs typeface="MV Boli" panose="02000500030200090000" pitchFamily="2" charset="0"/>
            </a:endParaRPr>
          </a:p>
        </p:txBody>
      </p:sp>
      <p:sp>
        <p:nvSpPr>
          <p:cNvPr id="18" name="Левая круглая скобка 17"/>
          <p:cNvSpPr/>
          <p:nvPr/>
        </p:nvSpPr>
        <p:spPr>
          <a:xfrm>
            <a:off x="457200" y="1581150"/>
            <a:ext cx="3581400" cy="3153324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/>
          <p:cNvSpPr/>
          <p:nvPr/>
        </p:nvSpPr>
        <p:spPr>
          <a:xfrm>
            <a:off x="663837" y="1944370"/>
            <a:ext cx="269465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000" dirty="0" smtClean="0">
                <a:solidFill>
                  <a:srgbClr val="FF0066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#1 </a:t>
            </a:r>
            <a:r>
              <a:rPr lang="en-US" sz="2000" dirty="0" smtClean="0">
                <a:latin typeface="MV Boli" panose="02000500030200090000" pitchFamily="2" charset="0"/>
                <a:cs typeface="MV Boli" panose="02000500030200090000" pitchFamily="2" charset="0"/>
              </a:rPr>
              <a:t>simple </a:t>
            </a:r>
            <a:r>
              <a:rPr lang="en-US" sz="2000" dirty="0">
                <a:latin typeface="MV Boli" panose="02000500030200090000" pitchFamily="2" charset="0"/>
                <a:cs typeface="MV Boli" panose="02000500030200090000" pitchFamily="2" charset="0"/>
              </a:rPr>
              <a:t>structure</a:t>
            </a:r>
            <a:endParaRPr lang="ru-RU" sz="2000" dirty="0">
              <a:cs typeface="MV Boli" panose="02000500030200090000" pitchFamily="2" charset="0"/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658521" y="2643939"/>
            <a:ext cx="37610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800" dirty="0" smtClean="0">
                <a:solidFill>
                  <a:srgbClr val="FF0066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#2 </a:t>
            </a:r>
            <a:r>
              <a:rPr lang="en-US" sz="1800" dirty="0" smtClean="0">
                <a:latin typeface="MV Boli" panose="02000500030200090000" pitchFamily="2" charset="0"/>
                <a:cs typeface="MV Boli" panose="02000500030200090000" pitchFamily="2" charset="0"/>
              </a:rPr>
              <a:t>absence </a:t>
            </a:r>
            <a:r>
              <a:rPr lang="en-US" sz="1800" dirty="0">
                <a:latin typeface="MV Boli" panose="02000500030200090000" pitchFamily="2" charset="0"/>
                <a:cs typeface="MV Boli" panose="02000500030200090000" pitchFamily="2" charset="0"/>
              </a:rPr>
              <a:t>of a big amount of tables to join</a:t>
            </a:r>
            <a:endParaRPr lang="ru-RU" sz="1800" dirty="0">
              <a:cs typeface="MV Boli" panose="02000500030200090000" pitchFamily="2" charset="0"/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658521" y="3563591"/>
            <a:ext cx="353247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800" dirty="0" smtClean="0">
                <a:solidFill>
                  <a:srgbClr val="FF0066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#3 </a:t>
            </a:r>
            <a:r>
              <a:rPr lang="en-US" sz="1800" dirty="0" smtClean="0">
                <a:latin typeface="MV Boli" panose="02000500030200090000" pitchFamily="2" charset="0"/>
                <a:cs typeface="MV Boli" panose="02000500030200090000" pitchFamily="2" charset="0"/>
              </a:rPr>
              <a:t>widely </a:t>
            </a:r>
            <a:r>
              <a:rPr lang="en-US" sz="1800" dirty="0">
                <a:latin typeface="MV Boli" panose="02000500030200090000" pitchFamily="2" charset="0"/>
                <a:cs typeface="MV Boli" panose="02000500030200090000" pitchFamily="2" charset="0"/>
              </a:rPr>
              <a:t>support by a large amount of business intelligence tools</a:t>
            </a:r>
            <a:endParaRPr lang="ru-RU" sz="1800" dirty="0">
              <a:cs typeface="MV Boli" panose="02000500030200090000" pitchFamily="2" charset="0"/>
            </a:endParaRPr>
          </a:p>
        </p:txBody>
      </p:sp>
      <p:sp>
        <p:nvSpPr>
          <p:cNvPr id="22" name="Овал 21"/>
          <p:cNvSpPr/>
          <p:nvPr/>
        </p:nvSpPr>
        <p:spPr>
          <a:xfrm>
            <a:off x="6477000" y="2643939"/>
            <a:ext cx="990600" cy="9196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FF0066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FACT</a:t>
            </a:r>
            <a:endParaRPr lang="ru-RU" sz="1600" b="1" dirty="0">
              <a:solidFill>
                <a:srgbClr val="FF0066"/>
              </a:solidFill>
              <a:cs typeface="MV Boli" panose="02000500030200090000" pitchFamily="2" charset="0"/>
            </a:endParaRPr>
          </a:p>
        </p:txBody>
      </p:sp>
      <p:sp>
        <p:nvSpPr>
          <p:cNvPr id="23" name="Овал 22"/>
          <p:cNvSpPr/>
          <p:nvPr/>
        </p:nvSpPr>
        <p:spPr>
          <a:xfrm>
            <a:off x="4732373" y="2224517"/>
            <a:ext cx="799875" cy="7425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FF0066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DIM</a:t>
            </a:r>
            <a:endParaRPr lang="ru-RU" b="1" dirty="0">
              <a:solidFill>
                <a:srgbClr val="FF0066"/>
              </a:solidFill>
              <a:cs typeface="MV Boli" panose="02000500030200090000" pitchFamily="2" charset="0"/>
            </a:endParaRPr>
          </a:p>
        </p:txBody>
      </p:sp>
      <p:sp>
        <p:nvSpPr>
          <p:cNvPr id="26" name="Овал 25"/>
          <p:cNvSpPr/>
          <p:nvPr/>
        </p:nvSpPr>
        <p:spPr>
          <a:xfrm>
            <a:off x="8298053" y="2127300"/>
            <a:ext cx="762000" cy="7074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>
                <a:solidFill>
                  <a:srgbClr val="FF0066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DIM</a:t>
            </a:r>
            <a:endParaRPr lang="ru-RU"/>
          </a:p>
        </p:txBody>
      </p:sp>
      <p:sp>
        <p:nvSpPr>
          <p:cNvPr id="27" name="Овал 26"/>
          <p:cNvSpPr/>
          <p:nvPr/>
        </p:nvSpPr>
        <p:spPr>
          <a:xfrm>
            <a:off x="6565232" y="1012555"/>
            <a:ext cx="814136" cy="7558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66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DIM</a:t>
            </a:r>
            <a:endParaRPr lang="ru-RU" dirty="0"/>
          </a:p>
        </p:txBody>
      </p:sp>
      <p:cxnSp>
        <p:nvCxnSpPr>
          <p:cNvPr id="41" name="Прямая со стрелкой 40"/>
          <p:cNvCxnSpPr/>
          <p:nvPr/>
        </p:nvCxnSpPr>
        <p:spPr>
          <a:xfrm flipV="1">
            <a:off x="6972300" y="1887955"/>
            <a:ext cx="0" cy="605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 стрелкой 41"/>
          <p:cNvCxnSpPr/>
          <p:nvPr/>
        </p:nvCxnSpPr>
        <p:spPr>
          <a:xfrm flipH="1" flipV="1">
            <a:off x="5600701" y="2733856"/>
            <a:ext cx="800100" cy="201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 стрелкой 42"/>
          <p:cNvCxnSpPr/>
          <p:nvPr/>
        </p:nvCxnSpPr>
        <p:spPr>
          <a:xfrm flipV="1">
            <a:off x="7581900" y="2582665"/>
            <a:ext cx="647700" cy="352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 стрелкой 43"/>
          <p:cNvCxnSpPr/>
          <p:nvPr/>
        </p:nvCxnSpPr>
        <p:spPr>
          <a:xfrm flipH="1">
            <a:off x="6096000" y="3563591"/>
            <a:ext cx="469232" cy="507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 стрелкой 44"/>
          <p:cNvCxnSpPr/>
          <p:nvPr/>
        </p:nvCxnSpPr>
        <p:spPr>
          <a:xfrm>
            <a:off x="7358566" y="3559581"/>
            <a:ext cx="526382" cy="511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Овал 51"/>
          <p:cNvSpPr/>
          <p:nvPr/>
        </p:nvSpPr>
        <p:spPr>
          <a:xfrm>
            <a:off x="7822532" y="4015913"/>
            <a:ext cx="814136" cy="7558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>
                <a:solidFill>
                  <a:srgbClr val="FF0066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DIM</a:t>
            </a:r>
            <a:endParaRPr lang="ru-RU"/>
          </a:p>
        </p:txBody>
      </p:sp>
      <p:sp>
        <p:nvSpPr>
          <p:cNvPr id="53" name="Овал 52"/>
          <p:cNvSpPr/>
          <p:nvPr/>
        </p:nvSpPr>
        <p:spPr>
          <a:xfrm>
            <a:off x="5367715" y="4025256"/>
            <a:ext cx="814136" cy="7558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>
                <a:solidFill>
                  <a:srgbClr val="FF0066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DIM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6921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2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42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000"/>
                            </p:stCondLst>
                            <p:childTnLst>
                              <p:par>
                                <p:cTn id="47" presetID="42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8000"/>
                            </p:stCondLst>
                            <p:childTnLst>
                              <p:par>
                                <p:cTn id="53" presetID="42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9000"/>
                            </p:stCondLst>
                            <p:childTnLst>
                              <p:par>
                                <p:cTn id="5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  <p:bldP spid="22" grpId="1" animBg="1"/>
      <p:bldP spid="23" grpId="1" animBg="1"/>
      <p:bldP spid="26" grpId="1" animBg="1"/>
      <p:bldP spid="27" grpId="1" animBg="1"/>
      <p:bldP spid="52" grpId="1" animBg="1"/>
      <p:bldP spid="53" grpId="1" animBg="1"/>
    </p:bldLst>
  </p:timing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21384</TotalTime>
  <Words>594</Words>
  <Application>Microsoft Office PowerPoint</Application>
  <PresentationFormat>On-screen Show (16:9)</PresentationFormat>
  <Paragraphs>188</Paragraphs>
  <Slides>41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7" baseType="lpstr">
      <vt:lpstr>Arial</vt:lpstr>
      <vt:lpstr>Arial Black</vt:lpstr>
      <vt:lpstr>Calibri</vt:lpstr>
      <vt:lpstr>Calibri Light</vt:lpstr>
      <vt:lpstr>MV Boli</vt:lpstr>
      <vt:lpstr>Office Theme</vt:lpstr>
      <vt:lpstr>PowerPoint Presentation</vt:lpstr>
      <vt:lpstr>Business background</vt:lpstr>
      <vt:lpstr>PowerPoint Presentation</vt:lpstr>
      <vt:lpstr>BUSINESS PROBLEMS AND NEEDS</vt:lpstr>
      <vt:lpstr>PowerPoint Presentation</vt:lpstr>
      <vt:lpstr>BENEFITS FROM IMPLEMENTING A DATA WAREHOUSE </vt:lpstr>
      <vt:lpstr>PowerPoint Presentation</vt:lpstr>
      <vt:lpstr>DATA DESCRIPTION </vt:lpstr>
      <vt:lpstr>The STAR SCHEMA was chosen for business processes description</vt:lpstr>
      <vt:lpstr>PowerPoint Presentation</vt:lpstr>
      <vt:lpstr>DATA SOURCES </vt:lpstr>
      <vt:lpstr>DIMENSIONAL SCHEMA </vt:lpstr>
      <vt:lpstr>PowerPoint Presentation</vt:lpstr>
      <vt:lpstr>PowerPoint Presentation</vt:lpstr>
      <vt:lpstr>3NF SCHEMA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Load Strategy </vt:lpstr>
      <vt:lpstr>LAYERS SCHEMA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GENERATING FACT TABLE </vt:lpstr>
      <vt:lpstr>PowerPoint Presentation</vt:lpstr>
      <vt:lpstr>PowerPoint Presentation</vt:lpstr>
      <vt:lpstr>USING CURSORS </vt:lpstr>
      <vt:lpstr>PowerPoint Presentation</vt:lpstr>
      <vt:lpstr>PARTITIONING TABLES </vt:lpstr>
      <vt:lpstr>PowerPoint Presentation</vt:lpstr>
      <vt:lpstr>PROJECT RESULTS</vt:lpstr>
      <vt:lpstr>PowerPoint Presentation</vt:lpstr>
      <vt:lpstr>PowerPoint Presentation</vt:lpstr>
      <vt:lpstr>PowerPoint Presentation</vt:lpstr>
      <vt:lpstr>PowerPoint Presentation</vt:lpstr>
      <vt:lpstr>Q&amp;A </vt:lpstr>
    </vt:vector>
  </TitlesOfParts>
  <Company>EPAM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Study</dc:title>
  <dc:subject>&lt;Project Name&gt;</dc:subject>
  <dc:creator>orgmarketingbrandbaselineteam@epam.com</dc:creator>
  <cp:lastModifiedBy>Valeryia Lupanava</cp:lastModifiedBy>
  <cp:revision>650</cp:revision>
  <cp:lastPrinted>2011-12-05T22:59:34Z</cp:lastPrinted>
  <dcterms:created xsi:type="dcterms:W3CDTF">2011-09-13T23:33:50Z</dcterms:created>
  <dcterms:modified xsi:type="dcterms:W3CDTF">2017-12-02T07:27:17Z</dcterms:modified>
  <cp:category>Project-related Documents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ID">
    <vt:lpwstr>Project ID</vt:lpwstr>
  </property>
</Properties>
</file>