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0"/>
  </p:notesMasterIdLst>
  <p:sldIdLst>
    <p:sldId id="256" r:id="rId2"/>
    <p:sldId id="257" r:id="rId3"/>
    <p:sldId id="266" r:id="rId4"/>
    <p:sldId id="267" r:id="rId5"/>
    <p:sldId id="263" r:id="rId6"/>
    <p:sldId id="264" r:id="rId7"/>
    <p:sldId id="268" r:id="rId8"/>
    <p:sldId id="27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68508" autoAdjust="0"/>
  </p:normalViewPr>
  <p:slideViewPr>
    <p:cSldViewPr snapToGrid="0">
      <p:cViewPr varScale="1">
        <p:scale>
          <a:sx n="74" d="100"/>
          <a:sy n="74" d="100"/>
        </p:scale>
        <p:origin x="18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1804FC-90F2-4187-BA08-957EE3950835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47AF8D-0E7D-4A9A-A0F8-5401D2F39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204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47AF8D-0E7D-4A9A-A0F8-5401D2F3980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099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01688" indent="-339725"/>
            <a:r>
              <a:rPr lang="en-US" sz="600" dirty="0"/>
              <a:t> </a:t>
            </a:r>
            <a:endParaRPr lang="ru-RU" sz="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47AF8D-0E7D-4A9A-A0F8-5401D2F3980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3966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47AF8D-0E7D-4A9A-A0F8-5401D2F3980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040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47AF8D-0E7D-4A9A-A0F8-5401D2F3980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0444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47AF8D-0E7D-4A9A-A0F8-5401D2F3980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2734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ru-RU" sz="1200" dirty="0"/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47AF8D-0E7D-4A9A-A0F8-5401D2F3980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72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ru-RU" sz="1200" dirty="0"/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47AF8D-0E7D-4A9A-A0F8-5401D2F3980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566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E9A4E-4CD8-4EB6-9A1C-321FE8CD9ADE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C3F1F-AF3A-4061-90AF-3FFC94578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060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E9A4E-4CD8-4EB6-9A1C-321FE8CD9ADE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C3F1F-AF3A-4061-90AF-3FFC94578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972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E9A4E-4CD8-4EB6-9A1C-321FE8CD9ADE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C3F1F-AF3A-4061-90AF-3FFC94578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313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E9A4E-4CD8-4EB6-9A1C-321FE8CD9ADE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C3F1F-AF3A-4061-90AF-3FFC94578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88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E9A4E-4CD8-4EB6-9A1C-321FE8CD9ADE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C3F1F-AF3A-4061-90AF-3FFC94578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522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E9A4E-4CD8-4EB6-9A1C-321FE8CD9ADE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C3F1F-AF3A-4061-90AF-3FFC94578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709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E9A4E-4CD8-4EB6-9A1C-321FE8CD9ADE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C3F1F-AF3A-4061-90AF-3FFC94578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964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E9A4E-4CD8-4EB6-9A1C-321FE8CD9ADE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C3F1F-AF3A-4061-90AF-3FFC94578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532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E9A4E-4CD8-4EB6-9A1C-321FE8CD9ADE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C3F1F-AF3A-4061-90AF-3FFC94578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827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E9A4E-4CD8-4EB6-9A1C-321FE8CD9ADE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C3F1F-AF3A-4061-90AF-3FFC94578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934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E9A4E-4CD8-4EB6-9A1C-321FE8CD9ADE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C3F1F-AF3A-4061-90AF-3FFC94578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980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E9A4E-4CD8-4EB6-9A1C-321FE8CD9ADE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C3F1F-AF3A-4061-90AF-3FFC94578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805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E39DFCF-9247-4DE5-BB93-074BFAF07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42B652E-D499-4CDA-8F7A-60469EDBC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1632" y="996662"/>
            <a:ext cx="4864676" cy="4864676"/>
          </a:xfrm>
          <a:custGeom>
            <a:avLst/>
            <a:gdLst>
              <a:gd name="connsiteX0" fmla="*/ 0 w 4864676"/>
              <a:gd name="connsiteY0" fmla="*/ 0 h 4864676"/>
              <a:gd name="connsiteX1" fmla="*/ 4864676 w 4864676"/>
              <a:gd name="connsiteY1" fmla="*/ 0 h 4864676"/>
              <a:gd name="connsiteX2" fmla="*/ 4864676 w 4864676"/>
              <a:gd name="connsiteY2" fmla="*/ 4864676 h 4864676"/>
              <a:gd name="connsiteX3" fmla="*/ 1281101 w 4864676"/>
              <a:gd name="connsiteY3" fmla="*/ 4864676 h 4864676"/>
              <a:gd name="connsiteX4" fmla="*/ 0 w 4864676"/>
              <a:gd name="connsiteY4" fmla="*/ 3583575 h 486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4864676">
                <a:moveTo>
                  <a:pt x="0" y="0"/>
                </a:moveTo>
                <a:lnTo>
                  <a:pt x="4864676" y="0"/>
                </a:lnTo>
                <a:lnTo>
                  <a:pt x="4864676" y="4864676"/>
                </a:lnTo>
                <a:lnTo>
                  <a:pt x="1281101" y="4864676"/>
                </a:lnTo>
                <a:lnTo>
                  <a:pt x="0" y="358357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84A22B8-F5B6-47C2-B88E-DADAF3791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225693" y="996662"/>
            <a:ext cx="4864676" cy="4864676"/>
          </a:xfrm>
          <a:custGeom>
            <a:avLst/>
            <a:gdLst>
              <a:gd name="connsiteX0" fmla="*/ 0 w 4864676"/>
              <a:gd name="connsiteY0" fmla="*/ 0 h 4864676"/>
              <a:gd name="connsiteX1" fmla="*/ 3583574 w 4864676"/>
              <a:gd name="connsiteY1" fmla="*/ 0 h 4864676"/>
              <a:gd name="connsiteX2" fmla="*/ 4864676 w 4864676"/>
              <a:gd name="connsiteY2" fmla="*/ 1281103 h 4864676"/>
              <a:gd name="connsiteX3" fmla="*/ 4864676 w 4864676"/>
              <a:gd name="connsiteY3" fmla="*/ 4864676 h 4864676"/>
              <a:gd name="connsiteX4" fmla="*/ 0 w 4864676"/>
              <a:gd name="connsiteY4" fmla="*/ 4864676 h 486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4864676">
                <a:moveTo>
                  <a:pt x="0" y="0"/>
                </a:moveTo>
                <a:lnTo>
                  <a:pt x="3583574" y="0"/>
                </a:lnTo>
                <a:lnTo>
                  <a:pt x="4864676" y="1281103"/>
                </a:lnTo>
                <a:lnTo>
                  <a:pt x="4864676" y="4864676"/>
                </a:lnTo>
                <a:lnTo>
                  <a:pt x="0" y="4864676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A987C18C-164D-4263-B486-4647A98E8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789020" y="1"/>
            <a:ext cx="6613961" cy="328638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E7E98B39-04C6-408B-92FD-768628740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09286" y="3571620"/>
            <a:ext cx="6613961" cy="328638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81C8C27-2457-421F-BDC4-7B4EA3C7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EA13C66-82C1-44AF-972B-8F5CCA41B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71208" y="5287803"/>
            <a:ext cx="955808" cy="9558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DB36437-FE59-457E-91A7-396BBD3C9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97D106-AE29-4249-B419-E05C5154B1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ru-RU" sz="2800" b="1" i="0" dirty="0">
                <a:solidFill>
                  <a:srgbClr val="080808"/>
                </a:solidFill>
                <a:effectLst/>
                <a:latin typeface="Helvetica Neue"/>
              </a:rPr>
              <a:t>Цель: спрогнозировать </a:t>
            </a:r>
            <a:br>
              <a:rPr lang="ru-RU" sz="2800" b="1" i="0" dirty="0">
                <a:solidFill>
                  <a:srgbClr val="080808"/>
                </a:solidFill>
                <a:effectLst/>
                <a:latin typeface="Helvetica Neue"/>
              </a:rPr>
            </a:br>
            <a:r>
              <a:rPr lang="ru-RU" sz="2800" b="1" i="0" dirty="0">
                <a:solidFill>
                  <a:srgbClr val="080808"/>
                </a:solidFill>
                <a:effectLst/>
                <a:latin typeface="Helvetica Neue"/>
              </a:rPr>
              <a:t>пол и возрастную категорию </a:t>
            </a:r>
            <a:r>
              <a:rPr lang="ru-RU" sz="2800" i="0" dirty="0">
                <a:solidFill>
                  <a:srgbClr val="080808"/>
                </a:solidFill>
                <a:effectLst/>
                <a:latin typeface="Helvetica Neue"/>
              </a:rPr>
              <a:t>интернет-пользователей по логу посещения сайтов</a:t>
            </a:r>
            <a:endParaRPr lang="en-US" sz="2800" dirty="0">
              <a:solidFill>
                <a:srgbClr val="080808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B860B76-DC6A-45FB-B29C-B8BD94FA14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17449" y="2130189"/>
            <a:ext cx="3312734" cy="425212"/>
          </a:xfrm>
          <a:noFill/>
        </p:spPr>
        <p:txBody>
          <a:bodyPr>
            <a:normAutofit/>
          </a:bodyPr>
          <a:lstStyle/>
          <a:p>
            <a:r>
              <a:rPr lang="ru-RU" sz="2000" dirty="0">
                <a:solidFill>
                  <a:srgbClr val="080808"/>
                </a:solidFill>
              </a:rPr>
              <a:t>Проект 1</a:t>
            </a:r>
            <a:endParaRPr lang="en-US" sz="2000" dirty="0">
              <a:solidFill>
                <a:srgbClr val="080808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44D3693-2EFE-4667-89D5-47E2D59209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42846" y="410171"/>
            <a:ext cx="1321281" cy="1321281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21FD796-9CD0-404D-8DF5-5274C0BCC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30319" y="1508609"/>
            <a:ext cx="700047" cy="70004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Подзаголовок 2">
            <a:extLst>
              <a:ext uri="{FF2B5EF4-FFF2-40B4-BE49-F238E27FC236}">
                <a16:creationId xmlns:a16="http://schemas.microsoft.com/office/drawing/2014/main" id="{105445DC-7867-46B9-910F-C7E91297D591}"/>
              </a:ext>
            </a:extLst>
          </p:cNvPr>
          <p:cNvSpPr txBox="1">
            <a:spLocks/>
          </p:cNvSpPr>
          <p:nvPr/>
        </p:nvSpPr>
        <p:spPr>
          <a:xfrm>
            <a:off x="4315301" y="4805112"/>
            <a:ext cx="3312734" cy="35141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>
                <a:solidFill>
                  <a:srgbClr val="080808"/>
                </a:solidFill>
              </a:rPr>
              <a:t>Сабирзянова Лилия</a:t>
            </a:r>
            <a:endParaRPr lang="en-US" sz="2000" dirty="0">
              <a:solidFill>
                <a:srgbClr val="0808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6433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C46034-1830-4001-B0E4-855A1012A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ru-RU" sz="3600" b="1" i="0">
                <a:effectLst/>
                <a:latin typeface="Helvetica Neue"/>
              </a:rPr>
              <a:t>Обработка данных на вход</a:t>
            </a:r>
            <a:endParaRPr lang="en-US" sz="360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1AA7BD-FAC1-4420-A58A-AF88EF6E0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ru-RU" sz="2000" dirty="0"/>
              <a:t>Что содержится в </a:t>
            </a:r>
            <a:r>
              <a:rPr lang="ru-RU" sz="2000" dirty="0" err="1"/>
              <a:t>user_json</a:t>
            </a:r>
            <a:r>
              <a:rPr lang="ru-RU" sz="2000" dirty="0"/>
              <a:t>?</a:t>
            </a:r>
          </a:p>
          <a:p>
            <a:pPr marL="0" indent="0">
              <a:buNone/>
            </a:pPr>
            <a:r>
              <a:rPr lang="en-US" sz="2000" dirty="0"/>
              <a:t>{'visits': [{'</a:t>
            </a:r>
            <a:r>
              <a:rPr lang="en-US" sz="2000" dirty="0" err="1"/>
              <a:t>url</a:t>
            </a:r>
            <a:r>
              <a:rPr lang="en-US" sz="2000" dirty="0"/>
              <a:t>': 'http://zebra-zoya.ru/200028-chehol-organayzer-dlja-macbook-11-grid-it.html?utm_campaign=397720794&amp;utm_content=397729344&amp;utm_medium=</a:t>
            </a:r>
            <a:r>
              <a:rPr lang="en-US" sz="2000" dirty="0" err="1"/>
              <a:t>cpc&amp;utm_source</a:t>
            </a:r>
            <a:r>
              <a:rPr lang="en-US" sz="2000" dirty="0"/>
              <a:t>=begun', 'timestamp': 1419688144068},</a:t>
            </a:r>
            <a:r>
              <a:rPr lang="ru-RU" sz="2000" dirty="0"/>
              <a:t>…</a:t>
            </a:r>
            <a:r>
              <a:rPr lang="en-US" sz="2000" dirty="0"/>
              <a:t>}</a:t>
            </a:r>
            <a:endParaRPr lang="ru-RU" sz="2000" dirty="0"/>
          </a:p>
          <a:p>
            <a:pPr marL="457200" indent="-457200">
              <a:buAutoNum type="arabicPeriod"/>
            </a:pPr>
            <a:r>
              <a:rPr lang="ru-RU" sz="2000" dirty="0"/>
              <a:t>Разобрала </a:t>
            </a:r>
            <a:r>
              <a:rPr lang="en-US" sz="2000" dirty="0"/>
              <a:t>json</a:t>
            </a:r>
            <a:r>
              <a:rPr lang="ru-RU" sz="2000" dirty="0"/>
              <a:t> на </a:t>
            </a:r>
            <a:r>
              <a:rPr lang="en-US" sz="2000" dirty="0" err="1"/>
              <a:t>urls</a:t>
            </a:r>
            <a:endParaRPr lang="en-US" sz="2000" dirty="0"/>
          </a:p>
          <a:p>
            <a:pPr marL="457200" indent="-457200">
              <a:buAutoNum type="arabicPeriod"/>
            </a:pPr>
            <a:r>
              <a:rPr lang="ru-RU" sz="2000" dirty="0"/>
              <a:t>Вытащила домены из </a:t>
            </a:r>
            <a:r>
              <a:rPr lang="en-US" sz="2000" dirty="0" err="1"/>
              <a:t>url</a:t>
            </a:r>
            <a:endParaRPr lang="en-US" sz="2000" dirty="0"/>
          </a:p>
          <a:p>
            <a:pPr marL="801688" indent="-339725"/>
            <a:endParaRPr lang="ru-RU" sz="800" dirty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19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C46034-1830-4001-B0E4-855A1012A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ru-RU" sz="3600" b="1" i="0" dirty="0">
                <a:effectLst/>
                <a:latin typeface="Helvetica Neue"/>
              </a:rPr>
              <a:t>Обработка данных на вход / </a:t>
            </a:r>
            <a:r>
              <a:rPr lang="ru-RU" sz="3600" b="1" i="0" dirty="0">
                <a:solidFill>
                  <a:srgbClr val="000000"/>
                </a:solidFill>
                <a:effectLst/>
                <a:latin typeface="Helvetica Neue"/>
              </a:rPr>
              <a:t>Очистка данных и </a:t>
            </a:r>
            <a:r>
              <a:rPr lang="ru-RU" sz="3600" b="1" i="0" dirty="0" err="1">
                <a:solidFill>
                  <a:srgbClr val="000000"/>
                </a:solidFill>
                <a:effectLst/>
                <a:latin typeface="Helvetica Neue"/>
              </a:rPr>
              <a:t>feature</a:t>
            </a:r>
            <a:r>
              <a:rPr lang="ru-RU" sz="3600" b="1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ru-RU" sz="3600" b="1" dirty="0" err="1">
                <a:solidFill>
                  <a:srgbClr val="000000"/>
                </a:solidFill>
                <a:latin typeface="Helvetica Neue"/>
              </a:rPr>
              <a:t>engineering</a:t>
            </a:r>
            <a:endParaRPr lang="en-US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1AA7BD-FAC1-4420-A58A-AF88EF6E0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3. Проблема: старые данные: </a:t>
            </a:r>
            <a:r>
              <a:rPr lang="ru-RU" sz="2400" dirty="0" err="1"/>
              <a:t>некотрые</a:t>
            </a:r>
            <a:r>
              <a:rPr lang="ru-RU" sz="2400" dirty="0"/>
              <a:t> </a:t>
            </a:r>
            <a:r>
              <a:rPr lang="en-US" sz="2400" dirty="0" err="1"/>
              <a:t>url</a:t>
            </a:r>
            <a:r>
              <a:rPr lang="ru-RU" sz="2400" dirty="0"/>
              <a:t> и домены не существуют.</a:t>
            </a:r>
          </a:p>
          <a:p>
            <a:pPr marL="0" indent="231775">
              <a:buNone/>
            </a:pPr>
            <a:r>
              <a:rPr lang="ru-RU" sz="2400" dirty="0"/>
              <a:t>Решение: </a:t>
            </a:r>
          </a:p>
          <a:p>
            <a:pPr marL="801688" indent="-339725"/>
            <a:r>
              <a:rPr lang="ru-RU" sz="2400" dirty="0"/>
              <a:t>Архив </a:t>
            </a:r>
            <a:r>
              <a:rPr lang="ru-RU" sz="2400" dirty="0" err="1"/>
              <a:t>яндекс</a:t>
            </a:r>
            <a:r>
              <a:rPr lang="ru-RU" sz="2400" dirty="0"/>
              <a:t> каталога 2016 год</a:t>
            </a:r>
          </a:p>
          <a:p>
            <a:pPr marL="801688" indent="-339725"/>
            <a:r>
              <a:rPr lang="en-US" sz="2400" dirty="0"/>
              <a:t>Bing Search API </a:t>
            </a:r>
            <a:r>
              <a:rPr lang="ru-RU" sz="2400" dirty="0"/>
              <a:t> </a:t>
            </a:r>
          </a:p>
          <a:p>
            <a:pPr marL="0" indent="0">
              <a:buNone/>
            </a:pPr>
            <a:r>
              <a:rPr lang="ru-RU" sz="2400" dirty="0"/>
              <a:t>4. Через </a:t>
            </a:r>
            <a:r>
              <a:rPr lang="en-US" sz="2400" dirty="0"/>
              <a:t>Beautiful soup </a:t>
            </a:r>
            <a:r>
              <a:rPr lang="ru-RU" sz="2400" dirty="0"/>
              <a:t>вытащила </a:t>
            </a:r>
            <a:r>
              <a:rPr lang="en-US" sz="2400" dirty="0"/>
              <a:t>keywords </a:t>
            </a:r>
            <a:r>
              <a:rPr lang="ru-RU" sz="2400" dirty="0"/>
              <a:t>и </a:t>
            </a:r>
            <a:r>
              <a:rPr lang="en-US" sz="2400" dirty="0"/>
              <a:t>descriptions </a:t>
            </a:r>
            <a:endParaRPr lang="ru-RU" sz="2400" dirty="0"/>
          </a:p>
          <a:p>
            <a:pPr marL="0" indent="0">
              <a:buNone/>
            </a:pPr>
            <a:r>
              <a:rPr lang="ru-RU" sz="2400" dirty="0"/>
              <a:t>5. По всем данным,  из пунктов 3-4 составила </a:t>
            </a:r>
            <a:r>
              <a:rPr lang="en-US" sz="2400" dirty="0"/>
              <a:t>TF-IDF</a:t>
            </a:r>
            <a:endParaRPr lang="ru-RU" sz="2400" dirty="0"/>
          </a:p>
          <a:p>
            <a:pPr marL="0" indent="0">
              <a:buNone/>
            </a:pPr>
            <a:r>
              <a:rPr lang="ru-RU" sz="2400" dirty="0"/>
              <a:t>6. Хотела </a:t>
            </a:r>
            <a:r>
              <a:rPr lang="ru-RU" sz="2400" dirty="0" err="1"/>
              <a:t>распарсить</a:t>
            </a:r>
            <a:r>
              <a:rPr lang="ru-RU" sz="2400" dirty="0"/>
              <a:t> урлы </a:t>
            </a:r>
            <a:r>
              <a:rPr lang="en-US" sz="2400" dirty="0" err="1"/>
              <a:t>avito</a:t>
            </a:r>
            <a:r>
              <a:rPr lang="ru-RU" sz="2400" dirty="0"/>
              <a:t>, </a:t>
            </a:r>
            <a:r>
              <a:rPr lang="en-US" sz="2400" dirty="0" err="1"/>
              <a:t>yandex</a:t>
            </a:r>
            <a:r>
              <a:rPr lang="en-US" sz="2400" dirty="0"/>
              <a:t>, rambler, google, </a:t>
            </a:r>
            <a:r>
              <a:rPr lang="en-US" sz="2400" dirty="0" err="1"/>
              <a:t>go.mail</a:t>
            </a:r>
            <a:r>
              <a:rPr lang="ru-RU" sz="2400" dirty="0"/>
              <a:t>  (не сделала)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7. </a:t>
            </a:r>
            <a:r>
              <a:rPr lang="ru-RU" sz="2400" dirty="0"/>
              <a:t>Добавила колонки с самыми посещаемыми доменами (около </a:t>
            </a:r>
            <a:r>
              <a:rPr lang="en-US" sz="2400" dirty="0"/>
              <a:t>90</a:t>
            </a:r>
            <a:r>
              <a:rPr lang="ru-RU" sz="2400" dirty="0"/>
              <a:t> штук)</a:t>
            </a:r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3F73258-A3D0-4C14-AB16-64E55B1634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3410" y="2129112"/>
            <a:ext cx="5285123" cy="1508240"/>
          </a:xfrm>
          <a:prstGeom prst="rect">
            <a:avLst/>
          </a:prstGeom>
          <a:ln>
            <a:solidFill>
              <a:schemeClr val="bg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08864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C46034-1830-4001-B0E4-855A1012A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ru-RU" sz="3600" b="1" i="0" dirty="0">
                <a:solidFill>
                  <a:srgbClr val="000000"/>
                </a:solidFill>
                <a:effectLst/>
                <a:latin typeface="Helvetica Neue"/>
              </a:rPr>
              <a:t>Очистка данных и </a:t>
            </a:r>
            <a:r>
              <a:rPr lang="ru-RU" sz="3600" b="1" i="0" dirty="0" err="1">
                <a:solidFill>
                  <a:srgbClr val="000000"/>
                </a:solidFill>
                <a:effectLst/>
                <a:latin typeface="Helvetica Neue"/>
              </a:rPr>
              <a:t>feature</a:t>
            </a:r>
            <a:r>
              <a:rPr lang="ru-RU" sz="3600" b="1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ru-RU" sz="3600" b="1" dirty="0" err="1">
                <a:solidFill>
                  <a:srgbClr val="000000"/>
                </a:solidFill>
                <a:latin typeface="Helvetica Neue"/>
              </a:rPr>
              <a:t>engineering</a:t>
            </a:r>
            <a:endParaRPr lang="en-US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1AA7BD-FAC1-4420-A58A-AF88EF6E0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А теперь у меня постоянно было </a:t>
            </a:r>
            <a:r>
              <a:rPr lang="en-US" sz="2400" dirty="0"/>
              <a:t>out of memory </a:t>
            </a:r>
            <a:r>
              <a:rPr lang="ru-RU" sz="2400" dirty="0"/>
              <a:t>с такой матрицей… и  пришлось их сокращать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ru-RU" sz="2400" dirty="0"/>
              <a:t>Разбила </a:t>
            </a:r>
            <a:r>
              <a:rPr lang="ru-RU" sz="2400" dirty="0" err="1"/>
              <a:t>таргет</a:t>
            </a:r>
            <a:r>
              <a:rPr lang="ru-RU" sz="2400" dirty="0"/>
              <a:t> на 10 групп (</a:t>
            </a:r>
            <a:r>
              <a:rPr lang="en-US" sz="2400" dirty="0"/>
              <a:t>one hot encoding</a:t>
            </a:r>
            <a:r>
              <a:rPr lang="ru-RU" sz="2400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/>
              <a:t>Обучила </a:t>
            </a:r>
            <a:r>
              <a:rPr lang="en-US" sz="2400" dirty="0"/>
              <a:t>Random Forest </a:t>
            </a:r>
            <a:r>
              <a:rPr lang="ru-RU" sz="2400" dirty="0"/>
              <a:t>на 200 деревьях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/>
              <a:t>Взяла фич </a:t>
            </a:r>
            <a:r>
              <a:rPr lang="ru-RU" sz="2400" dirty="0" err="1"/>
              <a:t>импортенс</a:t>
            </a:r>
            <a:r>
              <a:rPr lang="ru-RU" sz="2400" dirty="0"/>
              <a:t> и оставила 7 </a:t>
            </a:r>
            <a:r>
              <a:rPr lang="ru-RU" sz="2400" dirty="0" err="1"/>
              <a:t>тыс</a:t>
            </a:r>
            <a:r>
              <a:rPr lang="ru-RU" sz="2400" dirty="0"/>
              <a:t> фич</a:t>
            </a:r>
            <a:endParaRPr lang="ru-RU" sz="1600" dirty="0"/>
          </a:p>
          <a:p>
            <a:pPr marL="342900" indent="-342900">
              <a:buFont typeface="+mj-lt"/>
              <a:buAutoNum type="arabicPeriod"/>
            </a:pPr>
            <a:endParaRPr lang="ru-RU" sz="1600" dirty="0"/>
          </a:p>
          <a:p>
            <a:pPr marL="801688" indent="-339725"/>
            <a:r>
              <a:rPr lang="en-US" sz="800" dirty="0"/>
              <a:t> </a:t>
            </a:r>
            <a:endParaRPr lang="ru-RU" sz="800" dirty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356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C46034-1830-4001-B0E4-855A1012A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ru-RU" sz="3600" b="1" i="0" dirty="0">
                <a:solidFill>
                  <a:srgbClr val="000000"/>
                </a:solidFill>
                <a:effectLst/>
                <a:latin typeface="Helvetica Neue"/>
              </a:rPr>
              <a:t>Подбор модели для обучения</a:t>
            </a:r>
            <a:endParaRPr lang="en-US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1AA7BD-FAC1-4420-A58A-AF88EF6E0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Пробовала следующие модели: </a:t>
            </a:r>
          </a:p>
          <a:p>
            <a:r>
              <a:rPr lang="en-US" sz="2400" dirty="0"/>
              <a:t>Logistic regression, </a:t>
            </a:r>
            <a:endParaRPr lang="ru-RU" sz="2400" dirty="0"/>
          </a:p>
          <a:p>
            <a:r>
              <a:rPr lang="en-US" sz="2400" dirty="0"/>
              <a:t>Random forest, </a:t>
            </a:r>
            <a:endParaRPr lang="ru-RU" sz="2400" dirty="0"/>
          </a:p>
          <a:p>
            <a:r>
              <a:rPr lang="en-US" sz="2400" dirty="0"/>
              <a:t>Gradient boost, </a:t>
            </a:r>
            <a:endParaRPr lang="ru-RU" sz="2400" dirty="0"/>
          </a:p>
          <a:p>
            <a:r>
              <a:rPr lang="en-US" sz="2400" dirty="0" err="1"/>
              <a:t>XGBoost</a:t>
            </a:r>
            <a:r>
              <a:rPr lang="ru-RU" sz="2400" dirty="0"/>
              <a:t> </a:t>
            </a:r>
          </a:p>
          <a:p>
            <a:r>
              <a:rPr lang="en-US" sz="2400" dirty="0" err="1"/>
              <a:t>CatBoost</a:t>
            </a:r>
            <a:r>
              <a:rPr lang="en-US" sz="2400" dirty="0"/>
              <a:t>… </a:t>
            </a:r>
            <a:endParaRPr lang="ru-RU" sz="2400" dirty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05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C46034-1830-4001-B0E4-855A1012A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ru-RU" sz="3600" b="1" i="0" dirty="0">
                <a:solidFill>
                  <a:srgbClr val="000000"/>
                </a:solidFill>
                <a:effectLst/>
                <a:latin typeface="Helvetica Neue"/>
              </a:rPr>
              <a:t>Обучение модели</a:t>
            </a:r>
            <a:endParaRPr lang="en-US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1AA7BD-FAC1-4420-A58A-AF88EF6E0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ru-RU" sz="2000" dirty="0"/>
              <a:t>Две модели: 1 – по полу, 2 – по возрасту</a:t>
            </a:r>
          </a:p>
          <a:p>
            <a:pPr marL="0" indent="0">
              <a:buNone/>
            </a:pPr>
            <a:endParaRPr lang="ru-RU" sz="2000" dirty="0"/>
          </a:p>
          <a:p>
            <a:pPr marL="0" indent="231775">
              <a:buNone/>
            </a:pPr>
            <a:r>
              <a:rPr lang="ru-RU" sz="2000" b="1" dirty="0"/>
              <a:t>Модель 1 (пол пользователя)</a:t>
            </a:r>
          </a:p>
          <a:p>
            <a:r>
              <a:rPr lang="en-US" sz="2000" dirty="0" err="1"/>
              <a:t>GradientBoost</a:t>
            </a:r>
            <a:r>
              <a:rPr lang="en-US" sz="2000" dirty="0"/>
              <a:t>. </a:t>
            </a:r>
            <a:r>
              <a:rPr lang="ru-RU" sz="2000" dirty="0"/>
              <a:t>Все настройки по умолчанию, кроме </a:t>
            </a:r>
            <a:r>
              <a:rPr lang="en-US" sz="2000" dirty="0" err="1"/>
              <a:t>n_estimators</a:t>
            </a:r>
            <a:r>
              <a:rPr lang="en-US" sz="2000" dirty="0"/>
              <a:t> = 800</a:t>
            </a:r>
            <a:endParaRPr lang="ru-RU" sz="2000" dirty="0"/>
          </a:p>
          <a:p>
            <a:pPr marL="0" indent="0">
              <a:buNone/>
            </a:pPr>
            <a:endParaRPr lang="ru-RU" sz="2000" dirty="0"/>
          </a:p>
          <a:p>
            <a:pPr marL="0" indent="231775">
              <a:buNone/>
            </a:pPr>
            <a:r>
              <a:rPr lang="ru-RU" sz="2000" b="1" dirty="0"/>
              <a:t>Модель 2 (возраст пользователя)</a:t>
            </a:r>
            <a:endParaRPr lang="en-US" sz="2000" dirty="0"/>
          </a:p>
          <a:p>
            <a:r>
              <a:rPr lang="ru-RU" sz="2000" dirty="0" err="1"/>
              <a:t>Таргет</a:t>
            </a:r>
            <a:r>
              <a:rPr lang="en-US" sz="2000" dirty="0"/>
              <a:t>: </a:t>
            </a:r>
            <a:r>
              <a:rPr lang="ru-RU" sz="2000" dirty="0"/>
              <a:t>Возраст  =</a:t>
            </a:r>
            <a:r>
              <a:rPr lang="en-US" sz="2000" dirty="0"/>
              <a:t>&gt; </a:t>
            </a:r>
            <a:r>
              <a:rPr lang="ru-RU" sz="2000" dirty="0"/>
              <a:t> 5 колонок </a:t>
            </a:r>
            <a:r>
              <a:rPr lang="en-US" sz="2000" dirty="0"/>
              <a:t>(one hot encoding)</a:t>
            </a:r>
            <a:r>
              <a:rPr lang="ru-RU" sz="2000" dirty="0"/>
              <a:t> </a:t>
            </a:r>
            <a:endParaRPr lang="en-US" sz="2000" dirty="0"/>
          </a:p>
          <a:p>
            <a:r>
              <a:rPr lang="ru-RU" sz="2000" dirty="0"/>
              <a:t>Фичи: Добавила к матрице пол</a:t>
            </a:r>
            <a:r>
              <a:rPr lang="en-US" sz="2000" dirty="0"/>
              <a:t> </a:t>
            </a:r>
            <a:r>
              <a:rPr lang="ru-RU" sz="2000" dirty="0"/>
              <a:t> </a:t>
            </a:r>
            <a:endParaRPr lang="en-US" sz="2000" dirty="0"/>
          </a:p>
          <a:p>
            <a:r>
              <a:rPr lang="en-US" sz="2000" dirty="0" err="1"/>
              <a:t>OneVsRestClassifier</a:t>
            </a:r>
            <a:r>
              <a:rPr lang="ru-RU" sz="2000" dirty="0"/>
              <a:t> (</a:t>
            </a:r>
            <a:r>
              <a:rPr lang="en-US" sz="2000" dirty="0" err="1"/>
              <a:t>n_jobs</a:t>
            </a:r>
            <a:r>
              <a:rPr lang="en-US" sz="2000" dirty="0"/>
              <a:t> = 5</a:t>
            </a:r>
            <a:r>
              <a:rPr lang="ru-RU" sz="2000" dirty="0"/>
              <a:t>, простите меня !!!</a:t>
            </a:r>
            <a:r>
              <a:rPr lang="en-US" sz="2000" dirty="0"/>
              <a:t>)</a:t>
            </a:r>
            <a:r>
              <a:rPr lang="ru-RU" sz="2000" dirty="0"/>
              <a:t>+ </a:t>
            </a:r>
            <a:r>
              <a:rPr lang="en-US" sz="2000" dirty="0" err="1"/>
              <a:t>GradientBoostingClassifier</a:t>
            </a:r>
            <a:r>
              <a:rPr lang="ru-RU" sz="2000" dirty="0"/>
              <a:t> настройки по умолчанию, кроме </a:t>
            </a:r>
            <a:r>
              <a:rPr lang="en-US" sz="2000" dirty="0" err="1"/>
              <a:t>n_estimators</a:t>
            </a:r>
            <a:r>
              <a:rPr lang="en-US" sz="2000" dirty="0"/>
              <a:t> = 800, </a:t>
            </a:r>
            <a:r>
              <a:rPr lang="en-US" sz="2000" dirty="0" err="1"/>
              <a:t>max_depth</a:t>
            </a:r>
            <a:r>
              <a:rPr lang="en-US" sz="2000" dirty="0"/>
              <a:t> = 4 (</a:t>
            </a:r>
            <a:r>
              <a:rPr lang="ru-RU" sz="2000" dirty="0"/>
              <a:t>чтобы уйти от пеньков )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613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C46034-1830-4001-B0E4-855A1012A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ru-RU" sz="3600" b="1" i="0" dirty="0">
                <a:solidFill>
                  <a:srgbClr val="000000"/>
                </a:solidFill>
                <a:effectLst/>
                <a:latin typeface="Helvetica Neue"/>
              </a:rPr>
              <a:t>Обучение модели итог</a:t>
            </a:r>
            <a:endParaRPr lang="en-US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1AA7BD-FAC1-4420-A58A-AF88EF6E0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/>
              <a:t>В итоге на выходе:  </a:t>
            </a:r>
          </a:p>
          <a:p>
            <a:r>
              <a:rPr lang="ru-RU" sz="2400" dirty="0"/>
              <a:t>предсказания пола </a:t>
            </a:r>
          </a:p>
          <a:p>
            <a:r>
              <a:rPr lang="ru-RU" sz="2400" dirty="0"/>
              <a:t>вероятность для пола </a:t>
            </a:r>
          </a:p>
          <a:p>
            <a:pPr marL="0" indent="0">
              <a:buNone/>
            </a:pPr>
            <a:r>
              <a:rPr lang="ru-RU" sz="2400" dirty="0"/>
              <a:t>Дальше для каждого возраста</a:t>
            </a:r>
          </a:p>
          <a:p>
            <a:r>
              <a:rPr lang="ru-RU" sz="2400" dirty="0"/>
              <a:t>возраст</a:t>
            </a:r>
          </a:p>
          <a:p>
            <a:r>
              <a:rPr lang="ru-RU" sz="2400" dirty="0"/>
              <a:t>вероятность возраста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/>
              <a:t>Финальный данные: пол, возраст, </a:t>
            </a:r>
            <a:r>
              <a:rPr lang="en-US" sz="2400" dirty="0"/>
              <a:t>probability</a:t>
            </a:r>
            <a:r>
              <a:rPr lang="ru-RU" sz="2400" dirty="0"/>
              <a:t> пола и </a:t>
            </a:r>
            <a:r>
              <a:rPr lang="en-US" sz="2400" dirty="0"/>
              <a:t>probability</a:t>
            </a:r>
            <a:r>
              <a:rPr lang="ru-RU" sz="2400" dirty="0"/>
              <a:t> возраста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r>
              <a:rPr lang="ru-RU" sz="2400" dirty="0"/>
              <a:t>При выборе возраста ориентировалась на ячейку с наибольшей </a:t>
            </a:r>
            <a:r>
              <a:rPr lang="en-US" sz="2400" dirty="0"/>
              <a:t>probability </a:t>
            </a:r>
            <a:r>
              <a:rPr lang="ru-RU" sz="2400" dirty="0"/>
              <a:t>для данного юзера. </a:t>
            </a:r>
          </a:p>
          <a:p>
            <a:pPr marL="0" indent="0">
              <a:buNone/>
            </a:pPr>
            <a:endParaRPr lang="ru-RU" sz="24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993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C46034-1830-4001-B0E4-855A1012A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ru-RU" sz="3600" b="1" i="0" dirty="0">
                <a:solidFill>
                  <a:srgbClr val="000000"/>
                </a:solidFill>
                <a:effectLst/>
                <a:latin typeface="Helvetica Neue"/>
              </a:rPr>
              <a:t>Обучение модели итог</a:t>
            </a:r>
            <a:endParaRPr lang="en-US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1AA7BD-FAC1-4420-A58A-AF88EF6E0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/>
              <a:t>Условие задачи: можно отсечь половину предсказанных пользователей. 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/>
              <a:t>Вариант 1 перемножить вероятности. </a:t>
            </a:r>
          </a:p>
          <a:p>
            <a:pPr marL="0" indent="0">
              <a:buNone/>
            </a:pPr>
            <a:r>
              <a:rPr lang="ru-RU" sz="2400" dirty="0"/>
              <a:t>Вариант 2 сортировала по </a:t>
            </a:r>
            <a:r>
              <a:rPr lang="en-US" sz="2400" dirty="0"/>
              <a:t>probability </a:t>
            </a:r>
            <a:r>
              <a:rPr lang="ru-RU" sz="2400" dirty="0"/>
              <a:t>возраста</a:t>
            </a:r>
            <a:r>
              <a:rPr lang="en-US" sz="2400" dirty="0"/>
              <a:t> (</a:t>
            </a:r>
            <a:r>
              <a:rPr lang="ru-RU" sz="2400" dirty="0"/>
              <a:t>результат хуже варианта 1)</a:t>
            </a:r>
          </a:p>
          <a:p>
            <a:pPr marL="0" indent="0">
              <a:buNone/>
            </a:pPr>
            <a:r>
              <a:rPr lang="ru-RU" sz="2400" dirty="0"/>
              <a:t>Вариант 3 взять вероятность возраста в степень и умножить на вероятность пола (степень 2  дала результат лучше варианта 1, самый лучший результат оказался при возведении в степень 1,7)</a:t>
            </a:r>
          </a:p>
          <a:p>
            <a:pPr marL="0" indent="0">
              <a:buNone/>
            </a:pPr>
            <a:endParaRPr lang="ru-RU" sz="24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433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675</TotalTime>
  <Words>444</Words>
  <Application>Microsoft Office PowerPoint</Application>
  <PresentationFormat>Широкоэкранный</PresentationFormat>
  <Paragraphs>67</Paragraphs>
  <Slides>8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Helvetica Neue</vt:lpstr>
      <vt:lpstr>Office Theme</vt:lpstr>
      <vt:lpstr>Цель: спрогнозировать  пол и возрастную категорию интернет-пользователей по логу посещения сайтов</vt:lpstr>
      <vt:lpstr>Обработка данных на вход</vt:lpstr>
      <vt:lpstr>Обработка данных на вход / Очистка данных и feature engineering</vt:lpstr>
      <vt:lpstr>Очистка данных и feature engineering</vt:lpstr>
      <vt:lpstr>Подбор модели для обучения</vt:lpstr>
      <vt:lpstr>Обучение модели</vt:lpstr>
      <vt:lpstr>Обучение модели итог</vt:lpstr>
      <vt:lpstr>Обучение модели итог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Спрогнозировать  пол и возрастную категорию интернет-пользователей по логу посещения сайтов</dc:title>
  <dc:creator>Sabirzianova Liliia</dc:creator>
  <cp:lastModifiedBy>Sabirzianova Liliia</cp:lastModifiedBy>
  <cp:revision>27</cp:revision>
  <dcterms:created xsi:type="dcterms:W3CDTF">2020-11-09T12:49:35Z</dcterms:created>
  <dcterms:modified xsi:type="dcterms:W3CDTF">2020-11-18T18:10:12Z</dcterms:modified>
</cp:coreProperties>
</file>