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36" r:id="rId6"/>
    <p:sldId id="353" r:id="rId7"/>
    <p:sldId id="350" r:id="rId8"/>
    <p:sldId id="354" r:id="rId9"/>
    <p:sldId id="348" r:id="rId10"/>
    <p:sldId id="349" r:id="rId11"/>
    <p:sldId id="351" r:id="rId12"/>
    <p:sldId id="352" r:id="rId13"/>
    <p:sldId id="355" r:id="rId14"/>
    <p:sldId id="358" r:id="rId15"/>
    <p:sldId id="356" r:id="rId16"/>
    <p:sldId id="359" r:id="rId17"/>
    <p:sldId id="357" r:id="rId18"/>
    <p:sldId id="361" r:id="rId19"/>
    <p:sldId id="360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9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eryiaLupanava/shipment-assignment/blob/main/shipments_dml.sql" TargetMode="External"/><Relationship Id="rId2" Type="http://schemas.openxmlformats.org/officeDocument/2006/relationships/hyperlink" Target="https://github.com/ValeryiaLupanava/shipment-assignment/blob/main/shipments_ddl.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aleryiaLupanava/shipment-assignment/tree/main/diagrams" TargetMode="External"/><Relationship Id="rId4" Type="http://schemas.openxmlformats.org/officeDocument/2006/relationships/hyperlink" Target="https://github.com/ValeryiaLupanava/shipment-assignment/blob/main/shipment_analysis.p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Shipment Temperatures for 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D6A51-BE27-D1BA-014C-B3F238E4FB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Valeryia  Lupanava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897C2-7545-B9A1-C80E-64F762138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267017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1800" dirty="0"/>
              <a:t>Assumptions</a:t>
            </a:r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B2849-F3C4-0539-151C-2D010E372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Several logger_ids per one shipment. One shipment is identified by customer_id.</a:t>
            </a:r>
          </a:p>
          <a:p>
            <a:r>
              <a:rPr lang="pl-PL" dirty="0"/>
              <a:t>Min and Max temperatures are calculated per shipment, per status. </a:t>
            </a:r>
          </a:p>
          <a:p>
            <a:r>
              <a:rPr lang="pl-PL" dirty="0"/>
              <a:t>Start and end dates indicated start and end of shipment status.</a:t>
            </a:r>
          </a:p>
          <a:p>
            <a:r>
              <a:rPr lang="en-US" dirty="0"/>
              <a:t>The l</a:t>
            </a:r>
            <a:r>
              <a:rPr lang="pl-PL" dirty="0"/>
              <a:t>ogger receives information every hour for the past hour.</a:t>
            </a:r>
          </a:p>
          <a:p>
            <a:r>
              <a:rPr lang="pl-PL" dirty="0"/>
              <a:t>For POC purposes data is generated for all objects in Databricks Warehouse (DBR WH), except final dataset </a:t>
            </a:r>
            <a:r>
              <a:rPr lang="pl-PL" b="1" dirty="0"/>
              <a:t>shipments_analysis</a:t>
            </a:r>
            <a:r>
              <a:rPr lang="pl-PL" dirty="0"/>
              <a:t>.</a:t>
            </a:r>
          </a:p>
          <a:p>
            <a:r>
              <a:rPr lang="pl-PL" dirty="0"/>
              <a:t>It is enough to calculate </a:t>
            </a:r>
            <a:r>
              <a:rPr lang="pl-PL" b="1" dirty="0"/>
              <a:t>shipments_analysis </a:t>
            </a:r>
            <a:r>
              <a:rPr lang="pl-PL" dirty="0"/>
              <a:t>once a day for the previous 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0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pl-PL" dirty="0"/>
              <a:t>SOURCE Data Model. Database and Data stream</a:t>
            </a:r>
            <a:endParaRPr lang="en-US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08F8357-EF48-5BF8-27E3-9FF901176D5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07059" y="2043113"/>
            <a:ext cx="5014395" cy="3925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pl-PL" dirty="0"/>
              <a:t>Target Data Model in databricks warehouse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D806347-F3D1-1ACB-EB9C-A0BA68024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Output dataset is </a:t>
            </a:r>
            <a:r>
              <a:rPr lang="pl-PL" b="1" dirty="0"/>
              <a:t>shipments_analysis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2670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6" name="Picture Placeholder 15" descr="A screenshot of a diagram&#10;&#10;Description automatically generated">
            <a:extLst>
              <a:ext uri="{FF2B5EF4-FFF2-40B4-BE49-F238E27FC236}">
                <a16:creationId xmlns:a16="http://schemas.microsoft.com/office/drawing/2014/main" id="{47451F7B-60E3-042F-3450-9A2255414B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64" r="1464"/>
          <a:stretch>
            <a:fillRect/>
          </a:stretch>
        </p:blipFill>
        <p:spPr>
          <a:xfrm>
            <a:off x="-15875" y="-15875"/>
            <a:ext cx="5988050" cy="6602413"/>
          </a:xfrm>
        </p:spPr>
      </p:pic>
    </p:spTree>
    <p:extLst>
      <p:ext uri="{BB962C8B-B14F-4D97-AF65-F5344CB8AC3E}">
        <p14:creationId xmlns:p14="http://schemas.microsoft.com/office/powerpoint/2010/main" val="145124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1800" dirty="0"/>
              <a:t>Data Flow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3CD79-97F9-6CA1-A941-5A98B9A72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All existing tables are replicated into DBR Warehouse in incremental mode before </a:t>
            </a:r>
            <a:r>
              <a:rPr lang="en-US" dirty="0"/>
              <a:t>the </a:t>
            </a:r>
            <a:r>
              <a:rPr lang="pl-PL" dirty="0"/>
              <a:t>final dataset </a:t>
            </a:r>
            <a:r>
              <a:rPr lang="pl-PL" b="1" dirty="0"/>
              <a:t>shipments_analysis </a:t>
            </a:r>
            <a:r>
              <a:rPr lang="pl-PL" dirty="0"/>
              <a:t>is calculated.</a:t>
            </a:r>
          </a:p>
          <a:p>
            <a:r>
              <a:rPr lang="pl-PL" b="1" dirty="0"/>
              <a:t>Shipments_analysis </a:t>
            </a:r>
            <a:r>
              <a:rPr lang="pl-PL" dirty="0"/>
              <a:t>is calculated for the previous day once a day.</a:t>
            </a:r>
          </a:p>
          <a:p>
            <a:r>
              <a:rPr lang="pl-PL" dirty="0"/>
              <a:t>Data Stream is loaded into DBR Warehouse </a:t>
            </a:r>
            <a:r>
              <a:rPr lang="pl-PL" b="1" dirty="0"/>
              <a:t>logger_temperature </a:t>
            </a:r>
            <a:r>
              <a:rPr lang="pl-PL" dirty="0"/>
              <a:t>table with a streaming workflow.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Content Placeholder 7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51119A94-32DC-EA21-289E-B093A3ABC3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25963" y="2026920"/>
            <a:ext cx="6767512" cy="3901758"/>
          </a:xfrm>
        </p:spPr>
      </p:pic>
    </p:spTree>
    <p:extLst>
      <p:ext uri="{BB962C8B-B14F-4D97-AF65-F5344CB8AC3E}">
        <p14:creationId xmlns:p14="http://schemas.microsoft.com/office/powerpoint/2010/main" val="356275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1800" dirty="0"/>
              <a:t>Data in Output dataset (Example)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Content Placeholder 12" descr="A table of information&#10;&#10;Description automatically generated with medium confidence">
            <a:extLst>
              <a:ext uri="{FF2B5EF4-FFF2-40B4-BE49-F238E27FC236}">
                <a16:creationId xmlns:a16="http://schemas.microsoft.com/office/drawing/2014/main" id="{3EBB5793-2330-55D7-BD12-788DC0EDBA3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192930" y="2310519"/>
            <a:ext cx="7842653" cy="3391074"/>
          </a:xfr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FF841FE-C11C-B185-F9A8-414D01F72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37999"/>
              </p:ext>
            </p:extLst>
          </p:nvPr>
        </p:nvGraphicFramePr>
        <p:xfrm>
          <a:off x="5571775" y="94912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597" imgH="806406" progId="Excel.Sheet.12">
                  <p:embed/>
                </p:oleObj>
              </mc:Choice>
              <mc:Fallback>
                <p:oleObj name="Worksheet" showAsIcon="1" r:id="rId3" imgW="914597" imgH="8064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1775" y="94912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8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679024-B4BF-03A5-5FD7-EFFACAB6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Files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910A65-A4A0-B5EF-FDCF-5F09EB901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DDL for creating delta-tables - </a:t>
            </a:r>
            <a:r>
              <a:rPr lang="pl-PL" dirty="0">
                <a:hlinkClick r:id="rId2"/>
              </a:rPr>
              <a:t>https://github.com/ValeryiaLupanava/shipment-assignment/blob/main/shipments_ddl.sql</a:t>
            </a:r>
            <a:endParaRPr lang="pl-PL" dirty="0"/>
          </a:p>
          <a:p>
            <a:r>
              <a:rPr lang="pl-PL" dirty="0"/>
              <a:t>DML for populating delta-tables - </a:t>
            </a:r>
            <a:r>
              <a:rPr lang="pl-PL" dirty="0">
                <a:hlinkClick r:id="rId3"/>
              </a:rPr>
              <a:t>https://github.com/ValeryiaLupanava/shipment-assignment/blob/main/shipments_dml.sql</a:t>
            </a:r>
            <a:endParaRPr lang="pl-PL" dirty="0"/>
          </a:p>
          <a:p>
            <a:r>
              <a:rPr lang="pl-PL" dirty="0"/>
              <a:t>Final notebook with </a:t>
            </a:r>
            <a:r>
              <a:rPr lang="pl-PL" b="1" dirty="0"/>
              <a:t>shipments_analysis </a:t>
            </a:r>
            <a:r>
              <a:rPr lang="pl-PL" dirty="0"/>
              <a:t>calculation - </a:t>
            </a:r>
            <a:r>
              <a:rPr lang="pl-PL" dirty="0">
                <a:hlinkClick r:id="rId4"/>
              </a:rPr>
              <a:t>https://github.com/ValeryiaLupanava/shipment-assignment/blob/main/shipment_analysis.py</a:t>
            </a:r>
            <a:endParaRPr lang="pl-PL" dirty="0"/>
          </a:p>
          <a:p>
            <a:r>
              <a:rPr lang="pl-PL" dirty="0"/>
              <a:t>Diagrams are drawn in Drawio - </a:t>
            </a:r>
            <a:r>
              <a:rPr lang="pl-PL" dirty="0">
                <a:hlinkClick r:id="rId5"/>
              </a:rPr>
              <a:t>https://github.com/ValeryiaLupanava/shipment-assignment/tree/main/diagrams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E7C4A-7340-52E4-47FD-41A77AB1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2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</a:t>
            </a:r>
            <a:r>
              <a:rPr lang="pl-PL" dirty="0"/>
              <a:t>!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pl-PL" dirty="0"/>
              <a:t>Valeryia Lupanava</a:t>
            </a:r>
            <a:endParaRPr lang="en-US" dirty="0"/>
          </a:p>
          <a:p>
            <a:r>
              <a:rPr lang="pl-PL" dirty="0"/>
              <a:t>valeria.lupanava</a:t>
            </a:r>
            <a:r>
              <a:rPr lang="en-US" dirty="0"/>
              <a:t>@</a:t>
            </a:r>
            <a:r>
              <a:rPr lang="pl-PL" dirty="0"/>
              <a:t>gmail</a:t>
            </a:r>
            <a:r>
              <a:rPr lang="en-US" dirty="0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prerequisites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Initial requirements are provided in the file </a:t>
            </a:r>
            <a:r>
              <a:rPr lang="en-US" b="1" dirty="0"/>
              <a:t>home_assignment_-_</a:t>
            </a:r>
            <a:r>
              <a:rPr lang="en-US" b="1" dirty="0" err="1"/>
              <a:t>senior_data_engineer</a:t>
            </a:r>
            <a:r>
              <a:rPr lang="pl-PL" b="1" dirty="0"/>
              <a:t>.pdf</a:t>
            </a:r>
            <a:r>
              <a:rPr lang="pl-PL" dirty="0"/>
              <a:t>.</a:t>
            </a:r>
          </a:p>
          <a:p>
            <a:r>
              <a:rPr lang="pl-PL" dirty="0"/>
              <a:t>Requestor is </a:t>
            </a:r>
            <a:r>
              <a:rPr lang="pl-PL" b="1" dirty="0"/>
              <a:t>Data Analyst team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Questions and answers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897C2-7545-B9A1-C80E-64F762138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267017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expected result is to provide the Data Analysts team with a complete data</a:t>
            </a:r>
            <a:br>
              <a:rPr lang="en-US" sz="1800" dirty="0"/>
            </a:br>
            <a:r>
              <a:rPr lang="en-US" sz="1800" dirty="0"/>
              <a:t>infrastructure for them to connect their visualization tool to - how would you collaborate</a:t>
            </a:r>
            <a:br>
              <a:rPr lang="en-US" sz="1800" dirty="0"/>
            </a:br>
            <a:r>
              <a:rPr lang="en-US" sz="1800" dirty="0"/>
              <a:t>with them to gather requirements?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B2849-F3C4-0539-151C-2D010E372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Analysis phase: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Reading requirements and checking, accesses to required systems</a:t>
            </a:r>
            <a:r>
              <a:rPr lang="en-US" dirty="0"/>
              <a:t>,</a:t>
            </a:r>
            <a:r>
              <a:rPr lang="pl-PL" dirty="0"/>
              <a:t> and analyzing source data (if possible);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Identifying </a:t>
            </a:r>
            <a:r>
              <a:rPr lang="en-US" dirty="0"/>
              <a:t>a </a:t>
            </a:r>
            <a:r>
              <a:rPr lang="pl-PL" dirty="0"/>
              <a:t>set of questions to clarify before implementing design;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Identifying stakeholders for answering business and technical questions – Product Owner, Team Leader, etc.;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Setting up and holding a meeting with stakeholders to:</a:t>
            </a:r>
          </a:p>
          <a:p>
            <a:pPr marL="1543050" lvl="2" indent="-514350">
              <a:buFont typeface="+mj-lt"/>
              <a:buAutoNum type="romanLcPeriod"/>
            </a:pPr>
            <a:r>
              <a:rPr lang="pl-PL" dirty="0"/>
              <a:t>determine ownership and responsibility;</a:t>
            </a:r>
          </a:p>
          <a:p>
            <a:pPr marL="1543050" lvl="2" indent="-514350">
              <a:buFont typeface="+mj-lt"/>
              <a:buAutoNum type="romanLcPeriod"/>
            </a:pPr>
            <a:r>
              <a:rPr lang="pl-PL" dirty="0"/>
              <a:t>clarify all questions, which key parties have, important for design and implementation;</a:t>
            </a:r>
          </a:p>
          <a:p>
            <a:pPr marL="1543050" lvl="2" indent="-514350">
              <a:buFont typeface="+mj-lt"/>
              <a:buAutoNum type="romanLcPeriod"/>
            </a:pPr>
            <a:r>
              <a:rPr lang="pl-PL" dirty="0"/>
              <a:t>identify communication channels and set up</a:t>
            </a:r>
            <a:r>
              <a:rPr lang="en-US" dirty="0"/>
              <a:t> a</a:t>
            </a:r>
            <a:r>
              <a:rPr lang="pl-PL" dirty="0"/>
              <a:t> schedule for status calls;</a:t>
            </a:r>
          </a:p>
          <a:p>
            <a:pPr marL="1543050" lvl="2" indent="-514350">
              <a:buFont typeface="+mj-lt"/>
              <a:buAutoNum type="romanLcPeriod"/>
            </a:pPr>
            <a:r>
              <a:rPr lang="pl-PL" dirty="0"/>
              <a:t>establish deadlines.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B2849-F3C4-0539-151C-2D010E372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553672"/>
            <a:ext cx="8324089" cy="50119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l-PL" dirty="0"/>
              <a:t>Design phase: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Preparing Data Flow design considering provided inputs;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Consulting design with Architects/Team Lead (if any);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Preparing POC on </a:t>
            </a:r>
            <a:r>
              <a:rPr lang="en-US" dirty="0"/>
              <a:t>a </a:t>
            </a:r>
            <a:r>
              <a:rPr lang="pl-PL" dirty="0"/>
              <a:t>limited amount of data to test the design;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Presenting achieved results internally to Architects/Team Lead (if any);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Presenting DF and POC to stakeholders to clarify additional questions if any;</a:t>
            </a:r>
          </a:p>
          <a:p>
            <a:pPr marL="1028700" lvl="1" indent="-457200">
              <a:buFont typeface="+mj-lt"/>
              <a:buAutoNum type="alphaLcParenR"/>
            </a:pPr>
            <a:r>
              <a:rPr lang="pl-PL" dirty="0"/>
              <a:t>Preparing/refining </a:t>
            </a:r>
            <a:r>
              <a:rPr lang="en-US" dirty="0"/>
              <a:t>a </a:t>
            </a:r>
            <a:r>
              <a:rPr lang="pl-PL" dirty="0"/>
              <a:t>set of PBIs to achieve the goal.</a:t>
            </a:r>
          </a:p>
          <a:p>
            <a:pPr marL="1028700" lvl="1" indent="-457200">
              <a:buFont typeface="+mj-lt"/>
              <a:buAutoNum type="alphaLcParenR"/>
            </a:pPr>
            <a:endParaRPr lang="pl-PL" dirty="0"/>
          </a:p>
          <a:p>
            <a:pPr marL="0" indent="0">
              <a:buNone/>
            </a:pPr>
            <a:r>
              <a:rPr lang="pl-PL" dirty="0"/>
              <a:t>To this moment all key questions must be answered to unblock development.</a:t>
            </a:r>
          </a:p>
          <a:p>
            <a:pPr marL="0" indent="0">
              <a:buNone/>
            </a:pPr>
            <a:r>
              <a:rPr lang="pl-PL" dirty="0"/>
              <a:t>Moving to the next phases – Implementation, Testing, </a:t>
            </a:r>
            <a:r>
              <a:rPr lang="en-US" dirty="0"/>
              <a:t>and </a:t>
            </a:r>
            <a:r>
              <a:rPr lang="pl-PL" dirty="0"/>
              <a:t>Release.</a:t>
            </a:r>
          </a:p>
          <a:p>
            <a:pPr marL="0" indent="0">
              <a:buNone/>
            </a:pPr>
            <a:r>
              <a:rPr lang="pl-PL" dirty="0"/>
              <a:t>For ongoing communication and status check</a:t>
            </a:r>
            <a:r>
              <a:rPr lang="en-US" dirty="0"/>
              <a:t>s</a:t>
            </a:r>
            <a:r>
              <a:rPr lang="pl-PL" dirty="0"/>
              <a:t> agreed in </a:t>
            </a:r>
            <a:r>
              <a:rPr lang="en-US" dirty="0"/>
              <a:t>the </a:t>
            </a:r>
            <a:r>
              <a:rPr lang="pl-PL" dirty="0"/>
              <a:t>Analysis phase communication channels must be used.</a:t>
            </a:r>
          </a:p>
          <a:p>
            <a:pPr marL="457200" indent="-457200">
              <a:buFont typeface="+mj-lt"/>
              <a:buAutoNum type="arabicPeriod" startAt="2"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What design approach you would use to build the data model, and why?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B2849-F3C4-0539-151C-2D010E372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I would choose Kimball’s Star Data Model with dimensions and facts.</a:t>
            </a:r>
          </a:p>
          <a:p>
            <a:r>
              <a:rPr lang="pl-PL" dirty="0"/>
              <a:t>And then three DM: conceptual (ER model), logical</a:t>
            </a:r>
            <a:r>
              <a:rPr lang="en-US" dirty="0"/>
              <a:t>,</a:t>
            </a:r>
            <a:r>
              <a:rPr lang="pl-PL" dirty="0"/>
              <a:t> and physical, - should be buil</a:t>
            </a:r>
            <a:r>
              <a:rPr lang="en-US" dirty="0"/>
              <a:t>t</a:t>
            </a:r>
            <a:r>
              <a:rPr lang="pl-PL" dirty="0"/>
              <a:t> and each after each agreement must be achieved.</a:t>
            </a:r>
          </a:p>
          <a:p>
            <a:r>
              <a:rPr lang="en-US" dirty="0"/>
              <a:t>In</a:t>
            </a:r>
            <a:r>
              <a:rPr lang="pl-PL" dirty="0"/>
              <a:t> provided DM I see </a:t>
            </a:r>
            <a:r>
              <a:rPr lang="en-US" dirty="0"/>
              <a:t>a </a:t>
            </a:r>
            <a:r>
              <a:rPr lang="pl-PL" dirty="0"/>
              <a:t>customer as </a:t>
            </a:r>
            <a:r>
              <a:rPr lang="en-US" dirty="0"/>
              <a:t>a </a:t>
            </a:r>
            <a:r>
              <a:rPr lang="pl-PL" dirty="0"/>
              <a:t>dimension, logger_temperature as a transactional fact table</a:t>
            </a:r>
            <a:r>
              <a:rPr lang="en-US" dirty="0"/>
              <a:t>,</a:t>
            </a:r>
            <a:r>
              <a:rPr lang="pl-PL" dirty="0"/>
              <a:t> and shipments as accumulating fact table. </a:t>
            </a:r>
            <a:r>
              <a:rPr lang="en-US" dirty="0"/>
              <a:t>A n</a:t>
            </a:r>
            <a:r>
              <a:rPr lang="pl-PL" dirty="0"/>
              <a:t>ew table with required aggregations would be a periodic snapshot with daily information.</a:t>
            </a:r>
          </a:p>
          <a:p>
            <a:r>
              <a:rPr lang="pl-PL" dirty="0"/>
              <a:t>This DM includes </a:t>
            </a:r>
            <a:r>
              <a:rPr lang="en-US" dirty="0"/>
              <a:t>fewer</a:t>
            </a:r>
            <a:r>
              <a:rPr lang="pl-PL" dirty="0"/>
              <a:t> entities and allows fewer joins, thus should be faster and more convenient to use.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9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What design approach you would use to build and orchestrate the data flow, and why?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B2849-F3C4-0539-151C-2D010E372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For orchestration</a:t>
            </a:r>
            <a:r>
              <a:rPr lang="en-US" dirty="0"/>
              <a:t>,</a:t>
            </a:r>
            <a:r>
              <a:rPr lang="pl-PL" dirty="0"/>
              <a:t> I would use DataBricks Workflows.</a:t>
            </a:r>
          </a:p>
          <a:p>
            <a:r>
              <a:rPr lang="pl-PL" dirty="0"/>
              <a:t>This service is part of DataBricks resource, so no additional resource maintenance would be required.</a:t>
            </a:r>
          </a:p>
          <a:p>
            <a:r>
              <a:rPr lang="pl-PL" dirty="0"/>
              <a:t>This service allows </a:t>
            </a:r>
            <a:r>
              <a:rPr lang="en-US" dirty="0"/>
              <a:t>the creation of jobs with multiple tasks and setting up dependencies</a:t>
            </a:r>
            <a:r>
              <a:rPr lang="pl-PL" dirty="0"/>
              <a:t>.</a:t>
            </a:r>
          </a:p>
          <a:p>
            <a:r>
              <a:rPr lang="pl-PL" dirty="0"/>
              <a:t>Triggers can be easily set up for a job, e.g. schedule.</a:t>
            </a:r>
          </a:p>
          <a:p>
            <a:r>
              <a:rPr lang="pl-PL" dirty="0"/>
              <a:t>Source code can stored in GitHub or Workspace.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2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Assuming an infrastructure where these two datasets are accessible in Databricks. Using</a:t>
            </a:r>
            <a:br>
              <a:rPr lang="en-US" sz="1800" dirty="0"/>
            </a:br>
            <a:r>
              <a:rPr lang="en-US" sz="1800" dirty="0"/>
              <a:t>a framework or language suitable for Databricks (e.g. SQL or </a:t>
            </a:r>
            <a:r>
              <a:rPr lang="en-US" sz="1800" dirty="0" err="1"/>
              <a:t>pyspark</a:t>
            </a:r>
            <a:r>
              <a:rPr lang="en-US" sz="1800" dirty="0"/>
              <a:t>), create the desired</a:t>
            </a:r>
            <a:br>
              <a:rPr lang="en-US" sz="1800" dirty="0"/>
            </a:br>
            <a:r>
              <a:rPr lang="en-US" sz="1800" dirty="0"/>
              <a:t>dataset for the analysts to use.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B2849-F3C4-0539-151C-2D010E372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This chapter is explained in the Solution part.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3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B0A9A-4BF5-1A1B-7BCE-B23064F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What changes would we need to make to allow for multiple loggers in a shipment?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B2849-F3C4-0539-151C-2D010E372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</a:t>
            </a:r>
            <a:r>
              <a:rPr lang="pl-PL" dirty="0"/>
              <a:t>ata Model should be changed to include </a:t>
            </a:r>
            <a:r>
              <a:rPr lang="pl-PL" b="1" dirty="0"/>
              <a:t>shipment_id </a:t>
            </a:r>
            <a:r>
              <a:rPr lang="pl-PL" dirty="0"/>
              <a:t>foreign key in </a:t>
            </a:r>
            <a:r>
              <a:rPr lang="pl-PL" b="1" dirty="0"/>
              <a:t>Shipments</a:t>
            </a:r>
            <a:r>
              <a:rPr lang="pl-PL" dirty="0"/>
              <a:t> </a:t>
            </a:r>
            <a:r>
              <a:rPr lang="en-US" dirty="0"/>
              <a:t>fact table which would allow the identification of a specific shipment</a:t>
            </a:r>
            <a:r>
              <a:rPr lang="pl-PL" dirty="0"/>
              <a:t>. And, consequently,</a:t>
            </a:r>
            <a:r>
              <a:rPr lang="en-US" dirty="0"/>
              <a:t> a</a:t>
            </a:r>
            <a:r>
              <a:rPr lang="pl-PL" dirty="0"/>
              <a:t> </a:t>
            </a:r>
            <a:r>
              <a:rPr lang="pl-PL" b="1" dirty="0"/>
              <a:t>dimension with shipment details </a:t>
            </a:r>
            <a:r>
              <a:rPr lang="pl-PL" dirty="0"/>
              <a:t>should be a part of DM.</a:t>
            </a:r>
          </a:p>
          <a:p>
            <a:r>
              <a:rPr lang="pl-PL" dirty="0"/>
              <a:t>In </a:t>
            </a:r>
            <a:r>
              <a:rPr lang="en-US" dirty="0"/>
              <a:t>the </a:t>
            </a:r>
            <a:r>
              <a:rPr lang="pl-PL" dirty="0"/>
              <a:t>provided Data Model if we have multiple loggers per shipment, it will be not clear how to aggre</a:t>
            </a:r>
            <a:r>
              <a:rPr lang="en-US" dirty="0"/>
              <a:t>g</a:t>
            </a:r>
            <a:r>
              <a:rPr lang="pl-PL" dirty="0"/>
              <a:t>ate data and determine whether loggers X, Y, </a:t>
            </a:r>
            <a:r>
              <a:rPr lang="en-US" dirty="0"/>
              <a:t>and </a:t>
            </a:r>
            <a:r>
              <a:rPr lang="pl-PL" dirty="0"/>
              <a:t>Z are from shipment W or not. </a:t>
            </a:r>
          </a:p>
          <a:p>
            <a:r>
              <a:rPr lang="pl-PL" dirty="0"/>
              <a:t>If </a:t>
            </a:r>
            <a:r>
              <a:rPr lang="en-US" dirty="0"/>
              <a:t>the a</a:t>
            </a:r>
            <a:r>
              <a:rPr lang="pl-PL" dirty="0"/>
              <a:t>ssumption is that one customer per shipment, it would work then, but only in case there is one shipment per customer at a given timeframe.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4B54-DDCD-384A-F8E2-9042194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594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{117F36EB-3DD6-4A53-8569-1FAF1CA26DCF}tf16411248_win32</Template>
  <TotalTime>743</TotalTime>
  <Words>965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 Light</vt:lpstr>
      <vt:lpstr>Calibri</vt:lpstr>
      <vt:lpstr>Posterama</vt:lpstr>
      <vt:lpstr>Custom</vt:lpstr>
      <vt:lpstr>Worksheet</vt:lpstr>
      <vt:lpstr>Shipment Temperatures for Data Analysis</vt:lpstr>
      <vt:lpstr>prerequisites </vt:lpstr>
      <vt:lpstr>Questions and answers </vt:lpstr>
      <vt:lpstr>The expected result is to provide the Data Analysts team with a complete data infrastructure for them to connect their visualization tool to - how would you collaborate with them to gather requirements?</vt:lpstr>
      <vt:lpstr>PowerPoint Presentation</vt:lpstr>
      <vt:lpstr>What design approach you would use to build the data model, and why?</vt:lpstr>
      <vt:lpstr>What design approach you would use to build and orchestrate the data flow, and why?</vt:lpstr>
      <vt:lpstr>Assuming an infrastructure where these two datasets are accessible in Databricks. Using a framework or language suitable for Databricks (e.g. SQL or pyspark), create the desired dataset for the analysts to use.</vt:lpstr>
      <vt:lpstr>What changes would we need to make to allow for multiple loggers in a shipment?</vt:lpstr>
      <vt:lpstr>SOlution</vt:lpstr>
      <vt:lpstr>Assumptions</vt:lpstr>
      <vt:lpstr>SOURCE Data Model. Database and Data stream</vt:lpstr>
      <vt:lpstr>Target Data Model in databricks warehouse</vt:lpstr>
      <vt:lpstr>Data Flow</vt:lpstr>
      <vt:lpstr>Data in Output dataset (Example) </vt:lpstr>
      <vt:lpstr>Files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Shipment Temperatures for Data Analysis</dc:title>
  <dc:creator>Lupanava, Valeryia [Non-PG]</dc:creator>
  <cp:lastModifiedBy>Lupanava, Valeryia [Non-PG]</cp:lastModifiedBy>
  <cp:revision>28</cp:revision>
  <dcterms:created xsi:type="dcterms:W3CDTF">2024-07-19T10:04:51Z</dcterms:created>
  <dcterms:modified xsi:type="dcterms:W3CDTF">2024-07-22T08:44:46Z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