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0" r:id="rId4"/>
    <p:sldId id="261" r:id="rId5"/>
    <p:sldId id="262" r:id="rId6"/>
    <p:sldId id="263" r:id="rId7"/>
    <p:sldId id="264" r:id="rId8"/>
    <p:sldId id="265" r:id="rId9"/>
    <p:sldId id="259" r:id="rId1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CA6826-75FD-C30F-BAB3-FAEEDF46F499}"/>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C52A41C7-9428-5194-9CDC-706100822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E98A1691-587A-C3FB-F248-47630388B327}"/>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5" name="Місце для нижнього колонтитула 4">
            <a:extLst>
              <a:ext uri="{FF2B5EF4-FFF2-40B4-BE49-F238E27FC236}">
                <a16:creationId xmlns:a16="http://schemas.microsoft.com/office/drawing/2014/main" id="{19CA9806-62B6-9693-FB55-D8EA1B711E0E}"/>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F8A30BAD-66EA-4950-D6E9-BAD37F1C56DE}"/>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171751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75A85A-5237-B2DA-C7F1-718E68284D84}"/>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C1666BC7-06CC-C705-67CB-9CD0E35E39D5}"/>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2BE6AA23-FA23-A665-9E59-AC93A5C89231}"/>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5" name="Місце для нижнього колонтитула 4">
            <a:extLst>
              <a:ext uri="{FF2B5EF4-FFF2-40B4-BE49-F238E27FC236}">
                <a16:creationId xmlns:a16="http://schemas.microsoft.com/office/drawing/2014/main" id="{86781BEC-6AF7-9B8A-611D-36FF82482FE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611977CB-A9D3-E370-E29D-0C24FBF5F8BB}"/>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9346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4C2E86F3-A5A0-04F5-7B4C-2C620883F30E}"/>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7ED7E6C5-0516-4021-3920-808385C8C7AC}"/>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0A0923BA-2A5F-EDB2-9F0E-FC760AD91C84}"/>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5" name="Місце для нижнього колонтитула 4">
            <a:extLst>
              <a:ext uri="{FF2B5EF4-FFF2-40B4-BE49-F238E27FC236}">
                <a16:creationId xmlns:a16="http://schemas.microsoft.com/office/drawing/2014/main" id="{F6FF8404-3B1E-99B3-0BDA-651AFF4F5C2B}"/>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76563DCD-0A9A-C7EF-EFB9-685CA6C95BB2}"/>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9050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3821E1-9DCB-BDFE-2A69-1F5C0DEDE4EF}"/>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A6624F4D-D183-915E-8884-1799FA2DB091}"/>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06833217-7BD0-F9A2-2911-38BC7ED46CA0}"/>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5" name="Місце для нижнього колонтитула 4">
            <a:extLst>
              <a:ext uri="{FF2B5EF4-FFF2-40B4-BE49-F238E27FC236}">
                <a16:creationId xmlns:a16="http://schemas.microsoft.com/office/drawing/2014/main" id="{F3D2D671-CE4F-0EAC-F036-2AFC3E6C38C7}"/>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3A2D9E3E-33F2-6882-2750-D4FE2CFED92D}"/>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110199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4F475B-6D07-0784-2704-6B2B586EC6EC}"/>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4BAF678E-0BC2-729E-F0B2-1F8D68A3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2FC9D9D9-ACAE-844F-973B-9780D0F92F8C}"/>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5" name="Місце для нижнього колонтитула 4">
            <a:extLst>
              <a:ext uri="{FF2B5EF4-FFF2-40B4-BE49-F238E27FC236}">
                <a16:creationId xmlns:a16="http://schemas.microsoft.com/office/drawing/2014/main" id="{60A114A9-EA11-8BBD-6965-2201747296A6}"/>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F64C9FB3-88C5-F41A-8A8E-24532DD3412C}"/>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13581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FE635E-D48B-3058-6D3A-B454AA4A1D95}"/>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3E75C791-9C6D-C20B-57DF-554E3D5D57BB}"/>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051AA77D-5834-805E-C0E2-F44F3D1E619E}"/>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2D5EE47E-7F39-DC34-6E29-CA02F5CF6D99}"/>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6" name="Місце для нижнього колонтитула 5">
            <a:extLst>
              <a:ext uri="{FF2B5EF4-FFF2-40B4-BE49-F238E27FC236}">
                <a16:creationId xmlns:a16="http://schemas.microsoft.com/office/drawing/2014/main" id="{72D67D26-A8B8-826C-3034-D19B7D259E57}"/>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4DF6D45D-943B-46F9-E56D-4B8D2513F1A5}"/>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400291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77386-4D4F-1E41-1F6D-7C9F4C3B4B57}"/>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48977DE9-4086-055A-5E9A-F3D776A4D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0AC40F9F-8364-D7E6-38EF-68B559CD7210}"/>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A61A6B7F-85D0-09A4-6346-5B12296EE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1DD5EED0-4A4C-22A5-D92C-2A25641D363E}"/>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742D6C72-2D24-0B19-944C-E8FE531F7380}"/>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8" name="Місце для нижнього колонтитула 7">
            <a:extLst>
              <a:ext uri="{FF2B5EF4-FFF2-40B4-BE49-F238E27FC236}">
                <a16:creationId xmlns:a16="http://schemas.microsoft.com/office/drawing/2014/main" id="{7FCF7035-0F64-A9A7-46E3-477930F0F2FD}"/>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a16="http://schemas.microsoft.com/office/drawing/2014/main" id="{6C6CAAF1-8AC9-FD71-5E07-8803943EBFE9}"/>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330646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77730C-C076-832F-299E-75B3A896624F}"/>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1E5E4BFF-B936-EDDF-C584-DBF0AC5A8332}"/>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4" name="Місце для нижнього колонтитула 3">
            <a:extLst>
              <a:ext uri="{FF2B5EF4-FFF2-40B4-BE49-F238E27FC236}">
                <a16:creationId xmlns:a16="http://schemas.microsoft.com/office/drawing/2014/main" id="{0783BBDF-9CDD-8E49-3BE3-17CDE0E8FB7C}"/>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a16="http://schemas.microsoft.com/office/drawing/2014/main" id="{5DE82DB6-C6D1-172F-8591-E1CBB3D767A7}"/>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269735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980DF4F3-D50D-1708-471B-4CFD26DF1342}"/>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3" name="Місце для нижнього колонтитула 2">
            <a:extLst>
              <a:ext uri="{FF2B5EF4-FFF2-40B4-BE49-F238E27FC236}">
                <a16:creationId xmlns:a16="http://schemas.microsoft.com/office/drawing/2014/main" id="{3A60376F-6FC5-57CA-BC4F-144069C34E65}"/>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a16="http://schemas.microsoft.com/office/drawing/2014/main" id="{DA70D296-05BA-E74B-D315-B825F0CED40A}"/>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42432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D5EC73-2410-F1D2-1D4B-F780943EDB92}"/>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C7C986A6-22D7-1845-AC18-D3C79B7D3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E443C6FF-4F81-337C-667B-13C8002A7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1E49D0FD-2F0C-7C69-03EA-229BF27C6128}"/>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6" name="Місце для нижнього колонтитула 5">
            <a:extLst>
              <a:ext uri="{FF2B5EF4-FFF2-40B4-BE49-F238E27FC236}">
                <a16:creationId xmlns:a16="http://schemas.microsoft.com/office/drawing/2014/main" id="{70F216F3-8941-91B6-CF4B-6565E6445EE9}"/>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A5139148-73D2-FDE9-190A-7F290E16D94D}"/>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2413926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BA1FDE-C442-C8B4-F312-4289EFFE86DB}"/>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2BF16AE8-B7DE-13C8-39FE-C444E68FE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a16="http://schemas.microsoft.com/office/drawing/2014/main" id="{0DD7CF74-865D-EBEA-156E-B05DCC5BE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75965DB5-9989-AE46-4AB2-DB641993E44F}"/>
              </a:ext>
            </a:extLst>
          </p:cNvPr>
          <p:cNvSpPr>
            <a:spLocks noGrp="1"/>
          </p:cNvSpPr>
          <p:nvPr>
            <p:ph type="dt" sz="half" idx="10"/>
          </p:nvPr>
        </p:nvSpPr>
        <p:spPr/>
        <p:txBody>
          <a:bodyPr/>
          <a:lstStyle/>
          <a:p>
            <a:fld id="{602E195E-ECA2-4453-AC43-7C4C571C4BE5}" type="datetimeFigureOut">
              <a:rPr lang="uk-UA" smtClean="0"/>
              <a:t>14.12.2022</a:t>
            </a:fld>
            <a:endParaRPr lang="uk-UA"/>
          </a:p>
        </p:txBody>
      </p:sp>
      <p:sp>
        <p:nvSpPr>
          <p:cNvPr id="6" name="Місце для нижнього колонтитула 5">
            <a:extLst>
              <a:ext uri="{FF2B5EF4-FFF2-40B4-BE49-F238E27FC236}">
                <a16:creationId xmlns:a16="http://schemas.microsoft.com/office/drawing/2014/main" id="{32AFA3FA-4BA4-442B-696B-C3D70057858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BDE06290-A572-850C-AE46-10F3D465A41A}"/>
              </a:ext>
            </a:extLst>
          </p:cNvPr>
          <p:cNvSpPr>
            <a:spLocks noGrp="1"/>
          </p:cNvSpPr>
          <p:nvPr>
            <p:ph type="sldNum" sz="quarter" idx="12"/>
          </p:nvPr>
        </p:nvSpPr>
        <p:spPr/>
        <p:txBody>
          <a:bodyPr/>
          <a:lstStyle/>
          <a:p>
            <a:fld id="{89B4CB0E-D205-471F-83EB-8AE79C2495C4}" type="slidenum">
              <a:rPr lang="uk-UA" smtClean="0"/>
              <a:t>‹#›</a:t>
            </a:fld>
            <a:endParaRPr lang="uk-UA"/>
          </a:p>
        </p:txBody>
      </p:sp>
    </p:spTree>
    <p:extLst>
      <p:ext uri="{BB962C8B-B14F-4D97-AF65-F5344CB8AC3E}">
        <p14:creationId xmlns:p14="http://schemas.microsoft.com/office/powerpoint/2010/main" val="286119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C8068C4A-19A3-67C4-F2EC-F01AA5BB2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E8431BB8-C17E-29DD-46B2-253C83EBA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E2A91B0B-27F8-E678-B060-4395C751B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E195E-ECA2-4453-AC43-7C4C571C4BE5}" type="datetimeFigureOut">
              <a:rPr lang="uk-UA" smtClean="0"/>
              <a:t>14.12.2022</a:t>
            </a:fld>
            <a:endParaRPr lang="uk-UA"/>
          </a:p>
        </p:txBody>
      </p:sp>
      <p:sp>
        <p:nvSpPr>
          <p:cNvPr id="5" name="Місце для нижнього колонтитула 4">
            <a:extLst>
              <a:ext uri="{FF2B5EF4-FFF2-40B4-BE49-F238E27FC236}">
                <a16:creationId xmlns:a16="http://schemas.microsoft.com/office/drawing/2014/main" id="{AC5F1D2B-BBEF-322F-3A78-049B48486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a16="http://schemas.microsoft.com/office/drawing/2014/main" id="{2796550F-FC90-9AF8-62EC-A92A4A390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4CB0E-D205-471F-83EB-8AE79C2495C4}" type="slidenum">
              <a:rPr lang="uk-UA" smtClean="0"/>
              <a:t>‹#›</a:t>
            </a:fld>
            <a:endParaRPr lang="uk-UA"/>
          </a:p>
        </p:txBody>
      </p:sp>
    </p:spTree>
    <p:extLst>
      <p:ext uri="{BB962C8B-B14F-4D97-AF65-F5344CB8AC3E}">
        <p14:creationId xmlns:p14="http://schemas.microsoft.com/office/powerpoint/2010/main" val="3438140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B1E92-73FC-87A3-5F34-2F83DC6A945D}"/>
              </a:ext>
            </a:extLst>
          </p:cNvPr>
          <p:cNvSpPr>
            <a:spLocks noGrp="1"/>
          </p:cNvSpPr>
          <p:nvPr>
            <p:ph type="ctrTitle"/>
          </p:nvPr>
        </p:nvSpPr>
        <p:spPr>
          <a:xfrm>
            <a:off x="688490" y="1040802"/>
            <a:ext cx="9230061" cy="1118795"/>
          </a:xfrm>
          <a:solidFill>
            <a:schemeClr val="tx1">
              <a:alpha val="81000"/>
            </a:schemeClr>
          </a:solidFill>
        </p:spPr>
        <p:txBody>
          <a:bodyPr>
            <a:normAutofit/>
          </a:bodyPr>
          <a:lstStyle/>
          <a:p>
            <a:r>
              <a:rPr lang="ru-RU" sz="3600" b="1" i="0" dirty="0">
                <a:solidFill>
                  <a:srgbClr val="C9D1D9"/>
                </a:solidFill>
                <a:effectLst/>
                <a:latin typeface="-apple-system"/>
              </a:rPr>
              <a:t>Проект по курсу "</a:t>
            </a:r>
            <a:r>
              <a:rPr lang="ru-RU" sz="3600" b="1" i="0" dirty="0" err="1">
                <a:solidFill>
                  <a:srgbClr val="C9D1D9"/>
                </a:solidFill>
                <a:effectLst/>
                <a:latin typeface="-apple-system"/>
              </a:rPr>
              <a:t>Архітектура</a:t>
            </a:r>
            <a:r>
              <a:rPr lang="ru-RU" sz="3600" b="1" i="0" dirty="0">
                <a:solidFill>
                  <a:srgbClr val="C9D1D9"/>
                </a:solidFill>
                <a:effectLst/>
                <a:latin typeface="-apple-system"/>
              </a:rPr>
              <a:t> </a:t>
            </a:r>
            <a:r>
              <a:rPr lang="ru-RU" sz="3600" b="1" i="0" dirty="0" err="1">
                <a:solidFill>
                  <a:srgbClr val="C9D1D9"/>
                </a:solidFill>
                <a:effectLst/>
                <a:latin typeface="-apple-system"/>
              </a:rPr>
              <a:t>високонавантажених</a:t>
            </a:r>
            <a:r>
              <a:rPr lang="ru-RU" sz="3600" b="1" i="0" dirty="0">
                <a:solidFill>
                  <a:srgbClr val="C9D1D9"/>
                </a:solidFill>
                <a:effectLst/>
                <a:latin typeface="-apple-system"/>
              </a:rPr>
              <a:t> </a:t>
            </a:r>
            <a:r>
              <a:rPr lang="ru-RU" sz="3600" b="1" i="0" dirty="0" err="1">
                <a:solidFill>
                  <a:srgbClr val="C9D1D9"/>
                </a:solidFill>
                <a:effectLst/>
                <a:latin typeface="-apple-system"/>
              </a:rPr>
              <a:t>розподілених</a:t>
            </a:r>
            <a:r>
              <a:rPr lang="ru-RU" sz="3600" b="1" i="0" dirty="0">
                <a:solidFill>
                  <a:srgbClr val="C9D1D9"/>
                </a:solidFill>
                <a:effectLst/>
                <a:latin typeface="-apple-system"/>
              </a:rPr>
              <a:t> систем"</a:t>
            </a:r>
            <a:endParaRPr lang="uk-UA" dirty="0"/>
          </a:p>
        </p:txBody>
      </p:sp>
      <p:sp>
        <p:nvSpPr>
          <p:cNvPr id="3" name="Підзаголовок 2">
            <a:extLst>
              <a:ext uri="{FF2B5EF4-FFF2-40B4-BE49-F238E27FC236}">
                <a16:creationId xmlns:a16="http://schemas.microsoft.com/office/drawing/2014/main" id="{F01348D4-0173-B056-138F-D57914D3E251}"/>
              </a:ext>
            </a:extLst>
          </p:cNvPr>
          <p:cNvSpPr>
            <a:spLocks noGrp="1"/>
          </p:cNvSpPr>
          <p:nvPr>
            <p:ph type="subTitle" idx="1"/>
          </p:nvPr>
        </p:nvSpPr>
        <p:spPr>
          <a:xfrm>
            <a:off x="7368988" y="2837328"/>
            <a:ext cx="3697045" cy="3098203"/>
          </a:xfrm>
          <a:solidFill>
            <a:schemeClr val="tx1">
              <a:lumMod val="95000"/>
              <a:lumOff val="5000"/>
              <a:alpha val="95000"/>
            </a:schemeClr>
          </a:solidFill>
        </p:spPr>
        <p:txBody>
          <a:bodyPr>
            <a:normAutofit/>
          </a:bodyPr>
          <a:lstStyle/>
          <a:p>
            <a:pPr algn="l"/>
            <a:r>
              <a:rPr lang="uk-UA" i="1" dirty="0">
                <a:solidFill>
                  <a:schemeClr val="bg1"/>
                </a:solidFill>
              </a:rPr>
              <a:t>Проект виконали:</a:t>
            </a:r>
          </a:p>
          <a:p>
            <a:pPr algn="l"/>
            <a:r>
              <a:rPr lang="uk-UA" i="1" dirty="0" err="1">
                <a:solidFill>
                  <a:schemeClr val="bg1"/>
                </a:solidFill>
              </a:rPr>
              <a:t>Саламон</a:t>
            </a:r>
            <a:r>
              <a:rPr lang="uk-UA" i="1" dirty="0">
                <a:solidFill>
                  <a:schemeClr val="bg1"/>
                </a:solidFill>
              </a:rPr>
              <a:t> Валентин</a:t>
            </a:r>
          </a:p>
          <a:p>
            <a:pPr algn="l"/>
            <a:r>
              <a:rPr lang="uk-UA" i="1" dirty="0">
                <a:solidFill>
                  <a:schemeClr val="bg1"/>
                </a:solidFill>
              </a:rPr>
              <a:t>Кривошеєв Іван</a:t>
            </a:r>
          </a:p>
          <a:p>
            <a:pPr algn="l"/>
            <a:r>
              <a:rPr lang="uk-UA" i="1" dirty="0">
                <a:solidFill>
                  <a:schemeClr val="bg1"/>
                </a:solidFill>
              </a:rPr>
              <a:t>Смовженко Антон</a:t>
            </a:r>
          </a:p>
          <a:p>
            <a:pPr algn="l"/>
            <a:r>
              <a:rPr lang="uk-UA" i="1" dirty="0">
                <a:solidFill>
                  <a:schemeClr val="bg1"/>
                </a:solidFill>
              </a:rPr>
              <a:t>Кириченко Євген</a:t>
            </a:r>
          </a:p>
          <a:p>
            <a:pPr algn="l"/>
            <a:r>
              <a:rPr lang="uk-UA" i="1" dirty="0" err="1">
                <a:solidFill>
                  <a:schemeClr val="bg1"/>
                </a:solidFill>
              </a:rPr>
              <a:t>Демчина</a:t>
            </a:r>
            <a:r>
              <a:rPr lang="uk-UA" i="1" dirty="0">
                <a:solidFill>
                  <a:schemeClr val="bg1"/>
                </a:solidFill>
              </a:rPr>
              <a:t> Данило</a:t>
            </a:r>
          </a:p>
        </p:txBody>
      </p:sp>
    </p:spTree>
    <p:extLst>
      <p:ext uri="{BB962C8B-B14F-4D97-AF65-F5344CB8AC3E}">
        <p14:creationId xmlns:p14="http://schemas.microsoft.com/office/powerpoint/2010/main" val="274224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BBE4EFA-1716-BFB9-78DD-BCDDA42C83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583" y="2159959"/>
            <a:ext cx="11503746" cy="3794888"/>
          </a:xfrm>
          <a:prstGeom prst="rect">
            <a:avLst/>
          </a:prstGeom>
        </p:spPr>
      </p:pic>
      <p:sp>
        <p:nvSpPr>
          <p:cNvPr id="2" name="Заголовок 1">
            <a:extLst>
              <a:ext uri="{FF2B5EF4-FFF2-40B4-BE49-F238E27FC236}">
                <a16:creationId xmlns:a16="http://schemas.microsoft.com/office/drawing/2014/main" id="{595B1E92-73FC-87A3-5F34-2F83DC6A945D}"/>
              </a:ext>
            </a:extLst>
          </p:cNvPr>
          <p:cNvSpPr>
            <a:spLocks noGrp="1"/>
          </p:cNvSpPr>
          <p:nvPr>
            <p:ph type="ctrTitle"/>
          </p:nvPr>
        </p:nvSpPr>
        <p:spPr>
          <a:xfrm>
            <a:off x="591671" y="427616"/>
            <a:ext cx="9230061" cy="1118795"/>
          </a:xfrm>
          <a:solidFill>
            <a:schemeClr val="tx1">
              <a:alpha val="81000"/>
            </a:schemeClr>
          </a:solidFill>
        </p:spPr>
        <p:txBody>
          <a:bodyPr>
            <a:normAutofit fontScale="90000"/>
          </a:bodyPr>
          <a:lstStyle/>
          <a:p>
            <a:pPr algn="l"/>
            <a:r>
              <a:rPr lang="en-US" sz="2400" b="1" i="0" dirty="0">
                <a:solidFill>
                  <a:srgbClr val="C9D1D9"/>
                </a:solidFill>
                <a:effectLst/>
                <a:latin typeface="-apple-system"/>
              </a:rPr>
              <a:t>Task 1:</a:t>
            </a:r>
            <a:br>
              <a:rPr lang="en-US" sz="2400" b="1" i="0" dirty="0">
                <a:solidFill>
                  <a:srgbClr val="C9D1D9"/>
                </a:solidFill>
                <a:effectLst/>
                <a:latin typeface="-apple-system"/>
              </a:rPr>
            </a:br>
            <a:r>
              <a:rPr lang="uk-UA" sz="2400" b="0" i="0" dirty="0">
                <a:solidFill>
                  <a:srgbClr val="C9D1D9"/>
                </a:solidFill>
                <a:effectLst/>
                <a:latin typeface="-apple-system"/>
              </a:rPr>
              <a:t>Проектуємо "вбивцю </a:t>
            </a:r>
            <a:r>
              <a:rPr lang="uk-UA" sz="2400" b="0" i="0" dirty="0" err="1">
                <a:solidFill>
                  <a:srgbClr val="C9D1D9"/>
                </a:solidFill>
                <a:effectLst/>
                <a:latin typeface="-apple-system"/>
              </a:rPr>
              <a:t>інстаграму</a:t>
            </a:r>
            <a:r>
              <a:rPr lang="uk-UA" sz="2400" b="0" i="0" dirty="0">
                <a:solidFill>
                  <a:srgbClr val="C9D1D9"/>
                </a:solidFill>
                <a:effectLst/>
                <a:latin typeface="-apple-system"/>
              </a:rPr>
              <a:t>" В рамках даного бізнес-проекту маємо спроектувати архітектуру </a:t>
            </a:r>
            <a:r>
              <a:rPr lang="uk-UA" sz="2400" b="0" i="0" dirty="0" err="1">
                <a:solidFill>
                  <a:srgbClr val="C9D1D9"/>
                </a:solidFill>
                <a:effectLst/>
                <a:latin typeface="-apple-system"/>
              </a:rPr>
              <a:t>бекенду</a:t>
            </a:r>
            <a:r>
              <a:rPr lang="uk-UA" sz="2400" b="0" i="0" dirty="0">
                <a:solidFill>
                  <a:srgbClr val="C9D1D9"/>
                </a:solidFill>
                <a:effectLst/>
                <a:latin typeface="-apple-system"/>
              </a:rPr>
              <a:t> додатку </a:t>
            </a:r>
            <a:r>
              <a:rPr lang="uk-UA" sz="2400" b="0" i="0" dirty="0" err="1">
                <a:solidFill>
                  <a:srgbClr val="C9D1D9"/>
                </a:solidFill>
                <a:effectLst/>
                <a:latin typeface="-apple-system"/>
              </a:rPr>
              <a:t>соц</a:t>
            </a:r>
            <a:r>
              <a:rPr lang="uk-UA" sz="2400" b="0" i="0" dirty="0">
                <a:solidFill>
                  <a:srgbClr val="C9D1D9"/>
                </a:solidFill>
                <a:effectLst/>
                <a:latin typeface="-apple-system"/>
              </a:rPr>
              <a:t>. мережі </a:t>
            </a:r>
            <a:r>
              <a:rPr lang="en-US" sz="2400" b="0" i="0" dirty="0" err="1">
                <a:solidFill>
                  <a:srgbClr val="C9D1D9"/>
                </a:solidFill>
                <a:effectLst/>
                <a:latin typeface="-apple-system"/>
              </a:rPr>
              <a:t>Ohmygram</a:t>
            </a:r>
            <a:endParaRPr lang="en-US" sz="2400" b="0" i="0" dirty="0">
              <a:solidFill>
                <a:srgbClr val="C9D1D9"/>
              </a:solidFill>
              <a:effectLst/>
              <a:latin typeface="-apple-system"/>
            </a:endParaRPr>
          </a:p>
        </p:txBody>
      </p:sp>
      <p:sp>
        <p:nvSpPr>
          <p:cNvPr id="3" name="Підзаголовок 2">
            <a:extLst>
              <a:ext uri="{FF2B5EF4-FFF2-40B4-BE49-F238E27FC236}">
                <a16:creationId xmlns:a16="http://schemas.microsoft.com/office/drawing/2014/main" id="{F01348D4-0173-B056-138F-D57914D3E251}"/>
              </a:ext>
            </a:extLst>
          </p:cNvPr>
          <p:cNvSpPr>
            <a:spLocks noGrp="1"/>
          </p:cNvSpPr>
          <p:nvPr>
            <p:ph type="subTitle" idx="1"/>
          </p:nvPr>
        </p:nvSpPr>
        <p:spPr>
          <a:xfrm>
            <a:off x="421989" y="1850204"/>
            <a:ext cx="1194099" cy="502919"/>
          </a:xfrm>
          <a:solidFill>
            <a:schemeClr val="tx1">
              <a:lumMod val="95000"/>
              <a:lumOff val="5000"/>
              <a:alpha val="95000"/>
            </a:schemeClr>
          </a:solidFill>
        </p:spPr>
        <p:txBody>
          <a:bodyPr>
            <a:normAutofit/>
          </a:bodyPr>
          <a:lstStyle/>
          <a:p>
            <a:pPr algn="l"/>
            <a:r>
              <a:rPr lang="uk-UA" i="1" dirty="0">
                <a:solidFill>
                  <a:schemeClr val="bg1"/>
                </a:solidFill>
              </a:rPr>
              <a:t>Схема:</a:t>
            </a:r>
          </a:p>
        </p:txBody>
      </p:sp>
    </p:spTree>
    <p:extLst>
      <p:ext uri="{BB962C8B-B14F-4D97-AF65-F5344CB8AC3E}">
        <p14:creationId xmlns:p14="http://schemas.microsoft.com/office/powerpoint/2010/main" val="337275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B1E92-73FC-87A3-5F34-2F83DC6A945D}"/>
              </a:ext>
            </a:extLst>
          </p:cNvPr>
          <p:cNvSpPr>
            <a:spLocks noGrp="1"/>
          </p:cNvSpPr>
          <p:nvPr>
            <p:ph type="ctrTitle"/>
          </p:nvPr>
        </p:nvSpPr>
        <p:spPr>
          <a:xfrm>
            <a:off x="398034" y="602428"/>
            <a:ext cx="10377543" cy="1395803"/>
          </a:xfrm>
          <a:solidFill>
            <a:schemeClr val="tx1">
              <a:alpha val="81000"/>
            </a:schemeClr>
          </a:solidFill>
        </p:spPr>
        <p:txBody>
          <a:bodyPr>
            <a:normAutofit/>
          </a:bodyPr>
          <a:lstStyle/>
          <a:p>
            <a:pPr algn="l">
              <a:buFont typeface="Arial" panose="020B0604020202020204" pitchFamily="34" charset="0"/>
              <a:buChar char="•"/>
            </a:pPr>
            <a:r>
              <a:rPr lang="uk-UA" sz="2000" b="0" i="0" dirty="0">
                <a:solidFill>
                  <a:srgbClr val="C9D1D9"/>
                </a:solidFill>
                <a:effectLst/>
                <a:latin typeface="-apple-system"/>
              </a:rPr>
              <a:t>Користувач має можливість зареєструватись. Після реєстрації автоматично створюється </a:t>
            </a:r>
            <a:r>
              <a:rPr lang="uk-UA" sz="2000" b="0" i="0" dirty="0" err="1">
                <a:solidFill>
                  <a:srgbClr val="C9D1D9"/>
                </a:solidFill>
                <a:effectLst/>
                <a:latin typeface="-apple-system"/>
              </a:rPr>
              <a:t>песональна</a:t>
            </a:r>
            <a:r>
              <a:rPr lang="uk-UA" sz="2000" b="0" i="0" dirty="0">
                <a:solidFill>
                  <a:srgbClr val="C9D1D9"/>
                </a:solidFill>
                <a:effectLst/>
                <a:latin typeface="-apple-system"/>
              </a:rPr>
              <a:t> сторінка користувача. На персональній сторінці має відображатись </a:t>
            </a:r>
            <a:r>
              <a:rPr lang="uk-UA" sz="2000" b="0" i="0" dirty="0" err="1">
                <a:solidFill>
                  <a:srgbClr val="C9D1D9"/>
                </a:solidFill>
                <a:effectLst/>
                <a:latin typeface="-apple-system"/>
              </a:rPr>
              <a:t>нікнейм</a:t>
            </a:r>
            <a:r>
              <a:rPr lang="uk-UA" sz="2000" b="0" i="0" dirty="0">
                <a:solidFill>
                  <a:srgbClr val="C9D1D9"/>
                </a:solidFill>
                <a:effectLst/>
                <a:latin typeface="-apple-system"/>
              </a:rPr>
              <a:t> користувача, фото профілю, коротка інформація (до 200 символів), останні 9 (або менше, якщо не завантажена </a:t>
            </a:r>
            <a:r>
              <a:rPr lang="uk-UA" sz="2000" b="0" i="0" dirty="0" err="1">
                <a:solidFill>
                  <a:srgbClr val="C9D1D9"/>
                </a:solidFill>
                <a:effectLst/>
                <a:latin typeface="-apple-system"/>
              </a:rPr>
              <a:t>достатьня</a:t>
            </a:r>
            <a:r>
              <a:rPr lang="uk-UA" sz="2000" b="0" i="0" dirty="0">
                <a:solidFill>
                  <a:srgbClr val="C9D1D9"/>
                </a:solidFill>
                <a:effectLst/>
                <a:latin typeface="-apple-system"/>
              </a:rPr>
              <a:t> кількість) фото користувача</a:t>
            </a:r>
          </a:p>
        </p:txBody>
      </p:sp>
      <p:sp>
        <p:nvSpPr>
          <p:cNvPr id="5" name="Підзаголовок 4">
            <a:extLst>
              <a:ext uri="{FF2B5EF4-FFF2-40B4-BE49-F238E27FC236}">
                <a16:creationId xmlns:a16="http://schemas.microsoft.com/office/drawing/2014/main" id="{ABC409FC-8D20-BC87-FD36-983DC4840912}"/>
              </a:ext>
            </a:extLst>
          </p:cNvPr>
          <p:cNvSpPr>
            <a:spLocks noGrp="1"/>
          </p:cNvSpPr>
          <p:nvPr>
            <p:ph type="subTitle" idx="1"/>
          </p:nvPr>
        </p:nvSpPr>
        <p:spPr>
          <a:xfrm>
            <a:off x="5610161" y="3130698"/>
            <a:ext cx="5002491" cy="1655762"/>
          </a:xfrm>
        </p:spPr>
        <p:txBody>
          <a:bodyPr/>
          <a:lstStyle/>
          <a:p>
            <a:endParaRPr lang="uk-UA" dirty="0"/>
          </a:p>
        </p:txBody>
      </p:sp>
      <p:pic>
        <p:nvPicPr>
          <p:cNvPr id="4" name="Рисунок 3">
            <a:extLst>
              <a:ext uri="{FF2B5EF4-FFF2-40B4-BE49-F238E27FC236}">
                <a16:creationId xmlns:a16="http://schemas.microsoft.com/office/drawing/2014/main" id="{22C54A36-7B66-0DF4-BBFE-435EDBF47574}"/>
              </a:ext>
            </a:extLst>
          </p:cNvPr>
          <p:cNvPicPr>
            <a:picLocks noChangeAspect="1"/>
          </p:cNvPicPr>
          <p:nvPr/>
        </p:nvPicPr>
        <p:blipFill rotWithShape="1">
          <a:blip r:embed="rId2"/>
          <a:srcRect l="29088" t="1634" r="38131" b="4541"/>
          <a:stretch/>
        </p:blipFill>
        <p:spPr>
          <a:xfrm>
            <a:off x="801279" y="1998231"/>
            <a:ext cx="3712802" cy="4336929"/>
          </a:xfrm>
          <a:prstGeom prst="rect">
            <a:avLst/>
          </a:prstGeom>
        </p:spPr>
      </p:pic>
    </p:spTree>
    <p:extLst>
      <p:ext uri="{BB962C8B-B14F-4D97-AF65-F5344CB8AC3E}">
        <p14:creationId xmlns:p14="http://schemas.microsoft.com/office/powerpoint/2010/main" val="187676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B1E92-73FC-87A3-5F34-2F83DC6A945D}"/>
              </a:ext>
            </a:extLst>
          </p:cNvPr>
          <p:cNvSpPr>
            <a:spLocks noGrp="1"/>
          </p:cNvSpPr>
          <p:nvPr>
            <p:ph type="ctrTitle"/>
          </p:nvPr>
        </p:nvSpPr>
        <p:spPr>
          <a:xfrm>
            <a:off x="481433" y="382590"/>
            <a:ext cx="9230061" cy="1118795"/>
          </a:xfrm>
          <a:solidFill>
            <a:schemeClr val="tx1">
              <a:alpha val="81000"/>
            </a:schemeClr>
          </a:solidFill>
        </p:spPr>
        <p:txBody>
          <a:bodyPr>
            <a:noAutofit/>
          </a:bodyPr>
          <a:lstStyle/>
          <a:p>
            <a:pPr algn="l">
              <a:buFont typeface="Arial" panose="020B0604020202020204" pitchFamily="34" charset="0"/>
              <a:buChar char="•"/>
            </a:pPr>
            <a:r>
              <a:rPr lang="uk-UA" sz="2400" b="0" i="0" dirty="0">
                <a:solidFill>
                  <a:srgbClr val="C9D1D9"/>
                </a:solidFill>
                <a:effectLst/>
                <a:latin typeface="-apple-system"/>
              </a:rPr>
              <a:t>Користувач має можливість </a:t>
            </a:r>
            <a:r>
              <a:rPr lang="uk-UA" sz="2400" b="0" i="0" dirty="0" err="1">
                <a:solidFill>
                  <a:srgbClr val="C9D1D9"/>
                </a:solidFill>
                <a:effectLst/>
                <a:latin typeface="-apple-system"/>
              </a:rPr>
              <a:t>завантужувати</a:t>
            </a:r>
            <a:r>
              <a:rPr lang="uk-UA" sz="2400" b="0" i="0" dirty="0">
                <a:solidFill>
                  <a:srgbClr val="C9D1D9"/>
                </a:solidFill>
                <a:effectLst/>
                <a:latin typeface="-apple-system"/>
              </a:rPr>
              <a:t> фото на свою сторінку. Додається обов'язково опис, </a:t>
            </a:r>
            <a:r>
              <a:rPr lang="uk-UA" sz="2400" b="0" i="0" dirty="0" err="1">
                <a:solidFill>
                  <a:srgbClr val="C9D1D9"/>
                </a:solidFill>
                <a:effectLst/>
                <a:latin typeface="-apple-system"/>
              </a:rPr>
              <a:t>геолокація</a:t>
            </a:r>
            <a:r>
              <a:rPr lang="uk-UA" sz="2400" b="0" i="0" dirty="0">
                <a:solidFill>
                  <a:srgbClr val="C9D1D9"/>
                </a:solidFill>
                <a:effectLst/>
                <a:latin typeface="-apple-system"/>
              </a:rPr>
              <a:t> і теги які користувач вказує самостійно.</a:t>
            </a:r>
          </a:p>
        </p:txBody>
      </p:sp>
      <p:sp>
        <p:nvSpPr>
          <p:cNvPr id="5" name="Підзаголовок 4">
            <a:extLst>
              <a:ext uri="{FF2B5EF4-FFF2-40B4-BE49-F238E27FC236}">
                <a16:creationId xmlns:a16="http://schemas.microsoft.com/office/drawing/2014/main" id="{C0A30340-7987-487E-EBAC-3DFE106D14B2}"/>
              </a:ext>
            </a:extLst>
          </p:cNvPr>
          <p:cNvSpPr>
            <a:spLocks noGrp="1"/>
          </p:cNvSpPr>
          <p:nvPr>
            <p:ph type="subTitle" idx="1"/>
          </p:nvPr>
        </p:nvSpPr>
        <p:spPr>
          <a:xfrm>
            <a:off x="6287678" y="2497085"/>
            <a:ext cx="4333188" cy="1655762"/>
          </a:xfrm>
        </p:spPr>
        <p:txBody>
          <a:bodyPr/>
          <a:lstStyle/>
          <a:p>
            <a:endParaRPr lang="uk-UA" dirty="0"/>
          </a:p>
        </p:txBody>
      </p:sp>
      <p:pic>
        <p:nvPicPr>
          <p:cNvPr id="6" name="Picture 5" descr="Diagram&#10;&#10;Description automatically generated">
            <a:extLst>
              <a:ext uri="{FF2B5EF4-FFF2-40B4-BE49-F238E27FC236}">
                <a16:creationId xmlns:a16="http://schemas.microsoft.com/office/drawing/2014/main" id="{2AB3E504-7B18-AE90-AD0E-2843A7A77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06" y="1945533"/>
            <a:ext cx="5685917" cy="3589506"/>
          </a:xfrm>
          <a:prstGeom prst="rect">
            <a:avLst/>
          </a:prstGeom>
        </p:spPr>
      </p:pic>
    </p:spTree>
    <p:extLst>
      <p:ext uri="{BB962C8B-B14F-4D97-AF65-F5344CB8AC3E}">
        <p14:creationId xmlns:p14="http://schemas.microsoft.com/office/powerpoint/2010/main" val="1475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B1E92-73FC-87A3-5F34-2F83DC6A945D}"/>
              </a:ext>
            </a:extLst>
          </p:cNvPr>
          <p:cNvSpPr>
            <a:spLocks noGrp="1"/>
          </p:cNvSpPr>
          <p:nvPr>
            <p:ph type="ctrTitle"/>
          </p:nvPr>
        </p:nvSpPr>
        <p:spPr>
          <a:xfrm>
            <a:off x="774551" y="978946"/>
            <a:ext cx="7874597" cy="857921"/>
          </a:xfrm>
          <a:solidFill>
            <a:schemeClr val="tx1">
              <a:alpha val="81000"/>
            </a:schemeClr>
          </a:solidFill>
        </p:spPr>
        <p:txBody>
          <a:bodyPr>
            <a:normAutofit/>
          </a:bodyPr>
          <a:lstStyle/>
          <a:p>
            <a:pPr algn="l">
              <a:buFont typeface="Arial" panose="020B0604020202020204" pitchFamily="34" charset="0"/>
              <a:buChar char="•"/>
            </a:pPr>
            <a:r>
              <a:rPr lang="ru-RU" sz="2400" b="0" i="0" dirty="0" err="1">
                <a:solidFill>
                  <a:srgbClr val="C9D1D9"/>
                </a:solidFill>
                <a:effectLst/>
                <a:latin typeface="-apple-system"/>
              </a:rPr>
              <a:t>Користувач</a:t>
            </a:r>
            <a:r>
              <a:rPr lang="ru-RU" sz="2400" b="0" i="0" dirty="0">
                <a:solidFill>
                  <a:srgbClr val="C9D1D9"/>
                </a:solidFill>
                <a:effectLst/>
                <a:latin typeface="-apple-system"/>
              </a:rPr>
              <a:t> </a:t>
            </a:r>
            <a:r>
              <a:rPr lang="ru-RU" sz="2400" b="0" i="0" dirty="0" err="1">
                <a:solidFill>
                  <a:srgbClr val="C9D1D9"/>
                </a:solidFill>
                <a:effectLst/>
                <a:latin typeface="-apple-system"/>
              </a:rPr>
              <a:t>має</a:t>
            </a:r>
            <a:r>
              <a:rPr lang="ru-RU" sz="2400" b="0" i="0" dirty="0">
                <a:solidFill>
                  <a:srgbClr val="C9D1D9"/>
                </a:solidFill>
                <a:effectLst/>
                <a:latin typeface="-apple-system"/>
              </a:rPr>
              <a:t> </a:t>
            </a:r>
            <a:r>
              <a:rPr lang="ru-RU" sz="2400" b="0" i="0" dirty="0" err="1">
                <a:solidFill>
                  <a:srgbClr val="C9D1D9"/>
                </a:solidFill>
                <a:effectLst/>
                <a:latin typeface="-apple-system"/>
              </a:rPr>
              <a:t>можливість</a:t>
            </a:r>
            <a:r>
              <a:rPr lang="ru-RU" sz="2400" b="0" i="0" dirty="0">
                <a:solidFill>
                  <a:srgbClr val="C9D1D9"/>
                </a:solidFill>
                <a:effectLst/>
                <a:latin typeface="-apple-system"/>
              </a:rPr>
              <a:t> </a:t>
            </a:r>
            <a:r>
              <a:rPr lang="ru-RU" sz="2400" b="0" i="0" dirty="0" err="1">
                <a:solidFill>
                  <a:srgbClr val="C9D1D9"/>
                </a:solidFill>
                <a:effectLst/>
                <a:latin typeface="-apple-system"/>
              </a:rPr>
              <a:t>підписатись</a:t>
            </a:r>
            <a:r>
              <a:rPr lang="ru-RU" sz="2400" b="0" i="0" dirty="0">
                <a:solidFill>
                  <a:srgbClr val="C9D1D9"/>
                </a:solidFill>
                <a:effectLst/>
                <a:latin typeface="-apple-system"/>
              </a:rPr>
              <a:t> на </a:t>
            </a:r>
            <a:r>
              <a:rPr lang="ru-RU" sz="2400" b="0" i="0" dirty="0" err="1">
                <a:solidFill>
                  <a:srgbClr val="C9D1D9"/>
                </a:solidFill>
                <a:effectLst/>
                <a:latin typeface="-apple-system"/>
              </a:rPr>
              <a:t>профіль</a:t>
            </a:r>
            <a:r>
              <a:rPr lang="ru-RU" sz="2400" b="0" i="0" dirty="0">
                <a:solidFill>
                  <a:srgbClr val="C9D1D9"/>
                </a:solidFill>
                <a:effectLst/>
                <a:latin typeface="-apple-system"/>
              </a:rPr>
              <a:t> </a:t>
            </a:r>
            <a:r>
              <a:rPr lang="ru-RU" sz="2400" b="0" i="0" dirty="0" err="1">
                <a:solidFill>
                  <a:srgbClr val="C9D1D9"/>
                </a:solidFill>
                <a:effectLst/>
                <a:latin typeface="-apple-system"/>
              </a:rPr>
              <a:t>інших</a:t>
            </a:r>
            <a:r>
              <a:rPr lang="ru-RU" sz="2400" b="0" i="0" dirty="0">
                <a:solidFill>
                  <a:srgbClr val="C9D1D9"/>
                </a:solidFill>
                <a:effectLst/>
                <a:latin typeface="-apple-system"/>
              </a:rPr>
              <a:t> </a:t>
            </a:r>
            <a:r>
              <a:rPr lang="ru-RU" sz="2400" b="0" i="0" dirty="0" err="1">
                <a:solidFill>
                  <a:srgbClr val="C9D1D9"/>
                </a:solidFill>
                <a:effectLst/>
                <a:latin typeface="-apple-system"/>
              </a:rPr>
              <a:t>користувачів</a:t>
            </a:r>
            <a:endParaRPr lang="ru-RU" sz="2400" b="0" i="0" dirty="0">
              <a:solidFill>
                <a:srgbClr val="C9D1D9"/>
              </a:solidFill>
              <a:effectLst/>
              <a:latin typeface="-apple-system"/>
            </a:endParaRPr>
          </a:p>
        </p:txBody>
      </p:sp>
      <p:sp>
        <p:nvSpPr>
          <p:cNvPr id="5" name="Підзаголовок 4">
            <a:extLst>
              <a:ext uri="{FF2B5EF4-FFF2-40B4-BE49-F238E27FC236}">
                <a16:creationId xmlns:a16="http://schemas.microsoft.com/office/drawing/2014/main" id="{6AD5CB66-8D74-9A9D-3368-EDB015E67586}"/>
              </a:ext>
            </a:extLst>
          </p:cNvPr>
          <p:cNvSpPr>
            <a:spLocks noGrp="1"/>
          </p:cNvSpPr>
          <p:nvPr>
            <p:ph type="subTitle" idx="1"/>
          </p:nvPr>
        </p:nvSpPr>
        <p:spPr>
          <a:xfrm>
            <a:off x="7494308" y="2243579"/>
            <a:ext cx="3173691" cy="3014221"/>
          </a:xfrm>
        </p:spPr>
        <p:txBody>
          <a:bodyPr/>
          <a:lstStyle/>
          <a:p>
            <a:endParaRPr lang="uk-UA" dirty="0"/>
          </a:p>
        </p:txBody>
      </p:sp>
      <p:pic>
        <p:nvPicPr>
          <p:cNvPr id="6" name="Picture 5" descr="Diagram&#10;&#10;Description automatically generated">
            <a:extLst>
              <a:ext uri="{FF2B5EF4-FFF2-40B4-BE49-F238E27FC236}">
                <a16:creationId xmlns:a16="http://schemas.microsoft.com/office/drawing/2014/main" id="{C66B4FB7-152A-B988-7BD3-FA2DEBCFA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6" y="2278302"/>
            <a:ext cx="8294852" cy="3791754"/>
          </a:xfrm>
          <a:prstGeom prst="rect">
            <a:avLst/>
          </a:prstGeom>
        </p:spPr>
      </p:pic>
    </p:spTree>
    <p:extLst>
      <p:ext uri="{BB962C8B-B14F-4D97-AF65-F5344CB8AC3E}">
        <p14:creationId xmlns:p14="http://schemas.microsoft.com/office/powerpoint/2010/main" val="287851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B1E92-73FC-87A3-5F34-2F83DC6A945D}"/>
              </a:ext>
            </a:extLst>
          </p:cNvPr>
          <p:cNvSpPr>
            <a:spLocks noGrp="1"/>
          </p:cNvSpPr>
          <p:nvPr>
            <p:ph type="ctrTitle"/>
          </p:nvPr>
        </p:nvSpPr>
        <p:spPr>
          <a:xfrm>
            <a:off x="419549" y="731520"/>
            <a:ext cx="9585063" cy="868680"/>
          </a:xfrm>
          <a:solidFill>
            <a:schemeClr val="tx1">
              <a:alpha val="81000"/>
            </a:schemeClr>
          </a:solidFill>
        </p:spPr>
        <p:txBody>
          <a:bodyPr>
            <a:noAutofit/>
          </a:bodyPr>
          <a:lstStyle/>
          <a:p>
            <a:pPr algn="l">
              <a:buFont typeface="Arial" panose="020B0604020202020204" pitchFamily="34" charset="0"/>
              <a:buChar char="•"/>
            </a:pPr>
            <a:r>
              <a:rPr lang="ru-RU" sz="2800" b="0" i="0" dirty="0" err="1">
                <a:solidFill>
                  <a:srgbClr val="C9D1D9"/>
                </a:solidFill>
                <a:effectLst/>
                <a:latin typeface="-apple-system"/>
              </a:rPr>
              <a:t>Користувач</a:t>
            </a:r>
            <a:r>
              <a:rPr lang="ru-RU" sz="2800" b="0" i="0" dirty="0">
                <a:solidFill>
                  <a:srgbClr val="C9D1D9"/>
                </a:solidFill>
                <a:effectLst/>
                <a:latin typeface="-apple-system"/>
              </a:rPr>
              <a:t> </a:t>
            </a:r>
            <a:r>
              <a:rPr lang="ru-RU" sz="2800" b="0" i="0" dirty="0" err="1">
                <a:solidFill>
                  <a:srgbClr val="C9D1D9"/>
                </a:solidFill>
                <a:effectLst/>
                <a:latin typeface="-apple-system"/>
              </a:rPr>
              <a:t>має</a:t>
            </a:r>
            <a:r>
              <a:rPr lang="ru-RU" sz="2800" b="0" i="0" dirty="0">
                <a:solidFill>
                  <a:srgbClr val="C9D1D9"/>
                </a:solidFill>
                <a:effectLst/>
                <a:latin typeface="-apple-system"/>
              </a:rPr>
              <a:t> </a:t>
            </a:r>
            <a:r>
              <a:rPr lang="ru-RU" sz="2800" b="0" i="0" dirty="0" err="1">
                <a:solidFill>
                  <a:srgbClr val="C9D1D9"/>
                </a:solidFill>
                <a:effectLst/>
                <a:latin typeface="-apple-system"/>
              </a:rPr>
              <a:t>можливість</a:t>
            </a:r>
            <a:r>
              <a:rPr lang="ru-RU" sz="2800" b="0" i="0" dirty="0">
                <a:solidFill>
                  <a:srgbClr val="C9D1D9"/>
                </a:solidFill>
                <a:effectLst/>
                <a:latin typeface="-apple-system"/>
              </a:rPr>
              <a:t> </a:t>
            </a:r>
            <a:r>
              <a:rPr lang="ru-RU" sz="2800" b="0" i="0" dirty="0" err="1">
                <a:solidFill>
                  <a:srgbClr val="C9D1D9"/>
                </a:solidFill>
                <a:effectLst/>
                <a:latin typeface="-apple-system"/>
              </a:rPr>
              <a:t>переглядати</a:t>
            </a:r>
            <a:r>
              <a:rPr lang="ru-RU" sz="2800" b="0" i="0" dirty="0">
                <a:solidFill>
                  <a:srgbClr val="C9D1D9"/>
                </a:solidFill>
                <a:effectLst/>
                <a:latin typeface="-apple-system"/>
              </a:rPr>
              <a:t> </a:t>
            </a:r>
            <a:r>
              <a:rPr lang="ru-RU" sz="2800" b="0" i="0" dirty="0" err="1">
                <a:solidFill>
                  <a:srgbClr val="C9D1D9"/>
                </a:solidFill>
                <a:effectLst/>
                <a:latin typeface="-apple-system"/>
              </a:rPr>
              <a:t>фід</a:t>
            </a:r>
            <a:r>
              <a:rPr lang="ru-RU" sz="2800" b="0" i="0" dirty="0">
                <a:solidFill>
                  <a:srgbClr val="C9D1D9"/>
                </a:solidFill>
                <a:effectLst/>
                <a:latin typeface="-apple-system"/>
              </a:rPr>
              <a:t>, </a:t>
            </a:r>
            <a:r>
              <a:rPr lang="ru-RU" sz="2800" b="0" i="0" dirty="0" err="1">
                <a:solidFill>
                  <a:srgbClr val="C9D1D9"/>
                </a:solidFill>
                <a:effectLst/>
                <a:latin typeface="-apple-system"/>
              </a:rPr>
              <a:t>що</a:t>
            </a:r>
            <a:r>
              <a:rPr lang="ru-RU" sz="2800" b="0" i="0" dirty="0">
                <a:solidFill>
                  <a:srgbClr val="C9D1D9"/>
                </a:solidFill>
                <a:effectLst/>
                <a:latin typeface="-apple-system"/>
              </a:rPr>
              <a:t> </a:t>
            </a:r>
            <a:r>
              <a:rPr lang="ru-RU" sz="2800" b="0" i="0" dirty="0" err="1">
                <a:solidFill>
                  <a:srgbClr val="C9D1D9"/>
                </a:solidFill>
                <a:effectLst/>
                <a:latin typeface="-apple-system"/>
              </a:rPr>
              <a:t>формується</a:t>
            </a:r>
            <a:r>
              <a:rPr lang="ru-RU" sz="2800" b="0" i="0" dirty="0">
                <a:solidFill>
                  <a:srgbClr val="C9D1D9"/>
                </a:solidFill>
                <a:effectLst/>
                <a:latin typeface="-apple-system"/>
              </a:rPr>
              <a:t> </a:t>
            </a:r>
            <a:r>
              <a:rPr lang="ru-RU" sz="2800" b="0" i="0" dirty="0" err="1">
                <a:solidFill>
                  <a:srgbClr val="C9D1D9"/>
                </a:solidFill>
                <a:effectLst/>
                <a:latin typeface="-apple-system"/>
              </a:rPr>
              <a:t>із</a:t>
            </a:r>
            <a:r>
              <a:rPr lang="ru-RU" sz="2800" b="0" i="0" dirty="0">
                <a:solidFill>
                  <a:srgbClr val="C9D1D9"/>
                </a:solidFill>
                <a:effectLst/>
                <a:latin typeface="-apple-system"/>
              </a:rPr>
              <a:t> </a:t>
            </a:r>
            <a:r>
              <a:rPr lang="ru-RU" sz="2800" b="0" i="0" dirty="0" err="1">
                <a:solidFill>
                  <a:srgbClr val="C9D1D9"/>
                </a:solidFill>
                <a:effectLst/>
                <a:latin typeface="-apple-system"/>
              </a:rPr>
              <a:t>завантажених</a:t>
            </a:r>
            <a:r>
              <a:rPr lang="ru-RU" sz="2800" b="0" i="0" dirty="0">
                <a:solidFill>
                  <a:srgbClr val="C9D1D9"/>
                </a:solidFill>
                <a:effectLst/>
                <a:latin typeface="-apple-system"/>
              </a:rPr>
              <a:t> фото </a:t>
            </a:r>
            <a:r>
              <a:rPr lang="ru-RU" sz="2800" b="0" i="0" dirty="0" err="1">
                <a:solidFill>
                  <a:srgbClr val="C9D1D9"/>
                </a:solidFill>
                <a:effectLst/>
                <a:latin typeface="-apple-system"/>
              </a:rPr>
              <a:t>користувачів</a:t>
            </a:r>
            <a:r>
              <a:rPr lang="ru-RU" sz="2800" b="0" i="0" dirty="0">
                <a:solidFill>
                  <a:srgbClr val="C9D1D9"/>
                </a:solidFill>
                <a:effectLst/>
                <a:latin typeface="-apple-system"/>
              </a:rPr>
              <a:t>, на </a:t>
            </a:r>
            <a:r>
              <a:rPr lang="ru-RU" sz="2800" b="0" i="0" dirty="0" err="1">
                <a:solidFill>
                  <a:srgbClr val="C9D1D9"/>
                </a:solidFill>
                <a:effectLst/>
                <a:latin typeface="-apple-system"/>
              </a:rPr>
              <a:t>яких</a:t>
            </a:r>
            <a:r>
              <a:rPr lang="ru-RU" sz="2800" b="0" i="0" dirty="0">
                <a:solidFill>
                  <a:srgbClr val="C9D1D9"/>
                </a:solidFill>
                <a:effectLst/>
                <a:latin typeface="-apple-system"/>
              </a:rPr>
              <a:t> є </a:t>
            </a:r>
            <a:r>
              <a:rPr lang="ru-RU" sz="2800" b="0" i="0" dirty="0" err="1">
                <a:solidFill>
                  <a:srgbClr val="C9D1D9"/>
                </a:solidFill>
                <a:effectLst/>
                <a:latin typeface="-apple-system"/>
              </a:rPr>
              <a:t>підписка</a:t>
            </a:r>
            <a:endParaRPr lang="ru-RU" sz="2800" b="0" i="0" dirty="0">
              <a:solidFill>
                <a:srgbClr val="C9D1D9"/>
              </a:solidFill>
              <a:effectLst/>
              <a:latin typeface="-apple-system"/>
            </a:endParaRPr>
          </a:p>
        </p:txBody>
      </p:sp>
      <p:sp>
        <p:nvSpPr>
          <p:cNvPr id="5" name="Підзаголовок 4">
            <a:extLst>
              <a:ext uri="{FF2B5EF4-FFF2-40B4-BE49-F238E27FC236}">
                <a16:creationId xmlns:a16="http://schemas.microsoft.com/office/drawing/2014/main" id="{C0A30340-7987-487E-EBAC-3DFE106D14B2}"/>
              </a:ext>
            </a:extLst>
          </p:cNvPr>
          <p:cNvSpPr>
            <a:spLocks noGrp="1"/>
          </p:cNvSpPr>
          <p:nvPr>
            <p:ph type="subTitle" idx="1"/>
          </p:nvPr>
        </p:nvSpPr>
        <p:spPr>
          <a:xfrm>
            <a:off x="7956223" y="3692951"/>
            <a:ext cx="2419546" cy="2882245"/>
          </a:xfrm>
        </p:spPr>
        <p:txBody>
          <a:bodyPr/>
          <a:lstStyle/>
          <a:p>
            <a:r>
              <a:rPr lang="uk-UA" dirty="0"/>
              <a:t>Червоні стрілки – зв</a:t>
            </a:r>
            <a:r>
              <a:rPr lang="en-US" dirty="0"/>
              <a:t>’</a:t>
            </a:r>
            <a:r>
              <a:rPr lang="uk-UA" dirty="0" err="1"/>
              <a:t>язки</a:t>
            </a:r>
            <a:r>
              <a:rPr lang="uk-UA" dirty="0"/>
              <a:t> що відповідають за дане технічне завдання</a:t>
            </a:r>
          </a:p>
          <a:p>
            <a:endParaRPr lang="uk-UA" dirty="0"/>
          </a:p>
          <a:p>
            <a:endParaRPr lang="uk-UA" dirty="0"/>
          </a:p>
        </p:txBody>
      </p:sp>
      <p:pic>
        <p:nvPicPr>
          <p:cNvPr id="4" name="Рисунок 3">
            <a:extLst>
              <a:ext uri="{FF2B5EF4-FFF2-40B4-BE49-F238E27FC236}">
                <a16:creationId xmlns:a16="http://schemas.microsoft.com/office/drawing/2014/main" id="{CD75E94A-F836-89B1-78FC-318BDC109EE5}"/>
              </a:ext>
            </a:extLst>
          </p:cNvPr>
          <p:cNvPicPr>
            <a:picLocks noChangeAspect="1"/>
          </p:cNvPicPr>
          <p:nvPr/>
        </p:nvPicPr>
        <p:blipFill rotWithShape="1">
          <a:blip r:embed="rId2"/>
          <a:srcRect l="42096" r="-7851" b="6747"/>
          <a:stretch/>
        </p:blipFill>
        <p:spPr>
          <a:xfrm>
            <a:off x="659876" y="1600200"/>
            <a:ext cx="7921658" cy="4760877"/>
          </a:xfrm>
          <a:prstGeom prst="rect">
            <a:avLst/>
          </a:prstGeom>
        </p:spPr>
      </p:pic>
    </p:spTree>
    <p:extLst>
      <p:ext uri="{BB962C8B-B14F-4D97-AF65-F5344CB8AC3E}">
        <p14:creationId xmlns:p14="http://schemas.microsoft.com/office/powerpoint/2010/main" val="103008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B1E92-73FC-87A3-5F34-2F83DC6A945D}"/>
              </a:ext>
            </a:extLst>
          </p:cNvPr>
          <p:cNvSpPr>
            <a:spLocks noGrp="1"/>
          </p:cNvSpPr>
          <p:nvPr>
            <p:ph type="ctrTitle"/>
          </p:nvPr>
        </p:nvSpPr>
        <p:spPr>
          <a:xfrm>
            <a:off x="263951" y="207046"/>
            <a:ext cx="9651125" cy="1425231"/>
          </a:xfrm>
          <a:solidFill>
            <a:schemeClr val="tx1">
              <a:alpha val="81000"/>
            </a:schemeClr>
          </a:solidFill>
        </p:spPr>
        <p:txBody>
          <a:bodyPr>
            <a:noAutofit/>
          </a:bodyPr>
          <a:lstStyle/>
          <a:p>
            <a:pPr algn="l">
              <a:buFont typeface="Arial" panose="020B0604020202020204" pitchFamily="34" charset="0"/>
              <a:buChar char="•"/>
            </a:pPr>
            <a:r>
              <a:rPr lang="uk-UA" sz="2400" b="0" i="0" dirty="0">
                <a:solidFill>
                  <a:srgbClr val="C9D1D9"/>
                </a:solidFill>
                <a:effectLst/>
                <a:latin typeface="-apple-system"/>
              </a:rPr>
              <a:t>Користувач має можливість залишати </a:t>
            </a:r>
            <a:r>
              <a:rPr lang="uk-UA" sz="2400" b="0" i="0" dirty="0" err="1">
                <a:solidFill>
                  <a:srgbClr val="C9D1D9"/>
                </a:solidFill>
                <a:effectLst/>
                <a:latin typeface="-apple-system"/>
              </a:rPr>
              <a:t>вподобайки</a:t>
            </a:r>
            <a:r>
              <a:rPr lang="uk-UA" sz="2400" b="0" i="0" dirty="0">
                <a:solidFill>
                  <a:srgbClr val="C9D1D9"/>
                </a:solidFill>
                <a:effectLst/>
                <a:latin typeface="-apple-system"/>
              </a:rPr>
              <a:t> та коментарі під своїм та фото інших користувачів, на яких він підписаний. Ці дані відображаються для інших користувачів, що переглядають дані фото (</a:t>
            </a:r>
            <a:r>
              <a:rPr lang="uk-UA" sz="2400" b="0" i="0" dirty="0" err="1">
                <a:solidFill>
                  <a:srgbClr val="C9D1D9"/>
                </a:solidFill>
                <a:effectLst/>
                <a:latin typeface="-apple-system"/>
              </a:rPr>
              <a:t>вподобайки</a:t>
            </a:r>
            <a:r>
              <a:rPr lang="uk-UA" sz="2400" b="0" i="0" dirty="0">
                <a:solidFill>
                  <a:srgbClr val="C9D1D9"/>
                </a:solidFill>
                <a:effectLst/>
                <a:latin typeface="-apple-system"/>
              </a:rPr>
              <a:t> у вигляді лічильника, коментарі в хронологічному порядку)</a:t>
            </a:r>
          </a:p>
        </p:txBody>
      </p:sp>
      <p:sp>
        <p:nvSpPr>
          <p:cNvPr id="5" name="Підзаголовок 4">
            <a:extLst>
              <a:ext uri="{FF2B5EF4-FFF2-40B4-BE49-F238E27FC236}">
                <a16:creationId xmlns:a16="http://schemas.microsoft.com/office/drawing/2014/main" id="{93CBF60A-E34B-D6EE-636E-DD1FE6662E76}"/>
              </a:ext>
            </a:extLst>
          </p:cNvPr>
          <p:cNvSpPr>
            <a:spLocks noGrp="1"/>
          </p:cNvSpPr>
          <p:nvPr>
            <p:ph type="subTitle" idx="1"/>
          </p:nvPr>
        </p:nvSpPr>
        <p:spPr>
          <a:xfrm>
            <a:off x="7692272" y="3252247"/>
            <a:ext cx="2419546" cy="2882245"/>
          </a:xfrm>
        </p:spPr>
        <p:txBody>
          <a:bodyPr/>
          <a:lstStyle/>
          <a:p>
            <a:r>
              <a:rPr lang="uk-UA" dirty="0"/>
              <a:t>Жовті стрілки – зв</a:t>
            </a:r>
            <a:r>
              <a:rPr lang="en-US" dirty="0"/>
              <a:t>’</a:t>
            </a:r>
            <a:r>
              <a:rPr lang="uk-UA" dirty="0" err="1"/>
              <a:t>язки</a:t>
            </a:r>
            <a:r>
              <a:rPr lang="uk-UA" dirty="0"/>
              <a:t> що відповідають за дане технічне завдання</a:t>
            </a:r>
          </a:p>
        </p:txBody>
      </p:sp>
      <p:pic>
        <p:nvPicPr>
          <p:cNvPr id="6" name="Picture 5" descr="Diagram&#10;&#10;Description automatically generated">
            <a:extLst>
              <a:ext uri="{FF2B5EF4-FFF2-40B4-BE49-F238E27FC236}">
                <a16:creationId xmlns:a16="http://schemas.microsoft.com/office/drawing/2014/main" id="{3CA768AC-6438-C653-9CE8-9D98B3067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95" y="2383277"/>
            <a:ext cx="7149830" cy="3623395"/>
          </a:xfrm>
          <a:prstGeom prst="rect">
            <a:avLst/>
          </a:prstGeom>
        </p:spPr>
      </p:pic>
    </p:spTree>
    <p:extLst>
      <p:ext uri="{BB962C8B-B14F-4D97-AF65-F5344CB8AC3E}">
        <p14:creationId xmlns:p14="http://schemas.microsoft.com/office/powerpoint/2010/main" val="123192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B1E92-73FC-87A3-5F34-2F83DC6A945D}"/>
              </a:ext>
            </a:extLst>
          </p:cNvPr>
          <p:cNvSpPr>
            <a:spLocks noGrp="1"/>
          </p:cNvSpPr>
          <p:nvPr>
            <p:ph type="ctrTitle"/>
          </p:nvPr>
        </p:nvSpPr>
        <p:spPr>
          <a:xfrm>
            <a:off x="301214" y="323586"/>
            <a:ext cx="9230061" cy="2117483"/>
          </a:xfrm>
          <a:solidFill>
            <a:schemeClr val="tx1">
              <a:alpha val="81000"/>
            </a:schemeClr>
          </a:solidFill>
        </p:spPr>
        <p:txBody>
          <a:bodyPr>
            <a:noAutofit/>
          </a:bodyPr>
          <a:lstStyle/>
          <a:p>
            <a:pPr algn="l">
              <a:buFont typeface="Arial" panose="020B0604020202020204" pitchFamily="34" charset="0"/>
              <a:buChar char="•"/>
            </a:pPr>
            <a:r>
              <a:rPr lang="uk-UA" sz="2000" b="0" i="0" dirty="0">
                <a:solidFill>
                  <a:srgbClr val="C9D1D9"/>
                </a:solidFill>
                <a:effectLst/>
                <a:latin typeface="-apple-system"/>
              </a:rPr>
              <a:t>Користувач має можливість переглядати фото інших користувачів в розділі "рекомендації" на яких він ще не підписаний. Рекомендації формуються на основі підписок користувачів, на яких підписаний користувач або за тегами, які користувач вказав при завантажені своїх фото або за </a:t>
            </a:r>
            <a:r>
              <a:rPr lang="uk-UA" sz="2000" b="0" i="0" dirty="0" err="1">
                <a:solidFill>
                  <a:srgbClr val="C9D1D9"/>
                </a:solidFill>
                <a:effectLst/>
                <a:latin typeface="-apple-system"/>
              </a:rPr>
              <a:t>геолокацією</a:t>
            </a:r>
            <a:r>
              <a:rPr lang="uk-UA" sz="2000" b="0" i="0" dirty="0">
                <a:solidFill>
                  <a:srgbClr val="C9D1D9"/>
                </a:solidFill>
                <a:effectLst/>
                <a:latin typeface="-apple-system"/>
              </a:rPr>
              <a:t>, яку вказував користувач при завантажені своїх фото. Пріоритет показу того чи іншого фото в рекомендації обчислюється на основі </a:t>
            </a:r>
            <a:r>
              <a:rPr lang="uk-UA" sz="2000" b="0" i="0" dirty="0" err="1">
                <a:solidFill>
                  <a:srgbClr val="C9D1D9"/>
                </a:solidFill>
                <a:effectLst/>
                <a:latin typeface="-apple-system"/>
              </a:rPr>
              <a:t>лайків</a:t>
            </a:r>
            <a:r>
              <a:rPr lang="uk-UA" sz="2000" b="0" i="0" dirty="0">
                <a:solidFill>
                  <a:srgbClr val="C9D1D9"/>
                </a:solidFill>
                <a:effectLst/>
                <a:latin typeface="-apple-system"/>
              </a:rPr>
              <a:t> кожного фото (більше </a:t>
            </a:r>
            <a:r>
              <a:rPr lang="uk-UA" sz="2000" b="0" i="0" dirty="0" err="1">
                <a:solidFill>
                  <a:srgbClr val="C9D1D9"/>
                </a:solidFill>
                <a:effectLst/>
                <a:latin typeface="-apple-system"/>
              </a:rPr>
              <a:t>лайків</a:t>
            </a:r>
            <a:r>
              <a:rPr lang="uk-UA" sz="2000" b="0" i="0" dirty="0">
                <a:solidFill>
                  <a:srgbClr val="C9D1D9"/>
                </a:solidFill>
                <a:effectLst/>
                <a:latin typeface="-apple-system"/>
              </a:rPr>
              <a:t> - вище </a:t>
            </a:r>
            <a:r>
              <a:rPr lang="uk-UA" sz="2000" b="0" i="0" dirty="0" err="1">
                <a:solidFill>
                  <a:srgbClr val="C9D1D9"/>
                </a:solidFill>
                <a:effectLst/>
                <a:latin typeface="-apple-system"/>
              </a:rPr>
              <a:t>пріорітет</a:t>
            </a:r>
            <a:r>
              <a:rPr lang="uk-UA" sz="2000" b="0" i="0" dirty="0">
                <a:solidFill>
                  <a:srgbClr val="C9D1D9"/>
                </a:solidFill>
                <a:effectLst/>
                <a:latin typeface="-apple-system"/>
              </a:rPr>
              <a:t>)</a:t>
            </a:r>
          </a:p>
        </p:txBody>
      </p:sp>
      <p:sp>
        <p:nvSpPr>
          <p:cNvPr id="5" name="Підзаголовок 4">
            <a:extLst>
              <a:ext uri="{FF2B5EF4-FFF2-40B4-BE49-F238E27FC236}">
                <a16:creationId xmlns:a16="http://schemas.microsoft.com/office/drawing/2014/main" id="{C0A30340-7987-487E-EBAC-3DFE106D14B2}"/>
              </a:ext>
            </a:extLst>
          </p:cNvPr>
          <p:cNvSpPr>
            <a:spLocks noGrp="1"/>
          </p:cNvSpPr>
          <p:nvPr>
            <p:ph type="subTitle" idx="1"/>
          </p:nvPr>
        </p:nvSpPr>
        <p:spPr>
          <a:xfrm>
            <a:off x="8053189" y="3762293"/>
            <a:ext cx="2614810" cy="2615073"/>
          </a:xfrm>
        </p:spPr>
        <p:txBody>
          <a:bodyPr>
            <a:normAutofit/>
          </a:bodyPr>
          <a:lstStyle/>
          <a:p>
            <a:r>
              <a:rPr lang="uk-UA" dirty="0"/>
              <a:t>Зелені стрілки – зв</a:t>
            </a:r>
            <a:r>
              <a:rPr lang="en-US" dirty="0"/>
              <a:t>’</a:t>
            </a:r>
            <a:r>
              <a:rPr lang="uk-UA" dirty="0" err="1"/>
              <a:t>язки</a:t>
            </a:r>
            <a:r>
              <a:rPr lang="uk-UA" dirty="0"/>
              <a:t> що відповідають за дане технічне завдання</a:t>
            </a:r>
          </a:p>
          <a:p>
            <a:endParaRPr lang="uk-UA" dirty="0"/>
          </a:p>
        </p:txBody>
      </p:sp>
      <p:pic>
        <p:nvPicPr>
          <p:cNvPr id="4" name="Рисунок 3">
            <a:extLst>
              <a:ext uri="{FF2B5EF4-FFF2-40B4-BE49-F238E27FC236}">
                <a16:creationId xmlns:a16="http://schemas.microsoft.com/office/drawing/2014/main" id="{9AA61D1A-7601-AF36-972C-84E3029CA5D2}"/>
              </a:ext>
            </a:extLst>
          </p:cNvPr>
          <p:cNvPicPr>
            <a:picLocks noChangeAspect="1"/>
          </p:cNvPicPr>
          <p:nvPr/>
        </p:nvPicPr>
        <p:blipFill rotWithShape="1">
          <a:blip r:embed="rId2"/>
          <a:srcRect l="35416" t="30394"/>
          <a:stretch/>
        </p:blipFill>
        <p:spPr>
          <a:xfrm>
            <a:off x="179109" y="2552307"/>
            <a:ext cx="7874080" cy="3553566"/>
          </a:xfrm>
          <a:prstGeom prst="rect">
            <a:avLst/>
          </a:prstGeom>
        </p:spPr>
      </p:pic>
    </p:spTree>
    <p:extLst>
      <p:ext uri="{BB962C8B-B14F-4D97-AF65-F5344CB8AC3E}">
        <p14:creationId xmlns:p14="http://schemas.microsoft.com/office/powerpoint/2010/main" val="287730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44439A-E911-3596-38E1-E86ACDC79621}"/>
              </a:ext>
            </a:extLst>
          </p:cNvPr>
          <p:cNvSpPr>
            <a:spLocks noGrp="1"/>
          </p:cNvSpPr>
          <p:nvPr>
            <p:ph type="title"/>
          </p:nvPr>
        </p:nvSpPr>
        <p:spPr>
          <a:xfrm>
            <a:off x="2151529" y="1879899"/>
            <a:ext cx="7713233" cy="1549101"/>
          </a:xfrm>
          <a:solidFill>
            <a:schemeClr val="accent5">
              <a:alpha val="75000"/>
            </a:schemeClr>
          </a:solidFill>
        </p:spPr>
        <p:txBody>
          <a:bodyPr>
            <a:normAutofit/>
          </a:bodyPr>
          <a:lstStyle/>
          <a:p>
            <a:r>
              <a:rPr lang="uk-UA" sz="8800" b="1" dirty="0"/>
              <a:t> Дякую за увагу!</a:t>
            </a:r>
          </a:p>
        </p:txBody>
      </p:sp>
    </p:spTree>
    <p:extLst>
      <p:ext uri="{BB962C8B-B14F-4D97-AF65-F5344CB8AC3E}">
        <p14:creationId xmlns:p14="http://schemas.microsoft.com/office/powerpoint/2010/main" val="455722940"/>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TotalTime>
  <Words>293</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Тема Office</vt:lpstr>
      <vt:lpstr>Проект по курсу "Архітектура високонавантажених розподілених систем"</vt:lpstr>
      <vt:lpstr>Task 1: Проектуємо "вбивцю інстаграму" В рамках даного бізнес-проекту маємо спроектувати архітектуру бекенду додатку соц. мережі Ohmygram</vt:lpstr>
      <vt:lpstr>Користувач має можливість зареєструватись. Після реєстрації автоматично створюється песональна сторінка користувача. На персональній сторінці має відображатись нікнейм користувача, фото профілю, коротка інформація (до 200 символів), останні 9 (або менше, якщо не завантажена достатьня кількість) фото користувача</vt:lpstr>
      <vt:lpstr>Користувач має можливість завантужувати фото на свою сторінку. Додається обов'язково опис, геолокація і теги які користувач вказує самостійно.</vt:lpstr>
      <vt:lpstr>Користувач має можливість підписатись на профіль інших користувачів</vt:lpstr>
      <vt:lpstr>Користувач має можливість переглядати фід, що формується із завантажених фото користувачів, на яких є підписка</vt:lpstr>
      <vt:lpstr>Користувач має можливість залишати вподобайки та коментарі під своїм та фото інших користувачів, на яких він підписаний. Ці дані відображаються для інших користувачів, що переглядають дані фото (вподобайки у вигляді лічильника, коментарі в хронологічному порядку)</vt:lpstr>
      <vt:lpstr>Користувач має можливість переглядати фото інших користувачів в розділі "рекомендації" на яких він ще не підписаний. Рекомендації формуються на основі підписок користувачів, на яких підписаний користувач або за тегами, які користувач вказав при завантажені своїх фото або за геолокацією, яку вказував користувач при завантажені своїх фото. Пріоритет показу того чи іншого фото в рекомендації обчислюється на основі лайків кожного фото (більше лайків - вище пріорітет)</vt:lpstr>
      <vt:lpstr> 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 по курсу "Архітектура високонавантажених розподілених систем"</dc:title>
  <dc:creator>Смовженко Антон Олександрович</dc:creator>
  <cp:lastModifiedBy>Ivan Kryvosheev</cp:lastModifiedBy>
  <cp:revision>14</cp:revision>
  <dcterms:created xsi:type="dcterms:W3CDTF">2022-12-11T13:00:28Z</dcterms:created>
  <dcterms:modified xsi:type="dcterms:W3CDTF">2022-12-14T12:20:12Z</dcterms:modified>
</cp:coreProperties>
</file>