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9" r:id="rId4"/>
    <p:sldId id="270" r:id="rId5"/>
    <p:sldId id="271" r:id="rId6"/>
    <p:sldId id="274" r:id="rId7"/>
    <p:sldId id="273" r:id="rId8"/>
    <p:sldId id="272" r:id="rId9"/>
    <p:sldId id="280" r:id="rId10"/>
    <p:sldId id="281" r:id="rId11"/>
    <p:sldId id="275" r:id="rId12"/>
    <p:sldId id="276" r:id="rId13"/>
    <p:sldId id="278" r:id="rId14"/>
    <p:sldId id="27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5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&#1047;&#1072;&#1076;&#1072;&#1095;&#1072;_&#1086;&#1073;_&#1091;&#1089;&#1090;&#1086;&#1081;&#1095;&#1080;&#1074;&#1086;&#1084;_&#1087;&#1072;&#1088;&#1086;&#1089;&#1086;&#1095;&#1077;&#1090;&#1072;&#1085;&#1080;&#1080;#.D0.9E.D1.81.D0.BD.D0.BE.D0.B2.D0.BD.D0.B0.D1.8F_.D0.B7.D0.B0.D0.B4.D0.B0.D1.87.D0.B0" TargetMode="External"/><Relationship Id="rId2" Type="http://schemas.openxmlformats.org/officeDocument/2006/relationships/hyperlink" Target="https://iq.opengenus.org/stable-roommates-probl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space.spbu.ru/bitstream/11701/10822/1/Julia_Sverlova_-_diploma.pdf" TargetMode="External"/><Relationship Id="rId5" Type="http://schemas.openxmlformats.org/officeDocument/2006/relationships/hyperlink" Target="https://github.com/oedokumaci/gale-shapley" TargetMode="External"/><Relationship Id="rId4" Type="http://schemas.openxmlformats.org/officeDocument/2006/relationships/hyperlink" Target="https://habr.com/ru/articles/46339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649397"/>
            <a:ext cx="11056883" cy="1522303"/>
          </a:xfrm>
        </p:spPr>
        <p:txBody>
          <a:bodyPr>
            <a:noAutofit/>
          </a:bodyPr>
          <a:lstStyle/>
          <a:p>
            <a:r>
              <a:rPr lang="ru-RU" sz="4800" dirty="0"/>
              <a:t>Задача построения стабильных бракосочетаний. Алгоритм </a:t>
            </a:r>
            <a:r>
              <a:rPr lang="ru-RU" sz="4800" dirty="0" err="1"/>
              <a:t>Гэйла</a:t>
            </a:r>
            <a:r>
              <a:rPr lang="ru-RU" sz="4800" dirty="0"/>
              <a:t>-Шепли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0C133-76F9-40F7-8E5B-53904033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663FF-E717-49E9-9F63-8DC69A8E2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данном случае общая сложность времени выполнения осталась </a:t>
            </a:r>
            <a:r>
              <a:rPr lang="en-US" dirty="0"/>
              <a:t>O(n^2), </a:t>
            </a:r>
            <a:r>
              <a:rPr lang="ru-RU" dirty="0"/>
              <a:t>но в лучшем случаи время выполнения будет достигать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n^2 * lg n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86D9B-284B-4D07-8B7F-63E72769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03" y="1825625"/>
            <a:ext cx="6706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C6487-5AB1-4F8F-8A91-65CF9BD6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Альтернативы: </a:t>
            </a:r>
            <a:r>
              <a:rPr lang="ru-RU" b="1" i="0" dirty="0">
                <a:effectLst/>
                <a:latin typeface="-apple-system"/>
              </a:rPr>
              <a:t>Алгоритм </a:t>
            </a:r>
            <a:r>
              <a:rPr lang="ru-RU" b="1" i="0" dirty="0" err="1">
                <a:effectLst/>
                <a:latin typeface="-apple-system"/>
              </a:rPr>
              <a:t>Ирвинга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A3BAB-E739-498B-8D0C-4D8695A6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-apple-system"/>
              </a:rPr>
              <a:t>Временная сложность: </a:t>
            </a:r>
            <a:r>
              <a:rPr lang="en-US" b="1" dirty="0">
                <a:latin typeface="-apple-system"/>
              </a:rPr>
              <a:t>O(n^2)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-apple-system"/>
              </a:rPr>
              <a:t>Пространственная сложность: </a:t>
            </a:r>
            <a:r>
              <a:rPr lang="en-US" b="1" i="0" dirty="0">
                <a:effectLst/>
                <a:latin typeface="-apple-system"/>
              </a:rPr>
              <a:t>O(n^2)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-apple-system"/>
              </a:rPr>
              <a:t>Может не иметь решения в определённых случаях</a:t>
            </a:r>
          </a:p>
          <a:p>
            <a:pPr marL="0" indent="0">
              <a:buNone/>
            </a:pPr>
            <a:endParaRPr lang="ru-RU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46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00A0-6803-4F90-B8E4-BAF821C5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Алгоритм </a:t>
            </a:r>
            <a:r>
              <a:rPr lang="ru-RU" b="1" i="0" dirty="0" err="1">
                <a:effectLst/>
                <a:latin typeface="-apple-system"/>
              </a:rPr>
              <a:t>Ирвинга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05BB5-E7EB-4C05-B628-F13C1AE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Участники расставляют других участников по приоритету, а затем делают предложение всем в своём списке, переходя к следующему участнику, если их предложение отклонено.</a:t>
            </a:r>
          </a:p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Предложение отклоняется, когда человек получает предложение от того, кому он отдаёт предпочтение. Предложение также может быть отклонено, когда человек, которому мы отдаём предпочтение, делает предложение, и мы отклоняем ранее принятое предложение.</a:t>
            </a:r>
          </a:p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Если человек является последним предпочтением для всех остальных и отвергается всеми, стабильного соответствия не существует.</a:t>
            </a:r>
          </a:p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Первый этап заканчивается, когда каждый сделал предложение и получил предложение от кого-то другого.</a:t>
            </a:r>
          </a:p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Теперь мы исключаем все предпочтения, которые ниже, чем у того, чьё предложение было принято, и симметрично.</a:t>
            </a:r>
          </a:p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Далее мы исключаем повороты.</a:t>
            </a:r>
          </a:p>
          <a:p>
            <a:pPr algn="l" fontAlgn="base">
              <a:buFont typeface="+mj-lt"/>
              <a:buAutoNum type="arabicPeriod"/>
            </a:pPr>
            <a:r>
              <a:rPr lang="ru-RU" b="0" i="0" dirty="0">
                <a:effectLst/>
                <a:latin typeface="inherit"/>
              </a:rPr>
              <a:t>Когда у всех участников в списке останется только один человек, мы остановимся. Это стабильное соответствие соседей по комнате.</a:t>
            </a:r>
          </a:p>
        </p:txBody>
      </p:sp>
    </p:spTree>
    <p:extLst>
      <p:ext uri="{BB962C8B-B14F-4D97-AF65-F5344CB8AC3E}">
        <p14:creationId xmlns:p14="http://schemas.microsoft.com/office/powerpoint/2010/main" val="8309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0EE-5C1E-4C62-B8B7-EB8576FB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1BEF9A-BD00-4652-A809-B862D368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3.9</a:t>
            </a:r>
          </a:p>
          <a:p>
            <a:r>
              <a:rPr lang="en-US" dirty="0"/>
              <a:t>VS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88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A049D-D53D-459C-94AA-35CA8891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CA661-C0EE-4CF2-A30A-B2AAA3E9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https://iq.opengenus.org/stable-roommates-problem/</a:t>
            </a:r>
            <a:endParaRPr lang="ru-RU" dirty="0"/>
          </a:p>
          <a:p>
            <a:r>
              <a:rPr lang="en-US" dirty="0">
                <a:hlinkClick r:id="rId3"/>
              </a:rPr>
              <a:t>https://neerc.ifmo.ru/wiki/index.php?title=</a:t>
            </a:r>
            <a:r>
              <a:rPr lang="ru-RU" dirty="0" err="1">
                <a:hlinkClick r:id="rId3"/>
              </a:rPr>
              <a:t>Задача_об_устойчивом_паросочетании</a:t>
            </a:r>
            <a:r>
              <a:rPr lang="ru-RU" dirty="0">
                <a:hlinkClick r:id="rId3"/>
              </a:rPr>
              <a:t>#.</a:t>
            </a:r>
            <a:r>
              <a:rPr lang="en-US" dirty="0">
                <a:hlinkClick r:id="rId3"/>
              </a:rPr>
              <a:t>D0.9E.D1.81.D0.BD.D0.BE.D0.B2.D0.BD.D0.B0.D1.8F_.D0.B7.D0.B0.D0.B4.D0.B0.D1.87.D0.B0</a:t>
            </a:r>
            <a:endParaRPr lang="ru-RU" dirty="0"/>
          </a:p>
          <a:p>
            <a:r>
              <a:rPr lang="en-US" dirty="0">
                <a:hlinkClick r:id="rId4"/>
              </a:rPr>
              <a:t>https://habr.com/ru/articles/463391/</a:t>
            </a:r>
            <a:endParaRPr lang="ru-RU" dirty="0"/>
          </a:p>
          <a:p>
            <a:r>
              <a:rPr lang="en-US" dirty="0">
                <a:hlinkClick r:id="rId5"/>
              </a:rPr>
              <a:t>https://github.com/oedokumaci/gale-shapley</a:t>
            </a:r>
            <a:endParaRPr lang="ru-RU" dirty="0"/>
          </a:p>
          <a:p>
            <a:r>
              <a:rPr lang="en-US" dirty="0">
                <a:hlinkClick r:id="rId6"/>
              </a:rPr>
              <a:t>https://dspace.spbu.ru/bitstream/11701/10822/1/Julia_Sverlova_-_diploma.pdf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3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AE4B-0743-4BE6-8B93-117EBBC5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на практике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2ACD8-90E3-41E0-B797-CED70DDE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Распределение выпускников медицинских учебных заведений</a:t>
            </a:r>
            <a:r>
              <a:rPr lang="ru-RU" b="0" i="0" dirty="0">
                <a:effectLst/>
                <a:latin typeface="YS Text"/>
              </a:rPr>
              <a:t>. В 1980-х годах американский экономист Элвин Рот использовал алгоритм для решения проблемы, связанной с распределением выпускников медицинских учебных заведений.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Распределение учеников по школам</a:t>
            </a:r>
            <a:r>
              <a:rPr lang="ru-RU" b="0" i="0" dirty="0">
                <a:effectLst/>
                <a:latin typeface="YS Text"/>
              </a:rPr>
              <a:t>.  Алгоритм Гейла-Шепли пригодился крупным городским школьным округам в назначении новых учащихся в школы. Например, в Нью-Йорке до переработки процесса назначения около 30 тысяч учащихся в год попадали в школы, в которых совсем не планировали учиться.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Поиск доноров</a:t>
            </a:r>
            <a:r>
              <a:rPr lang="ru-RU" b="0" i="0" dirty="0">
                <a:effectLst/>
                <a:latin typeface="YS Text"/>
              </a:rPr>
              <a:t>. В 2004 году Элвин Рот применил принцип поиска подходящей пары, чтобы помочь пациентам, нуждающимся в пересадке, найти донора. </a:t>
            </a:r>
          </a:p>
        </p:txBody>
      </p:sp>
    </p:spTree>
    <p:extLst>
      <p:ext uri="{BB962C8B-B14F-4D97-AF65-F5344CB8AC3E}">
        <p14:creationId xmlns:p14="http://schemas.microsoft.com/office/powerpoint/2010/main" val="258721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Задача построения стабильных бракосочетаний.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EAEC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i="0" dirty="0">
                <a:solidFill>
                  <a:srgbClr val="EAEC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адача о стабильном сопоставлении </a:t>
            </a:r>
            <a:r>
              <a:rPr lang="ru-RU" b="1" i="0" dirty="0">
                <a:solidFill>
                  <a:srgbClr val="EAEC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(она же з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адача построения стабильных бракосочетаний или 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 отложенного согласия</a:t>
            </a:r>
            <a:r>
              <a:rPr lang="ru-RU" b="1" i="0" dirty="0">
                <a:solidFill>
                  <a:srgbClr val="EAEC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заключается в нахождении стабильного 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паросочетания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между элементами двух множеств, имеющих свои предпочтения.</a:t>
            </a:r>
          </a:p>
        </p:txBody>
      </p: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57B3E-8EB9-4E88-AE01-BA187BE8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70031-B486-45D9-8ADF-7479BEA1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YS Text"/>
              </a:rPr>
              <a:t>В</a:t>
            </a:r>
            <a:r>
              <a:rPr lang="ru-RU" b="0" i="0" dirty="0">
                <a:effectLst/>
                <a:latin typeface="YS Text"/>
              </a:rPr>
              <a:t> качестве входных данных даётся равное количество элементов множеств двух типов (например, n мужчин и n женщин), а также порядок предпочтений для каждого из них. </a:t>
            </a:r>
          </a:p>
          <a:p>
            <a:pPr marL="0" indent="0">
              <a:buNone/>
            </a:pPr>
            <a:r>
              <a:rPr lang="ru-RU" b="0" i="0" dirty="0" err="1">
                <a:effectLst/>
                <a:latin typeface="YS Text"/>
              </a:rPr>
              <a:t>Паросочетание</a:t>
            </a:r>
            <a:r>
              <a:rPr lang="ru-RU" b="0" i="0" dirty="0">
                <a:effectLst/>
                <a:latin typeface="YS Text"/>
              </a:rPr>
              <a:t> называется устойчивым(стабильным), когда нет ни одной пары элементов разных типов, не входящей в это </a:t>
            </a:r>
            <a:r>
              <a:rPr lang="ru-RU" b="0" i="0" dirty="0" err="1">
                <a:effectLst/>
                <a:latin typeface="YS Text"/>
              </a:rPr>
              <a:t>паросочетание</a:t>
            </a:r>
            <a:r>
              <a:rPr lang="ru-RU" b="0" i="0" dirty="0">
                <a:effectLst/>
                <a:latin typeface="YS Text"/>
              </a:rPr>
              <a:t>, в которой оба предпочитают друг друга своей текущей паре.</a:t>
            </a:r>
          </a:p>
          <a:p>
            <a:pPr marL="0" indent="0">
              <a:buNone/>
            </a:pPr>
            <a:r>
              <a:rPr lang="ru-RU" dirty="0">
                <a:latin typeface="YS Text"/>
              </a:rPr>
              <a:t>Необходимо найти полное устойчивое </a:t>
            </a:r>
            <a:r>
              <a:rPr lang="ru-RU" dirty="0" err="1">
                <a:latin typeface="YS Text"/>
              </a:rPr>
              <a:t>паросочитание</a:t>
            </a:r>
            <a:r>
              <a:rPr lang="ru-RU" dirty="0">
                <a:latin typeface="YS Text"/>
              </a:rPr>
              <a:t> между элементами двух множеств размера </a:t>
            </a:r>
            <a:r>
              <a:rPr lang="en-US" dirty="0">
                <a:latin typeface="YS Text"/>
              </a:rPr>
              <a:t>n</a:t>
            </a:r>
            <a:r>
              <a:rPr lang="ru-RU" dirty="0">
                <a:latin typeface="YS Text"/>
              </a:rPr>
              <a:t>, имеющих свои предпочтения.</a:t>
            </a:r>
            <a:endParaRPr lang="ru-RU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42935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7B806-50E9-46BD-BA66-3B51BE2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Гейла-Шепли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127C5-6884-419E-8070-0C1C4546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Мужчины делают предложение наиболее предпочитаемой женщине.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женщина из всех поступивших предложений выбирает наилучшее и отвечает на него «может быть» (помолвка), на все остальные отвечает «нет» (отказ).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Мужчины, получившие отказ, обращаются к следующей женщине из своего списка предпочтений, мужчины, получившие ответ «может быть», ничего не делают.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женщине пришло предложение лучше предыдущего, то она прежнему претенденту (которому ранее сказала «может быть») говорит «нет», а новому претенденту говорит «может быть».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Шаги </a:t>
            </a:r>
            <a:r>
              <a:rPr lang="ru-RU" altLang="ru-RU" sz="3300" dirty="0">
                <a:latin typeface="Arial" panose="020B0604020202020204" pitchFamily="34" charset="0"/>
                <a:cs typeface="Arial" panose="020B0604020202020204" pitchFamily="34" charset="0"/>
              </a:rPr>
              <a:t>1-4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повторяются, пока у всех мужчин не исчерпается список предложений, в этот момент женщины отвечают «да» на те предложения «может быть», которые у них есть в настоящий момент.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52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4E421-FA59-4DF2-BBEF-43F8ECF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563A5-99FE-4695-87B6-524A48A1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66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66"/>
                </a:solidFill>
              </a:rPr>
              <a:t>пока</a:t>
            </a:r>
            <a:r>
              <a:rPr lang="ru-RU" dirty="0"/>
              <a:t> существуют свободные мужчины:</a:t>
            </a:r>
          </a:p>
          <a:p>
            <a:pPr marL="0" indent="0">
              <a:buNone/>
            </a:pPr>
            <a:r>
              <a:rPr lang="ru-RU" dirty="0"/>
              <a:t>	м = свободный мужчина</a:t>
            </a:r>
          </a:p>
          <a:p>
            <a:pPr marL="0" indent="0">
              <a:buNone/>
            </a:pPr>
            <a:r>
              <a:rPr lang="ru-RU" dirty="0"/>
              <a:t>	ж = первая женщина из текущего списка м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FF0066"/>
                </a:solidFill>
              </a:rPr>
              <a:t>если</a:t>
            </a:r>
            <a:r>
              <a:rPr lang="ru-RU" dirty="0"/>
              <a:t> ж свободна:</a:t>
            </a:r>
          </a:p>
          <a:p>
            <a:pPr marL="0" indent="0">
              <a:buNone/>
            </a:pPr>
            <a:r>
              <a:rPr lang="ru-RU" dirty="0"/>
              <a:t>		м и ж связаны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FF0066"/>
                </a:solidFill>
              </a:rPr>
              <a:t>если</a:t>
            </a:r>
            <a:r>
              <a:rPr lang="ru-RU" dirty="0"/>
              <a:t> ж предпочитает м своему текущему партнеру м</a:t>
            </a:r>
            <a:r>
              <a:rPr lang="en-US" dirty="0"/>
              <a:t>`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	м и ж связаны</a:t>
            </a:r>
          </a:p>
          <a:p>
            <a:pPr marL="0" indent="0">
              <a:buNone/>
            </a:pPr>
            <a:r>
              <a:rPr lang="ru-RU" dirty="0"/>
              <a:t>		вычеркиваем ж из списка предпочтений м</a:t>
            </a:r>
            <a:r>
              <a:rPr lang="en-US" dirty="0"/>
              <a:t>`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помечаем м</a:t>
            </a:r>
            <a:r>
              <a:rPr lang="en-US" dirty="0"/>
              <a:t>`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FF0066"/>
                </a:solidFill>
              </a:rPr>
              <a:t>иначе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	 вычеркиваем ж из списка предпочтений м</a:t>
            </a:r>
          </a:p>
          <a:p>
            <a:pPr marL="0" indent="0">
              <a:buNone/>
            </a:pPr>
            <a:r>
              <a:rPr lang="ru-R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5780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хема выбора в рамках алгоритма Гейла-Шепли(Нажмите чтобы увеличить)">
            <a:extLst>
              <a:ext uri="{FF2B5EF4-FFF2-40B4-BE49-F238E27FC236}">
                <a16:creationId xmlns:a16="http://schemas.microsoft.com/office/drawing/2014/main" id="{EC91FC83-5D65-43B7-A551-E9036CD785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540067"/>
            <a:ext cx="5135880" cy="5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9B0C67-8323-40FA-8127-A90F4717C5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66675"/>
            <a:ext cx="8201025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7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F6761-04D6-4E28-8B18-C9CC2E57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временной и пространственной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09ABC-FE3F-40BB-8A32-632C918E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Память: </a:t>
            </a:r>
            <a:r>
              <a:rPr lang="en-US" sz="3200" dirty="0"/>
              <a:t>O(n^2)</a:t>
            </a:r>
          </a:p>
          <a:p>
            <a:pPr marL="0" indent="0">
              <a:buNone/>
            </a:pPr>
            <a:r>
              <a:rPr lang="ru-RU" dirty="0"/>
              <a:t>Хранение списка предпочтений имеет пространственную сложность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2 * n * n</a:t>
            </a:r>
            <a:r>
              <a:rPr lang="ru-RU" dirty="0"/>
              <a:t>)</a:t>
            </a:r>
            <a:r>
              <a:rPr lang="en-US" dirty="0"/>
              <a:t> ~ O(n^2), </a:t>
            </a:r>
            <a:r>
              <a:rPr lang="ru-RU" dirty="0"/>
              <a:t>так как включает в себя списки фаворитов всех участников двух групп</a:t>
            </a:r>
            <a:endParaRPr lang="en-US" dirty="0"/>
          </a:p>
          <a:p>
            <a:pPr marL="0" indent="0">
              <a:buNone/>
            </a:pPr>
            <a:r>
              <a:rPr lang="ru-RU" sz="3200" dirty="0"/>
              <a:t>Время выполнения</a:t>
            </a:r>
            <a:r>
              <a:rPr lang="en-US" sz="3200" dirty="0"/>
              <a:t>: O(n^2)</a:t>
            </a:r>
            <a:endParaRPr lang="ru-RU" sz="3200" dirty="0"/>
          </a:p>
          <a:p>
            <a:pPr marL="0" indent="0">
              <a:buNone/>
            </a:pPr>
            <a:r>
              <a:rPr lang="ru-RU" dirty="0"/>
              <a:t>Проход по списку свободных мужчин имеет сложность </a:t>
            </a:r>
            <a:r>
              <a:rPr lang="en-US" dirty="0"/>
              <a:t>O(n)</a:t>
            </a:r>
            <a:r>
              <a:rPr lang="ru-RU" dirty="0"/>
              <a:t>, проход по списку фаворитов для фаворитки свободного мужчины тоже </a:t>
            </a:r>
            <a:r>
              <a:rPr lang="en-US" dirty="0"/>
              <a:t>O(n).</a:t>
            </a:r>
            <a:r>
              <a:rPr lang="ru-RU" dirty="0"/>
              <a:t> Так как один проход вложен в другой, то общая временная сложность будет </a:t>
            </a:r>
            <a:r>
              <a:rPr lang="en-US" dirty="0"/>
              <a:t>O(n^2)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91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DEE1D-7736-4299-97C3-C5C3E7E4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ACE546-022D-4EA1-A6F4-EDDDA54C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71" y="0"/>
            <a:ext cx="4129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8539A-929B-4758-AC67-A30E0EE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CA0ED-BCDA-4026-9D03-8284F21A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оптимизации можно ранжировать изначальный список «свободных мужчин» по рейтингу популярности, основанному на предпочтениях противоположного пола в некоторых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31327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890</Words>
  <Application>Microsoft Office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inherit</vt:lpstr>
      <vt:lpstr>YS Text</vt:lpstr>
      <vt:lpstr>Office Theme</vt:lpstr>
      <vt:lpstr>Задача построения стабильных бракосочетаний. Алгоритм Гэйла-Шепли</vt:lpstr>
      <vt:lpstr>Задача построения стабильных бракосочетаний.</vt:lpstr>
      <vt:lpstr>Формулировка  задачи</vt:lpstr>
      <vt:lpstr>Алгоритм Гейла-Шепли</vt:lpstr>
      <vt:lpstr>Псевдокод</vt:lpstr>
      <vt:lpstr>Презентация PowerPoint</vt:lpstr>
      <vt:lpstr>Оценка временной и пространственной сложности</vt:lpstr>
      <vt:lpstr>Код</vt:lpstr>
      <vt:lpstr>Модификация</vt:lpstr>
      <vt:lpstr>Реализация</vt:lpstr>
      <vt:lpstr>Альтернативы: Алгоритм Ирвинга</vt:lpstr>
      <vt:lpstr>Алгоритм Ирвинга</vt:lpstr>
      <vt:lpstr>Ресурсы реализации</vt:lpstr>
      <vt:lpstr>Источники</vt:lpstr>
      <vt:lpstr>Задача на практике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14</cp:revision>
  <dcterms:created xsi:type="dcterms:W3CDTF">2024-10-11T21:04:53Z</dcterms:created>
  <dcterms:modified xsi:type="dcterms:W3CDTF">2024-11-17T18:08:06Z</dcterms:modified>
</cp:coreProperties>
</file>