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3"/>
  </p:notes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  <p:sldId id="264" r:id="rId9"/>
    <p:sldId id="266" r:id="rId10"/>
    <p:sldId id="267" r:id="rId11"/>
    <p:sldId id="263" r:id="rId12"/>
    <p:sldId id="268" r:id="rId13"/>
    <p:sldId id="265" r:id="rId14"/>
    <p:sldId id="269" r:id="rId15"/>
    <p:sldId id="273" r:id="rId16"/>
    <p:sldId id="274" r:id="rId17"/>
    <p:sldId id="275" r:id="rId18"/>
    <p:sldId id="276" r:id="rId19"/>
    <p:sldId id="271" r:id="rId20"/>
    <p:sldId id="272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 snapToGrid="0">
      <p:cViewPr varScale="1">
        <p:scale>
          <a:sx n="80" d="100"/>
          <a:sy n="80" d="100"/>
        </p:scale>
        <p:origin x="9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74A59-2AD7-4DA3-A96D-FFEDF14EB6ED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CA9A7-11ED-4A34-B2CB-DD7360E89E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534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CA9A7-11ED-4A34-B2CB-DD7360E89E3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13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36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28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91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45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9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48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5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44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59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28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6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4EDF8-99C2-4B40-889E-2E99E76DA18B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152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72356-3310-4467-90A8-8C4267942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558" y="876299"/>
            <a:ext cx="11056883" cy="1592919"/>
          </a:xfrm>
        </p:spPr>
        <p:txBody>
          <a:bodyPr>
            <a:noAutofit/>
          </a:bodyPr>
          <a:lstStyle/>
          <a:p>
            <a:r>
              <a:rPr lang="ru-RU" sz="4800" dirty="0"/>
              <a:t>АВЛ-деревья</a:t>
            </a:r>
            <a:r>
              <a:rPr lang="en-US" sz="4800" dirty="0"/>
              <a:t>.</a:t>
            </a:r>
            <a:r>
              <a:rPr lang="ru-RU" sz="4800" dirty="0"/>
              <a:t>Оценка высоты АВЛ-дерева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3099DB-4559-490E-8D9C-745B72686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274676"/>
            <a:ext cx="5959366" cy="583324"/>
          </a:xfrm>
        </p:spPr>
        <p:txBody>
          <a:bodyPr/>
          <a:lstStyle/>
          <a:p>
            <a:r>
              <a:rPr lang="ru-RU" dirty="0"/>
              <a:t>Выполнил: Миронов Егор БИВТ-23-8</a:t>
            </a:r>
          </a:p>
        </p:txBody>
      </p:sp>
    </p:spTree>
    <p:extLst>
      <p:ext uri="{BB962C8B-B14F-4D97-AF65-F5344CB8AC3E}">
        <p14:creationId xmlns:p14="http://schemas.microsoft.com/office/powerpoint/2010/main" val="214228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B23FC-812B-4E34-8917-7A1E66DBC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867"/>
            <a:ext cx="10515600" cy="1325563"/>
          </a:xfrm>
        </p:spPr>
        <p:txBody>
          <a:bodyPr/>
          <a:lstStyle/>
          <a:p>
            <a:r>
              <a:rPr lang="ru-RU" b="0" i="0" dirty="0">
                <a:effectLst/>
                <a:latin typeface="Arial" panose="020B0604020202020204" pitchFamily="34" charset="0"/>
              </a:rPr>
              <a:t>Большой левый поворот</a:t>
            </a:r>
            <a:endParaRPr lang="ru-R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837414-D206-4877-A66C-7CB49C4E7EEE}"/>
              </a:ext>
            </a:extLst>
          </p:cNvPr>
          <p:cNvSpPr txBox="1"/>
          <p:nvPr/>
        </p:nvSpPr>
        <p:spPr>
          <a:xfrm>
            <a:off x="2376702" y="418933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H-3</a:t>
            </a:r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3BA0709-16B5-4E8A-8055-A35E85FA8BBA}"/>
              </a:ext>
            </a:extLst>
          </p:cNvPr>
          <p:cNvSpPr txBox="1"/>
          <p:nvPr/>
        </p:nvSpPr>
        <p:spPr>
          <a:xfrm>
            <a:off x="283034" y="6971019"/>
            <a:ext cx="73675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left_rotate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 err="1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y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x</a:t>
            </a: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y</a:t>
            </a: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678F5FF0-C086-40B9-B53A-5B1E35B14028}"/>
              </a:ext>
            </a:extLst>
          </p:cNvPr>
          <p:cNvSpPr/>
          <p:nvPr/>
        </p:nvSpPr>
        <p:spPr>
          <a:xfrm>
            <a:off x="2846901" y="2695923"/>
            <a:ext cx="505231" cy="524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EF981ED2-839C-410D-97AA-61027714CC91}"/>
              </a:ext>
            </a:extLst>
          </p:cNvPr>
          <p:cNvSpPr/>
          <p:nvPr/>
        </p:nvSpPr>
        <p:spPr>
          <a:xfrm>
            <a:off x="3233231" y="3636914"/>
            <a:ext cx="583578" cy="577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A3B7DBE3-5D56-470F-B777-AFD51AFB0725}"/>
              </a:ext>
            </a:extLst>
          </p:cNvPr>
          <p:cNvSpPr/>
          <p:nvPr/>
        </p:nvSpPr>
        <p:spPr>
          <a:xfrm>
            <a:off x="2807727" y="4600923"/>
            <a:ext cx="583578" cy="577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sp>
        <p:nvSpPr>
          <p:cNvPr id="45" name="Равнобедренный треугольник 44">
            <a:extLst>
              <a:ext uri="{FF2B5EF4-FFF2-40B4-BE49-F238E27FC236}">
                <a16:creationId xmlns:a16="http://schemas.microsoft.com/office/drawing/2014/main" id="{0ED93B58-79A4-4B1D-94E7-6D6489307405}"/>
              </a:ext>
            </a:extLst>
          </p:cNvPr>
          <p:cNvSpPr/>
          <p:nvPr/>
        </p:nvSpPr>
        <p:spPr>
          <a:xfrm>
            <a:off x="2373591" y="3685624"/>
            <a:ext cx="562885" cy="52485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ru-RU" dirty="0"/>
          </a:p>
        </p:txBody>
      </p:sp>
      <p:sp>
        <p:nvSpPr>
          <p:cNvPr id="57" name="Равнобедренный треугольник 56">
            <a:extLst>
              <a:ext uri="{FF2B5EF4-FFF2-40B4-BE49-F238E27FC236}">
                <a16:creationId xmlns:a16="http://schemas.microsoft.com/office/drawing/2014/main" id="{AC295862-4EF1-49C2-B46F-A8492831BB99}"/>
              </a:ext>
            </a:extLst>
          </p:cNvPr>
          <p:cNvSpPr/>
          <p:nvPr/>
        </p:nvSpPr>
        <p:spPr>
          <a:xfrm>
            <a:off x="2369729" y="5564932"/>
            <a:ext cx="562885" cy="52485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endParaRPr lang="ru-RU" dirty="0"/>
          </a:p>
        </p:txBody>
      </p:sp>
      <p:sp>
        <p:nvSpPr>
          <p:cNvPr id="58" name="Равнобедренный треугольник 57">
            <a:extLst>
              <a:ext uri="{FF2B5EF4-FFF2-40B4-BE49-F238E27FC236}">
                <a16:creationId xmlns:a16="http://schemas.microsoft.com/office/drawing/2014/main" id="{33F09FDB-66FF-4A09-8204-EC845B6832CE}"/>
              </a:ext>
            </a:extLst>
          </p:cNvPr>
          <p:cNvSpPr/>
          <p:nvPr/>
        </p:nvSpPr>
        <p:spPr>
          <a:xfrm>
            <a:off x="3267333" y="5613266"/>
            <a:ext cx="562885" cy="52485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ru-RU" dirty="0"/>
          </a:p>
        </p:txBody>
      </p:sp>
      <p:sp>
        <p:nvSpPr>
          <p:cNvPr id="59" name="Равнобедренный треугольник 58">
            <a:extLst>
              <a:ext uri="{FF2B5EF4-FFF2-40B4-BE49-F238E27FC236}">
                <a16:creationId xmlns:a16="http://schemas.microsoft.com/office/drawing/2014/main" id="{07C5840A-7547-4ABE-A4DF-7C51DB84B56A}"/>
              </a:ext>
            </a:extLst>
          </p:cNvPr>
          <p:cNvSpPr/>
          <p:nvPr/>
        </p:nvSpPr>
        <p:spPr>
          <a:xfrm>
            <a:off x="3683005" y="4768981"/>
            <a:ext cx="562885" cy="52485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ru-RU" dirty="0"/>
          </a:p>
        </p:txBody>
      </p:sp>
      <p:sp>
        <p:nvSpPr>
          <p:cNvPr id="60" name="Стрелка: вправо 59">
            <a:extLst>
              <a:ext uri="{FF2B5EF4-FFF2-40B4-BE49-F238E27FC236}">
                <a16:creationId xmlns:a16="http://schemas.microsoft.com/office/drawing/2014/main" id="{DD1F903A-AF63-46CC-B844-16CB7451210B}"/>
              </a:ext>
            </a:extLst>
          </p:cNvPr>
          <p:cNvSpPr/>
          <p:nvPr/>
        </p:nvSpPr>
        <p:spPr>
          <a:xfrm>
            <a:off x="4158324" y="3938993"/>
            <a:ext cx="933450" cy="3238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9168EB43-AE80-44BB-81B3-AFD340477DEA}"/>
              </a:ext>
            </a:extLst>
          </p:cNvPr>
          <p:cNvCxnSpPr>
            <a:cxnSpLocks/>
            <a:stCxn id="40" idx="3"/>
            <a:endCxn id="45" idx="0"/>
          </p:cNvCxnSpPr>
          <p:nvPr/>
        </p:nvCxnSpPr>
        <p:spPr>
          <a:xfrm flipH="1">
            <a:off x="2655034" y="3143912"/>
            <a:ext cx="265856" cy="541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07B738C7-EC27-4DE5-9B80-B952F16840D6}"/>
              </a:ext>
            </a:extLst>
          </p:cNvPr>
          <p:cNvCxnSpPr>
            <a:cxnSpLocks/>
            <a:stCxn id="40" idx="5"/>
            <a:endCxn id="41" idx="0"/>
          </p:cNvCxnSpPr>
          <p:nvPr/>
        </p:nvCxnSpPr>
        <p:spPr>
          <a:xfrm>
            <a:off x="3278143" y="3143912"/>
            <a:ext cx="246877" cy="493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C6BDDD0A-0E17-4FFD-9B89-BC0075275266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3099516" y="4129462"/>
            <a:ext cx="219178" cy="452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BF82DC22-E512-4B57-B43C-4BBC8B3EE64D}"/>
              </a:ext>
            </a:extLst>
          </p:cNvPr>
          <p:cNvCxnSpPr>
            <a:cxnSpLocks/>
            <a:stCxn id="41" idx="5"/>
            <a:endCxn id="59" idx="0"/>
          </p:cNvCxnSpPr>
          <p:nvPr/>
        </p:nvCxnSpPr>
        <p:spPr>
          <a:xfrm>
            <a:off x="3731346" y="4129462"/>
            <a:ext cx="233102" cy="639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216F362C-7A0E-4867-B217-F02BDB3B75C4}"/>
              </a:ext>
            </a:extLst>
          </p:cNvPr>
          <p:cNvCxnSpPr>
            <a:cxnSpLocks/>
            <a:stCxn id="44" idx="3"/>
          </p:cNvCxnSpPr>
          <p:nvPr/>
        </p:nvCxnSpPr>
        <p:spPr>
          <a:xfrm flipH="1">
            <a:off x="2655033" y="5093471"/>
            <a:ext cx="238157" cy="497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BDAE2D78-C366-4C6F-B770-7AA112325D1B}"/>
              </a:ext>
            </a:extLst>
          </p:cNvPr>
          <p:cNvCxnSpPr>
            <a:cxnSpLocks/>
            <a:stCxn id="44" idx="5"/>
            <a:endCxn id="58" idx="0"/>
          </p:cNvCxnSpPr>
          <p:nvPr/>
        </p:nvCxnSpPr>
        <p:spPr>
          <a:xfrm>
            <a:off x="3305842" y="5093471"/>
            <a:ext cx="242934" cy="519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Овал 67">
            <a:extLst>
              <a:ext uri="{FF2B5EF4-FFF2-40B4-BE49-F238E27FC236}">
                <a16:creationId xmlns:a16="http://schemas.microsoft.com/office/drawing/2014/main" id="{8613ED5F-7C3C-4954-BA8E-78443459A5A5}"/>
              </a:ext>
            </a:extLst>
          </p:cNvPr>
          <p:cNvSpPr/>
          <p:nvPr/>
        </p:nvSpPr>
        <p:spPr>
          <a:xfrm>
            <a:off x="5567170" y="3967045"/>
            <a:ext cx="583578" cy="577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79162368-603C-43F7-8008-1B8E2FDCE345}"/>
              </a:ext>
            </a:extLst>
          </p:cNvPr>
          <p:cNvSpPr/>
          <p:nvPr/>
        </p:nvSpPr>
        <p:spPr>
          <a:xfrm>
            <a:off x="6404114" y="2736115"/>
            <a:ext cx="583578" cy="577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561F0739-86B7-426D-BCEF-AC869C3F2FC7}"/>
              </a:ext>
            </a:extLst>
          </p:cNvPr>
          <p:cNvSpPr/>
          <p:nvPr/>
        </p:nvSpPr>
        <p:spPr>
          <a:xfrm>
            <a:off x="7596756" y="3967045"/>
            <a:ext cx="583578" cy="577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71" name="Равнобедренный треугольник 70">
            <a:extLst>
              <a:ext uri="{FF2B5EF4-FFF2-40B4-BE49-F238E27FC236}">
                <a16:creationId xmlns:a16="http://schemas.microsoft.com/office/drawing/2014/main" id="{FDD64A24-A508-4EF5-A765-651DDA811530}"/>
              </a:ext>
            </a:extLst>
          </p:cNvPr>
          <p:cNvSpPr/>
          <p:nvPr/>
        </p:nvSpPr>
        <p:spPr>
          <a:xfrm>
            <a:off x="5004207" y="4919125"/>
            <a:ext cx="562885" cy="52485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ru-RU" dirty="0"/>
          </a:p>
        </p:txBody>
      </p:sp>
      <p:sp>
        <p:nvSpPr>
          <p:cNvPr id="72" name="Равнобедренный треугольник 71">
            <a:extLst>
              <a:ext uri="{FF2B5EF4-FFF2-40B4-BE49-F238E27FC236}">
                <a16:creationId xmlns:a16="http://schemas.microsoft.com/office/drawing/2014/main" id="{B6A08872-0C82-4E94-9586-5DF1E4DCC7F5}"/>
              </a:ext>
            </a:extLst>
          </p:cNvPr>
          <p:cNvSpPr/>
          <p:nvPr/>
        </p:nvSpPr>
        <p:spPr>
          <a:xfrm>
            <a:off x="6150748" y="4915553"/>
            <a:ext cx="562885" cy="52485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endParaRPr lang="ru-RU" dirty="0"/>
          </a:p>
        </p:txBody>
      </p:sp>
      <p:sp>
        <p:nvSpPr>
          <p:cNvPr id="73" name="Равнобедренный треугольник 72">
            <a:extLst>
              <a:ext uri="{FF2B5EF4-FFF2-40B4-BE49-F238E27FC236}">
                <a16:creationId xmlns:a16="http://schemas.microsoft.com/office/drawing/2014/main" id="{0CB926FE-95FF-49CF-9FCE-35A455E17044}"/>
              </a:ext>
            </a:extLst>
          </p:cNvPr>
          <p:cNvSpPr/>
          <p:nvPr/>
        </p:nvSpPr>
        <p:spPr>
          <a:xfrm>
            <a:off x="6993134" y="4943654"/>
            <a:ext cx="562885" cy="52485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ru-RU" dirty="0"/>
          </a:p>
        </p:txBody>
      </p:sp>
      <p:sp>
        <p:nvSpPr>
          <p:cNvPr id="74" name="Равнобедренный треугольник 73">
            <a:extLst>
              <a:ext uri="{FF2B5EF4-FFF2-40B4-BE49-F238E27FC236}">
                <a16:creationId xmlns:a16="http://schemas.microsoft.com/office/drawing/2014/main" id="{AF0C9C88-5100-4D36-99E4-A9F42BA4E69E}"/>
              </a:ext>
            </a:extLst>
          </p:cNvPr>
          <p:cNvSpPr/>
          <p:nvPr/>
        </p:nvSpPr>
        <p:spPr>
          <a:xfrm>
            <a:off x="8269630" y="4943654"/>
            <a:ext cx="562885" cy="52485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ru-RU" dirty="0"/>
          </a:p>
        </p:txBody>
      </p: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772A114-583E-48EA-A17E-CBBD1B9B9C19}"/>
              </a:ext>
            </a:extLst>
          </p:cNvPr>
          <p:cNvCxnSpPr>
            <a:cxnSpLocks/>
            <a:stCxn id="68" idx="3"/>
            <a:endCxn id="71" idx="0"/>
          </p:cNvCxnSpPr>
          <p:nvPr/>
        </p:nvCxnSpPr>
        <p:spPr>
          <a:xfrm flipH="1">
            <a:off x="5285650" y="4459592"/>
            <a:ext cx="366983" cy="459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0AD9739A-4A7F-473B-A0CD-B20F4596E844}"/>
              </a:ext>
            </a:extLst>
          </p:cNvPr>
          <p:cNvCxnSpPr>
            <a:cxnSpLocks/>
            <a:stCxn id="68" idx="5"/>
            <a:endCxn id="72" idx="0"/>
          </p:cNvCxnSpPr>
          <p:nvPr/>
        </p:nvCxnSpPr>
        <p:spPr>
          <a:xfrm>
            <a:off x="6065285" y="4459592"/>
            <a:ext cx="366906" cy="4559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C2DA1E1E-C587-42D0-931D-6A0295AA8D1F}"/>
              </a:ext>
            </a:extLst>
          </p:cNvPr>
          <p:cNvCxnSpPr>
            <a:cxnSpLocks/>
            <a:stCxn id="70" idx="3"/>
            <a:endCxn id="73" idx="0"/>
          </p:cNvCxnSpPr>
          <p:nvPr/>
        </p:nvCxnSpPr>
        <p:spPr>
          <a:xfrm flipH="1">
            <a:off x="7274577" y="4459593"/>
            <a:ext cx="407642" cy="484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1E4D65F0-CB93-4FE0-9AD9-8A2E5AC8A304}"/>
              </a:ext>
            </a:extLst>
          </p:cNvPr>
          <p:cNvCxnSpPr>
            <a:cxnSpLocks/>
            <a:stCxn id="70" idx="5"/>
            <a:endCxn id="74" idx="0"/>
          </p:cNvCxnSpPr>
          <p:nvPr/>
        </p:nvCxnSpPr>
        <p:spPr>
          <a:xfrm>
            <a:off x="8094871" y="4459593"/>
            <a:ext cx="456202" cy="484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5889F72C-36AC-4183-9662-574E622365EB}"/>
              </a:ext>
            </a:extLst>
          </p:cNvPr>
          <p:cNvCxnSpPr>
            <a:cxnSpLocks/>
            <a:stCxn id="69" idx="3"/>
            <a:endCxn id="68" idx="0"/>
          </p:cNvCxnSpPr>
          <p:nvPr/>
        </p:nvCxnSpPr>
        <p:spPr>
          <a:xfrm flipH="1">
            <a:off x="5858959" y="3228663"/>
            <a:ext cx="630618" cy="738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6D705B71-FF25-42C4-A3C2-0A49C7954721}"/>
              </a:ext>
            </a:extLst>
          </p:cNvPr>
          <p:cNvCxnSpPr>
            <a:cxnSpLocks/>
            <a:stCxn id="69" idx="5"/>
            <a:endCxn id="70" idx="0"/>
          </p:cNvCxnSpPr>
          <p:nvPr/>
        </p:nvCxnSpPr>
        <p:spPr>
          <a:xfrm>
            <a:off x="6902229" y="3228663"/>
            <a:ext cx="986316" cy="738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7312A2A-F53D-405D-AFF8-0F5CEB0D9EB5}"/>
              </a:ext>
            </a:extLst>
          </p:cNvPr>
          <p:cNvSpPr txBox="1"/>
          <p:nvPr/>
        </p:nvSpPr>
        <p:spPr>
          <a:xfrm>
            <a:off x="2909353" y="318139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ru-RU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607EFE7-CFF4-455D-9D98-433ECB47AEF4}"/>
              </a:ext>
            </a:extLst>
          </p:cNvPr>
          <p:cNvSpPr txBox="1"/>
          <p:nvPr/>
        </p:nvSpPr>
        <p:spPr>
          <a:xfrm>
            <a:off x="3288746" y="419861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H-1</a:t>
            </a:r>
            <a:endParaRPr lang="ru-RU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F402F5-0531-4797-A5A8-AB2A7F16688B}"/>
              </a:ext>
            </a:extLst>
          </p:cNvPr>
          <p:cNvSpPr txBox="1"/>
          <p:nvPr/>
        </p:nvSpPr>
        <p:spPr>
          <a:xfrm>
            <a:off x="2870201" y="516041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H-2</a:t>
            </a:r>
            <a:endParaRPr lang="ru-RU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A8757BE-FBC5-429C-89C0-8BE5DEE8EC55}"/>
              </a:ext>
            </a:extLst>
          </p:cNvPr>
          <p:cNvSpPr txBox="1"/>
          <p:nvPr/>
        </p:nvSpPr>
        <p:spPr>
          <a:xfrm>
            <a:off x="2404402" y="607378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H-3</a:t>
            </a:r>
            <a:endParaRPr lang="ru-RU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EDB57B8-D0DC-4F39-8476-0396C255C69A}"/>
              </a:ext>
            </a:extLst>
          </p:cNvPr>
          <p:cNvSpPr txBox="1"/>
          <p:nvPr/>
        </p:nvSpPr>
        <p:spPr>
          <a:xfrm>
            <a:off x="3305842" y="610581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H-4</a:t>
            </a:r>
            <a:endParaRPr lang="ru-RU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19147AB-840A-49CA-A85C-EE8825D2C665}"/>
              </a:ext>
            </a:extLst>
          </p:cNvPr>
          <p:cNvSpPr txBox="1"/>
          <p:nvPr/>
        </p:nvSpPr>
        <p:spPr>
          <a:xfrm>
            <a:off x="3740761" y="525929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H-3</a:t>
            </a:r>
            <a:endParaRPr lang="ru-RU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21691E3-9770-482A-8DD6-5C9760892AAE}"/>
              </a:ext>
            </a:extLst>
          </p:cNvPr>
          <p:cNvSpPr txBox="1"/>
          <p:nvPr/>
        </p:nvSpPr>
        <p:spPr>
          <a:xfrm>
            <a:off x="5027405" y="544040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H-3</a:t>
            </a:r>
            <a:endParaRPr lang="ru-RU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A2D82C3-A472-44B9-A0E2-96838B40C4BA}"/>
              </a:ext>
            </a:extLst>
          </p:cNvPr>
          <p:cNvSpPr txBox="1"/>
          <p:nvPr/>
        </p:nvSpPr>
        <p:spPr>
          <a:xfrm>
            <a:off x="6182941" y="544040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H-3</a:t>
            </a:r>
            <a:endParaRPr lang="ru-RU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0D9CA64-92D9-45BB-9E94-592D44D637EB}"/>
              </a:ext>
            </a:extLst>
          </p:cNvPr>
          <p:cNvSpPr txBox="1"/>
          <p:nvPr/>
        </p:nvSpPr>
        <p:spPr>
          <a:xfrm>
            <a:off x="7016332" y="542975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H-4</a:t>
            </a:r>
            <a:endParaRPr lang="ru-RU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7A6673C-A88B-460E-A467-326481F4219A}"/>
              </a:ext>
            </a:extLst>
          </p:cNvPr>
          <p:cNvSpPr txBox="1"/>
          <p:nvPr/>
        </p:nvSpPr>
        <p:spPr>
          <a:xfrm>
            <a:off x="8292828" y="542975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H-3</a:t>
            </a:r>
            <a:endParaRPr lang="ru-RU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40F42AD-B23B-4DFE-B600-DDF2665DAF35}"/>
              </a:ext>
            </a:extLst>
          </p:cNvPr>
          <p:cNvSpPr txBox="1"/>
          <p:nvPr/>
        </p:nvSpPr>
        <p:spPr>
          <a:xfrm>
            <a:off x="5600715" y="446888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H-2</a:t>
            </a:r>
            <a:endParaRPr lang="ru-RU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D1384A3-C73A-44D4-B6CD-16A54BAC65EB}"/>
              </a:ext>
            </a:extLst>
          </p:cNvPr>
          <p:cNvSpPr txBox="1"/>
          <p:nvPr/>
        </p:nvSpPr>
        <p:spPr>
          <a:xfrm>
            <a:off x="7661304" y="453523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H-2</a:t>
            </a:r>
            <a:endParaRPr lang="ru-RU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BF23EED-3836-4640-AE90-B04D7042A625}"/>
              </a:ext>
            </a:extLst>
          </p:cNvPr>
          <p:cNvSpPr txBox="1"/>
          <p:nvPr/>
        </p:nvSpPr>
        <p:spPr>
          <a:xfrm>
            <a:off x="6432190" y="328273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H-1</a:t>
            </a:r>
            <a:endParaRPr lang="ru-RU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8E2309B-45FD-4864-B070-B1E5558ED6DB}"/>
              </a:ext>
            </a:extLst>
          </p:cNvPr>
          <p:cNvSpPr txBox="1"/>
          <p:nvPr/>
        </p:nvSpPr>
        <p:spPr>
          <a:xfrm>
            <a:off x="5567092" y="158666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big_left_rotate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 err="1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left_rotate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right_rotate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185F937-BD56-405F-A76F-83B7F260F061}"/>
              </a:ext>
            </a:extLst>
          </p:cNvPr>
          <p:cNvSpPr txBox="1"/>
          <p:nvPr/>
        </p:nvSpPr>
        <p:spPr>
          <a:xfrm>
            <a:off x="470275" y="1516013"/>
            <a:ext cx="4978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F0F6FC"/>
                </a:solidFill>
                <a:effectLst/>
                <a:latin typeface="-apple-system"/>
              </a:rPr>
              <a:t>Используется когда: 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F0F6FC"/>
                </a:solidFill>
                <a:effectLst/>
                <a:latin typeface="-apple-system"/>
              </a:rPr>
              <a:t>c.H</a:t>
            </a:r>
            <a:r>
              <a:rPr lang="ru-RU" b="0" i="0" dirty="0">
                <a:solidFill>
                  <a:srgbClr val="F0F6FC"/>
                </a:solidFill>
                <a:effectLst/>
                <a:latin typeface="-apple-system"/>
              </a:rPr>
              <a:t> =</a:t>
            </a: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en-US" dirty="0">
                <a:solidFill>
                  <a:srgbClr val="F0F6FC"/>
                </a:solidFill>
                <a:latin typeface="-apple-system"/>
              </a:rPr>
              <a:t>S</a:t>
            </a: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.H</a:t>
            </a:r>
            <a:r>
              <a:rPr lang="ru-RU" b="0" i="0" dirty="0">
                <a:solidFill>
                  <a:srgbClr val="F0F6FC"/>
                </a:solidFill>
                <a:effectLst/>
                <a:latin typeface="-apple-system"/>
              </a:rPr>
              <a:t> + 1 и </a:t>
            </a:r>
            <a:r>
              <a:rPr lang="en-US" b="0" i="0" dirty="0" err="1">
                <a:solidFill>
                  <a:srgbClr val="F0F6FC"/>
                </a:solidFill>
                <a:effectLst/>
                <a:latin typeface="-apple-system"/>
              </a:rPr>
              <a:t>a.H</a:t>
            </a:r>
            <a:r>
              <a:rPr lang="ru-RU" b="0" i="0" dirty="0">
                <a:solidFill>
                  <a:srgbClr val="F0F6FC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F0F6FC"/>
                </a:solidFill>
                <a:effectLst/>
                <a:latin typeface="-apple-system"/>
              </a:rPr>
              <a:t>c.H</a:t>
            </a:r>
            <a:r>
              <a:rPr lang="ru-RU" b="0" i="0" dirty="0">
                <a:solidFill>
                  <a:srgbClr val="F0F6FC"/>
                </a:solidFill>
                <a:effectLst/>
                <a:latin typeface="-apple-system"/>
              </a:rPr>
              <a:t> + 2</a:t>
            </a:r>
            <a:endParaRPr lang="en-US" b="0" i="0" dirty="0">
              <a:solidFill>
                <a:srgbClr val="F0F6FC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dirty="0"/>
              <a:t>Временная сложность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2330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6324F-EC5A-4E7F-A876-88FE0B6F4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Подвешивание новой вершины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91C609-413D-486C-93C1-E7B4D85B5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2922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Временная сложность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O(log(n))</a:t>
            </a:r>
          </a:p>
          <a:p>
            <a:pPr marL="0" indent="0">
              <a:buNone/>
            </a:pPr>
            <a:r>
              <a:rPr lang="ru-RU" dirty="0"/>
              <a:t>Доказательство:</a:t>
            </a:r>
          </a:p>
          <a:p>
            <a:pPr marL="0" indent="0">
              <a:buNone/>
            </a:pPr>
            <a:r>
              <a:rPr lang="ru-RU" sz="2400" dirty="0"/>
              <a:t>Подвязывание новой вершины происходит в ходе рекурсивного спуска на самые нижние уровни дерева для подвязывания в соответствии правилами </a:t>
            </a:r>
            <a:r>
              <a:rPr lang="en-US" sz="2400" dirty="0"/>
              <a:t>BST </a:t>
            </a:r>
            <a:r>
              <a:rPr lang="ru-RU" sz="2400" dirty="0"/>
              <a:t>к подходящей вершине, что занимает по времени </a:t>
            </a:r>
            <a:r>
              <a:rPr lang="en-US" sz="2400" dirty="0"/>
              <a:t>O(log(n)). </a:t>
            </a:r>
            <a:r>
              <a:rPr lang="ru-RU" sz="2400" dirty="0"/>
              <a:t>После добавления новой вершины происходит балансировка дерева сложностью </a:t>
            </a:r>
            <a:r>
              <a:rPr lang="en-US" sz="2400" dirty="0"/>
              <a:t>O(1)</a:t>
            </a:r>
            <a:r>
              <a:rPr lang="ru-RU" sz="2400" dirty="0"/>
              <a:t>.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B2845-73E8-4CB3-8A5C-C84C60F3D16B}"/>
              </a:ext>
            </a:extLst>
          </p:cNvPr>
          <p:cNvSpPr txBox="1"/>
          <p:nvPr/>
        </p:nvSpPr>
        <p:spPr>
          <a:xfrm>
            <a:off x="6712053" y="1825625"/>
            <a:ext cx="5229225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i="1" dirty="0" err="1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i="1" dirty="0" err="1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 err="1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node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node</a:t>
            </a:r>
          </a:p>
          <a:p>
            <a:b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balance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get_balance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balance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right_rotate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balance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left_rotate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balance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left_rotate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right_rotate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balance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right_rotate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left_rotate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node</a:t>
            </a:r>
          </a:p>
        </p:txBody>
      </p:sp>
    </p:spTree>
    <p:extLst>
      <p:ext uri="{BB962C8B-B14F-4D97-AF65-F5344CB8AC3E}">
        <p14:creationId xmlns:p14="http://schemas.microsoft.com/office/powerpoint/2010/main" val="1723943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974879-7599-47DC-90F1-1BFF3B13B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7562"/>
            <a:ext cx="10515600" cy="1325563"/>
          </a:xfrm>
        </p:spPr>
        <p:txBody>
          <a:bodyPr/>
          <a:lstStyle/>
          <a:p>
            <a:r>
              <a:rPr lang="ru-RU" dirty="0"/>
              <a:t>Пример добавления вершины 9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39DE1BFB-1575-4085-B328-FD84B8CB2B31}"/>
              </a:ext>
            </a:extLst>
          </p:cNvPr>
          <p:cNvSpPr/>
          <p:nvPr/>
        </p:nvSpPr>
        <p:spPr>
          <a:xfrm>
            <a:off x="1135050" y="1914114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FD34200-6685-476D-8AD4-A2BD253E580B}"/>
              </a:ext>
            </a:extLst>
          </p:cNvPr>
          <p:cNvSpPr/>
          <p:nvPr/>
        </p:nvSpPr>
        <p:spPr>
          <a:xfrm>
            <a:off x="1335075" y="3642648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B0B31D8F-CA54-4886-9BE0-5E132D99BD63}"/>
              </a:ext>
            </a:extLst>
          </p:cNvPr>
          <p:cNvSpPr/>
          <p:nvPr/>
        </p:nvSpPr>
        <p:spPr>
          <a:xfrm>
            <a:off x="573075" y="2720564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0F5F8E9-B815-4965-82C0-1C47016F0B3B}"/>
              </a:ext>
            </a:extLst>
          </p:cNvPr>
          <p:cNvSpPr/>
          <p:nvPr/>
        </p:nvSpPr>
        <p:spPr>
          <a:xfrm>
            <a:off x="1849425" y="2720564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0D3A4334-1F29-4EA0-B45B-9BA343401895}"/>
              </a:ext>
            </a:extLst>
          </p:cNvPr>
          <p:cNvSpPr/>
          <p:nvPr/>
        </p:nvSpPr>
        <p:spPr>
          <a:xfrm>
            <a:off x="2449500" y="3642648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D6CC3F44-4C87-4DB0-9CDA-6831728BFE50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915975" y="2532001"/>
            <a:ext cx="319508" cy="188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36314A5-01B4-4DEA-AC2E-AED6A8486493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1720417" y="2532001"/>
            <a:ext cx="471908" cy="188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0743B32-F96F-4219-881B-10B8E768CE25}"/>
              </a:ext>
            </a:extLst>
          </p:cNvPr>
          <p:cNvCxnSpPr>
            <a:stCxn id="7" idx="3"/>
            <a:endCxn id="5" idx="0"/>
          </p:cNvCxnSpPr>
          <p:nvPr/>
        </p:nvCxnSpPr>
        <p:spPr>
          <a:xfrm flipH="1">
            <a:off x="1677975" y="3338451"/>
            <a:ext cx="271883" cy="304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D853277-D982-46D6-BF36-933D93E05635}"/>
              </a:ext>
            </a:extLst>
          </p:cNvPr>
          <p:cNvCxnSpPr>
            <a:stCxn id="7" idx="5"/>
            <a:endCxn id="8" idx="0"/>
          </p:cNvCxnSpPr>
          <p:nvPr/>
        </p:nvCxnSpPr>
        <p:spPr>
          <a:xfrm>
            <a:off x="2434792" y="3338451"/>
            <a:ext cx="357608" cy="304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BE75836-3AC0-4766-9290-B710D3F8FEFB}"/>
              </a:ext>
            </a:extLst>
          </p:cNvPr>
          <p:cNvSpPr txBox="1"/>
          <p:nvPr/>
        </p:nvSpPr>
        <p:spPr>
          <a:xfrm>
            <a:off x="3057872" y="34905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7B0AF5-C8AE-448F-99C0-6343F8BBCF24}"/>
              </a:ext>
            </a:extLst>
          </p:cNvPr>
          <p:cNvSpPr txBox="1"/>
          <p:nvPr/>
        </p:nvSpPr>
        <p:spPr>
          <a:xfrm>
            <a:off x="1133822" y="34905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0CB342-D442-4146-BAA3-31FDCB33321F}"/>
              </a:ext>
            </a:extLst>
          </p:cNvPr>
          <p:cNvSpPr txBox="1"/>
          <p:nvPr/>
        </p:nvSpPr>
        <p:spPr>
          <a:xfrm>
            <a:off x="2433563" y="25632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6884E6-2E40-4120-8548-36DFECFFF4B6}"/>
              </a:ext>
            </a:extLst>
          </p:cNvPr>
          <p:cNvSpPr txBox="1"/>
          <p:nvPr/>
        </p:nvSpPr>
        <p:spPr>
          <a:xfrm>
            <a:off x="383518" y="25632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9D2405-A9A9-4F73-8665-34946C237B31}"/>
              </a:ext>
            </a:extLst>
          </p:cNvPr>
          <p:cNvSpPr txBox="1"/>
          <p:nvPr/>
        </p:nvSpPr>
        <p:spPr>
          <a:xfrm>
            <a:off x="1569574" y="1604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5830BC1F-81D2-46FF-8DA3-A0852BA2566C}"/>
              </a:ext>
            </a:extLst>
          </p:cNvPr>
          <p:cNvSpPr/>
          <p:nvPr/>
        </p:nvSpPr>
        <p:spPr>
          <a:xfrm>
            <a:off x="2865815" y="4673002"/>
            <a:ext cx="685800" cy="7239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8AD33DE-1A51-437B-BECD-A56D9F119E11}"/>
              </a:ext>
            </a:extLst>
          </p:cNvPr>
          <p:cNvCxnSpPr>
            <a:cxnSpLocks/>
            <a:stCxn id="8" idx="5"/>
            <a:endCxn id="18" idx="0"/>
          </p:cNvCxnSpPr>
          <p:nvPr/>
        </p:nvCxnSpPr>
        <p:spPr>
          <a:xfrm>
            <a:off x="3034867" y="4260535"/>
            <a:ext cx="173848" cy="41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Овал 22">
            <a:extLst>
              <a:ext uri="{FF2B5EF4-FFF2-40B4-BE49-F238E27FC236}">
                <a16:creationId xmlns:a16="http://schemas.microsoft.com/office/drawing/2014/main" id="{B07162F2-DDA2-4599-B246-294B19DA5A22}"/>
              </a:ext>
            </a:extLst>
          </p:cNvPr>
          <p:cNvSpPr/>
          <p:nvPr/>
        </p:nvSpPr>
        <p:spPr>
          <a:xfrm>
            <a:off x="4662614" y="1780764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FF5EB995-151B-47D9-9722-79646A4F19E3}"/>
              </a:ext>
            </a:extLst>
          </p:cNvPr>
          <p:cNvSpPr/>
          <p:nvPr/>
        </p:nvSpPr>
        <p:spPr>
          <a:xfrm>
            <a:off x="4862639" y="3509298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5F256CBE-ED15-4C5E-BF7D-97CC6ADD5D22}"/>
              </a:ext>
            </a:extLst>
          </p:cNvPr>
          <p:cNvSpPr/>
          <p:nvPr/>
        </p:nvSpPr>
        <p:spPr>
          <a:xfrm>
            <a:off x="4100639" y="2587214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056DA67-241D-447A-8826-9D6E83759AE3}"/>
              </a:ext>
            </a:extLst>
          </p:cNvPr>
          <p:cNvSpPr/>
          <p:nvPr/>
        </p:nvSpPr>
        <p:spPr>
          <a:xfrm>
            <a:off x="5376989" y="2587214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6DD29215-FD52-462B-B081-F1A67799C4D1}"/>
              </a:ext>
            </a:extLst>
          </p:cNvPr>
          <p:cNvSpPr/>
          <p:nvPr/>
        </p:nvSpPr>
        <p:spPr>
          <a:xfrm>
            <a:off x="5977064" y="3509298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9A1A7D89-C4A4-48AB-8045-7FC18A5020E3}"/>
              </a:ext>
            </a:extLst>
          </p:cNvPr>
          <p:cNvCxnSpPr>
            <a:cxnSpLocks/>
            <a:stCxn id="23" idx="3"/>
            <a:endCxn id="25" idx="0"/>
          </p:cNvCxnSpPr>
          <p:nvPr/>
        </p:nvCxnSpPr>
        <p:spPr>
          <a:xfrm flipH="1">
            <a:off x="4443539" y="2398651"/>
            <a:ext cx="319508" cy="188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54CF3C2C-2C4C-4188-B750-E578BEBB636C}"/>
              </a:ext>
            </a:extLst>
          </p:cNvPr>
          <p:cNvCxnSpPr>
            <a:cxnSpLocks/>
            <a:stCxn id="23" idx="5"/>
            <a:endCxn id="26" idx="0"/>
          </p:cNvCxnSpPr>
          <p:nvPr/>
        </p:nvCxnSpPr>
        <p:spPr>
          <a:xfrm>
            <a:off x="5247981" y="2398651"/>
            <a:ext cx="471908" cy="188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243AF59F-DAF6-4BF4-9542-2957139780B6}"/>
              </a:ext>
            </a:extLst>
          </p:cNvPr>
          <p:cNvCxnSpPr>
            <a:stCxn id="26" idx="3"/>
            <a:endCxn id="24" idx="0"/>
          </p:cNvCxnSpPr>
          <p:nvPr/>
        </p:nvCxnSpPr>
        <p:spPr>
          <a:xfrm flipH="1">
            <a:off x="5205539" y="3205101"/>
            <a:ext cx="271883" cy="304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CE7ED533-2837-4444-8A92-065A86B664A2}"/>
              </a:ext>
            </a:extLst>
          </p:cNvPr>
          <p:cNvCxnSpPr>
            <a:stCxn id="26" idx="5"/>
            <a:endCxn id="27" idx="0"/>
          </p:cNvCxnSpPr>
          <p:nvPr/>
        </p:nvCxnSpPr>
        <p:spPr>
          <a:xfrm>
            <a:off x="5962356" y="3205101"/>
            <a:ext cx="357608" cy="304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8F325A8-9105-492C-8481-BB8546DE3F52}"/>
              </a:ext>
            </a:extLst>
          </p:cNvPr>
          <p:cNvSpPr txBox="1"/>
          <p:nvPr/>
        </p:nvSpPr>
        <p:spPr>
          <a:xfrm>
            <a:off x="6585436" y="3357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E18026-34C4-4735-A166-8C07838244C5}"/>
              </a:ext>
            </a:extLst>
          </p:cNvPr>
          <p:cNvSpPr txBox="1"/>
          <p:nvPr/>
        </p:nvSpPr>
        <p:spPr>
          <a:xfrm>
            <a:off x="4661386" y="3357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FCC1F9-0924-4593-A705-B7D8D6AD8C01}"/>
              </a:ext>
            </a:extLst>
          </p:cNvPr>
          <p:cNvSpPr txBox="1"/>
          <p:nvPr/>
        </p:nvSpPr>
        <p:spPr>
          <a:xfrm>
            <a:off x="5961127" y="2429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D733AB-F73D-40E7-A657-A33DF4E4AC53}"/>
              </a:ext>
            </a:extLst>
          </p:cNvPr>
          <p:cNvSpPr txBox="1"/>
          <p:nvPr/>
        </p:nvSpPr>
        <p:spPr>
          <a:xfrm>
            <a:off x="3911082" y="2429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24AD07-9EEE-49A8-A773-83E7CFA3348F}"/>
              </a:ext>
            </a:extLst>
          </p:cNvPr>
          <p:cNvSpPr txBox="1"/>
          <p:nvPr/>
        </p:nvSpPr>
        <p:spPr>
          <a:xfrm>
            <a:off x="5097138" y="14601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8D4D7F89-54E8-4FB9-BF98-A922977588E1}"/>
              </a:ext>
            </a:extLst>
          </p:cNvPr>
          <p:cNvSpPr/>
          <p:nvPr/>
        </p:nvSpPr>
        <p:spPr>
          <a:xfrm>
            <a:off x="6544222" y="4539652"/>
            <a:ext cx="685800" cy="7239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4D2637C-F301-48AC-9D2C-7AC6B254860D}"/>
              </a:ext>
            </a:extLst>
          </p:cNvPr>
          <p:cNvCxnSpPr>
            <a:cxnSpLocks/>
            <a:stCxn id="27" idx="5"/>
            <a:endCxn id="37" idx="0"/>
          </p:cNvCxnSpPr>
          <p:nvPr/>
        </p:nvCxnSpPr>
        <p:spPr>
          <a:xfrm>
            <a:off x="6562431" y="4127185"/>
            <a:ext cx="324691" cy="41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3CEAC17-CF5C-47AB-8499-8E12213D7ACD}"/>
              </a:ext>
            </a:extLst>
          </p:cNvPr>
          <p:cNvSpPr txBox="1"/>
          <p:nvPr/>
        </p:nvSpPr>
        <p:spPr>
          <a:xfrm>
            <a:off x="7060201" y="4213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0" name="Стрелка: вправо 39">
            <a:extLst>
              <a:ext uri="{FF2B5EF4-FFF2-40B4-BE49-F238E27FC236}">
                <a16:creationId xmlns:a16="http://schemas.microsoft.com/office/drawing/2014/main" id="{9C2C1143-CC5D-4259-8A6B-3FE28166CC1E}"/>
              </a:ext>
            </a:extLst>
          </p:cNvPr>
          <p:cNvSpPr/>
          <p:nvPr/>
        </p:nvSpPr>
        <p:spPr>
          <a:xfrm>
            <a:off x="2995739" y="2905682"/>
            <a:ext cx="933450" cy="3238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трелка: вправо 41">
            <a:extLst>
              <a:ext uri="{FF2B5EF4-FFF2-40B4-BE49-F238E27FC236}">
                <a16:creationId xmlns:a16="http://schemas.microsoft.com/office/drawing/2014/main" id="{E9BB76D5-FAC2-43EC-9B50-06AFB40E0701}"/>
              </a:ext>
            </a:extLst>
          </p:cNvPr>
          <p:cNvSpPr/>
          <p:nvPr/>
        </p:nvSpPr>
        <p:spPr>
          <a:xfrm>
            <a:off x="6823267" y="2920589"/>
            <a:ext cx="933450" cy="3238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CB773318-9036-4889-B709-0ED00BDB6265}"/>
              </a:ext>
            </a:extLst>
          </p:cNvPr>
          <p:cNvSpPr/>
          <p:nvPr/>
        </p:nvSpPr>
        <p:spPr>
          <a:xfrm>
            <a:off x="9315450" y="1508342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C6963F6F-6401-4F18-BE4D-0D5DF87B34E8}"/>
              </a:ext>
            </a:extLst>
          </p:cNvPr>
          <p:cNvSpPr/>
          <p:nvPr/>
        </p:nvSpPr>
        <p:spPr>
          <a:xfrm>
            <a:off x="8629650" y="2398651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A8AEB778-88C9-49FE-9F8E-6FD6600356F3}"/>
              </a:ext>
            </a:extLst>
          </p:cNvPr>
          <p:cNvSpPr/>
          <p:nvPr/>
        </p:nvSpPr>
        <p:spPr>
          <a:xfrm>
            <a:off x="8079563" y="3509298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395E69F7-390C-48A3-BDD1-065333612A77}"/>
              </a:ext>
            </a:extLst>
          </p:cNvPr>
          <p:cNvSpPr/>
          <p:nvPr/>
        </p:nvSpPr>
        <p:spPr>
          <a:xfrm>
            <a:off x="9330780" y="3535200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6488BA76-538D-4E32-B558-A579CF3B5C0B}"/>
              </a:ext>
            </a:extLst>
          </p:cNvPr>
          <p:cNvSpPr/>
          <p:nvPr/>
        </p:nvSpPr>
        <p:spPr>
          <a:xfrm>
            <a:off x="10430850" y="2425107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F5ECFA18-BA5E-4ACB-92F4-D841BF32276A}"/>
              </a:ext>
            </a:extLst>
          </p:cNvPr>
          <p:cNvSpPr/>
          <p:nvPr/>
        </p:nvSpPr>
        <p:spPr>
          <a:xfrm>
            <a:off x="11058178" y="3464327"/>
            <a:ext cx="685800" cy="7239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</a:t>
            </a:r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96B0C55F-B1F5-4064-AE0E-07DA62A562D5}"/>
              </a:ext>
            </a:extLst>
          </p:cNvPr>
          <p:cNvCxnSpPr>
            <a:cxnSpLocks/>
            <a:stCxn id="43" idx="3"/>
            <a:endCxn id="44" idx="0"/>
          </p:cNvCxnSpPr>
          <p:nvPr/>
        </p:nvCxnSpPr>
        <p:spPr>
          <a:xfrm flipH="1">
            <a:off x="8972550" y="2126229"/>
            <a:ext cx="443333" cy="272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1643F7DD-907E-4F8A-BDFC-F3A895E80CF3}"/>
              </a:ext>
            </a:extLst>
          </p:cNvPr>
          <p:cNvCxnSpPr>
            <a:cxnSpLocks/>
            <a:stCxn id="43" idx="5"/>
            <a:endCxn id="47" idx="0"/>
          </p:cNvCxnSpPr>
          <p:nvPr/>
        </p:nvCxnSpPr>
        <p:spPr>
          <a:xfrm>
            <a:off x="9900817" y="2126229"/>
            <a:ext cx="872933" cy="298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3F0374B5-47E0-4E65-ADCD-E144A3B22FB6}"/>
              </a:ext>
            </a:extLst>
          </p:cNvPr>
          <p:cNvCxnSpPr>
            <a:cxnSpLocks/>
            <a:stCxn id="44" idx="5"/>
            <a:endCxn id="46" idx="0"/>
          </p:cNvCxnSpPr>
          <p:nvPr/>
        </p:nvCxnSpPr>
        <p:spPr>
          <a:xfrm>
            <a:off x="9215017" y="3016538"/>
            <a:ext cx="458663" cy="518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870CB714-CC31-41D9-89CE-99F332E90E15}"/>
              </a:ext>
            </a:extLst>
          </p:cNvPr>
          <p:cNvCxnSpPr>
            <a:cxnSpLocks/>
            <a:stCxn id="44" idx="3"/>
            <a:endCxn id="45" idx="0"/>
          </p:cNvCxnSpPr>
          <p:nvPr/>
        </p:nvCxnSpPr>
        <p:spPr>
          <a:xfrm flipH="1">
            <a:off x="8422463" y="3016538"/>
            <a:ext cx="307620" cy="492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8016F9EE-549C-4F07-AF11-5F43AE02A2E1}"/>
              </a:ext>
            </a:extLst>
          </p:cNvPr>
          <p:cNvCxnSpPr>
            <a:cxnSpLocks/>
            <a:stCxn id="47" idx="5"/>
            <a:endCxn id="48" idx="0"/>
          </p:cNvCxnSpPr>
          <p:nvPr/>
        </p:nvCxnSpPr>
        <p:spPr>
          <a:xfrm>
            <a:off x="11016217" y="3042994"/>
            <a:ext cx="384861" cy="421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26798A4-5ED0-44D3-B4E3-85EDA0D2D653}"/>
              </a:ext>
            </a:extLst>
          </p:cNvPr>
          <p:cNvSpPr txBox="1"/>
          <p:nvPr/>
        </p:nvSpPr>
        <p:spPr>
          <a:xfrm>
            <a:off x="7863892" y="33714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09095A-8927-4014-B6EE-66835615ADBA}"/>
              </a:ext>
            </a:extLst>
          </p:cNvPr>
          <p:cNvSpPr txBox="1"/>
          <p:nvPr/>
        </p:nvSpPr>
        <p:spPr>
          <a:xfrm>
            <a:off x="9164607" y="34905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C6913D6-B490-419D-9E62-857B68020AB7}"/>
              </a:ext>
            </a:extLst>
          </p:cNvPr>
          <p:cNvSpPr txBox="1"/>
          <p:nvPr/>
        </p:nvSpPr>
        <p:spPr>
          <a:xfrm>
            <a:off x="10865374" y="3440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9B3D093-5E30-4A71-9209-CE014C1E5C67}"/>
              </a:ext>
            </a:extLst>
          </p:cNvPr>
          <p:cNvSpPr txBox="1"/>
          <p:nvPr/>
        </p:nvSpPr>
        <p:spPr>
          <a:xfrm>
            <a:off x="8385241" y="22404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D42661D-1F93-4ED3-BC8D-F2DF427ECA8C}"/>
              </a:ext>
            </a:extLst>
          </p:cNvPr>
          <p:cNvSpPr txBox="1"/>
          <p:nvPr/>
        </p:nvSpPr>
        <p:spPr>
          <a:xfrm>
            <a:off x="11050593" y="2213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EE2B5D3-6C8A-40FF-8D84-699CF905CE05}"/>
              </a:ext>
            </a:extLst>
          </p:cNvPr>
          <p:cNvSpPr txBox="1"/>
          <p:nvPr/>
        </p:nvSpPr>
        <p:spPr>
          <a:xfrm>
            <a:off x="9989974" y="1158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45204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CA230-DEEF-4851-A4EC-B55CD419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вершины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3EBFEC-84E2-4860-9EEA-F7BAEF56E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1690688"/>
            <a:ext cx="559117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Временная сложность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O(log(n))</a:t>
            </a:r>
          </a:p>
          <a:p>
            <a:pPr marL="0" indent="0">
              <a:buNone/>
            </a:pPr>
            <a:r>
              <a:rPr lang="ru-RU" dirty="0"/>
              <a:t>Доказательство:</a:t>
            </a:r>
          </a:p>
          <a:p>
            <a:pPr marL="0" indent="0">
              <a:buNone/>
            </a:pPr>
            <a:r>
              <a:rPr lang="ru-RU" dirty="0"/>
              <a:t>Удаление </a:t>
            </a:r>
            <a:r>
              <a:rPr lang="ru-RU" sz="2800" dirty="0"/>
              <a:t>вершины происходит в ходе рекурсивного спуска до самой вершины, что имеет сложность </a:t>
            </a:r>
            <a:r>
              <a:rPr lang="en-US" sz="2800" dirty="0"/>
              <a:t>O(log(n)).</a:t>
            </a:r>
            <a:r>
              <a:rPr lang="ru-RU" sz="2800" dirty="0"/>
              <a:t> Далее ищется вершина «преемник», которая максимально приближена к удаляемой по значению,</a:t>
            </a:r>
            <a:r>
              <a:rPr lang="ru-RU" dirty="0"/>
              <a:t> её</a:t>
            </a:r>
            <a:r>
              <a:rPr lang="ru-RU" sz="2800" dirty="0"/>
              <a:t> подвесят вместо удаленной, что займёт </a:t>
            </a:r>
            <a:r>
              <a:rPr lang="en-US" sz="2800" dirty="0"/>
              <a:t>O(log(n)).</a:t>
            </a:r>
            <a:r>
              <a:rPr lang="ru-RU" sz="2800" dirty="0"/>
              <a:t> Потом дерево стабилизируется за </a:t>
            </a:r>
            <a:r>
              <a:rPr lang="en-US" sz="2800" dirty="0"/>
              <a:t>O(1).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306A9-25A5-459F-BF39-03735D889EBB}"/>
              </a:ext>
            </a:extLst>
          </p:cNvPr>
          <p:cNvSpPr txBox="1"/>
          <p:nvPr/>
        </p:nvSpPr>
        <p:spPr>
          <a:xfrm>
            <a:off x="6276975" y="166568"/>
            <a:ext cx="6096000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i="1" dirty="0" err="1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i="1" dirty="0" err="1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 err="1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node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node</a:t>
            </a: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temp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get_min_value_node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balance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get_balance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balance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get_balance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right_rotate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balance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get_balance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left_rotate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right_rotate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balance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get_balance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left_rotate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balance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get_balance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right_rotate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left_rotate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node</a:t>
            </a:r>
            <a:endParaRPr lang="ru-RU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endParaRPr lang="ru-RU" sz="1100" dirty="0">
              <a:solidFill>
                <a:srgbClr val="FCFCFA"/>
              </a:solidFill>
              <a:latin typeface="Consolas" panose="020B0609020204030204" pitchFamily="49" charset="0"/>
            </a:endParaRPr>
          </a:p>
          <a:p>
            <a:endParaRPr lang="ru-RU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get_min_value_node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i="1" dirty="0" err="1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11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current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node</a:t>
            </a: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1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current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1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current</a:t>
            </a:r>
          </a:p>
          <a:p>
            <a:endParaRPr lang="en-US" sz="11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196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89C9A-41E1-428C-AFE6-0C914CEB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удаления вершины 7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257BF9BE-4FFD-4747-85B2-D2CA9ECD256B}"/>
              </a:ext>
            </a:extLst>
          </p:cNvPr>
          <p:cNvSpPr/>
          <p:nvPr/>
        </p:nvSpPr>
        <p:spPr>
          <a:xfrm>
            <a:off x="1876425" y="2298917"/>
            <a:ext cx="685800" cy="7239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6F1AFC2-D1E6-42C2-ABBB-D37C9794C153}"/>
              </a:ext>
            </a:extLst>
          </p:cNvPr>
          <p:cNvSpPr/>
          <p:nvPr/>
        </p:nvSpPr>
        <p:spPr>
          <a:xfrm>
            <a:off x="1190625" y="3189226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610CE63-D4D0-4C9C-B638-D5FC64CB2E84}"/>
              </a:ext>
            </a:extLst>
          </p:cNvPr>
          <p:cNvSpPr/>
          <p:nvPr/>
        </p:nvSpPr>
        <p:spPr>
          <a:xfrm>
            <a:off x="640538" y="4299873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E79DB99-ECC4-423B-B9E7-1A0675380896}"/>
              </a:ext>
            </a:extLst>
          </p:cNvPr>
          <p:cNvSpPr/>
          <p:nvPr/>
        </p:nvSpPr>
        <p:spPr>
          <a:xfrm>
            <a:off x="1891755" y="4325775"/>
            <a:ext cx="685800" cy="7239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A477AD7-8E50-4091-9AC2-279812D3591D}"/>
              </a:ext>
            </a:extLst>
          </p:cNvPr>
          <p:cNvSpPr/>
          <p:nvPr/>
        </p:nvSpPr>
        <p:spPr>
          <a:xfrm>
            <a:off x="2630497" y="3329593"/>
            <a:ext cx="685800" cy="7239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264D6E21-8636-40C1-82B3-EEB228DF3EBA}"/>
              </a:ext>
            </a:extLst>
          </p:cNvPr>
          <p:cNvSpPr/>
          <p:nvPr/>
        </p:nvSpPr>
        <p:spPr>
          <a:xfrm>
            <a:off x="3227454" y="4346661"/>
            <a:ext cx="685800" cy="7239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54A428B-0C61-45DD-B2C1-7E57AD1DAEA6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1533525" y="2916804"/>
            <a:ext cx="443333" cy="272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A139B1E-4E8A-40DD-8F96-3B103B70BA16}"/>
              </a:ext>
            </a:extLst>
          </p:cNvPr>
          <p:cNvCxnSpPr>
            <a:cxnSpLocks/>
            <a:stCxn id="4" idx="5"/>
            <a:endCxn id="8" idx="0"/>
          </p:cNvCxnSpPr>
          <p:nvPr/>
        </p:nvCxnSpPr>
        <p:spPr>
          <a:xfrm>
            <a:off x="2461792" y="2916804"/>
            <a:ext cx="511605" cy="412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A7C31A8-4545-4440-B85A-EF9D4E966A23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1775992" y="3807113"/>
            <a:ext cx="458663" cy="518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202C21B1-4D13-40AA-B405-AD35123178BC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983438" y="3807113"/>
            <a:ext cx="307620" cy="492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D47B4FC-1164-4A9F-AB74-FA0E5FA7B7E6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3215864" y="3947480"/>
            <a:ext cx="354490" cy="399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1E7E8C7-0120-41B5-8089-5516E4855438}"/>
              </a:ext>
            </a:extLst>
          </p:cNvPr>
          <p:cNvSpPr txBox="1"/>
          <p:nvPr/>
        </p:nvSpPr>
        <p:spPr>
          <a:xfrm>
            <a:off x="424867" y="41619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2531CF-C32E-47B4-BF44-236DBE382445}"/>
              </a:ext>
            </a:extLst>
          </p:cNvPr>
          <p:cNvSpPr txBox="1"/>
          <p:nvPr/>
        </p:nvSpPr>
        <p:spPr>
          <a:xfrm>
            <a:off x="1725582" y="42811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45CFA9-DD5E-432A-B772-25C3D7CBE229}"/>
              </a:ext>
            </a:extLst>
          </p:cNvPr>
          <p:cNvSpPr txBox="1"/>
          <p:nvPr/>
        </p:nvSpPr>
        <p:spPr>
          <a:xfrm>
            <a:off x="3735429" y="41470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99E9F6-356E-4357-B1D5-7690F267FE8E}"/>
              </a:ext>
            </a:extLst>
          </p:cNvPr>
          <p:cNvSpPr txBox="1"/>
          <p:nvPr/>
        </p:nvSpPr>
        <p:spPr>
          <a:xfrm>
            <a:off x="946216" y="30310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491F78-5A91-46A6-BE0E-075B589A79E6}"/>
              </a:ext>
            </a:extLst>
          </p:cNvPr>
          <p:cNvSpPr txBox="1"/>
          <p:nvPr/>
        </p:nvSpPr>
        <p:spPr>
          <a:xfrm>
            <a:off x="3201557" y="3094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CEC9F1-523C-45D4-AF46-A18F0D9CBDAE}"/>
              </a:ext>
            </a:extLst>
          </p:cNvPr>
          <p:cNvSpPr txBox="1"/>
          <p:nvPr/>
        </p:nvSpPr>
        <p:spPr>
          <a:xfrm>
            <a:off x="2466125" y="2070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24" name="Стрелка: вправо 23">
            <a:extLst>
              <a:ext uri="{FF2B5EF4-FFF2-40B4-BE49-F238E27FC236}">
                <a16:creationId xmlns:a16="http://schemas.microsoft.com/office/drawing/2014/main" id="{368BFB02-0074-40C4-9D73-2E35B45AF1D3}"/>
              </a:ext>
            </a:extLst>
          </p:cNvPr>
          <p:cNvSpPr/>
          <p:nvPr/>
        </p:nvSpPr>
        <p:spPr>
          <a:xfrm>
            <a:off x="4483467" y="3352421"/>
            <a:ext cx="933450" cy="3238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FB02B5E9-DF9C-4487-9A9D-207CF5FD946E}"/>
              </a:ext>
            </a:extLst>
          </p:cNvPr>
          <p:cNvSpPr/>
          <p:nvPr/>
        </p:nvSpPr>
        <p:spPr>
          <a:xfrm>
            <a:off x="6228547" y="3048859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D1024D78-4A75-4901-9596-31F3447BBB21}"/>
              </a:ext>
            </a:extLst>
          </p:cNvPr>
          <p:cNvSpPr/>
          <p:nvPr/>
        </p:nvSpPr>
        <p:spPr>
          <a:xfrm>
            <a:off x="5678460" y="4159506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25E2FA08-3988-4626-90CB-4E165B658ACE}"/>
              </a:ext>
            </a:extLst>
          </p:cNvPr>
          <p:cNvSpPr/>
          <p:nvPr/>
        </p:nvSpPr>
        <p:spPr>
          <a:xfrm>
            <a:off x="6929677" y="4185408"/>
            <a:ext cx="685800" cy="7239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D825748E-D1AF-4F6A-B697-7E6E64392B9C}"/>
              </a:ext>
            </a:extLst>
          </p:cNvPr>
          <p:cNvSpPr/>
          <p:nvPr/>
        </p:nvSpPr>
        <p:spPr>
          <a:xfrm>
            <a:off x="6949081" y="2113073"/>
            <a:ext cx="685800" cy="7239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41C12E9A-C38C-4012-B9EF-F78979B9D672}"/>
              </a:ext>
            </a:extLst>
          </p:cNvPr>
          <p:cNvSpPr/>
          <p:nvPr/>
        </p:nvSpPr>
        <p:spPr>
          <a:xfrm>
            <a:off x="7867923" y="3091089"/>
            <a:ext cx="685800" cy="7239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D591B9E5-A1F9-4A4E-AF26-A6AE7895B21B}"/>
              </a:ext>
            </a:extLst>
          </p:cNvPr>
          <p:cNvCxnSpPr>
            <a:cxnSpLocks/>
            <a:stCxn id="29" idx="3"/>
            <a:endCxn id="26" idx="0"/>
          </p:cNvCxnSpPr>
          <p:nvPr/>
        </p:nvCxnSpPr>
        <p:spPr>
          <a:xfrm flipH="1">
            <a:off x="6571447" y="2730960"/>
            <a:ext cx="478067" cy="317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28ABAFCC-057B-4A6D-8755-C96A40D60FB9}"/>
              </a:ext>
            </a:extLst>
          </p:cNvPr>
          <p:cNvCxnSpPr>
            <a:cxnSpLocks/>
            <a:stCxn id="26" idx="5"/>
            <a:endCxn id="28" idx="0"/>
          </p:cNvCxnSpPr>
          <p:nvPr/>
        </p:nvCxnSpPr>
        <p:spPr>
          <a:xfrm>
            <a:off x="6813914" y="3666746"/>
            <a:ext cx="458663" cy="518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622CB4E1-4B5E-433D-B2DE-6C89975DB28B}"/>
              </a:ext>
            </a:extLst>
          </p:cNvPr>
          <p:cNvCxnSpPr>
            <a:cxnSpLocks/>
            <a:stCxn id="26" idx="3"/>
            <a:endCxn id="27" idx="0"/>
          </p:cNvCxnSpPr>
          <p:nvPr/>
        </p:nvCxnSpPr>
        <p:spPr>
          <a:xfrm flipH="1">
            <a:off x="6021360" y="3666746"/>
            <a:ext cx="307620" cy="492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B2593EC3-8A4C-4D11-802D-BD4DD9E24A7A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>
            <a:off x="7534448" y="2730960"/>
            <a:ext cx="676375" cy="360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E15B3D3-8C98-4BFD-8069-7D635C33EC0E}"/>
              </a:ext>
            </a:extLst>
          </p:cNvPr>
          <p:cNvSpPr txBox="1"/>
          <p:nvPr/>
        </p:nvSpPr>
        <p:spPr>
          <a:xfrm>
            <a:off x="5462789" y="4021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3AAC7C-A2E1-4573-9F01-0B6AE90C3F52}"/>
              </a:ext>
            </a:extLst>
          </p:cNvPr>
          <p:cNvSpPr txBox="1"/>
          <p:nvPr/>
        </p:nvSpPr>
        <p:spPr>
          <a:xfrm>
            <a:off x="6698351" y="4006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B0C4CF-2765-4871-89A5-0EFEF173CFE1}"/>
              </a:ext>
            </a:extLst>
          </p:cNvPr>
          <p:cNvSpPr txBox="1"/>
          <p:nvPr/>
        </p:nvSpPr>
        <p:spPr>
          <a:xfrm>
            <a:off x="8402880" y="2834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2C4F6B-710A-4037-933F-49AF3E4AE034}"/>
              </a:ext>
            </a:extLst>
          </p:cNvPr>
          <p:cNvSpPr txBox="1"/>
          <p:nvPr/>
        </p:nvSpPr>
        <p:spPr>
          <a:xfrm>
            <a:off x="6054333" y="28038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5289B7-5C7B-4135-BF07-C1D93A9F7F8F}"/>
              </a:ext>
            </a:extLst>
          </p:cNvPr>
          <p:cNvSpPr txBox="1"/>
          <p:nvPr/>
        </p:nvSpPr>
        <p:spPr>
          <a:xfrm>
            <a:off x="7534448" y="18144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6160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CA80D4-7AA1-421A-8A53-E0A00CF10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Объединение АВЛ-деревьев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C42C3F0-FECF-4F8D-B4F4-B710B57EC5B7}"/>
              </a:ext>
            </a:extLst>
          </p:cNvPr>
          <p:cNvSpPr/>
          <p:nvPr/>
        </p:nvSpPr>
        <p:spPr>
          <a:xfrm>
            <a:off x="1604963" y="4023748"/>
            <a:ext cx="790575" cy="842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B6B9F3CC-FF8C-4198-8E3F-7AA20A08CCF5}"/>
              </a:ext>
            </a:extLst>
          </p:cNvPr>
          <p:cNvSpPr/>
          <p:nvPr/>
        </p:nvSpPr>
        <p:spPr>
          <a:xfrm>
            <a:off x="2187821" y="4945668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ru-RU" dirty="0"/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D6A2F690-6728-4E2F-97C4-C6EA141C856F}"/>
              </a:ext>
            </a:extLst>
          </p:cNvPr>
          <p:cNvSpPr/>
          <p:nvPr/>
        </p:nvSpPr>
        <p:spPr>
          <a:xfrm>
            <a:off x="1181100" y="4944479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662A42F3-A635-471C-856B-BDBE5537CE06}"/>
              </a:ext>
            </a:extLst>
          </p:cNvPr>
          <p:cNvSpPr/>
          <p:nvPr/>
        </p:nvSpPr>
        <p:spPr>
          <a:xfrm>
            <a:off x="2854571" y="5814407"/>
            <a:ext cx="790575" cy="842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B34D2956-FF78-4767-92F4-BBEEE8D2453C}"/>
              </a:ext>
            </a:extLst>
          </p:cNvPr>
          <p:cNvCxnSpPr>
            <a:cxnSpLocks/>
            <a:stCxn id="20" idx="5"/>
            <a:endCxn id="21" idx="0"/>
          </p:cNvCxnSpPr>
          <p:nvPr/>
        </p:nvCxnSpPr>
        <p:spPr>
          <a:xfrm>
            <a:off x="2279761" y="4743261"/>
            <a:ext cx="241435" cy="202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72F9216C-37E1-4753-86B5-FF762F320C0A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1514475" y="4743261"/>
            <a:ext cx="206265" cy="201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19A7ACF2-2FCC-478C-877D-9D3139B8842B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>
          <a:xfrm>
            <a:off x="2854571" y="5788630"/>
            <a:ext cx="395288" cy="25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Овал 36">
            <a:extLst>
              <a:ext uri="{FF2B5EF4-FFF2-40B4-BE49-F238E27FC236}">
                <a16:creationId xmlns:a16="http://schemas.microsoft.com/office/drawing/2014/main" id="{E5D08DAA-4410-4572-AA28-7A9B32784A63}"/>
              </a:ext>
            </a:extLst>
          </p:cNvPr>
          <p:cNvSpPr/>
          <p:nvPr/>
        </p:nvSpPr>
        <p:spPr>
          <a:xfrm>
            <a:off x="8446325" y="4849751"/>
            <a:ext cx="444745" cy="432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sp>
        <p:nvSpPr>
          <p:cNvPr id="38" name="Равнобедренный треугольник 37">
            <a:extLst>
              <a:ext uri="{FF2B5EF4-FFF2-40B4-BE49-F238E27FC236}">
                <a16:creationId xmlns:a16="http://schemas.microsoft.com/office/drawing/2014/main" id="{C8B41667-46A0-428E-B2DC-EEFCDD8315BF}"/>
              </a:ext>
            </a:extLst>
          </p:cNvPr>
          <p:cNvSpPr/>
          <p:nvPr/>
        </p:nvSpPr>
        <p:spPr>
          <a:xfrm>
            <a:off x="8682068" y="5586141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endParaRPr lang="ru-RU" dirty="0"/>
          </a:p>
        </p:txBody>
      </p:sp>
      <p:sp>
        <p:nvSpPr>
          <p:cNvPr id="39" name="Равнобедренный треугольник 38">
            <a:extLst>
              <a:ext uri="{FF2B5EF4-FFF2-40B4-BE49-F238E27FC236}">
                <a16:creationId xmlns:a16="http://schemas.microsoft.com/office/drawing/2014/main" id="{9ADD718E-7A52-4755-8609-DE3D96CF53C9}"/>
              </a:ext>
            </a:extLst>
          </p:cNvPr>
          <p:cNvSpPr/>
          <p:nvPr/>
        </p:nvSpPr>
        <p:spPr>
          <a:xfrm>
            <a:off x="7796611" y="5584136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ru-RU" dirty="0"/>
          </a:p>
        </p:txBody>
      </p:sp>
      <p:sp>
        <p:nvSpPr>
          <p:cNvPr id="40" name="Равнобедренный треугольник 39">
            <a:extLst>
              <a:ext uri="{FF2B5EF4-FFF2-40B4-BE49-F238E27FC236}">
                <a16:creationId xmlns:a16="http://schemas.microsoft.com/office/drawing/2014/main" id="{AF3AC5B3-6528-428C-9F26-2046337C2A0B}"/>
              </a:ext>
            </a:extLst>
          </p:cNvPr>
          <p:cNvSpPr/>
          <p:nvPr/>
        </p:nvSpPr>
        <p:spPr>
          <a:xfrm>
            <a:off x="9487726" y="5649913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endParaRPr lang="ru-RU" dirty="0"/>
          </a:p>
        </p:txBody>
      </p:sp>
      <p:sp>
        <p:nvSpPr>
          <p:cNvPr id="41" name="Равнобедренный треугольник 40">
            <a:extLst>
              <a:ext uri="{FF2B5EF4-FFF2-40B4-BE49-F238E27FC236}">
                <a16:creationId xmlns:a16="http://schemas.microsoft.com/office/drawing/2014/main" id="{05953F9C-3DCC-4F09-99BE-3564874DBA4C}"/>
              </a:ext>
            </a:extLst>
          </p:cNvPr>
          <p:cNvSpPr/>
          <p:nvPr/>
        </p:nvSpPr>
        <p:spPr>
          <a:xfrm>
            <a:off x="10365064" y="5515707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endParaRPr lang="ru-RU" dirty="0"/>
          </a:p>
        </p:txBody>
      </p:sp>
      <p:sp>
        <p:nvSpPr>
          <p:cNvPr id="42" name="Равнобедренный треугольник 41">
            <a:extLst>
              <a:ext uri="{FF2B5EF4-FFF2-40B4-BE49-F238E27FC236}">
                <a16:creationId xmlns:a16="http://schemas.microsoft.com/office/drawing/2014/main" id="{1C63EA6D-1FB5-4F04-AF0E-669901A68233}"/>
              </a:ext>
            </a:extLst>
          </p:cNvPr>
          <p:cNvSpPr/>
          <p:nvPr/>
        </p:nvSpPr>
        <p:spPr>
          <a:xfrm>
            <a:off x="9044019" y="3849500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endParaRPr lang="ru-RU" dirty="0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A5B54EF6-1D04-4853-AED8-858C3288E06C}"/>
              </a:ext>
            </a:extLst>
          </p:cNvPr>
          <p:cNvSpPr/>
          <p:nvPr/>
        </p:nvSpPr>
        <p:spPr>
          <a:xfrm>
            <a:off x="9516951" y="2827464"/>
            <a:ext cx="790575" cy="842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ru-RU" dirty="0"/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B4DBFD36-F49B-455B-85DC-92F6B1AAD3A0}"/>
              </a:ext>
            </a:extLst>
          </p:cNvPr>
          <p:cNvCxnSpPr>
            <a:cxnSpLocks/>
            <a:stCxn id="37" idx="3"/>
            <a:endCxn id="39" idx="0"/>
          </p:cNvCxnSpPr>
          <p:nvPr/>
        </p:nvCxnSpPr>
        <p:spPr>
          <a:xfrm flipH="1">
            <a:off x="8129986" y="5218992"/>
            <a:ext cx="381470" cy="365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18A1094D-E9D5-4C13-A217-A3CD0FECB475}"/>
              </a:ext>
            </a:extLst>
          </p:cNvPr>
          <p:cNvCxnSpPr>
            <a:cxnSpLocks/>
            <a:stCxn id="37" idx="5"/>
            <a:endCxn id="38" idx="0"/>
          </p:cNvCxnSpPr>
          <p:nvPr/>
        </p:nvCxnSpPr>
        <p:spPr>
          <a:xfrm>
            <a:off x="8825939" y="5218992"/>
            <a:ext cx="189504" cy="3671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88F54E55-BB96-4653-9943-44F6A9D945BB}"/>
              </a:ext>
            </a:extLst>
          </p:cNvPr>
          <p:cNvCxnSpPr>
            <a:cxnSpLocks/>
            <a:stCxn id="42" idx="2"/>
            <a:endCxn id="37" idx="0"/>
          </p:cNvCxnSpPr>
          <p:nvPr/>
        </p:nvCxnSpPr>
        <p:spPr>
          <a:xfrm flipH="1">
            <a:off x="8668698" y="4692462"/>
            <a:ext cx="375321" cy="157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6C5D0D1A-5D56-4B42-91B1-5C9035BB5F06}"/>
              </a:ext>
            </a:extLst>
          </p:cNvPr>
          <p:cNvCxnSpPr>
            <a:cxnSpLocks/>
            <a:stCxn id="42" idx="4"/>
            <a:endCxn id="40" idx="0"/>
          </p:cNvCxnSpPr>
          <p:nvPr/>
        </p:nvCxnSpPr>
        <p:spPr>
          <a:xfrm>
            <a:off x="9710769" y="4692462"/>
            <a:ext cx="110332" cy="957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69D23A71-E030-4BCF-90B8-61A50959CBAB}"/>
              </a:ext>
            </a:extLst>
          </p:cNvPr>
          <p:cNvCxnSpPr>
            <a:cxnSpLocks/>
            <a:stCxn id="43" idx="3"/>
            <a:endCxn id="42" idx="0"/>
          </p:cNvCxnSpPr>
          <p:nvPr/>
        </p:nvCxnSpPr>
        <p:spPr>
          <a:xfrm flipH="1">
            <a:off x="9377394" y="3546977"/>
            <a:ext cx="255334" cy="302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F45B5501-E439-4DAC-A919-730AE107197B}"/>
              </a:ext>
            </a:extLst>
          </p:cNvPr>
          <p:cNvCxnSpPr>
            <a:cxnSpLocks/>
            <a:stCxn id="43" idx="5"/>
            <a:endCxn id="41" idx="0"/>
          </p:cNvCxnSpPr>
          <p:nvPr/>
        </p:nvCxnSpPr>
        <p:spPr>
          <a:xfrm>
            <a:off x="10191749" y="3546977"/>
            <a:ext cx="506690" cy="1968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34DD89D7-A05C-489C-AEC2-4D318B250B9D}"/>
              </a:ext>
            </a:extLst>
          </p:cNvPr>
          <p:cNvSpPr txBox="1"/>
          <p:nvPr/>
        </p:nvSpPr>
        <p:spPr>
          <a:xfrm>
            <a:off x="838200" y="1117539"/>
            <a:ext cx="72200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/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dirty="0"/>
              <a:t>Слияние двух AVL-деревьев: T1 и T2, где T1 имеет меньше ключей и меньшую высоту.  </a:t>
            </a:r>
          </a:p>
          <a:p>
            <a:pPr marL="342900" marR="0" lvl="0" indent="-34290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altLang="ru-RU" dirty="0"/>
              <a:t>В T1 удаляется самая правая вершина b.  </a:t>
            </a:r>
          </a:p>
          <a:p>
            <a:pPr marL="342900" marR="0" lvl="0" indent="-34290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altLang="ru-RU" dirty="0"/>
              <a:t>В T2 идем от корня в левое поддерево, пока высота поддерева не сравняется с высотой T1.  </a:t>
            </a:r>
          </a:p>
          <a:p>
            <a:pPr marL="342900" marR="0" lvl="0" indent="-34290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altLang="ru-RU" dirty="0"/>
              <a:t>Создаем новое дерево S с корнем b, левым поддеревом T1 и правым поддеревом P.  </a:t>
            </a:r>
          </a:p>
          <a:p>
            <a:pPr marL="342900" marR="0" lvl="0" indent="-34290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altLang="ru-RU" dirty="0"/>
              <a:t>В T2 делаем левое поддерево S и запускаем балансировку. </a:t>
            </a:r>
          </a:p>
          <a:p>
            <a:pPr marR="0" lvl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dirty="0"/>
              <a:t>Временная сложность</a:t>
            </a:r>
            <a:r>
              <a:rPr lang="en-US" altLang="ru-RU" dirty="0"/>
              <a:t>:</a:t>
            </a:r>
            <a:r>
              <a:rPr lang="ru-RU" altLang="ru-RU" dirty="0"/>
              <a:t> </a:t>
            </a:r>
            <a:r>
              <a:rPr lang="en-US" altLang="ru-RU" dirty="0"/>
              <a:t>O(log(</a:t>
            </a:r>
            <a:r>
              <a:rPr lang="en-US" altLang="ru-RU" dirty="0" err="1"/>
              <a:t>len</a:t>
            </a:r>
            <a:r>
              <a:rPr lang="en-US" altLang="ru-RU" dirty="0"/>
              <a:t>(T1))) * 2 = O(log(n))   </a:t>
            </a:r>
            <a:r>
              <a:rPr lang="ru-RU" altLang="ru-RU" dirty="0"/>
              <a:t> </a:t>
            </a:r>
          </a:p>
        </p:txBody>
      </p:sp>
    </p:spTree>
    <p:extLst>
      <p:ext uri="{BB962C8B-B14F-4D97-AF65-F5344CB8AC3E}">
        <p14:creationId xmlns:p14="http://schemas.microsoft.com/office/powerpoint/2010/main" val="4210503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0D471-65EC-4E7D-8BFA-46A90FAD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объединения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812423E6-C4E9-419A-B36C-BCB345B5E2F0}"/>
              </a:ext>
            </a:extLst>
          </p:cNvPr>
          <p:cNvSpPr/>
          <p:nvPr/>
        </p:nvSpPr>
        <p:spPr>
          <a:xfrm>
            <a:off x="4013988" y="4151759"/>
            <a:ext cx="444745" cy="432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sp>
        <p:nvSpPr>
          <p:cNvPr id="5" name="Равнобедренный треугольник 4">
            <a:extLst>
              <a:ext uri="{FF2B5EF4-FFF2-40B4-BE49-F238E27FC236}">
                <a16:creationId xmlns:a16="http://schemas.microsoft.com/office/drawing/2014/main" id="{619F0EBE-298C-425E-A7FD-4310F229CCDB}"/>
              </a:ext>
            </a:extLst>
          </p:cNvPr>
          <p:cNvSpPr/>
          <p:nvPr/>
        </p:nvSpPr>
        <p:spPr>
          <a:xfrm>
            <a:off x="4458733" y="5020705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endParaRPr lang="ru-RU" dirty="0"/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5D9FC625-A54B-4FB6-936E-F8B488C050DF}"/>
              </a:ext>
            </a:extLst>
          </p:cNvPr>
          <p:cNvSpPr/>
          <p:nvPr/>
        </p:nvSpPr>
        <p:spPr>
          <a:xfrm>
            <a:off x="3448256" y="4988371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ru-RU" dirty="0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CD4B2FC1-9D00-49CE-987B-E3E952C41878}"/>
              </a:ext>
            </a:extLst>
          </p:cNvPr>
          <p:cNvSpPr/>
          <p:nvPr/>
        </p:nvSpPr>
        <p:spPr>
          <a:xfrm>
            <a:off x="6062028" y="4094956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endParaRPr lang="ru-RU" dirty="0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751559D9-7747-42C7-9E69-B54E7692C80B}"/>
              </a:ext>
            </a:extLst>
          </p:cNvPr>
          <p:cNvSpPr/>
          <p:nvPr/>
        </p:nvSpPr>
        <p:spPr>
          <a:xfrm>
            <a:off x="9578864" y="4754373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endParaRPr lang="ru-RU" dirty="0"/>
          </a:p>
        </p:txBody>
      </p:sp>
      <p:sp>
        <p:nvSpPr>
          <p:cNvPr id="9" name="Равнобедренный треугольник 8">
            <a:extLst>
              <a:ext uri="{FF2B5EF4-FFF2-40B4-BE49-F238E27FC236}">
                <a16:creationId xmlns:a16="http://schemas.microsoft.com/office/drawing/2014/main" id="{FB91D9B9-7B3D-4671-BAEE-04ADFD82874D}"/>
              </a:ext>
            </a:extLst>
          </p:cNvPr>
          <p:cNvSpPr/>
          <p:nvPr/>
        </p:nvSpPr>
        <p:spPr>
          <a:xfrm>
            <a:off x="4754645" y="1889820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6A469334-EECB-446C-A3AA-833CDF09CC2F}"/>
              </a:ext>
            </a:extLst>
          </p:cNvPr>
          <p:cNvSpPr/>
          <p:nvPr/>
        </p:nvSpPr>
        <p:spPr>
          <a:xfrm>
            <a:off x="6977117" y="1181101"/>
            <a:ext cx="790575" cy="842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9FA05D5-E5D9-4D99-A83F-568CC5CDC2CB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781631" y="4521000"/>
            <a:ext cx="297488" cy="467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05B81D1B-5D93-4FEF-B67E-99E43DC888A5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4393602" y="4521000"/>
            <a:ext cx="398506" cy="4997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0C53677-AFB7-4DAB-91DE-2924469213D4}"/>
              </a:ext>
            </a:extLst>
          </p:cNvPr>
          <p:cNvCxnSpPr>
            <a:cxnSpLocks/>
            <a:stCxn id="9" idx="2"/>
            <a:endCxn id="29" idx="0"/>
          </p:cNvCxnSpPr>
          <p:nvPr/>
        </p:nvCxnSpPr>
        <p:spPr>
          <a:xfrm flipH="1">
            <a:off x="3126922" y="2732782"/>
            <a:ext cx="1627723" cy="182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776EBDE-54DA-454C-B804-EE74E652D84C}"/>
              </a:ext>
            </a:extLst>
          </p:cNvPr>
          <p:cNvCxnSpPr>
            <a:cxnSpLocks/>
            <a:stCxn id="9" idx="4"/>
            <a:endCxn id="7" idx="0"/>
          </p:cNvCxnSpPr>
          <p:nvPr/>
        </p:nvCxnSpPr>
        <p:spPr>
          <a:xfrm>
            <a:off x="5421395" y="2732782"/>
            <a:ext cx="974008" cy="1362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7A2E330-59F0-4666-8462-CBB5F2E92B01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 flipV="1">
            <a:off x="5088020" y="1889820"/>
            <a:ext cx="2004874" cy="10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A4682C9D-73B2-462D-8D45-349587223B7E}"/>
              </a:ext>
            </a:extLst>
          </p:cNvPr>
          <p:cNvCxnSpPr>
            <a:cxnSpLocks/>
            <a:stCxn id="10" idx="5"/>
            <a:endCxn id="8" idx="0"/>
          </p:cNvCxnSpPr>
          <p:nvPr/>
        </p:nvCxnSpPr>
        <p:spPr>
          <a:xfrm>
            <a:off x="7651915" y="1900614"/>
            <a:ext cx="2260324" cy="2853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Овал 25">
            <a:extLst>
              <a:ext uri="{FF2B5EF4-FFF2-40B4-BE49-F238E27FC236}">
                <a16:creationId xmlns:a16="http://schemas.microsoft.com/office/drawing/2014/main" id="{9E35F5ED-CBCB-4493-A14A-EE047A6E63EE}"/>
              </a:ext>
            </a:extLst>
          </p:cNvPr>
          <p:cNvSpPr/>
          <p:nvPr/>
        </p:nvSpPr>
        <p:spPr>
          <a:xfrm>
            <a:off x="1604963" y="4023748"/>
            <a:ext cx="790575" cy="842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27" name="Равнобедренный треугольник 26">
            <a:extLst>
              <a:ext uri="{FF2B5EF4-FFF2-40B4-BE49-F238E27FC236}">
                <a16:creationId xmlns:a16="http://schemas.microsoft.com/office/drawing/2014/main" id="{3215DB50-116A-4FA2-B169-4BA5C1E3F60F}"/>
              </a:ext>
            </a:extLst>
          </p:cNvPr>
          <p:cNvSpPr/>
          <p:nvPr/>
        </p:nvSpPr>
        <p:spPr>
          <a:xfrm>
            <a:off x="2187821" y="4945668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ru-RU" dirty="0"/>
          </a:p>
        </p:txBody>
      </p:sp>
      <p:sp>
        <p:nvSpPr>
          <p:cNvPr id="28" name="Равнобедренный треугольник 27">
            <a:extLst>
              <a:ext uri="{FF2B5EF4-FFF2-40B4-BE49-F238E27FC236}">
                <a16:creationId xmlns:a16="http://schemas.microsoft.com/office/drawing/2014/main" id="{0087C1A1-0C81-4385-8877-96FFCC9047AD}"/>
              </a:ext>
            </a:extLst>
          </p:cNvPr>
          <p:cNvSpPr/>
          <p:nvPr/>
        </p:nvSpPr>
        <p:spPr>
          <a:xfrm>
            <a:off x="1181100" y="4944479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F25AA9BB-E5F4-4171-BC72-12DA333CEFAF}"/>
              </a:ext>
            </a:extLst>
          </p:cNvPr>
          <p:cNvSpPr/>
          <p:nvPr/>
        </p:nvSpPr>
        <p:spPr>
          <a:xfrm>
            <a:off x="2731634" y="2915015"/>
            <a:ext cx="790575" cy="842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82A354E8-D1B9-4858-B941-A173AF4F084C}"/>
              </a:ext>
            </a:extLst>
          </p:cNvPr>
          <p:cNvCxnSpPr>
            <a:cxnSpLocks/>
            <a:stCxn id="26" idx="5"/>
            <a:endCxn id="27" idx="0"/>
          </p:cNvCxnSpPr>
          <p:nvPr/>
        </p:nvCxnSpPr>
        <p:spPr>
          <a:xfrm>
            <a:off x="2279761" y="4743261"/>
            <a:ext cx="241435" cy="202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9BA2D8A-3907-4052-8884-BE62B3EE0460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 flipH="1">
            <a:off x="1514475" y="4743261"/>
            <a:ext cx="206265" cy="201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EB3DF9-6F0C-4FA1-BFDD-898B90CBAFE5}"/>
              </a:ext>
            </a:extLst>
          </p:cNvPr>
          <p:cNvCxnSpPr>
            <a:cxnSpLocks/>
            <a:stCxn id="29" idx="3"/>
            <a:endCxn id="26" idx="0"/>
          </p:cNvCxnSpPr>
          <p:nvPr/>
        </p:nvCxnSpPr>
        <p:spPr>
          <a:xfrm flipH="1">
            <a:off x="2000251" y="3634528"/>
            <a:ext cx="847160" cy="389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B278AB1-0EA0-4264-9063-EC23AFE64C96}"/>
              </a:ext>
            </a:extLst>
          </p:cNvPr>
          <p:cNvCxnSpPr>
            <a:cxnSpLocks/>
            <a:stCxn id="29" idx="5"/>
            <a:endCxn id="4" idx="0"/>
          </p:cNvCxnSpPr>
          <p:nvPr/>
        </p:nvCxnSpPr>
        <p:spPr>
          <a:xfrm>
            <a:off x="3406432" y="3634528"/>
            <a:ext cx="829929" cy="517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812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37577-91EE-41EC-A83C-E3233346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011"/>
            <a:ext cx="10515600" cy="1325563"/>
          </a:xfrm>
        </p:spPr>
        <p:txBody>
          <a:bodyPr/>
          <a:lstStyle/>
          <a:p>
            <a:r>
              <a:rPr lang="ru-RU" dirty="0"/>
              <a:t>Разбиение АВЛ-дерева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0B91887E-364A-4DF2-A93B-1F49694B62DC}"/>
              </a:ext>
            </a:extLst>
          </p:cNvPr>
          <p:cNvSpPr/>
          <p:nvPr/>
        </p:nvSpPr>
        <p:spPr>
          <a:xfrm>
            <a:off x="3085810" y="4385050"/>
            <a:ext cx="405612" cy="432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sp>
        <p:nvSpPr>
          <p:cNvPr id="5" name="Равнобедренный треугольник 4">
            <a:extLst>
              <a:ext uri="{FF2B5EF4-FFF2-40B4-BE49-F238E27FC236}">
                <a16:creationId xmlns:a16="http://schemas.microsoft.com/office/drawing/2014/main" id="{E4959535-CBCC-4989-BDBD-305F5993C067}"/>
              </a:ext>
            </a:extLst>
          </p:cNvPr>
          <p:cNvSpPr/>
          <p:nvPr/>
        </p:nvSpPr>
        <p:spPr>
          <a:xfrm>
            <a:off x="3530554" y="5253996"/>
            <a:ext cx="608083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endParaRPr lang="ru-RU" dirty="0"/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9EED1FC9-66B3-405D-8AEA-3D63C97C1003}"/>
              </a:ext>
            </a:extLst>
          </p:cNvPr>
          <p:cNvSpPr/>
          <p:nvPr/>
        </p:nvSpPr>
        <p:spPr>
          <a:xfrm>
            <a:off x="2520077" y="5221662"/>
            <a:ext cx="608083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ru-RU" dirty="0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EED234A2-C219-4522-9DC9-42A485A89740}"/>
              </a:ext>
            </a:extLst>
          </p:cNvPr>
          <p:cNvSpPr/>
          <p:nvPr/>
        </p:nvSpPr>
        <p:spPr>
          <a:xfrm>
            <a:off x="4327967" y="5253996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endParaRPr lang="ru-RU" dirty="0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4AB6A3F6-D61A-4C2A-AF30-98259954B55A}"/>
              </a:ext>
            </a:extLst>
          </p:cNvPr>
          <p:cNvSpPr/>
          <p:nvPr/>
        </p:nvSpPr>
        <p:spPr>
          <a:xfrm>
            <a:off x="2651290" y="1939848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D6B58E99-300F-4562-8165-A4B85BFDF40E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2824119" y="4754291"/>
            <a:ext cx="321092" cy="467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9B396889-A7C0-4E74-8B40-67DC62A6AEEB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3432021" y="4754291"/>
            <a:ext cx="402575" cy="4997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7F2CB49-6DD7-4562-A00C-80E6F95291A1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flipH="1">
            <a:off x="2115319" y="2782810"/>
            <a:ext cx="535971" cy="390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0B90A4F1-6B33-4DD5-B2ED-CD2B1B937A8D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3318040" y="2782810"/>
            <a:ext cx="1343302" cy="2471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CF16E90C-D136-4860-B315-D4747D206542}"/>
              </a:ext>
            </a:extLst>
          </p:cNvPr>
          <p:cNvSpPr/>
          <p:nvPr/>
        </p:nvSpPr>
        <p:spPr>
          <a:xfrm>
            <a:off x="965334" y="4242550"/>
            <a:ext cx="582858" cy="556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14" name="Равнобедренный треугольник 13">
            <a:extLst>
              <a:ext uri="{FF2B5EF4-FFF2-40B4-BE49-F238E27FC236}">
                <a16:creationId xmlns:a16="http://schemas.microsoft.com/office/drawing/2014/main" id="{7EB90811-737D-49BD-9069-24B7799EDAD4}"/>
              </a:ext>
            </a:extLst>
          </p:cNvPr>
          <p:cNvSpPr/>
          <p:nvPr/>
        </p:nvSpPr>
        <p:spPr>
          <a:xfrm>
            <a:off x="1548191" y="5164470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ru-RU" dirty="0"/>
          </a:p>
        </p:txBody>
      </p:sp>
      <p:sp>
        <p:nvSpPr>
          <p:cNvPr id="15" name="Равнобедренный треугольник 14">
            <a:extLst>
              <a:ext uri="{FF2B5EF4-FFF2-40B4-BE49-F238E27FC236}">
                <a16:creationId xmlns:a16="http://schemas.microsoft.com/office/drawing/2014/main" id="{2ADB9EDC-EBF3-4B9A-994B-38467CA7E8A4}"/>
              </a:ext>
            </a:extLst>
          </p:cNvPr>
          <p:cNvSpPr/>
          <p:nvPr/>
        </p:nvSpPr>
        <p:spPr>
          <a:xfrm>
            <a:off x="541470" y="5163281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63EA7E4A-436C-4347-8777-198FA1397BDF}"/>
              </a:ext>
            </a:extLst>
          </p:cNvPr>
          <p:cNvSpPr/>
          <p:nvPr/>
        </p:nvSpPr>
        <p:spPr>
          <a:xfrm>
            <a:off x="1720031" y="3173378"/>
            <a:ext cx="790575" cy="842962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17DAC765-0139-4719-B62B-A4B03E668061}"/>
              </a:ext>
            </a:extLst>
          </p:cNvPr>
          <p:cNvCxnSpPr>
            <a:cxnSpLocks/>
            <a:stCxn id="13" idx="5"/>
            <a:endCxn id="14" idx="0"/>
          </p:cNvCxnSpPr>
          <p:nvPr/>
        </p:nvCxnSpPr>
        <p:spPr>
          <a:xfrm>
            <a:off x="1462834" y="4717894"/>
            <a:ext cx="418732" cy="446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8B75260-9F0B-4558-86F8-D78433EBBE5C}"/>
              </a:ext>
            </a:extLst>
          </p:cNvPr>
          <p:cNvCxnSpPr>
            <a:cxnSpLocks/>
            <a:stCxn id="13" idx="3"/>
            <a:endCxn id="15" idx="0"/>
          </p:cNvCxnSpPr>
          <p:nvPr/>
        </p:nvCxnSpPr>
        <p:spPr>
          <a:xfrm flipH="1">
            <a:off x="874845" y="4717894"/>
            <a:ext cx="175847" cy="445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173DCE28-FDC5-4F8E-B0E1-73631558B8BB}"/>
              </a:ext>
            </a:extLst>
          </p:cNvPr>
          <p:cNvCxnSpPr>
            <a:cxnSpLocks/>
            <a:stCxn id="16" idx="3"/>
            <a:endCxn id="13" idx="0"/>
          </p:cNvCxnSpPr>
          <p:nvPr/>
        </p:nvCxnSpPr>
        <p:spPr>
          <a:xfrm flipH="1">
            <a:off x="1256763" y="3892891"/>
            <a:ext cx="579045" cy="349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4E0BF171-E78C-4E5A-A209-376AAB5AFA38}"/>
              </a:ext>
            </a:extLst>
          </p:cNvPr>
          <p:cNvCxnSpPr>
            <a:cxnSpLocks/>
            <a:stCxn id="16" idx="5"/>
            <a:endCxn id="4" idx="0"/>
          </p:cNvCxnSpPr>
          <p:nvPr/>
        </p:nvCxnSpPr>
        <p:spPr>
          <a:xfrm>
            <a:off x="2394829" y="3892891"/>
            <a:ext cx="893787" cy="492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Стрелка: вправо 26">
            <a:extLst>
              <a:ext uri="{FF2B5EF4-FFF2-40B4-BE49-F238E27FC236}">
                <a16:creationId xmlns:a16="http://schemas.microsoft.com/office/drawing/2014/main" id="{893F175F-AF5A-440F-A7A0-E51285BE6D8E}"/>
              </a:ext>
            </a:extLst>
          </p:cNvPr>
          <p:cNvSpPr/>
          <p:nvPr/>
        </p:nvSpPr>
        <p:spPr>
          <a:xfrm>
            <a:off x="5039534" y="3429000"/>
            <a:ext cx="933450" cy="3238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924BE9EF-724A-4483-B265-9D19BD067299}"/>
              </a:ext>
            </a:extLst>
          </p:cNvPr>
          <p:cNvSpPr/>
          <p:nvPr/>
        </p:nvSpPr>
        <p:spPr>
          <a:xfrm>
            <a:off x="6281053" y="3441544"/>
            <a:ext cx="582858" cy="556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44" name="Равнобедренный треугольник 43">
            <a:extLst>
              <a:ext uri="{FF2B5EF4-FFF2-40B4-BE49-F238E27FC236}">
                <a16:creationId xmlns:a16="http://schemas.microsoft.com/office/drawing/2014/main" id="{192786BE-7FE9-4EE9-97DA-CF09A67FA9DA}"/>
              </a:ext>
            </a:extLst>
          </p:cNvPr>
          <p:cNvSpPr/>
          <p:nvPr/>
        </p:nvSpPr>
        <p:spPr>
          <a:xfrm>
            <a:off x="6863910" y="4363464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ru-RU" dirty="0"/>
          </a:p>
        </p:txBody>
      </p:sp>
      <p:sp>
        <p:nvSpPr>
          <p:cNvPr id="45" name="Равнобедренный треугольник 44">
            <a:extLst>
              <a:ext uri="{FF2B5EF4-FFF2-40B4-BE49-F238E27FC236}">
                <a16:creationId xmlns:a16="http://schemas.microsoft.com/office/drawing/2014/main" id="{582418B9-74F3-4646-A068-680A102D5838}"/>
              </a:ext>
            </a:extLst>
          </p:cNvPr>
          <p:cNvSpPr/>
          <p:nvPr/>
        </p:nvSpPr>
        <p:spPr>
          <a:xfrm>
            <a:off x="5857189" y="4362275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EAA7A9B1-8AE0-4F4A-BC04-07C6CDA89245}"/>
              </a:ext>
            </a:extLst>
          </p:cNvPr>
          <p:cNvSpPr/>
          <p:nvPr/>
        </p:nvSpPr>
        <p:spPr>
          <a:xfrm>
            <a:off x="7633024" y="5530702"/>
            <a:ext cx="790575" cy="842962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CE32DAB3-C029-48D4-BC90-01EF1AD9AC13}"/>
              </a:ext>
            </a:extLst>
          </p:cNvPr>
          <p:cNvCxnSpPr>
            <a:cxnSpLocks/>
            <a:stCxn id="43" idx="5"/>
            <a:endCxn id="44" idx="0"/>
          </p:cNvCxnSpPr>
          <p:nvPr/>
        </p:nvCxnSpPr>
        <p:spPr>
          <a:xfrm>
            <a:off x="6778553" y="3916888"/>
            <a:ext cx="418732" cy="446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0AA5C3DC-A0B1-411C-A778-9DE27112413F}"/>
              </a:ext>
            </a:extLst>
          </p:cNvPr>
          <p:cNvCxnSpPr>
            <a:cxnSpLocks/>
            <a:stCxn id="43" idx="3"/>
            <a:endCxn id="45" idx="0"/>
          </p:cNvCxnSpPr>
          <p:nvPr/>
        </p:nvCxnSpPr>
        <p:spPr>
          <a:xfrm flipH="1">
            <a:off x="6190564" y="3916888"/>
            <a:ext cx="175847" cy="445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4470FB32-E161-4B62-B309-A01F7FB0F5B9}"/>
              </a:ext>
            </a:extLst>
          </p:cNvPr>
          <p:cNvCxnSpPr>
            <a:cxnSpLocks/>
            <a:stCxn id="44" idx="4"/>
            <a:endCxn id="46" idx="0"/>
          </p:cNvCxnSpPr>
          <p:nvPr/>
        </p:nvCxnSpPr>
        <p:spPr>
          <a:xfrm>
            <a:off x="7530660" y="5206426"/>
            <a:ext cx="497652" cy="324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Овал 54">
            <a:extLst>
              <a:ext uri="{FF2B5EF4-FFF2-40B4-BE49-F238E27FC236}">
                <a16:creationId xmlns:a16="http://schemas.microsoft.com/office/drawing/2014/main" id="{F3E34699-C699-445C-AEF2-F808A38DEDC2}"/>
              </a:ext>
            </a:extLst>
          </p:cNvPr>
          <p:cNvSpPr/>
          <p:nvPr/>
        </p:nvSpPr>
        <p:spPr>
          <a:xfrm>
            <a:off x="9280540" y="3551381"/>
            <a:ext cx="405612" cy="432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sp>
        <p:nvSpPr>
          <p:cNvPr id="56" name="Равнобедренный треугольник 55">
            <a:extLst>
              <a:ext uri="{FF2B5EF4-FFF2-40B4-BE49-F238E27FC236}">
                <a16:creationId xmlns:a16="http://schemas.microsoft.com/office/drawing/2014/main" id="{9FBB0B44-4D02-46E1-8FA1-3F1064CD6F4C}"/>
              </a:ext>
            </a:extLst>
          </p:cNvPr>
          <p:cNvSpPr/>
          <p:nvPr/>
        </p:nvSpPr>
        <p:spPr>
          <a:xfrm>
            <a:off x="9725284" y="4420327"/>
            <a:ext cx="608083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endParaRPr lang="ru-RU" dirty="0"/>
          </a:p>
        </p:txBody>
      </p:sp>
      <p:sp>
        <p:nvSpPr>
          <p:cNvPr id="57" name="Равнобедренный треугольник 56">
            <a:extLst>
              <a:ext uri="{FF2B5EF4-FFF2-40B4-BE49-F238E27FC236}">
                <a16:creationId xmlns:a16="http://schemas.microsoft.com/office/drawing/2014/main" id="{576E3964-2920-4B85-B647-6BEC2C28782A}"/>
              </a:ext>
            </a:extLst>
          </p:cNvPr>
          <p:cNvSpPr/>
          <p:nvPr/>
        </p:nvSpPr>
        <p:spPr>
          <a:xfrm>
            <a:off x="8714807" y="4387993"/>
            <a:ext cx="608083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ru-RU" dirty="0"/>
          </a:p>
        </p:txBody>
      </p:sp>
      <p:sp>
        <p:nvSpPr>
          <p:cNvPr id="58" name="Равнобедренный треугольник 57">
            <a:extLst>
              <a:ext uri="{FF2B5EF4-FFF2-40B4-BE49-F238E27FC236}">
                <a16:creationId xmlns:a16="http://schemas.microsoft.com/office/drawing/2014/main" id="{41BA7E1A-559C-4051-A453-6F1FFA161782}"/>
              </a:ext>
            </a:extLst>
          </p:cNvPr>
          <p:cNvSpPr/>
          <p:nvPr/>
        </p:nvSpPr>
        <p:spPr>
          <a:xfrm>
            <a:off x="10522697" y="4420327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endParaRPr lang="ru-RU" dirty="0"/>
          </a:p>
        </p:txBody>
      </p:sp>
      <p:sp>
        <p:nvSpPr>
          <p:cNvPr id="59" name="Равнобедренный треугольник 58">
            <a:extLst>
              <a:ext uri="{FF2B5EF4-FFF2-40B4-BE49-F238E27FC236}">
                <a16:creationId xmlns:a16="http://schemas.microsoft.com/office/drawing/2014/main" id="{8607DE81-BA04-4F75-BBD9-BF9C8519D7B8}"/>
              </a:ext>
            </a:extLst>
          </p:cNvPr>
          <p:cNvSpPr/>
          <p:nvPr/>
        </p:nvSpPr>
        <p:spPr>
          <a:xfrm>
            <a:off x="9540710" y="2094416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endParaRPr lang="ru-RU" dirty="0"/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D9EF6862-70C5-4224-B9CD-F58FAE2801EF}"/>
              </a:ext>
            </a:extLst>
          </p:cNvPr>
          <p:cNvCxnSpPr>
            <a:cxnSpLocks/>
            <a:stCxn id="55" idx="3"/>
            <a:endCxn id="57" idx="0"/>
          </p:cNvCxnSpPr>
          <p:nvPr/>
        </p:nvCxnSpPr>
        <p:spPr>
          <a:xfrm flipH="1">
            <a:off x="9018849" y="3920622"/>
            <a:ext cx="321092" cy="467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FA06F28A-1A76-4B2B-BE70-34DEA9A46694}"/>
              </a:ext>
            </a:extLst>
          </p:cNvPr>
          <p:cNvCxnSpPr>
            <a:cxnSpLocks/>
            <a:stCxn id="55" idx="5"/>
            <a:endCxn id="56" idx="0"/>
          </p:cNvCxnSpPr>
          <p:nvPr/>
        </p:nvCxnSpPr>
        <p:spPr>
          <a:xfrm>
            <a:off x="9626751" y="3920622"/>
            <a:ext cx="402575" cy="4997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41E8D8FE-D9B2-4756-AC22-2DFF73D2CBC7}"/>
              </a:ext>
            </a:extLst>
          </p:cNvPr>
          <p:cNvCxnSpPr>
            <a:cxnSpLocks/>
            <a:stCxn id="59" idx="4"/>
            <a:endCxn id="58" idx="0"/>
          </p:cNvCxnSpPr>
          <p:nvPr/>
        </p:nvCxnSpPr>
        <p:spPr>
          <a:xfrm>
            <a:off x="10207460" y="2937378"/>
            <a:ext cx="648612" cy="1482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36166C15-0A2C-4284-A521-B9E32BD881F6}"/>
              </a:ext>
            </a:extLst>
          </p:cNvPr>
          <p:cNvCxnSpPr>
            <a:cxnSpLocks/>
            <a:stCxn id="59" idx="2"/>
            <a:endCxn id="55" idx="0"/>
          </p:cNvCxnSpPr>
          <p:nvPr/>
        </p:nvCxnSpPr>
        <p:spPr>
          <a:xfrm flipH="1">
            <a:off x="9483346" y="2937378"/>
            <a:ext cx="57364" cy="614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902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A7A80F-0324-4FE4-9A8C-C285359E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898E78-FD3D-41A2-B184-E8D20C120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4685"/>
            <a:ext cx="3667547" cy="33486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9A5A27-E4FF-4721-AA0A-489B879256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20"/>
          <a:stretch/>
        </p:blipFill>
        <p:spPr>
          <a:xfrm>
            <a:off x="838200" y="5400675"/>
            <a:ext cx="6039693" cy="98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19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04C63-C1EC-4A97-BDFE-67E0F6DF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Сферы применения АВЛ-деревьев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5207044-D653-4765-9E2B-9BE9E25B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YS Text"/>
              </a:rPr>
              <a:t>Базы данных.</a:t>
            </a:r>
            <a:r>
              <a:rPr lang="ru-RU" b="0" i="0" dirty="0">
                <a:effectLst/>
                <a:latin typeface="YS Text"/>
              </a:rPr>
              <a:t> АVL-деревья используются для индексации данных в базах данных, что позволяет ускорить поиск информации. </a:t>
            </a:r>
            <a:endParaRPr lang="en-US" b="0" i="0" dirty="0">
              <a:effectLst/>
              <a:latin typeface="YS Text"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YS Text"/>
              </a:rPr>
              <a:t>Графические интерфейсы.</a:t>
            </a:r>
            <a:r>
              <a:rPr lang="ru-RU" b="0" i="0" dirty="0">
                <a:effectLst/>
                <a:latin typeface="YS Text"/>
              </a:rPr>
              <a:t> В графических интерфейсах пользователя АVL-деревья могут использоваться для организации элементов интерфейса, таких как меню, панели инструментов и окна. </a:t>
            </a:r>
            <a:endParaRPr lang="en-US" b="0" i="0" dirty="0">
              <a:effectLst/>
              <a:latin typeface="YS Text"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YS Text"/>
              </a:rPr>
              <a:t>Сжатие данных.</a:t>
            </a:r>
            <a:r>
              <a:rPr lang="ru-RU" b="0" i="0" dirty="0">
                <a:effectLst/>
                <a:latin typeface="YS Text"/>
              </a:rPr>
              <a:t> АVL-деревья могут применяться для сжатия данных путём кодирования часто встречающихся последовательностей символов в виде узлов дерева. </a:t>
            </a:r>
            <a:endParaRPr lang="en-US" b="0" i="0" dirty="0">
              <a:effectLst/>
              <a:latin typeface="YS Text"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YS Text"/>
              </a:rPr>
              <a:t>Обработка изображений.</a:t>
            </a:r>
            <a:r>
              <a:rPr lang="ru-RU" b="0" i="0" dirty="0">
                <a:effectLst/>
                <a:latin typeface="YS Text"/>
              </a:rPr>
              <a:t> В обработке изображений АVL-деревья используются для быстрого доступа к пикселям изображения и выполнения операций над ними. </a:t>
            </a:r>
            <a:endParaRPr lang="en-US" b="0" i="0" dirty="0">
              <a:effectLst/>
              <a:latin typeface="YS Text"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YS Text"/>
              </a:rPr>
              <a:t>Компьютерная графика.</a:t>
            </a:r>
            <a:r>
              <a:rPr lang="ru-RU" b="0" i="0" dirty="0">
                <a:effectLst/>
                <a:latin typeface="YS Text"/>
              </a:rPr>
              <a:t> В компьютерной графике АVL-деревья применяются для моделирования трёхмерных объектов и сцен. </a:t>
            </a:r>
            <a:endParaRPr lang="en-US" b="0" i="0" dirty="0">
              <a:effectLst/>
              <a:latin typeface="YS Text"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YS Text"/>
              </a:rPr>
              <a:t>Криптография.</a:t>
            </a:r>
            <a:r>
              <a:rPr lang="ru-RU" b="0" i="0" dirty="0">
                <a:effectLst/>
                <a:latin typeface="YS Text"/>
              </a:rPr>
              <a:t> В криптографии АVL-деревья используются для генерации и проверки цифровых подписей.</a:t>
            </a:r>
          </a:p>
        </p:txBody>
      </p:sp>
    </p:spTree>
    <p:extLst>
      <p:ext uri="{BB962C8B-B14F-4D97-AF65-F5344CB8AC3E}">
        <p14:creationId xmlns:p14="http://schemas.microsoft.com/office/powerpoint/2010/main" val="395468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04711D-6F77-416B-BFCE-ED20B348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создания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5E2633-B64E-4134-83B7-0FE046541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15025" cy="4351338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1962 году советские учёные </a:t>
            </a:r>
            <a:r>
              <a:rPr lang="ru-RU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Георгий Максимович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Адельсон-Вельский </a:t>
            </a: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Евгений Михайлович Ландис</a:t>
            </a: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опубликовали статью, в которой описали новый тип двоичного дерева поиска. Они назвали его «АВЛ-деревом» в честь своих инициалов.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Москва, 1980 год">
            <a:extLst>
              <a:ext uri="{FF2B5EF4-FFF2-40B4-BE49-F238E27FC236}">
                <a16:creationId xmlns:a16="http://schemas.microsoft.com/office/drawing/2014/main" id="{B21C16B0-BA9E-4816-B988-573BCA7BF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0" y="1027906"/>
            <a:ext cx="18573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F98F9F2-6867-4394-8C89-6758E899C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325" y="2771775"/>
            <a:ext cx="20955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975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56CBC-02A1-46E7-BD32-2E340951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C6C140-F260-4178-A009-24DC28481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YS Text"/>
              </a:rPr>
              <a:t>Красно-чёрные деревья.</a:t>
            </a:r>
            <a:r>
              <a:rPr lang="ru-RU" b="0" i="0" dirty="0">
                <a:effectLst/>
                <a:latin typeface="YS Text"/>
              </a:rPr>
              <a:t> Временная сложность основных операций (поиск, вставка, удаление) в красно-черных деревьях — O(</a:t>
            </a:r>
            <a:r>
              <a:rPr lang="ru-RU" b="0" i="0" dirty="0" err="1">
                <a:effectLst/>
                <a:latin typeface="YS Text"/>
              </a:rPr>
              <a:t>log</a:t>
            </a:r>
            <a:r>
              <a:rPr lang="ru-RU" b="0" i="0" dirty="0">
                <a:effectLst/>
                <a:latin typeface="YS Text"/>
              </a:rPr>
              <a:t> n), как и в АВЛ-деревьях. Однако красно-чёрные деревья используют меньше памяти для хранения информации о балансе узлов.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YS Text"/>
              </a:rPr>
              <a:t>B-деревья.</a:t>
            </a:r>
            <a:r>
              <a:rPr lang="ru-RU" b="0" i="0" dirty="0">
                <a:effectLst/>
                <a:latin typeface="YS Text"/>
              </a:rPr>
              <a:t> B-деревья обычно имеют более высокую степень ветвления, что приводит к лучшей производительности при работе с большими объёмами данных. Временная сложность операций в B-деревьях также O(</a:t>
            </a:r>
            <a:r>
              <a:rPr lang="ru-RU" b="0" i="0" dirty="0" err="1">
                <a:effectLst/>
                <a:latin typeface="YS Text"/>
              </a:rPr>
              <a:t>log</a:t>
            </a:r>
            <a:r>
              <a:rPr lang="ru-RU" b="0" i="0" dirty="0">
                <a:effectLst/>
                <a:latin typeface="YS Text"/>
              </a:rPr>
              <a:t> n). Так же более оптимальнее используется память при балансировке. Однако B-деревья могут быть сложнее реализовать и поддерживать.</a:t>
            </a:r>
          </a:p>
          <a:p>
            <a:pPr algn="l">
              <a:buFont typeface="+mj-lt"/>
              <a:buAutoNum type="arabicPeriod"/>
            </a:pPr>
            <a:r>
              <a:rPr lang="ru-RU" b="1" i="0" dirty="0" err="1">
                <a:effectLst/>
                <a:latin typeface="YS Text"/>
              </a:rPr>
              <a:t>Splay</a:t>
            </a:r>
            <a:r>
              <a:rPr lang="ru-RU" b="1" i="0" dirty="0">
                <a:effectLst/>
                <a:latin typeface="YS Text"/>
              </a:rPr>
              <a:t>-деревья.</a:t>
            </a:r>
            <a:r>
              <a:rPr lang="ru-RU" b="0" i="0" dirty="0">
                <a:effectLst/>
                <a:latin typeface="YS Text"/>
              </a:rPr>
              <a:t> </a:t>
            </a:r>
            <a:r>
              <a:rPr lang="ru-RU" b="0" i="0" dirty="0" err="1">
                <a:effectLst/>
                <a:latin typeface="YS Text"/>
              </a:rPr>
              <a:t>Splay</a:t>
            </a:r>
            <a:r>
              <a:rPr lang="ru-RU" b="0" i="0" dirty="0">
                <a:effectLst/>
                <a:latin typeface="YS Text"/>
              </a:rPr>
              <a:t>-деревья адаптируются к частоте доступа к элементам, перемещая часто используемые элементы ближе к корню дерева. Это может привести к улучшению производительности для часто используемых операций, но также может вызвать ухудшение производительности для редко используемых операций. Временная сложность операций в </a:t>
            </a:r>
            <a:r>
              <a:rPr lang="ru-RU" b="0" i="0" dirty="0" err="1">
                <a:effectLst/>
                <a:latin typeface="YS Text"/>
              </a:rPr>
              <a:t>Splay</a:t>
            </a:r>
            <a:r>
              <a:rPr lang="ru-RU" b="0" i="0" dirty="0">
                <a:effectLst/>
                <a:latin typeface="YS Text"/>
              </a:rPr>
              <a:t>-деревьях зависит от частоты использования элементов и может варьироваться от O(1) для часто используемых элементов до O(n) для редко используемых элементов.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YS Text"/>
              </a:rPr>
              <a:t>Бинарные деревья поиска.</a:t>
            </a:r>
            <a:r>
              <a:rPr lang="ru-RU" b="0" i="0" dirty="0">
                <a:effectLst/>
                <a:latin typeface="YS Text"/>
              </a:rPr>
              <a:t> Бинарные деревья поиска не являются самобалансирующимися, поэтому их временная сложность может варьироваться от O(n) в худшем случае до O(</a:t>
            </a:r>
            <a:r>
              <a:rPr lang="ru-RU" b="0" i="0" dirty="0" err="1">
                <a:effectLst/>
                <a:latin typeface="YS Text"/>
              </a:rPr>
              <a:t>log</a:t>
            </a:r>
            <a:r>
              <a:rPr lang="ru-RU" b="0" i="0" dirty="0">
                <a:effectLst/>
                <a:latin typeface="YS Text"/>
              </a:rPr>
              <a:t> n) в лучшем случае. АВЛ-деревья обеспечивают лучшую производительность в среднем случае, но требуют больше вычислений для поддержания баланса.</a:t>
            </a:r>
          </a:p>
        </p:txBody>
      </p:sp>
    </p:spTree>
    <p:extLst>
      <p:ext uri="{BB962C8B-B14F-4D97-AF65-F5344CB8AC3E}">
        <p14:creationId xmlns:p14="http://schemas.microsoft.com/office/powerpoint/2010/main" val="605344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82197-1991-40B0-8D74-F328EB93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EF435D-4F3F-491C-BB47-4A9718219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3.9</a:t>
            </a:r>
          </a:p>
          <a:p>
            <a:pPr marL="0" indent="0">
              <a:buNone/>
            </a:pPr>
            <a:r>
              <a:rPr lang="en-US" dirty="0"/>
              <a:t>Vs Code</a:t>
            </a:r>
            <a:endParaRPr lang="ru-RU" dirty="0"/>
          </a:p>
        </p:txBody>
      </p:sp>
      <p:pic>
        <p:nvPicPr>
          <p:cNvPr id="4" name="Объект 16">
            <a:extLst>
              <a:ext uri="{FF2B5EF4-FFF2-40B4-BE49-F238E27FC236}">
                <a16:creationId xmlns:a16="http://schemas.microsoft.com/office/drawing/2014/main" id="{7FE55843-91B1-4936-8FA4-DDF9AE06E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82" y="2981033"/>
            <a:ext cx="3699168" cy="3699168"/>
          </a:xfrm>
          <a:prstGeom prst="rect">
            <a:avLst/>
          </a:prstGeom>
        </p:spPr>
      </p:pic>
      <p:pic>
        <p:nvPicPr>
          <p:cNvPr id="6146" name="Picture 2" descr="Picture background">
            <a:extLst>
              <a:ext uri="{FF2B5EF4-FFF2-40B4-BE49-F238E27FC236}">
                <a16:creationId xmlns:a16="http://schemas.microsoft.com/office/drawing/2014/main" id="{D774B4B5-8D96-43A6-8E9A-98635B534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055" y="3584576"/>
            <a:ext cx="4016020" cy="225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10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B4BE7-ABD5-4355-A9DA-1B193BA3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АВЛ-деревья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DEACFF-DD4D-4705-AD20-E253AFF27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463675"/>
            <a:ext cx="10515600" cy="454364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400" b="0" i="0" dirty="0">
                <a:effectLst/>
                <a:latin typeface="YS Text"/>
              </a:rPr>
              <a:t>— </a:t>
            </a:r>
            <a:r>
              <a:rPr lang="ru-RU" b="0" i="0" dirty="0">
                <a:effectLst/>
                <a:latin typeface="YS Text"/>
              </a:rPr>
              <a:t>это сбалансированное по высоте двоичное дерево поиска. Для каждой вершины высота её двух поддеревьев не различается более чем на 1. </a:t>
            </a:r>
            <a:endParaRPr lang="ru-RU" dirty="0">
              <a:latin typeface="YS Text"/>
            </a:endParaRPr>
          </a:p>
          <a:p>
            <a:pPr marL="0" indent="0" algn="l">
              <a:buNone/>
            </a:pPr>
            <a:r>
              <a:rPr lang="ru-RU" b="0" i="0" dirty="0">
                <a:effectLst/>
                <a:latin typeface="YS Text"/>
              </a:rPr>
              <a:t>Поддерживаются следующие основные операции:</a:t>
            </a:r>
          </a:p>
          <a:p>
            <a:r>
              <a:rPr lang="ru-RU" dirty="0">
                <a:latin typeface="YS Text"/>
              </a:rPr>
              <a:t>Поиск значения</a:t>
            </a:r>
          </a:p>
          <a:p>
            <a:r>
              <a:rPr lang="ru-RU" dirty="0">
                <a:latin typeface="YS Text"/>
              </a:rPr>
              <a:t>Подвешивание новой вершины</a:t>
            </a:r>
          </a:p>
          <a:p>
            <a:r>
              <a:rPr lang="ru-RU" dirty="0">
                <a:latin typeface="YS Text"/>
              </a:rPr>
              <a:t>Удаление вершины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924AF7C-6D21-4107-A357-6B56C0182454}"/>
              </a:ext>
            </a:extLst>
          </p:cNvPr>
          <p:cNvSpPr/>
          <p:nvPr/>
        </p:nvSpPr>
        <p:spPr>
          <a:xfrm>
            <a:off x="9144000" y="3373547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4859D50-7B68-4F86-8590-E17C1051EAC5}"/>
              </a:ext>
            </a:extLst>
          </p:cNvPr>
          <p:cNvSpPr/>
          <p:nvPr/>
        </p:nvSpPr>
        <p:spPr>
          <a:xfrm>
            <a:off x="9344025" y="5102081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58BE565-C449-4537-824C-191E3B26E36C}"/>
              </a:ext>
            </a:extLst>
          </p:cNvPr>
          <p:cNvSpPr/>
          <p:nvPr/>
        </p:nvSpPr>
        <p:spPr>
          <a:xfrm>
            <a:off x="8582025" y="4179997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7AA3655B-9DB5-4AA9-B347-705FA052414E}"/>
              </a:ext>
            </a:extLst>
          </p:cNvPr>
          <p:cNvSpPr/>
          <p:nvPr/>
        </p:nvSpPr>
        <p:spPr>
          <a:xfrm>
            <a:off x="9858375" y="4179997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DD23F4F8-E595-4168-AB66-4EFEF2047379}"/>
              </a:ext>
            </a:extLst>
          </p:cNvPr>
          <p:cNvSpPr/>
          <p:nvPr/>
        </p:nvSpPr>
        <p:spPr>
          <a:xfrm>
            <a:off x="10458450" y="5102081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907D1B4C-E89C-479A-A60D-9A183D2D1F19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8924925" y="3991434"/>
            <a:ext cx="319508" cy="188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C1D1FAD9-5E3C-4CF8-87A2-370F00D36FFF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9729367" y="3991434"/>
            <a:ext cx="471908" cy="188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B88198A-198C-4BB4-984F-625A15F57CAF}"/>
              </a:ext>
            </a:extLst>
          </p:cNvPr>
          <p:cNvCxnSpPr>
            <a:stCxn id="9" idx="3"/>
            <a:endCxn id="7" idx="0"/>
          </p:cNvCxnSpPr>
          <p:nvPr/>
        </p:nvCxnSpPr>
        <p:spPr>
          <a:xfrm flipH="1">
            <a:off x="9686925" y="4797884"/>
            <a:ext cx="271883" cy="304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A665BB4-464E-468F-A1EE-DB50EBF038CB}"/>
              </a:ext>
            </a:extLst>
          </p:cNvPr>
          <p:cNvCxnSpPr>
            <a:stCxn id="9" idx="5"/>
            <a:endCxn id="10" idx="0"/>
          </p:cNvCxnSpPr>
          <p:nvPr/>
        </p:nvCxnSpPr>
        <p:spPr>
          <a:xfrm>
            <a:off x="10443742" y="4797884"/>
            <a:ext cx="357608" cy="304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15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34FC-FD31-4DD2-B677-EE4FE83C7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0"/>
            <a:ext cx="10515600" cy="1325563"/>
          </a:xfrm>
        </p:spPr>
        <p:txBody>
          <a:bodyPr/>
          <a:lstStyle/>
          <a:p>
            <a:r>
              <a:rPr lang="en-US" dirty="0"/>
              <a:t>BST – Binary search tree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ACF7CC-C2A5-436A-AF89-4633C771B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592" y="11666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0" i="0" dirty="0">
                <a:solidFill>
                  <a:srgbClr val="DDDDDD"/>
                </a:solidFill>
                <a:effectLst/>
                <a:latin typeface="-apple-system"/>
              </a:rPr>
              <a:t>Бинарное дерево поиска — это бинарное дерево, обладающее дополнительными свойствами: </a:t>
            </a:r>
          </a:p>
          <a:p>
            <a:r>
              <a:rPr lang="ru-RU" sz="2400" dirty="0">
                <a:solidFill>
                  <a:srgbClr val="DDDDDD"/>
                </a:solidFill>
                <a:latin typeface="-apple-system"/>
              </a:rPr>
              <a:t>З</a:t>
            </a:r>
            <a:r>
              <a:rPr lang="ru-RU" sz="2400" b="0" i="0" dirty="0">
                <a:solidFill>
                  <a:srgbClr val="DDDDDD"/>
                </a:solidFill>
                <a:effectLst/>
                <a:latin typeface="-apple-system"/>
              </a:rPr>
              <a:t>начение </a:t>
            </a:r>
            <a:r>
              <a:rPr lang="ru-RU" sz="2400" b="0" i="0" dirty="0">
                <a:solidFill>
                  <a:srgbClr val="DDDDDD"/>
                </a:solidFill>
                <a:effectLst/>
              </a:rPr>
              <a:t>левого</a:t>
            </a:r>
            <a:r>
              <a:rPr lang="ru-RU" sz="2400" b="0" i="0" dirty="0">
                <a:solidFill>
                  <a:srgbClr val="DDDDDD"/>
                </a:solidFill>
                <a:effectLst/>
                <a:latin typeface="-apple-system"/>
              </a:rPr>
              <a:t> потомка меньше значения родителя, а значение правого потомка больше значения родителя для каждого узла дерева. </a:t>
            </a:r>
          </a:p>
          <a:p>
            <a:r>
              <a:rPr lang="ru-RU" sz="2400" b="0" i="0" dirty="0">
                <a:solidFill>
                  <a:srgbClr val="DDDDDD"/>
                </a:solidFill>
                <a:effectLst/>
                <a:latin typeface="-apple-system"/>
              </a:rPr>
              <a:t>При каждой операции вставки нового или удаления существующего узла отсортированный порядок дерева сохраняется. </a:t>
            </a:r>
          </a:p>
          <a:p>
            <a:r>
              <a:rPr lang="ru-RU" sz="2400" dirty="0">
                <a:solidFill>
                  <a:srgbClr val="DDDDDD"/>
                </a:solidFill>
                <a:latin typeface="-apple-system"/>
              </a:rPr>
              <a:t>Рекурсивная реализация поиска</a:t>
            </a:r>
            <a:endParaRPr lang="ru-RU" sz="2400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924F1D07-FC37-4965-AB0B-CDCCF8D6D8A6}"/>
              </a:ext>
            </a:extLst>
          </p:cNvPr>
          <p:cNvSpPr/>
          <p:nvPr/>
        </p:nvSpPr>
        <p:spPr>
          <a:xfrm>
            <a:off x="9001125" y="3229673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6AD98C0-1BD3-4E68-A435-2F158E31184C}"/>
              </a:ext>
            </a:extLst>
          </p:cNvPr>
          <p:cNvSpPr/>
          <p:nvPr/>
        </p:nvSpPr>
        <p:spPr>
          <a:xfrm>
            <a:off x="9686925" y="4142088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16CE973-8BA0-4746-A1CF-71A3DA10FDA4}"/>
              </a:ext>
            </a:extLst>
          </p:cNvPr>
          <p:cNvSpPr/>
          <p:nvPr/>
        </p:nvSpPr>
        <p:spPr>
          <a:xfrm>
            <a:off x="8315325" y="4140501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ED755582-AE20-4490-BE3F-A4A73122D693}"/>
              </a:ext>
            </a:extLst>
          </p:cNvPr>
          <p:cNvSpPr/>
          <p:nvPr/>
        </p:nvSpPr>
        <p:spPr>
          <a:xfrm>
            <a:off x="10372725" y="5040216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39052D0F-D662-4B26-B4FE-AE8682715A46}"/>
              </a:ext>
            </a:extLst>
          </p:cNvPr>
          <p:cNvSpPr/>
          <p:nvPr/>
        </p:nvSpPr>
        <p:spPr>
          <a:xfrm>
            <a:off x="11058525" y="5938344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DA196453-FE4C-47C4-B0E3-B9B9E600649D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8658225" y="3847560"/>
            <a:ext cx="443333" cy="292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F66B6AA-A0E5-48DA-BBC4-685A666B1BC8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9586492" y="3847560"/>
            <a:ext cx="443333" cy="294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51CE5FAE-8093-4F3B-9A38-318D9D56D5C3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10272292" y="4759975"/>
            <a:ext cx="443333" cy="280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864DCB0D-E468-4007-9E9E-1B5F7C918E6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10958092" y="5658103"/>
            <a:ext cx="443333" cy="280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59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F19E0-C03B-444B-A48C-1112B58D4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00" y="846874"/>
            <a:ext cx="10515600" cy="1325563"/>
          </a:xfrm>
        </p:spPr>
        <p:txBody>
          <a:bodyPr/>
          <a:lstStyle/>
          <a:p>
            <a:r>
              <a:rPr lang="ru-RU" dirty="0"/>
              <a:t>АВЛ-дерево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7CA64E99-B4EE-4C19-81EB-FA2EC529E7B4}"/>
              </a:ext>
            </a:extLst>
          </p:cNvPr>
          <p:cNvSpPr/>
          <p:nvPr/>
        </p:nvSpPr>
        <p:spPr>
          <a:xfrm>
            <a:off x="1866900" y="3368819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4916B6A-E59A-42FA-87D7-89DD94C75436}"/>
              </a:ext>
            </a:extLst>
          </p:cNvPr>
          <p:cNvSpPr/>
          <p:nvPr/>
        </p:nvSpPr>
        <p:spPr>
          <a:xfrm>
            <a:off x="2066925" y="5097353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C83FB7B-78CB-466D-BE6A-8C9063A728C6}"/>
              </a:ext>
            </a:extLst>
          </p:cNvPr>
          <p:cNvSpPr/>
          <p:nvPr/>
        </p:nvSpPr>
        <p:spPr>
          <a:xfrm>
            <a:off x="1304925" y="4175269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EA27AE3A-BC83-4AA8-8B00-4F7F1F2F5265}"/>
              </a:ext>
            </a:extLst>
          </p:cNvPr>
          <p:cNvSpPr/>
          <p:nvPr/>
        </p:nvSpPr>
        <p:spPr>
          <a:xfrm>
            <a:off x="2581275" y="4175269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04913B70-AE52-4482-8A26-6268C1C061C8}"/>
              </a:ext>
            </a:extLst>
          </p:cNvPr>
          <p:cNvSpPr/>
          <p:nvPr/>
        </p:nvSpPr>
        <p:spPr>
          <a:xfrm>
            <a:off x="3181350" y="5097353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7E639D47-0B69-42A2-95A8-F56964ED2192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1647825" y="3986706"/>
            <a:ext cx="319508" cy="188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0BF3D72-1996-40C0-9539-4AE0D7969F24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452267" y="3986706"/>
            <a:ext cx="471908" cy="188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7482529-6C8F-483D-8315-F68919706EFD}"/>
              </a:ext>
            </a:extLst>
          </p:cNvPr>
          <p:cNvCxnSpPr>
            <a:stCxn id="7" idx="3"/>
            <a:endCxn id="5" idx="0"/>
          </p:cNvCxnSpPr>
          <p:nvPr/>
        </p:nvCxnSpPr>
        <p:spPr>
          <a:xfrm flipH="1">
            <a:off x="2409825" y="4793156"/>
            <a:ext cx="271883" cy="304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90D138C-E077-44C5-B4ED-263D3AC8A98B}"/>
              </a:ext>
            </a:extLst>
          </p:cNvPr>
          <p:cNvCxnSpPr>
            <a:stCxn id="7" idx="5"/>
            <a:endCxn id="8" idx="0"/>
          </p:cNvCxnSpPr>
          <p:nvPr/>
        </p:nvCxnSpPr>
        <p:spPr>
          <a:xfrm>
            <a:off x="3166642" y="4793156"/>
            <a:ext cx="357608" cy="304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4D5220-9349-45B7-BF66-9C13A5C8414B}"/>
              </a:ext>
            </a:extLst>
          </p:cNvPr>
          <p:cNvSpPr txBox="1"/>
          <p:nvPr/>
        </p:nvSpPr>
        <p:spPr>
          <a:xfrm>
            <a:off x="3789722" y="49452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205E7B-8669-4FF8-AD58-2892FBC85921}"/>
              </a:ext>
            </a:extLst>
          </p:cNvPr>
          <p:cNvSpPr txBox="1"/>
          <p:nvPr/>
        </p:nvSpPr>
        <p:spPr>
          <a:xfrm>
            <a:off x="1865672" y="49452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5F4419-8F5F-4C09-BA12-F0F5AEF2CA1E}"/>
              </a:ext>
            </a:extLst>
          </p:cNvPr>
          <p:cNvSpPr txBox="1"/>
          <p:nvPr/>
        </p:nvSpPr>
        <p:spPr>
          <a:xfrm>
            <a:off x="3165413" y="4017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7EEEFE-BEDE-4451-A4CA-18DE8F85B4AE}"/>
              </a:ext>
            </a:extLst>
          </p:cNvPr>
          <p:cNvSpPr txBox="1"/>
          <p:nvPr/>
        </p:nvSpPr>
        <p:spPr>
          <a:xfrm>
            <a:off x="1115368" y="4017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7F0E6D-0476-4457-B04D-E3D1C565CE83}"/>
              </a:ext>
            </a:extLst>
          </p:cNvPr>
          <p:cNvSpPr txBox="1"/>
          <p:nvPr/>
        </p:nvSpPr>
        <p:spPr>
          <a:xfrm>
            <a:off x="2301424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4A4C8906-BF37-4227-9446-29762639BC2F}"/>
              </a:ext>
            </a:extLst>
          </p:cNvPr>
          <p:cNvSpPr/>
          <p:nvPr/>
        </p:nvSpPr>
        <p:spPr>
          <a:xfrm>
            <a:off x="8276611" y="2818449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1C01426F-2BED-4C18-A554-057C9E552BF3}"/>
              </a:ext>
            </a:extLst>
          </p:cNvPr>
          <p:cNvSpPr/>
          <p:nvPr/>
        </p:nvSpPr>
        <p:spPr>
          <a:xfrm>
            <a:off x="8962411" y="3730864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E309B22D-3339-41F2-BE53-B4ED2F509B48}"/>
              </a:ext>
            </a:extLst>
          </p:cNvPr>
          <p:cNvSpPr/>
          <p:nvPr/>
        </p:nvSpPr>
        <p:spPr>
          <a:xfrm>
            <a:off x="7590811" y="3729277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648E9194-E216-4133-AD6A-AA869D090488}"/>
              </a:ext>
            </a:extLst>
          </p:cNvPr>
          <p:cNvSpPr/>
          <p:nvPr/>
        </p:nvSpPr>
        <p:spPr>
          <a:xfrm>
            <a:off x="9648211" y="4628992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980A8582-5EC4-4508-BFD8-5BEC297B207F}"/>
              </a:ext>
            </a:extLst>
          </p:cNvPr>
          <p:cNvSpPr/>
          <p:nvPr/>
        </p:nvSpPr>
        <p:spPr>
          <a:xfrm>
            <a:off x="10334011" y="5527120"/>
            <a:ext cx="6858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B7734E3B-0F1B-4B47-B73D-E38135D9C1C2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 flipH="1">
            <a:off x="7933711" y="3436336"/>
            <a:ext cx="443333" cy="292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E95F1F0E-0DD5-419A-AE4B-E96BDC42D43C}"/>
              </a:ext>
            </a:extLst>
          </p:cNvPr>
          <p:cNvCxnSpPr>
            <a:cxnSpLocks/>
            <a:stCxn id="18" idx="5"/>
            <a:endCxn id="19" idx="0"/>
          </p:cNvCxnSpPr>
          <p:nvPr/>
        </p:nvCxnSpPr>
        <p:spPr>
          <a:xfrm>
            <a:off x="8861978" y="3436336"/>
            <a:ext cx="443333" cy="294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77D437F-3223-4AB8-9AED-75B8150506CC}"/>
              </a:ext>
            </a:extLst>
          </p:cNvPr>
          <p:cNvCxnSpPr>
            <a:cxnSpLocks/>
            <a:stCxn id="19" idx="5"/>
            <a:endCxn id="21" idx="0"/>
          </p:cNvCxnSpPr>
          <p:nvPr/>
        </p:nvCxnSpPr>
        <p:spPr>
          <a:xfrm>
            <a:off x="9547778" y="4348751"/>
            <a:ext cx="443333" cy="280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91DC86B8-8239-4656-992C-D83F7D7D98E2}"/>
              </a:ext>
            </a:extLst>
          </p:cNvPr>
          <p:cNvCxnSpPr>
            <a:cxnSpLocks/>
            <a:stCxn id="21" idx="5"/>
            <a:endCxn id="22" idx="0"/>
          </p:cNvCxnSpPr>
          <p:nvPr/>
        </p:nvCxnSpPr>
        <p:spPr>
          <a:xfrm>
            <a:off x="10233578" y="5246879"/>
            <a:ext cx="443333" cy="280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0BF7D8-CAEA-4A36-9C5E-EC3143BDB730}"/>
              </a:ext>
            </a:extLst>
          </p:cNvPr>
          <p:cNvSpPr txBox="1"/>
          <p:nvPr/>
        </p:nvSpPr>
        <p:spPr>
          <a:xfrm>
            <a:off x="10912967" y="51793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A077C4-A7D4-4F7B-A6CF-2080BA404E48}"/>
              </a:ext>
            </a:extLst>
          </p:cNvPr>
          <p:cNvSpPr txBox="1"/>
          <p:nvPr/>
        </p:nvSpPr>
        <p:spPr>
          <a:xfrm>
            <a:off x="10136065" y="43042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EAAADF-35C1-4DEF-B1E2-1C019BF60A2E}"/>
              </a:ext>
            </a:extLst>
          </p:cNvPr>
          <p:cNvSpPr txBox="1"/>
          <p:nvPr/>
        </p:nvSpPr>
        <p:spPr>
          <a:xfrm>
            <a:off x="9487525" y="34519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FFF91D-A8E4-4304-B727-A07FD03C41A9}"/>
              </a:ext>
            </a:extLst>
          </p:cNvPr>
          <p:cNvSpPr txBox="1"/>
          <p:nvPr/>
        </p:nvSpPr>
        <p:spPr>
          <a:xfrm>
            <a:off x="7389558" y="34519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698894-CA2A-4365-B6B3-E9A1B09CECB8}"/>
              </a:ext>
            </a:extLst>
          </p:cNvPr>
          <p:cNvSpPr txBox="1"/>
          <p:nvPr/>
        </p:nvSpPr>
        <p:spPr>
          <a:xfrm>
            <a:off x="8811568" y="2562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pic>
        <p:nvPicPr>
          <p:cNvPr id="37" name="Объект 36">
            <a:extLst>
              <a:ext uri="{FF2B5EF4-FFF2-40B4-BE49-F238E27FC236}">
                <a16:creationId xmlns:a16="http://schemas.microsoft.com/office/drawing/2014/main" id="{38BBE907-1145-4F61-8B7A-D37A9E1C8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91" y="-148160"/>
            <a:ext cx="6099017" cy="3381566"/>
          </a:xfrm>
        </p:spPr>
      </p:pic>
      <p:sp>
        <p:nvSpPr>
          <p:cNvPr id="42" name="Заголовок 1">
            <a:extLst>
              <a:ext uri="{FF2B5EF4-FFF2-40B4-BE49-F238E27FC236}">
                <a16:creationId xmlns:a16="http://schemas.microsoft.com/office/drawing/2014/main" id="{A2769545-8B17-465F-9E77-6810D1AE1E1C}"/>
              </a:ext>
            </a:extLst>
          </p:cNvPr>
          <p:cNvSpPr txBox="1">
            <a:spLocks/>
          </p:cNvSpPr>
          <p:nvPr/>
        </p:nvSpPr>
        <p:spPr>
          <a:xfrm>
            <a:off x="8377044" y="727959"/>
            <a:ext cx="26427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BST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124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E1508-95EB-4C09-BF75-CD978AA6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на</a:t>
            </a:r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E9F31DC3-556F-4414-A330-83C4E51E8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207" y="372783"/>
            <a:ext cx="1325564" cy="1325564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A1C4F40-C6DF-4C8C-8EFF-6EF8A628CA2D}"/>
              </a:ext>
            </a:extLst>
          </p:cNvPr>
          <p:cNvSpPr txBox="1"/>
          <p:nvPr/>
        </p:nvSpPr>
        <p:spPr>
          <a:xfrm>
            <a:off x="3571875" y="389179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C1C0C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 err="1">
                <a:solidFill>
                  <a:srgbClr val="C1C0C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d</a:t>
            </a: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 err="1">
                <a:solidFill>
                  <a:srgbClr val="C1C0C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 err="1">
                <a:solidFill>
                  <a:srgbClr val="C1C0C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i="1" dirty="0" err="1">
                <a:solidFill>
                  <a:srgbClr val="C1C0C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6373BC-E4F6-42B0-94A1-8C1B415633CE}"/>
              </a:ext>
            </a:extLst>
          </p:cNvPr>
          <p:cNvSpPr txBox="1"/>
          <p:nvPr/>
        </p:nvSpPr>
        <p:spPr>
          <a:xfrm>
            <a:off x="838200" y="1852811"/>
            <a:ext cx="99155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Сложность хранения: </a:t>
            </a:r>
            <a:r>
              <a:rPr lang="en-US" dirty="0"/>
              <a:t>O(n), n – </a:t>
            </a:r>
            <a:r>
              <a:rPr lang="ru-RU" dirty="0"/>
              <a:t>количество вершин</a:t>
            </a:r>
          </a:p>
          <a:p>
            <a:r>
              <a:rPr lang="ru-RU" dirty="0"/>
              <a:t>Хранимые атрибуты вершины: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значение вершины(ключ)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вес вершины (уровень</a:t>
            </a:r>
            <a:r>
              <a:rPr lang="en-US" dirty="0"/>
              <a:t>/</a:t>
            </a:r>
            <a:r>
              <a:rPr lang="ru-RU" dirty="0"/>
              <a:t>высота) = </a:t>
            </a:r>
            <a:r>
              <a:rPr lang="en-US" dirty="0"/>
              <a:t>max(</a:t>
            </a:r>
            <a:r>
              <a:rPr lang="ru-RU" dirty="0"/>
              <a:t>вес левой вершины, вес правой вершины</a:t>
            </a:r>
            <a:r>
              <a:rPr lang="en-US" dirty="0"/>
              <a:t>)</a:t>
            </a:r>
            <a:r>
              <a:rPr lang="ru-RU" dirty="0"/>
              <a:t>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указатель(ссылка) на левую вершину (значение левой вершины </a:t>
            </a:r>
            <a:r>
              <a:rPr lang="en-US" dirty="0"/>
              <a:t>&lt; </a:t>
            </a:r>
            <a:r>
              <a:rPr lang="ru-RU" dirty="0"/>
              <a:t>значение текущей)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указатель(ссылка) на правую вершину (значение правой вершины </a:t>
            </a:r>
            <a:r>
              <a:rPr lang="en-US" dirty="0"/>
              <a:t>&gt;</a:t>
            </a:r>
            <a:r>
              <a:rPr lang="ru-RU" dirty="0"/>
              <a:t> значение текущей)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21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9AC529-E1CD-4317-AEBD-236D9B0D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в АВЛ-дереве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21982C-3E6A-4997-A1D6-4C03EAE379C7}"/>
              </a:ext>
            </a:extLst>
          </p:cNvPr>
          <p:cNvSpPr txBox="1"/>
          <p:nvPr/>
        </p:nvSpPr>
        <p:spPr>
          <a:xfrm>
            <a:off x="419100" y="4206513"/>
            <a:ext cx="11353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find_value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 err="1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1" dirty="0" err="1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key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find_value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find_value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1E337-135D-476D-83E2-0DA0BE44F577}"/>
              </a:ext>
            </a:extLst>
          </p:cNvPr>
          <p:cNvSpPr txBox="1"/>
          <p:nvPr/>
        </p:nvSpPr>
        <p:spPr>
          <a:xfrm>
            <a:off x="419100" y="1570762"/>
            <a:ext cx="708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Временная сложность: </a:t>
            </a:r>
            <a:r>
              <a:rPr lang="en-US" dirty="0"/>
              <a:t>O(log(n)), n – </a:t>
            </a:r>
            <a:r>
              <a:rPr lang="ru-RU" dirty="0"/>
              <a:t>количество вершин</a:t>
            </a:r>
            <a:endParaRPr lang="en-US" dirty="0"/>
          </a:p>
          <a:p>
            <a:r>
              <a:rPr lang="ru-RU" b="0" i="0" dirty="0">
                <a:effectLst/>
                <a:latin typeface="YS Text"/>
              </a:rPr>
              <a:t>Доказательство:</a:t>
            </a:r>
          </a:p>
          <a:p>
            <a:r>
              <a:rPr lang="ru-RU" dirty="0">
                <a:latin typeface="YS Text"/>
              </a:rPr>
              <a:t>При поиске нужной вершины обход дерева ведётся всё время по правым и левым поддеревьям вершин.</a:t>
            </a:r>
            <a:endParaRPr lang="ru-RU" b="0" i="0" dirty="0">
              <a:effectLst/>
              <a:latin typeface="YS Text"/>
            </a:endParaRPr>
          </a:p>
          <a:p>
            <a:r>
              <a:rPr lang="ru-RU" b="0" i="0" dirty="0">
                <a:effectLst/>
                <a:latin typeface="YS Text"/>
              </a:rPr>
              <a:t>Поскольку дерево сбалансировано, то глубина каждого узла не превышает </a:t>
            </a:r>
            <a:r>
              <a:rPr lang="en-US" b="0" i="0" dirty="0">
                <a:effectLst/>
                <a:latin typeface="YS Text"/>
              </a:rPr>
              <a:t>log(n)</a:t>
            </a:r>
            <a:r>
              <a:rPr lang="ru-RU" b="0" i="0" dirty="0">
                <a:effectLst/>
                <a:latin typeface="YS Text"/>
              </a:rPr>
              <a:t> 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C2BC7D6-3478-4BDD-851D-BEB61DBF5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063" y="675913"/>
            <a:ext cx="4061374" cy="339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451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BC6677-3D48-4CE2-8C51-8527AF24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Балансировка АВЛ дерева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4AFCB08-6BC9-4A78-B52E-E357A3DAD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Балансировкой вершины называется операция, которая в случае разницы весов левого и правого поддеревьев вершины </a:t>
                </a:r>
                <a:r>
                  <a:rPr lang="en-US" dirty="0"/>
                  <a:t>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ru-RU" dirty="0"/>
                  <a:t> изменяет связь «предок-потомок» для восстановления баланса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ru-RU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4 вида балансировки: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b="0" i="0" dirty="0">
                    <a:effectLst/>
                    <a:latin typeface="Arial" panose="020B0604020202020204" pitchFamily="34" charset="0"/>
                  </a:rPr>
                  <a:t>Малый левый поворот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b="0" i="0" dirty="0">
                    <a:effectLst/>
                    <a:latin typeface="Arial" panose="020B0604020202020204" pitchFamily="34" charset="0"/>
                  </a:rPr>
                  <a:t>Большой левый поворот</a:t>
                </a:r>
                <a:endParaRPr lang="ru-RU" dirty="0">
                  <a:latin typeface="Arial" panose="020B0604020202020204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b="0" i="0" dirty="0">
                    <a:effectLst/>
                    <a:latin typeface="Arial" panose="020B0604020202020204" pitchFamily="34" charset="0"/>
                  </a:rPr>
                  <a:t>Малый правы поворот</a:t>
                </a:r>
                <a:r>
                  <a:rPr lang="en-US" b="0" i="0" dirty="0">
                    <a:effectLst/>
                    <a:latin typeface="Arial" panose="020B0604020202020204" pitchFamily="34" charset="0"/>
                  </a:rPr>
                  <a:t> (</a:t>
                </a:r>
                <a:r>
                  <a:rPr lang="ru-RU" b="0" i="0" dirty="0">
                    <a:effectLst/>
                    <a:latin typeface="Arial" panose="020B0604020202020204" pitchFamily="34" charset="0"/>
                  </a:rPr>
                  <a:t>отзеркаленный малый левый поворот</a:t>
                </a:r>
                <a:r>
                  <a:rPr lang="en-US" b="0" i="0" dirty="0">
                    <a:effectLst/>
                    <a:latin typeface="Arial" panose="020B0604020202020204" pitchFamily="34" charset="0"/>
                  </a:rPr>
                  <a:t>)</a:t>
                </a:r>
                <a:endParaRPr lang="ru-RU" b="0" i="0" dirty="0">
                  <a:effectLst/>
                  <a:latin typeface="Arial" panose="020B0604020202020204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b="0" i="0" dirty="0">
                    <a:effectLst/>
                    <a:latin typeface="Arial" panose="020B0604020202020204" pitchFamily="34" charset="0"/>
                  </a:rPr>
                  <a:t>Большой правый поворот </a:t>
                </a:r>
                <a:r>
                  <a:rPr lang="en-US" b="0" i="0" dirty="0">
                    <a:effectLst/>
                    <a:latin typeface="Arial" panose="020B0604020202020204" pitchFamily="34" charset="0"/>
                  </a:rPr>
                  <a:t>(</a:t>
                </a:r>
                <a:r>
                  <a:rPr lang="ru-RU" b="0" i="0" dirty="0">
                    <a:effectLst/>
                    <a:latin typeface="Arial" panose="020B0604020202020204" pitchFamily="34" charset="0"/>
                  </a:rPr>
                  <a:t>отзеркаленный большой левый поворот</a:t>
                </a:r>
                <a:r>
                  <a:rPr lang="en-US" b="0" i="0" dirty="0">
                    <a:effectLst/>
                    <a:latin typeface="Arial" panose="020B0604020202020204" pitchFamily="34" charset="0"/>
                  </a:rPr>
                  <a:t>)</a:t>
                </a:r>
                <a:endParaRPr lang="ru-RU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4AFCB08-6BC9-4A78-B52E-E357A3DAD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152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B23FC-812B-4E34-8917-7A1E66DBC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364" y="347364"/>
            <a:ext cx="10515600" cy="1325563"/>
          </a:xfrm>
        </p:spPr>
        <p:txBody>
          <a:bodyPr/>
          <a:lstStyle/>
          <a:p>
            <a:r>
              <a:rPr lang="ru-RU" b="0" i="0" dirty="0">
                <a:effectLst/>
                <a:latin typeface="Arial" panose="020B0604020202020204" pitchFamily="34" charset="0"/>
              </a:rPr>
              <a:t>Малый левый поворот</a:t>
            </a:r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31B7FB9-2574-46E5-935E-58539C3CCCE4}"/>
              </a:ext>
            </a:extLst>
          </p:cNvPr>
          <p:cNvSpPr/>
          <p:nvPr/>
        </p:nvSpPr>
        <p:spPr>
          <a:xfrm>
            <a:off x="6896672" y="860733"/>
            <a:ext cx="790575" cy="842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84EC3828-22FD-417F-8862-CDEA92A4BFD2}"/>
              </a:ext>
            </a:extLst>
          </p:cNvPr>
          <p:cNvSpPr/>
          <p:nvPr/>
        </p:nvSpPr>
        <p:spPr>
          <a:xfrm>
            <a:off x="7534847" y="2308533"/>
            <a:ext cx="790575" cy="842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AD51CBA-15DE-4D70-A369-5EDC0A56EEDC}"/>
              </a:ext>
            </a:extLst>
          </p:cNvPr>
          <p:cNvSpPr/>
          <p:nvPr/>
        </p:nvSpPr>
        <p:spPr>
          <a:xfrm>
            <a:off x="9944672" y="2308533"/>
            <a:ext cx="790575" cy="842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98C099E-4DAE-46AF-9299-05AEE6BB352E}"/>
              </a:ext>
            </a:extLst>
          </p:cNvPr>
          <p:cNvSpPr/>
          <p:nvPr/>
        </p:nvSpPr>
        <p:spPr>
          <a:xfrm>
            <a:off x="10592372" y="927408"/>
            <a:ext cx="790575" cy="842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5" name="Равнобедренный треугольник 4">
            <a:extLst>
              <a:ext uri="{FF2B5EF4-FFF2-40B4-BE49-F238E27FC236}">
                <a16:creationId xmlns:a16="http://schemas.microsoft.com/office/drawing/2014/main" id="{BD4517A2-88EF-422B-84A6-90647BDF69D3}"/>
              </a:ext>
            </a:extLst>
          </p:cNvPr>
          <p:cNvSpPr/>
          <p:nvPr/>
        </p:nvSpPr>
        <p:spPr>
          <a:xfrm>
            <a:off x="6318027" y="2308533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ru-RU" dirty="0"/>
          </a:p>
        </p:txBody>
      </p:sp>
      <p:sp>
        <p:nvSpPr>
          <p:cNvPr id="16" name="Равнобедренный треугольник 15">
            <a:extLst>
              <a:ext uri="{FF2B5EF4-FFF2-40B4-BE49-F238E27FC236}">
                <a16:creationId xmlns:a16="http://schemas.microsoft.com/office/drawing/2014/main" id="{E61DAC52-854C-435D-8671-D49D018A16A8}"/>
              </a:ext>
            </a:extLst>
          </p:cNvPr>
          <p:cNvSpPr/>
          <p:nvPr/>
        </p:nvSpPr>
        <p:spPr>
          <a:xfrm>
            <a:off x="6958584" y="3915876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endParaRPr lang="ru-RU" dirty="0"/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id="{EB5F401D-EF62-4F97-B316-9AF381F0D0C8}"/>
              </a:ext>
            </a:extLst>
          </p:cNvPr>
          <p:cNvSpPr/>
          <p:nvPr/>
        </p:nvSpPr>
        <p:spPr>
          <a:xfrm>
            <a:off x="8211123" y="3915876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ru-RU" dirty="0"/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082A16FB-96EB-4359-BADE-7E66F52C5E1D}"/>
              </a:ext>
            </a:extLst>
          </p:cNvPr>
          <p:cNvSpPr/>
          <p:nvPr/>
        </p:nvSpPr>
        <p:spPr>
          <a:xfrm>
            <a:off x="9356503" y="3915876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ru-RU" dirty="0"/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BC8CEE96-4EF7-4EA4-916F-E9C840D8CAF5}"/>
              </a:ext>
            </a:extLst>
          </p:cNvPr>
          <p:cNvSpPr/>
          <p:nvPr/>
        </p:nvSpPr>
        <p:spPr>
          <a:xfrm>
            <a:off x="10654284" y="3955564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endParaRPr lang="ru-RU" dirty="0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9510F76A-AC95-4191-8E4F-8D5003F4033F}"/>
              </a:ext>
            </a:extLst>
          </p:cNvPr>
          <p:cNvSpPr/>
          <p:nvPr/>
        </p:nvSpPr>
        <p:spPr>
          <a:xfrm>
            <a:off x="11411522" y="2308533"/>
            <a:ext cx="666750" cy="8429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ru-RU" dirty="0"/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FB1DF1B1-6B04-4E65-A66F-376449F9D674}"/>
              </a:ext>
            </a:extLst>
          </p:cNvPr>
          <p:cNvSpPr/>
          <p:nvPr/>
        </p:nvSpPr>
        <p:spPr>
          <a:xfrm>
            <a:off x="8727853" y="2672070"/>
            <a:ext cx="933450" cy="3238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8C745DBA-F82F-4CDD-8C70-BF99A2EF8278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6651402" y="1580246"/>
            <a:ext cx="361047" cy="728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7263536-A9AD-4577-8D77-90B406B189FD}"/>
              </a:ext>
            </a:extLst>
          </p:cNvPr>
          <p:cNvCxnSpPr>
            <a:stCxn id="4" idx="5"/>
            <a:endCxn id="6" idx="0"/>
          </p:cNvCxnSpPr>
          <p:nvPr/>
        </p:nvCxnSpPr>
        <p:spPr>
          <a:xfrm>
            <a:off x="7571470" y="1580246"/>
            <a:ext cx="358665" cy="728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7FE221B-ED26-4AD5-A430-8CA15667D139}"/>
              </a:ext>
            </a:extLst>
          </p:cNvPr>
          <p:cNvCxnSpPr>
            <a:cxnSpLocks/>
            <a:stCxn id="6" idx="3"/>
            <a:endCxn id="16" idx="0"/>
          </p:cNvCxnSpPr>
          <p:nvPr/>
        </p:nvCxnSpPr>
        <p:spPr>
          <a:xfrm flipH="1">
            <a:off x="7291959" y="3028046"/>
            <a:ext cx="358665" cy="887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739E3650-EF99-453F-BB7D-B255C960E94C}"/>
              </a:ext>
            </a:extLst>
          </p:cNvPr>
          <p:cNvCxnSpPr>
            <a:cxnSpLocks/>
            <a:stCxn id="6" idx="5"/>
            <a:endCxn id="17" idx="0"/>
          </p:cNvCxnSpPr>
          <p:nvPr/>
        </p:nvCxnSpPr>
        <p:spPr>
          <a:xfrm>
            <a:off x="8209645" y="3028046"/>
            <a:ext cx="334853" cy="887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7721931-607F-4A01-9909-59D6669E790C}"/>
              </a:ext>
            </a:extLst>
          </p:cNvPr>
          <p:cNvCxnSpPr>
            <a:cxnSpLocks/>
            <a:stCxn id="7" idx="3"/>
            <a:endCxn id="18" idx="0"/>
          </p:cNvCxnSpPr>
          <p:nvPr/>
        </p:nvCxnSpPr>
        <p:spPr>
          <a:xfrm flipH="1">
            <a:off x="9689878" y="3028046"/>
            <a:ext cx="370571" cy="887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0676ED13-E710-4673-96DD-F5B399CE8624}"/>
              </a:ext>
            </a:extLst>
          </p:cNvPr>
          <p:cNvCxnSpPr>
            <a:cxnSpLocks/>
            <a:stCxn id="7" idx="5"/>
            <a:endCxn id="19" idx="0"/>
          </p:cNvCxnSpPr>
          <p:nvPr/>
        </p:nvCxnSpPr>
        <p:spPr>
          <a:xfrm>
            <a:off x="10619470" y="3028046"/>
            <a:ext cx="368189" cy="92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023A85E8-B34A-48F5-96C0-66CB7B039901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 flipH="1">
            <a:off x="10339960" y="1646921"/>
            <a:ext cx="368189" cy="661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76DC6A20-0183-4EF0-B2DF-C91B7009092D}"/>
              </a:ext>
            </a:extLst>
          </p:cNvPr>
          <p:cNvCxnSpPr>
            <a:cxnSpLocks/>
            <a:stCxn id="8" idx="5"/>
            <a:endCxn id="20" idx="0"/>
          </p:cNvCxnSpPr>
          <p:nvPr/>
        </p:nvCxnSpPr>
        <p:spPr>
          <a:xfrm>
            <a:off x="11267170" y="1646921"/>
            <a:ext cx="477727" cy="661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B18FE0B-63A4-4F75-8408-C03FAF971AD6}"/>
              </a:ext>
            </a:extLst>
          </p:cNvPr>
          <p:cNvSpPr txBox="1"/>
          <p:nvPr/>
        </p:nvSpPr>
        <p:spPr>
          <a:xfrm>
            <a:off x="6393158" y="313938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H-3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5205C6-FD12-4308-9C81-8B939219806F}"/>
              </a:ext>
            </a:extLst>
          </p:cNvPr>
          <p:cNvSpPr txBox="1"/>
          <p:nvPr/>
        </p:nvSpPr>
        <p:spPr>
          <a:xfrm>
            <a:off x="7018359" y="475883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H-2</a:t>
            </a:r>
            <a:endParaRPr lang="ru-R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0ED34E-9838-43D3-BA01-D749DC55A50C}"/>
              </a:ext>
            </a:extLst>
          </p:cNvPr>
          <p:cNvSpPr txBox="1"/>
          <p:nvPr/>
        </p:nvSpPr>
        <p:spPr>
          <a:xfrm>
            <a:off x="8319345" y="476177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H-2</a:t>
            </a:r>
            <a:endParaRPr lang="ru-R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822F0B-F640-4146-8C63-A941C5F966A0}"/>
              </a:ext>
            </a:extLst>
          </p:cNvPr>
          <p:cNvSpPr txBox="1"/>
          <p:nvPr/>
        </p:nvSpPr>
        <p:spPr>
          <a:xfrm>
            <a:off x="7706826" y="311367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H-1</a:t>
            </a:r>
            <a:endParaRPr lang="ru-R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837414-D206-4877-A66C-7CB49C4E7EEE}"/>
              </a:ext>
            </a:extLst>
          </p:cNvPr>
          <p:cNvSpPr txBox="1"/>
          <p:nvPr/>
        </p:nvSpPr>
        <p:spPr>
          <a:xfrm>
            <a:off x="7087580" y="166799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ru-R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D92575-596D-43B7-A0C1-5E77F78D9496}"/>
              </a:ext>
            </a:extLst>
          </p:cNvPr>
          <p:cNvSpPr txBox="1"/>
          <p:nvPr/>
        </p:nvSpPr>
        <p:spPr>
          <a:xfrm>
            <a:off x="10900119" y="175372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ru-R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3B27A6-636A-4CF2-B8EA-7C0291A77C75}"/>
              </a:ext>
            </a:extLst>
          </p:cNvPr>
          <p:cNvSpPr txBox="1"/>
          <p:nvPr/>
        </p:nvSpPr>
        <p:spPr>
          <a:xfrm>
            <a:off x="10080766" y="311367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H-1</a:t>
            </a:r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E516873-B8E1-41E6-B43A-6BA1157A2A2D}"/>
              </a:ext>
            </a:extLst>
          </p:cNvPr>
          <p:cNvSpPr txBox="1"/>
          <p:nvPr/>
        </p:nvSpPr>
        <p:spPr>
          <a:xfrm>
            <a:off x="11506033" y="314250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H-2</a:t>
            </a:r>
            <a:endParaRPr lang="ru-R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27B1F0-24A3-47D0-ABF8-A51A51B055E8}"/>
              </a:ext>
            </a:extLst>
          </p:cNvPr>
          <p:cNvSpPr txBox="1"/>
          <p:nvPr/>
        </p:nvSpPr>
        <p:spPr>
          <a:xfrm>
            <a:off x="9451995" y="475883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H-3</a:t>
            </a:r>
            <a:endParaRPr lang="ru-R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F055E2-AB83-4ACD-A175-5C459B9F5CA5}"/>
              </a:ext>
            </a:extLst>
          </p:cNvPr>
          <p:cNvSpPr txBox="1"/>
          <p:nvPr/>
        </p:nvSpPr>
        <p:spPr>
          <a:xfrm>
            <a:off x="10760207" y="475883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H-2</a:t>
            </a:r>
            <a:endParaRPr lang="ru-RU" dirty="0"/>
          </a:p>
        </p:txBody>
      </p:sp>
      <p:sp>
        <p:nvSpPr>
          <p:cNvPr id="47" name="Объект 46">
            <a:extLst>
              <a:ext uri="{FF2B5EF4-FFF2-40B4-BE49-F238E27FC236}">
                <a16:creationId xmlns:a16="http://schemas.microsoft.com/office/drawing/2014/main" id="{5F2B001C-0A67-4FE4-8AA4-821F83761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94" y="1752816"/>
            <a:ext cx="5771887" cy="2031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F0F6FC"/>
                </a:solidFill>
                <a:effectLst/>
                <a:latin typeface="-apple-system"/>
              </a:rPr>
              <a:t>Используется когда: </a:t>
            </a:r>
          </a:p>
          <a:p>
            <a:pPr marL="0" indent="0">
              <a:buNone/>
            </a:pPr>
            <a:r>
              <a:rPr lang="en-US" sz="2000" b="0" i="0" dirty="0" err="1">
                <a:solidFill>
                  <a:srgbClr val="F0F6FC"/>
                </a:solidFill>
                <a:effectLst/>
                <a:latin typeface="-apple-system"/>
              </a:rPr>
              <a:t>b.H</a:t>
            </a:r>
            <a:r>
              <a:rPr lang="ru-RU" sz="2000" b="0" i="0" dirty="0">
                <a:solidFill>
                  <a:srgbClr val="F0F6FC"/>
                </a:solidFill>
                <a:effectLst/>
                <a:latin typeface="-apple-system"/>
              </a:rPr>
              <a:t> = </a:t>
            </a:r>
            <a:r>
              <a:rPr lang="en-US" sz="2000" b="0" i="0" dirty="0">
                <a:solidFill>
                  <a:srgbClr val="F0F6FC"/>
                </a:solidFill>
                <a:effectLst/>
                <a:latin typeface="-apple-system"/>
              </a:rPr>
              <a:t>P</a:t>
            </a:r>
            <a:r>
              <a:rPr lang="en-US" sz="2000" dirty="0">
                <a:solidFill>
                  <a:srgbClr val="F0F6FC"/>
                </a:solidFill>
                <a:latin typeface="-apple-system"/>
              </a:rPr>
              <a:t>.H</a:t>
            </a:r>
            <a:r>
              <a:rPr lang="ru-RU" sz="2000" b="0" i="0" dirty="0">
                <a:solidFill>
                  <a:srgbClr val="F0F6FC"/>
                </a:solidFill>
                <a:effectLst/>
                <a:latin typeface="-apple-system"/>
              </a:rPr>
              <a:t> + 2 и </a:t>
            </a:r>
            <a:r>
              <a:rPr lang="en-US" sz="2000" b="0" i="0" dirty="0" err="1">
                <a:solidFill>
                  <a:srgbClr val="F0F6FC"/>
                </a:solidFill>
                <a:effectLst/>
                <a:latin typeface="-apple-system"/>
              </a:rPr>
              <a:t>a.H</a:t>
            </a:r>
            <a:r>
              <a:rPr lang="ru-RU" sz="2000" b="0" i="0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en-US" sz="2000" dirty="0">
                <a:solidFill>
                  <a:srgbClr val="F0F6FC"/>
                </a:solidFill>
                <a:latin typeface="-apple-system"/>
              </a:rPr>
              <a:t>=</a:t>
            </a:r>
            <a:r>
              <a:rPr lang="ru-RU" sz="2000" b="0" i="0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en-US" sz="2000" dirty="0" err="1">
                <a:solidFill>
                  <a:srgbClr val="F0F6FC"/>
                </a:solidFill>
                <a:latin typeface="-apple-system"/>
              </a:rPr>
              <a:t>b</a:t>
            </a:r>
            <a:r>
              <a:rPr lang="en-US" sz="2000" b="0" i="0" dirty="0" err="1">
                <a:solidFill>
                  <a:srgbClr val="F0F6FC"/>
                </a:solidFill>
                <a:effectLst/>
                <a:latin typeface="-apple-system"/>
              </a:rPr>
              <a:t>.H</a:t>
            </a:r>
            <a:r>
              <a:rPr lang="en-US" sz="2000" dirty="0">
                <a:solidFill>
                  <a:srgbClr val="F0F6FC"/>
                </a:solidFill>
                <a:latin typeface="-apple-system"/>
              </a:rPr>
              <a:t> + 1</a:t>
            </a:r>
            <a:endParaRPr lang="ru-RU" sz="2000" b="0" i="0" dirty="0">
              <a:solidFill>
                <a:srgbClr val="F0F6FC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dirty="0"/>
              <a:t>Временная сложность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O(1)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3BA0709-16B5-4E8A-8055-A35E85FA8BBA}"/>
              </a:ext>
            </a:extLst>
          </p:cNvPr>
          <p:cNvSpPr txBox="1"/>
          <p:nvPr/>
        </p:nvSpPr>
        <p:spPr>
          <a:xfrm>
            <a:off x="431338" y="4345542"/>
            <a:ext cx="73675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left_rotate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 err="1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y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x</a:t>
            </a: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1489799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905</TotalTime>
  <Words>2339</Words>
  <Application>Microsoft Office PowerPoint</Application>
  <PresentationFormat>Широкоэкранный</PresentationFormat>
  <Paragraphs>344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Cambria Math</vt:lpstr>
      <vt:lpstr>Consolas</vt:lpstr>
      <vt:lpstr>YS Text</vt:lpstr>
      <vt:lpstr>Office Theme</vt:lpstr>
      <vt:lpstr>АВЛ-деревья.Оценка высоты АВЛ-дерева</vt:lpstr>
      <vt:lpstr>История создания</vt:lpstr>
      <vt:lpstr>АВЛ-деревья</vt:lpstr>
      <vt:lpstr>BST – Binary search tree</vt:lpstr>
      <vt:lpstr>АВЛ-дерево </vt:lpstr>
      <vt:lpstr>Реализация на</vt:lpstr>
      <vt:lpstr>Поиск в АВЛ-дереве</vt:lpstr>
      <vt:lpstr>Балансировка АВЛ дерева</vt:lpstr>
      <vt:lpstr>Малый левый поворот</vt:lpstr>
      <vt:lpstr>Большой левый поворот</vt:lpstr>
      <vt:lpstr>Подвешивание новой вершины </vt:lpstr>
      <vt:lpstr>Пример добавления вершины 9</vt:lpstr>
      <vt:lpstr>Удаление вершины</vt:lpstr>
      <vt:lpstr>Пример удаления вершины 7</vt:lpstr>
      <vt:lpstr>Объединение АВЛ-деревьев</vt:lpstr>
      <vt:lpstr>Результат объединения</vt:lpstr>
      <vt:lpstr>Разбиение АВЛ-дерева</vt:lpstr>
      <vt:lpstr>Тесты</vt:lpstr>
      <vt:lpstr>Сферы применения АВЛ-деревьев</vt:lpstr>
      <vt:lpstr>Аналоги</vt:lpstr>
      <vt:lpstr>Реализация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«объединить-найти».  Система непересекающихся множеств.  Алгоритм со сжатием путей сложности O(nG(n))</dc:title>
  <dc:creator>Егор Миронов</dc:creator>
  <cp:lastModifiedBy>Егор Миронов</cp:lastModifiedBy>
  <cp:revision>20</cp:revision>
  <dcterms:created xsi:type="dcterms:W3CDTF">2024-10-11T21:04:53Z</dcterms:created>
  <dcterms:modified xsi:type="dcterms:W3CDTF">2024-11-29T11:57:36Z</dcterms:modified>
</cp:coreProperties>
</file>