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DD9BD5-2E71-4C1F-B10C-71345311F47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AD15B-6632-4AAC-ADE7-EDADD79BC61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087E3B-0312-409D-8FFD-D23720A84B9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5480" cy="420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B87060-5414-43D7-94AC-3C8F913B8553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CC6F48-7072-4B71-AB1F-D4C54F27AD41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4363560" y="43218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30EF97-F380-424B-A6DD-4CB5441AF603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5629680" cy="765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ffffff"/>
                </a:solidFill>
                <a:latin typeface="Arial"/>
                <a:ea typeface="Arial"/>
              </a:rPr>
              <a:t>Направления инновационного развития России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2160000"/>
            <a:ext cx="7808760" cy="4446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ffffff"/>
                </a:solidFill>
                <a:latin typeface="Arial"/>
                <a:ea typeface="Arial"/>
              </a:rPr>
              <a:t>Выполнил студент ИКПИ-11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ffffff"/>
                </a:solidFill>
                <a:latin typeface="Arial"/>
                <a:ea typeface="Arial"/>
              </a:rPr>
              <a:t>Крылов А.В.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4"/>
          </p:nvPr>
        </p:nvSpPr>
        <p:spPr>
          <a:xfrm>
            <a:off x="8709480" y="48222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126946-6761-4FB3-A40E-0168AD77E7BD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Инновационное развитие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05708-4395-4F15-93A2-3EEBA60EC2A7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339560" y="900000"/>
            <a:ext cx="2620440" cy="387504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4759560" y="1092960"/>
            <a:ext cx="2620440" cy="10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Показатели развития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B17F35-730A-4223-A8E6-BC342851E885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/>
          <p:nvPr/>
        </p:nvSpPr>
        <p:spPr>
          <a:xfrm>
            <a:off x="279360" y="751320"/>
            <a:ext cx="8379720" cy="23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Рост внутренних затрат на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исследования и разработки не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менее чем на 45%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Увеличение уровня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инновационной активности в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промышленности и других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областях в 2,3 раза, затрат на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эти цели – в 1,5 раза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Возрастание объёма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инновационных товаров, работ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 услуг в 1,9 раза,  числа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патентных заявок – в 2,4 раза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Увеличение числа предприятий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обрабатывающей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промышленности,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использующих технологические </a:t>
            </a:r>
            <a:r>
              <a:rPr b="0" lang="ru" sz="2000" spc="-1" strike="noStrike">
                <a:solidFill>
                  <a:srgbClr val="4d4e4f"/>
                </a:solidFill>
                <a:latin typeface="Arial"/>
                <a:ea typeface="Arial"/>
              </a:rPr>
              <a:t>инновации, в 1,6 раза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Трудности при выполнении плана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FF9918-384A-4C97-91AB-6C17F09ABFD9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5040000" y="1186200"/>
            <a:ext cx="3570840" cy="331380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456480" y="1260720"/>
            <a:ext cx="404352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ff9400"/>
                </a:solidFill>
                <a:latin typeface="Arial"/>
                <a:ea typeface="Arial"/>
              </a:rPr>
              <a:t>СПАСИБО ЗА ВНИМАНИЕ!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pc="-1" strike="noStrike">
                <a:solidFill>
                  <a:srgbClr val="4d4e4f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EA29A1-E3E5-4EEF-AFE4-A08CB29721A5}" type="slidenum">
              <a:rPr b="0" lang="ru" sz="1100" spc="-1" strike="noStrike">
                <a:solidFill>
                  <a:srgbClr val="4d4e4f"/>
                </a:solidFill>
                <a:latin typeface="Arial"/>
                <a:ea typeface="Arial"/>
              </a:rPr>
              <a:t>&lt;number&gt;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2024-05-23T02:29:22Z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