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59" r:id="rId6"/>
    <p:sldId id="261" r:id="rId7"/>
    <p:sldId id="264" r:id="rId8"/>
    <p:sldId id="270" r:id="rId9"/>
    <p:sldId id="265" r:id="rId10"/>
    <p:sldId id="274" r:id="rId11"/>
    <p:sldId id="266" r:id="rId12"/>
    <p:sldId id="267" r:id="rId13"/>
    <p:sldId id="273" r:id="rId14"/>
    <p:sldId id="268" r:id="rId15"/>
    <p:sldId id="269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5051" autoAdjust="0"/>
    <p:restoredTop sz="94652" autoAdjust="0"/>
  </p:normalViewPr>
  <p:slideViewPr>
    <p:cSldViewPr snapToGrid="0">
      <p:cViewPr>
        <p:scale>
          <a:sx n="150" d="100"/>
          <a:sy n="150" d="100"/>
        </p:scale>
        <p:origin x="-2424" y="-10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4110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type="tx">
  <p:cSld name="TITLE_AND_BODY">
    <p:bg>
      <p:bgPr>
        <a:gradFill>
          <a:gsLst>
            <a:gs pos="0">
              <a:srgbClr val="F67F00"/>
            </a:gs>
            <a:gs pos="100000">
              <a:srgbClr val="FFAE3B"/>
            </a:gs>
          </a:gsLst>
          <a:lin ang="746541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071" y="359811"/>
            <a:ext cx="1637378" cy="4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None/>
              <a:defRPr sz="2400">
                <a:solidFill>
                  <a:srgbClr val="FF94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1pPr>
            <a:lvl2pPr marL="914400" lvl="1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2pPr>
            <a:lvl3pPr marL="1371600" lvl="2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3pPr>
            <a:lvl4pPr marL="1828800" lvl="3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4pPr>
            <a:lvl5pPr marL="2286000" lvl="4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5pPr>
            <a:lvl6pPr marL="2743200" lvl="5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6pPr>
            <a:lvl7pPr marL="3200400" lvl="6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8pPr>
            <a:lvl9pPr marL="4114800" lvl="8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63668" y="4321968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8462" y="359810"/>
            <a:ext cx="1635792" cy="4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490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73076" y="716376"/>
            <a:ext cx="7996089" cy="2435666"/>
          </a:xfrm>
          <a:prstGeom prst="rect">
            <a:avLst/>
          </a:prstGeom>
        </p:spPr>
        <p:txBody>
          <a:bodyPr spcFirstLastPara="1" wrap="square" lIns="19025" tIns="19025" rIns="19025" bIns="1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err="1" smtClean="0"/>
              <a:t>Черезвычайная</a:t>
            </a:r>
            <a:r>
              <a:rPr lang="ru-RU" sz="4000" b="1" dirty="0" smtClean="0"/>
              <a:t> ситуация на пожарно-взрывоопасных объектах</a:t>
            </a:r>
            <a:endParaRPr sz="4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ТНТ и ГВС</a:t>
            </a:r>
            <a:endParaRPr sz="2000" b="1"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281868" y="3418923"/>
            <a:ext cx="7810500" cy="1421241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Выполнили студенты ИКПИ-11: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Волосников К.Д.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Дунаев В.Е.</a:t>
            </a:r>
            <a:endParaRPr lang="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Крылов А.В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073108"/>
            <a:ext cx="6802437" cy="407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26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" dirty="0" smtClean="0"/>
              <a:t>Доклад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В результате уяснения задачи и оценки обстановки варианта №8:</a:t>
            </a:r>
            <a:endParaRPr sz="2400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R1 = </a:t>
            </a:r>
            <a:r>
              <a:rPr lang="ru-RU" dirty="0"/>
              <a:t>1,72 км</a:t>
            </a:r>
            <a:r>
              <a:rPr lang="en-US" dirty="0"/>
              <a:t>; q = </a:t>
            </a:r>
            <a:r>
              <a:rPr lang="ru-RU" dirty="0"/>
              <a:t>45 </a:t>
            </a:r>
            <a:r>
              <a:rPr lang="ru-RU" dirty="0" err="1"/>
              <a:t>кт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R2 = </a:t>
            </a:r>
            <a:r>
              <a:rPr lang="ru-RU" dirty="0"/>
              <a:t>0,8 км</a:t>
            </a:r>
            <a:r>
              <a:rPr lang="en-US" dirty="0"/>
              <a:t>; Q = </a:t>
            </a:r>
            <a:r>
              <a:rPr lang="ru-RU" dirty="0"/>
              <a:t>80 т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400" b="1" dirty="0" smtClean="0"/>
              <a:t>В </a:t>
            </a:r>
            <a:r>
              <a:rPr lang="ru-RU" sz="2400" b="1" dirty="0" smtClean="0"/>
              <a:t>результате</a:t>
            </a:r>
            <a:r>
              <a:rPr lang="uk-UA" sz="2400" b="1" dirty="0" smtClean="0"/>
              <a:t> </a:t>
            </a:r>
            <a:r>
              <a:rPr lang="ru-RU" sz="2400" b="1" dirty="0" smtClean="0"/>
              <a:t>расчетов получили: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Избыточное давление во фронте ударной волны </a:t>
            </a:r>
            <a:r>
              <a:rPr lang="ru-RU" dirty="0" smtClean="0"/>
              <a:t>∆</a:t>
            </a:r>
            <a:r>
              <a:rPr lang="en-US" dirty="0" smtClean="0"/>
              <a:t>P</a:t>
            </a:r>
            <a:r>
              <a:rPr lang="ru-RU" dirty="0" err="1" smtClean="0"/>
              <a:t>тнт</a:t>
            </a:r>
            <a:r>
              <a:rPr lang="ru-RU" dirty="0" smtClean="0"/>
              <a:t> =</a:t>
            </a:r>
            <a:r>
              <a:rPr lang="en-US" dirty="0" smtClean="0"/>
              <a:t> </a:t>
            </a:r>
            <a:r>
              <a:rPr lang="uk-UA" dirty="0"/>
              <a:t>11,18</a:t>
            </a:r>
            <a:r>
              <a:rPr lang="ru-RU" dirty="0" smtClean="0"/>
              <a:t> кПа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Мощность светового импульса (СИ</a:t>
            </a:r>
            <a:r>
              <a:rPr lang="ru-RU" dirty="0" smtClean="0"/>
              <a:t>)</a:t>
            </a:r>
            <a:r>
              <a:rPr lang="en-US" dirty="0" smtClean="0"/>
              <a:t> U</a:t>
            </a:r>
            <a:r>
              <a:rPr lang="ru-RU" dirty="0" err="1" smtClean="0"/>
              <a:t>тнт</a:t>
            </a:r>
            <a:r>
              <a:rPr lang="ru-RU" dirty="0" smtClean="0"/>
              <a:t> =</a:t>
            </a:r>
            <a:r>
              <a:rPr lang="en-US" dirty="0" smtClean="0"/>
              <a:t> </a:t>
            </a:r>
            <a:r>
              <a:rPr lang="ru-RU" dirty="0"/>
              <a:t>8,539</a:t>
            </a:r>
            <a:r>
              <a:rPr lang="ru-RU" dirty="0" smtClean="0"/>
              <a:t> кДж</a:t>
            </a:r>
            <a:r>
              <a:rPr lang="en-US" dirty="0" smtClean="0"/>
              <a:t>/</a:t>
            </a:r>
            <a:r>
              <a:rPr lang="ru-RU" dirty="0" smtClean="0"/>
              <a:t>м</a:t>
            </a:r>
            <a:r>
              <a:rPr lang="en-US" dirty="0" smtClean="0"/>
              <a:t>^2</a:t>
            </a:r>
            <a:endParaRPr lang="ru-RU" dirty="0" smtClean="0"/>
          </a:p>
          <a:p>
            <a:pPr marL="285750" lvl="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Радиусы зон </a:t>
            </a:r>
            <a:r>
              <a:rPr lang="ru-RU" dirty="0" err="1"/>
              <a:t>бизантного</a:t>
            </a:r>
            <a:r>
              <a:rPr lang="ru-RU" dirty="0"/>
              <a:t> действия взрыва </a:t>
            </a:r>
            <a:r>
              <a:rPr lang="ru-RU" dirty="0" smtClean="0"/>
              <a:t>ГВС </a:t>
            </a:r>
            <a:r>
              <a:rPr lang="en-US" dirty="0" smtClean="0"/>
              <a:t> </a:t>
            </a:r>
            <a:r>
              <a:rPr lang="en-US" dirty="0"/>
              <a:t>r1 = </a:t>
            </a:r>
            <a:r>
              <a:rPr lang="ru-RU" dirty="0"/>
              <a:t>82 </a:t>
            </a:r>
            <a:r>
              <a:rPr lang="ru-RU" dirty="0" smtClean="0"/>
              <a:t>м</a:t>
            </a:r>
            <a:r>
              <a:rPr lang="en-US" dirty="0" smtClean="0"/>
              <a:t>; r2 </a:t>
            </a:r>
            <a:r>
              <a:rPr lang="en-US" dirty="0"/>
              <a:t>= </a:t>
            </a:r>
            <a:r>
              <a:rPr lang="ru-RU" dirty="0" smtClean="0"/>
              <a:t>139 м</a:t>
            </a: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R</a:t>
            </a:r>
            <a:r>
              <a:rPr lang="ru-RU" sz="1100" dirty="0"/>
              <a:t>2</a:t>
            </a:r>
            <a:r>
              <a:rPr lang="en-US" sz="1100" dirty="0"/>
              <a:t> – </a:t>
            </a:r>
            <a:r>
              <a:rPr lang="ru-RU" sz="1100" dirty="0"/>
              <a:t>Расстояние от центра взрыва</a:t>
            </a:r>
            <a:endParaRPr lang="en-US" sz="11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smtClean="0"/>
              <a:t>Q </a:t>
            </a:r>
            <a:r>
              <a:rPr lang="en-US" sz="1100" dirty="0"/>
              <a:t>– </a:t>
            </a:r>
            <a:r>
              <a:rPr lang="ru-RU" sz="1100" dirty="0"/>
              <a:t>Кол-во </a:t>
            </a:r>
            <a:r>
              <a:rPr lang="ru-RU" sz="1100" dirty="0" smtClean="0"/>
              <a:t>топлива </a:t>
            </a:r>
            <a:r>
              <a:rPr lang="ru-RU" sz="1100" dirty="0"/>
              <a:t>на </a:t>
            </a:r>
            <a:r>
              <a:rPr lang="ru-RU" sz="1100" dirty="0" smtClean="0"/>
              <a:t>хранилище ГСМ</a:t>
            </a:r>
            <a:endParaRPr lang="ru-RU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36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Доклад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Определяем </a:t>
            </a:r>
            <a:r>
              <a:rPr lang="ru-RU" b="1" dirty="0" smtClean="0"/>
              <a:t>коэффициент </a:t>
            </a:r>
            <a:r>
              <a:rPr lang="en-US" b="1" dirty="0" smtClean="0"/>
              <a:t>K:</a:t>
            </a:r>
            <a:endParaRPr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/>
              <a:t>В результате вычислений значение коэффициента </a:t>
            </a:r>
            <a:r>
              <a:rPr lang="en-US" b="1" dirty="0" smtClean="0"/>
              <a:t>K</a:t>
            </a:r>
            <a:r>
              <a:rPr lang="ru-RU" b="1" dirty="0" smtClean="0"/>
              <a:t> = 2,60</a:t>
            </a:r>
            <a:r>
              <a:rPr lang="en-US" b="1" dirty="0" smtClean="0"/>
              <a:t>:</a:t>
            </a:r>
            <a:endParaRPr lang="en-US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uk-UA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uk-UA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 smtClean="0"/>
              <a:t>= 2,60</a:t>
            </a:r>
            <a:endParaRPr lang="uk-UA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67" y="1428750"/>
            <a:ext cx="1584814" cy="59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4" y="2789290"/>
            <a:ext cx="986937" cy="48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71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Доклад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Определяем избыточное давление во фронте УВ ∆</a:t>
            </a:r>
            <a:r>
              <a:rPr lang="en-US" b="1" dirty="0" smtClean="0"/>
              <a:t>P</a:t>
            </a:r>
            <a:r>
              <a:rPr lang="ru-RU" b="1" dirty="0" err="1" smtClean="0"/>
              <a:t>гвс</a:t>
            </a:r>
            <a:r>
              <a:rPr lang="ru-RU" b="1" dirty="0"/>
              <a:t> </a:t>
            </a:r>
            <a:r>
              <a:rPr lang="ru-RU" b="1" dirty="0" smtClean="0"/>
              <a:t>(кПа),при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en-US" b="1" dirty="0" smtClean="0"/>
              <a:t>&gt; 2:</a:t>
            </a:r>
            <a:endParaRPr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∆P</a:t>
            </a:r>
            <a:r>
              <a:rPr lang="uk-UA" dirty="0" err="1" smtClean="0"/>
              <a:t>гвс</a:t>
            </a:r>
            <a:r>
              <a:rPr lang="uk-UA" dirty="0" smtClean="0"/>
              <a:t> = 11,18 </a:t>
            </a:r>
            <a:r>
              <a:rPr lang="uk-UA" dirty="0" err="1" smtClean="0"/>
              <a:t>кПа</a:t>
            </a:r>
            <a:endParaRPr lang="en-US" dirty="0" smtClean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9" y="1411165"/>
            <a:ext cx="3052031" cy="72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0" y="2133539"/>
            <a:ext cx="1880455" cy="60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35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1" y="1935717"/>
            <a:ext cx="1719628" cy="61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Доклад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/>
              <a:t>Определяем </a:t>
            </a:r>
            <a:r>
              <a:rPr lang="ru-RU" sz="2000" b="1" dirty="0" smtClean="0"/>
              <a:t>мощность СИ </a:t>
            </a:r>
            <a:r>
              <a:rPr lang="en-US" sz="2000" b="1" dirty="0" smtClean="0"/>
              <a:t>U</a:t>
            </a:r>
            <a:r>
              <a:rPr lang="ru-RU" sz="2000" b="1" dirty="0" err="1" smtClean="0"/>
              <a:t>гвс</a:t>
            </a:r>
            <a:r>
              <a:rPr lang="en-US" sz="2000" b="1" dirty="0" smtClean="0"/>
              <a:t>, </a:t>
            </a:r>
            <a:r>
              <a:rPr lang="ru-RU" sz="2000" b="1" dirty="0" smtClean="0"/>
              <a:t>кДж</a:t>
            </a:r>
            <a:r>
              <a:rPr lang="en-US" sz="2000" b="1" dirty="0" smtClean="0"/>
              <a:t>/</a:t>
            </a:r>
            <a:r>
              <a:rPr lang="ru-RU" sz="2000" b="1" dirty="0" smtClean="0"/>
              <a:t>м</a:t>
            </a:r>
            <a:r>
              <a:rPr lang="en-US" sz="2000" b="1" dirty="0" smtClean="0"/>
              <a:t>^2</a:t>
            </a:r>
            <a:endParaRPr lang="ru-RU" sz="2000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000" b="1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 smtClean="0"/>
              <a:t>В </a:t>
            </a:r>
            <a:r>
              <a:rPr lang="ru-RU" sz="2000" b="1" dirty="0"/>
              <a:t>результате вычислений </a:t>
            </a:r>
            <a:r>
              <a:rPr lang="ru-RU" sz="2000" b="1" dirty="0" smtClean="0"/>
              <a:t>мощность СИ:</a:t>
            </a:r>
            <a:endParaRPr lang="ru-RU" sz="2000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U</a:t>
            </a:r>
            <a:r>
              <a:rPr lang="ru-RU" dirty="0" err="1" smtClean="0"/>
              <a:t>гвс</a:t>
            </a:r>
            <a:r>
              <a:rPr lang="ru-RU" dirty="0" smtClean="0"/>
              <a:t> = 8,539 кДж</a:t>
            </a:r>
            <a:r>
              <a:rPr lang="en-US" dirty="0" smtClean="0"/>
              <a:t>/</a:t>
            </a:r>
            <a:r>
              <a:rPr lang="ru-RU" dirty="0" smtClean="0"/>
              <a:t>м</a:t>
            </a:r>
            <a:r>
              <a:rPr lang="en-US" dirty="0" smtClean="0"/>
              <a:t>^</a:t>
            </a:r>
            <a:r>
              <a:rPr lang="ru-RU" dirty="0" smtClean="0"/>
              <a:t>2</a:t>
            </a:r>
            <a:endParaRPr lang="ru-RU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 smtClean="0"/>
              <a:t>Радиусы зон </a:t>
            </a:r>
            <a:r>
              <a:rPr lang="ru-RU" sz="2000" b="1" dirty="0" err="1" smtClean="0"/>
              <a:t>бизантного</a:t>
            </a:r>
            <a:r>
              <a:rPr lang="ru-RU" sz="2000" b="1" dirty="0" smtClean="0"/>
              <a:t> действия взрыва ГВС:</a:t>
            </a:r>
            <a:endParaRPr lang="ru-RU" sz="2000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</a:t>
            </a:r>
            <a:r>
              <a:rPr lang="en-US" dirty="0" smtClean="0"/>
              <a:t>1 = </a:t>
            </a:r>
            <a:r>
              <a:rPr lang="ru-RU" dirty="0" smtClean="0"/>
              <a:t>82 м</a:t>
            </a:r>
            <a:r>
              <a:rPr lang="en-US" dirty="0" smtClean="0"/>
              <a:t> </a:t>
            </a:r>
            <a:r>
              <a:rPr lang="ru-RU" dirty="0" smtClean="0"/>
              <a:t>		</a:t>
            </a:r>
            <a:r>
              <a:rPr lang="en-US" dirty="0" smtClean="0"/>
              <a:t>r2 = 1,7 * r1 = </a:t>
            </a:r>
            <a:r>
              <a:rPr lang="ru-RU" dirty="0" smtClean="0"/>
              <a:t>139 м</a:t>
            </a:r>
            <a:endParaRPr lang="ru-RU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1" y="1447800"/>
            <a:ext cx="2053736" cy="5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55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Выводы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83133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285750" lvl="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Узел связи находится в </a:t>
            </a:r>
            <a:r>
              <a:rPr lang="ru-RU" b="1" dirty="0"/>
              <a:t>зоне </a:t>
            </a:r>
            <a:r>
              <a:rPr lang="ru-RU" b="1" dirty="0" smtClean="0"/>
              <a:t>слабых разрушений</a:t>
            </a:r>
            <a:r>
              <a:rPr lang="ru-RU" dirty="0" smtClean="0"/>
              <a:t> </a:t>
            </a:r>
            <a:r>
              <a:rPr lang="ru-RU" dirty="0"/>
              <a:t>(∆</a:t>
            </a:r>
            <a:r>
              <a:rPr lang="ru-RU" dirty="0" err="1"/>
              <a:t>Pтнт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0 </a:t>
            </a:r>
            <a:r>
              <a:rPr lang="ru-RU" dirty="0"/>
              <a:t>кПа)</a:t>
            </a:r>
          </a:p>
          <a:p>
            <a:pPr marL="285750" lvl="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Четырехэтажное железобетонное здание не будет поражено ударной волной (</a:t>
            </a:r>
            <a:r>
              <a:rPr lang="ru-RU" dirty="0"/>
              <a:t>∆</a:t>
            </a:r>
            <a:r>
              <a:rPr lang="ru-RU" dirty="0" err="1"/>
              <a:t>Pтнт</a:t>
            </a:r>
            <a:r>
              <a:rPr lang="ru-RU" dirty="0"/>
              <a:t> </a:t>
            </a:r>
            <a:r>
              <a:rPr lang="en-US" dirty="0" smtClean="0"/>
              <a:t>(</a:t>
            </a:r>
            <a:r>
              <a:rPr lang="uk-UA" dirty="0"/>
              <a:t>11,18</a:t>
            </a:r>
            <a:r>
              <a:rPr lang="en-US" dirty="0" smtClean="0"/>
              <a:t>) &lt; 20</a:t>
            </a:r>
            <a:r>
              <a:rPr lang="ru-RU" dirty="0" smtClean="0"/>
              <a:t> кПа)</a:t>
            </a:r>
          </a:p>
          <a:p>
            <a:pPr marL="285750" lvl="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При поражении СИ люди не понесут никаких повреждений. Возможно временное ослепление человека, при прямом взгляде на светящуюся область</a:t>
            </a:r>
          </a:p>
          <a:p>
            <a:pPr marL="285750" lvl="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Зона бризантного </a:t>
            </a:r>
            <a:r>
              <a:rPr lang="ru-RU" dirty="0"/>
              <a:t>действия взрыва ГВС в радиусе r1 = </a:t>
            </a:r>
            <a:r>
              <a:rPr lang="ru-RU" dirty="0" smtClean="0"/>
              <a:t>82 </a:t>
            </a:r>
            <a:r>
              <a:rPr lang="ru-RU" dirty="0"/>
              <a:t>м </a:t>
            </a:r>
            <a:r>
              <a:rPr lang="ru-RU" dirty="0" smtClean="0"/>
              <a:t>имеет избыточное </a:t>
            </a:r>
            <a:r>
              <a:rPr lang="ru-RU" dirty="0"/>
              <a:t>давление 170 кПа и сплошной пожар за счет </a:t>
            </a:r>
            <a:r>
              <a:rPr lang="ru-RU" dirty="0" smtClean="0"/>
              <a:t>разлива топлива. </a:t>
            </a:r>
            <a:r>
              <a:rPr lang="ru-RU" dirty="0"/>
              <a:t>В зоне действия продуктов взрыва с радиусом r2 = </a:t>
            </a:r>
            <a:r>
              <a:rPr lang="ru-RU" dirty="0" smtClean="0"/>
              <a:t>82 </a:t>
            </a:r>
            <a:r>
              <a:rPr lang="ru-RU" dirty="0"/>
              <a:t>– </a:t>
            </a:r>
            <a:r>
              <a:rPr lang="ru-RU" dirty="0" smtClean="0"/>
              <a:t>139 </a:t>
            </a:r>
            <a:r>
              <a:rPr lang="ru-RU" dirty="0"/>
              <a:t>м избыточное давление </a:t>
            </a:r>
            <a:r>
              <a:rPr lang="ru-RU" dirty="0" smtClean="0"/>
              <a:t>резко падает до </a:t>
            </a:r>
            <a:r>
              <a:rPr lang="ru-RU" dirty="0"/>
              <a:t>30 кПа на внешней </a:t>
            </a:r>
            <a:r>
              <a:rPr lang="ru-RU" dirty="0" smtClean="0"/>
              <a:t>границе. Все </a:t>
            </a:r>
            <a:r>
              <a:rPr lang="ru-RU" dirty="0"/>
              <a:t>элементы объекта получат разрушения и повреждения.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02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Предложения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9138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/>
              <a:t>Информирование общественности: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 smtClean="0"/>
              <a:t>Проведение </a:t>
            </a:r>
            <a:r>
              <a:rPr lang="ru-RU" sz="1300" dirty="0"/>
              <a:t>информационных кампаний для местного населения о мерах безопасности и действиях в случае аварий.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Обеспечение доступности информации о потенциальных рисках и способах их минимизации.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/>
              <a:t>Сотрудничество с экстренными службами: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 smtClean="0"/>
              <a:t>Налаживание </a:t>
            </a:r>
            <a:r>
              <a:rPr lang="ru-RU" sz="1300" dirty="0"/>
              <a:t>взаимодействия с местными службами спасения и пожарной охраны для быстрого реагирования на чрезвычайные ситуации.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Проведение совместных учений и тренировок.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/>
              <a:t>Разработка стандартов: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 smtClean="0"/>
              <a:t>Установление </a:t>
            </a:r>
            <a:r>
              <a:rPr lang="ru-RU" sz="1300" dirty="0"/>
              <a:t>и регулярный пересмотр стандартов безопасности для хранения и обращения с ВВ и ГСМ.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Внедрение лучших практик, основанных на международном опыте.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/>
              <a:t>Оценка рисков: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 smtClean="0"/>
              <a:t>Проведение </a:t>
            </a:r>
            <a:r>
              <a:rPr lang="ru-RU" sz="1300" dirty="0"/>
              <a:t>регулярных оценок рисков для выявления возможных угроз и уязвимостей на складах.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Разработка мер по их устранению и минимизации последствий.</a:t>
            </a:r>
          </a:p>
        </p:txBody>
      </p:sp>
    </p:spTree>
    <p:extLst>
      <p:ext uri="{BB962C8B-B14F-4D97-AF65-F5344CB8AC3E}">
        <p14:creationId xmlns:p14="http://schemas.microsoft.com/office/powerpoint/2010/main" val="50330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39743" y="227200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Спасибо за внимание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17</a:t>
            </a:fld>
            <a:endParaRPr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0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Взрыв тринитрололуола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 smtClean="0"/>
              <a:t>Легенда:</a:t>
            </a:r>
            <a:endParaRPr sz="2400" b="1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В результате нарушения правил хранения взрывчатых веществ (ВВ) на складе произошел взрыв тринитротолуола</a:t>
            </a:r>
            <a:endParaRPr lang="ru" dirty="0" smtClean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400" b="1" dirty="0" err="1" smtClean="0"/>
              <a:t>Определить</a:t>
            </a:r>
            <a:r>
              <a:rPr lang="uk-UA" sz="2400" b="1" dirty="0" smtClean="0"/>
              <a:t>:</a:t>
            </a:r>
            <a:endParaRPr lang="uk-UA" sz="2400" b="1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Избыточное давление во фронте ударной волны (УВ)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Мощность светового импульса (СИ)</a:t>
            </a:r>
            <a:r>
              <a:rPr lang="en-US" dirty="0"/>
              <a:t>.</a:t>
            </a:r>
            <a:endParaRPr lang="uk-UA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Krasin\Downloads\БЖД\карта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1" y="0"/>
            <a:ext cx="3663085" cy="511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4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" dirty="0" smtClean="0"/>
              <a:t>Доклад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В результате уяснения задачи и оценки обстановки варианта №8:</a:t>
            </a:r>
            <a:endParaRPr sz="2400"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R1 = </a:t>
            </a:r>
            <a:r>
              <a:rPr lang="ru-RU" dirty="0" smtClean="0"/>
              <a:t>1,72 км</a:t>
            </a:r>
            <a:r>
              <a:rPr lang="en-US" dirty="0" smtClean="0"/>
              <a:t>; q = </a:t>
            </a:r>
            <a:r>
              <a:rPr lang="ru-RU" dirty="0" smtClean="0"/>
              <a:t>45 </a:t>
            </a:r>
            <a:r>
              <a:rPr lang="ru-RU" dirty="0" err="1" smtClean="0"/>
              <a:t>кт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R2 = </a:t>
            </a:r>
            <a:r>
              <a:rPr lang="ru-RU" dirty="0" smtClean="0"/>
              <a:t>0,8 км</a:t>
            </a:r>
            <a:r>
              <a:rPr lang="en-US" dirty="0" smtClean="0"/>
              <a:t>; Q = </a:t>
            </a:r>
            <a:r>
              <a:rPr lang="ru-RU" dirty="0" smtClean="0"/>
              <a:t>80 т</a:t>
            </a:r>
            <a:r>
              <a:rPr lang="en-US" dirty="0" smtClean="0"/>
              <a:t>;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400" b="1" dirty="0" smtClean="0"/>
              <a:t>В </a:t>
            </a:r>
            <a:r>
              <a:rPr lang="ru-RU" sz="2400" b="1" dirty="0" smtClean="0"/>
              <a:t>результате</a:t>
            </a:r>
            <a:r>
              <a:rPr lang="uk-UA" sz="2400" b="1" dirty="0" smtClean="0"/>
              <a:t> </a:t>
            </a:r>
            <a:r>
              <a:rPr lang="ru-RU" sz="2400" b="1" dirty="0" smtClean="0"/>
              <a:t>расчетов получили: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Избыточное давление во фронте ударной волны </a:t>
            </a:r>
            <a:r>
              <a:rPr lang="ru-RU" dirty="0" smtClean="0"/>
              <a:t>∆</a:t>
            </a:r>
            <a:r>
              <a:rPr lang="en-US" dirty="0" smtClean="0"/>
              <a:t>P</a:t>
            </a:r>
            <a:r>
              <a:rPr lang="ru-RU" dirty="0" err="1" smtClean="0"/>
              <a:t>тнт</a:t>
            </a:r>
            <a:r>
              <a:rPr lang="ru-RU" dirty="0" smtClean="0"/>
              <a:t> = </a:t>
            </a:r>
            <a:r>
              <a:rPr lang="ru-RU" dirty="0" smtClean="0"/>
              <a:t>34,337 </a:t>
            </a:r>
            <a:r>
              <a:rPr lang="ru-RU" dirty="0" smtClean="0"/>
              <a:t>кПа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Мощность светового импульса (СИ</a:t>
            </a:r>
            <a:r>
              <a:rPr lang="ru-RU" dirty="0" smtClean="0"/>
              <a:t>)</a:t>
            </a:r>
            <a:r>
              <a:rPr lang="en-US" dirty="0" smtClean="0"/>
              <a:t> U</a:t>
            </a:r>
            <a:r>
              <a:rPr lang="ru-RU" dirty="0" err="1" smtClean="0"/>
              <a:t>тнт</a:t>
            </a:r>
            <a:r>
              <a:rPr lang="ru-RU" dirty="0" smtClean="0"/>
              <a:t> = </a:t>
            </a:r>
            <a:r>
              <a:rPr lang="ru-RU" dirty="0"/>
              <a:t>947,739</a:t>
            </a:r>
            <a:r>
              <a:rPr lang="ru-RU" dirty="0" smtClean="0"/>
              <a:t> кДж</a:t>
            </a:r>
            <a:r>
              <a:rPr lang="en-US" dirty="0" smtClean="0"/>
              <a:t>/</a:t>
            </a:r>
            <a:r>
              <a:rPr lang="ru-RU" dirty="0" smtClean="0"/>
              <a:t>м</a:t>
            </a:r>
            <a:r>
              <a:rPr lang="en-US" dirty="0" smtClean="0"/>
              <a:t>^2</a:t>
            </a:r>
            <a:endParaRPr lang="ru-RU" dirty="0" smtClean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smtClean="0"/>
              <a:t>R1 – </a:t>
            </a:r>
            <a:r>
              <a:rPr lang="ru-RU" sz="1100" dirty="0" smtClean="0"/>
              <a:t>Расстояние от центра взрыва</a:t>
            </a:r>
            <a:endParaRPr lang="en-US" sz="11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smtClean="0"/>
              <a:t>q – </a:t>
            </a:r>
            <a:r>
              <a:rPr lang="ru-RU" sz="1100" dirty="0" smtClean="0"/>
              <a:t>Кол-во ТНТ на складе промышленных ВВ</a:t>
            </a:r>
            <a:endParaRPr lang="ru-RU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630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Доклад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 smtClean="0"/>
              <a:t>Определяем избыточное давление во фронте УВ ∆</a:t>
            </a:r>
            <a:r>
              <a:rPr lang="en-US" sz="2000" b="1" dirty="0" smtClean="0"/>
              <a:t>P</a:t>
            </a:r>
            <a:r>
              <a:rPr lang="ru-RU" sz="2000" b="1" dirty="0" err="1" smtClean="0"/>
              <a:t>тнт</a:t>
            </a:r>
            <a:r>
              <a:rPr lang="en-US" sz="2000" b="1" dirty="0" smtClean="0"/>
              <a:t>, </a:t>
            </a:r>
            <a:r>
              <a:rPr lang="ru-RU" sz="2000" b="1" dirty="0" smtClean="0"/>
              <a:t>кПа</a:t>
            </a:r>
            <a:endParaRPr sz="2000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= </a:t>
            </a:r>
            <a:r>
              <a:rPr lang="ru-RU" dirty="0" smtClean="0"/>
              <a:t>34,337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 smtClean="0"/>
              <a:t>В </a:t>
            </a:r>
            <a:r>
              <a:rPr lang="ru-RU" sz="2000" b="1" dirty="0" smtClean="0"/>
              <a:t>результате вычислений избыточное давление во фронте УВ:</a:t>
            </a:r>
            <a:endParaRPr lang="ru-RU" sz="2000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∆P</a:t>
            </a:r>
            <a:r>
              <a:rPr lang="uk-UA" dirty="0" err="1" smtClean="0"/>
              <a:t>тнт</a:t>
            </a:r>
            <a:r>
              <a:rPr lang="en-US" dirty="0" smtClean="0"/>
              <a:t> = </a:t>
            </a:r>
            <a:r>
              <a:rPr lang="ru-RU" dirty="0" smtClean="0"/>
              <a:t>34,334</a:t>
            </a:r>
            <a:r>
              <a:rPr lang="en-US" dirty="0" smtClean="0"/>
              <a:t> </a:t>
            </a:r>
            <a:r>
              <a:rPr lang="ru-RU" dirty="0" smtClean="0"/>
              <a:t>кПа</a:t>
            </a:r>
            <a:endParaRPr lang="uk-UA" dirty="0" smtClean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2" y="1442654"/>
            <a:ext cx="3851031" cy="69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1" y="2138330"/>
            <a:ext cx="4101614" cy="64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62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Доклад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/>
              <a:t>Определяем </a:t>
            </a:r>
            <a:r>
              <a:rPr lang="ru-RU" sz="2000" b="1" dirty="0" smtClean="0"/>
              <a:t>мощность СИ </a:t>
            </a:r>
            <a:r>
              <a:rPr lang="en-US" sz="2000" b="1" dirty="0" smtClean="0"/>
              <a:t>U</a:t>
            </a:r>
            <a:r>
              <a:rPr lang="ru-RU" sz="2000" b="1" dirty="0" err="1" smtClean="0"/>
              <a:t>тнт</a:t>
            </a:r>
            <a:r>
              <a:rPr lang="en-US" sz="2000" b="1" dirty="0" smtClean="0"/>
              <a:t>, </a:t>
            </a:r>
            <a:r>
              <a:rPr lang="ru-RU" sz="2000" b="1" dirty="0" smtClean="0"/>
              <a:t>кДж</a:t>
            </a:r>
            <a:r>
              <a:rPr lang="en-US" sz="2000" b="1" dirty="0" smtClean="0"/>
              <a:t>/</a:t>
            </a:r>
            <a:r>
              <a:rPr lang="ru-RU" sz="2000" b="1" dirty="0" smtClean="0"/>
              <a:t>м</a:t>
            </a:r>
            <a:r>
              <a:rPr lang="en-US" sz="2000" b="1" dirty="0" smtClean="0"/>
              <a:t>^2</a:t>
            </a:r>
            <a:endParaRPr lang="ru-RU" sz="2000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= 947,739</a:t>
            </a:r>
            <a:endParaRPr lang="ru-RU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/>
              <a:t>В результате вычислений </a:t>
            </a:r>
            <a:r>
              <a:rPr lang="ru-RU" sz="2000" b="1" dirty="0" smtClean="0"/>
              <a:t>мощность СИ:</a:t>
            </a:r>
            <a:endParaRPr lang="ru-RU" sz="2000" b="1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ru-RU" dirty="0" err="1" smtClean="0"/>
              <a:t>тнт</a:t>
            </a:r>
            <a:r>
              <a:rPr lang="ru-RU" dirty="0" smtClean="0"/>
              <a:t> = </a:t>
            </a:r>
            <a:r>
              <a:rPr lang="ru-RU" dirty="0"/>
              <a:t>947,739 кДж/м^2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4" y="1445969"/>
            <a:ext cx="2805736" cy="65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98" y="2101363"/>
            <a:ext cx="1846750" cy="6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5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Выводы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Узел связи находится в </a:t>
            </a:r>
            <a:r>
              <a:rPr lang="ru-RU" b="1" dirty="0" smtClean="0"/>
              <a:t>зоне сильных разрушений</a:t>
            </a:r>
            <a:r>
              <a:rPr lang="ru-RU" dirty="0" smtClean="0"/>
              <a:t> (</a:t>
            </a:r>
            <a:r>
              <a:rPr lang="ru-RU" dirty="0"/>
              <a:t>∆</a:t>
            </a:r>
            <a:r>
              <a:rPr lang="en-US" dirty="0"/>
              <a:t>P</a:t>
            </a:r>
            <a:r>
              <a:rPr lang="ru-RU" dirty="0" err="1"/>
              <a:t>тнт</a:t>
            </a:r>
            <a:r>
              <a:rPr lang="ru-RU" dirty="0"/>
              <a:t> </a:t>
            </a:r>
            <a:r>
              <a:rPr lang="en-US" dirty="0" smtClean="0"/>
              <a:t>&gt; </a:t>
            </a:r>
            <a:r>
              <a:rPr lang="ru-RU" dirty="0" smtClean="0"/>
              <a:t>30 кПа)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Четырехэтажное железобетонное здание будет разрушено от воздействия ударной волны (27 кПа прочностная характеристика здания)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При прямом воздействие УВ человек получит травмы </a:t>
            </a:r>
            <a:r>
              <a:rPr lang="ru-RU" b="1" dirty="0" smtClean="0"/>
              <a:t>легкой</a:t>
            </a:r>
            <a:r>
              <a:rPr lang="ru-RU" dirty="0" smtClean="0"/>
              <a:t> степени тяжести (20 – 40 кПа). Травмы характеризуются ушибами, вывихами конечностей, легкими контузиями, временным повреждением слуха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Поражение СИ характеризуется </a:t>
            </a:r>
            <a:r>
              <a:rPr lang="en-US" b="1" dirty="0" smtClean="0"/>
              <a:t>III</a:t>
            </a:r>
            <a:r>
              <a:rPr lang="ru-RU" b="1" dirty="0" smtClean="0"/>
              <a:t> степенью</a:t>
            </a:r>
            <a:r>
              <a:rPr lang="ru-RU" dirty="0" smtClean="0"/>
              <a:t>(</a:t>
            </a:r>
            <a:r>
              <a:rPr lang="en-US" dirty="0" smtClean="0"/>
              <a:t>U</a:t>
            </a:r>
            <a:r>
              <a:rPr lang="ru-RU" dirty="0" err="1" smtClean="0"/>
              <a:t>тнт</a:t>
            </a:r>
            <a:r>
              <a:rPr lang="ru-RU" dirty="0" smtClean="0"/>
              <a:t> </a:t>
            </a:r>
            <a:r>
              <a:rPr lang="en-US" dirty="0" smtClean="0"/>
              <a:t>&gt; 600 </a:t>
            </a:r>
            <a:r>
              <a:rPr lang="ru-RU" dirty="0" smtClean="0"/>
              <a:t>кДж</a:t>
            </a:r>
            <a:r>
              <a:rPr lang="en-US" dirty="0" smtClean="0"/>
              <a:t>/</a:t>
            </a:r>
            <a:r>
              <a:rPr lang="ru-RU" dirty="0" smtClean="0"/>
              <a:t>м</a:t>
            </a:r>
            <a:r>
              <a:rPr lang="en-US" dirty="0" smtClean="0"/>
              <a:t>^2</a:t>
            </a:r>
            <a:r>
              <a:rPr lang="ru-RU" dirty="0" smtClean="0"/>
              <a:t>). Он вызывает омертвение кожного покрова, появляются язвы. Вызывает ожог роговицы и век глаз.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31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Предложения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/>
              <a:t>Улучшение системы хранения</a:t>
            </a:r>
            <a:r>
              <a:rPr lang="ru-RU" sz="1300" dirty="0" smtClean="0"/>
              <a:t>:</a:t>
            </a:r>
            <a:endParaRPr lang="ru-RU" sz="1300"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 smtClean="0"/>
              <a:t>Разработка </a:t>
            </a:r>
            <a:r>
              <a:rPr lang="ru-RU" sz="1300" dirty="0"/>
              <a:t>и внедрение более безопасных систем хранения взрывчатых веществ и горюче-смазочных материалов с учетом их физических и химических свойств.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Обеспечение надлежащей вентиляции и защиты от внешних факторов.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/>
              <a:t>Создание зон безопасности: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 smtClean="0"/>
              <a:t>Установление </a:t>
            </a:r>
            <a:r>
              <a:rPr lang="ru-RU" sz="1300" dirty="0"/>
              <a:t>четких границ зон безопасности вокруг складов с ВВ и ГСМ.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Ограничение доступа несанкционированных лиц в опасные зоны.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/>
              <a:t>Проведение регулярных учений: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 smtClean="0"/>
              <a:t>Организация </a:t>
            </a:r>
            <a:r>
              <a:rPr lang="ru-RU" sz="1300" dirty="0"/>
              <a:t>учений по реагированию на чрезвычайные ситуации для сотрудников.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Тренировки по эвакуации и действиям в случае взрыва.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/>
              <a:t>Внедрение технологий мониторинга</a:t>
            </a:r>
            <a:r>
              <a:rPr lang="ru-RU" sz="1300" dirty="0" smtClean="0"/>
              <a:t>:</a:t>
            </a:r>
            <a:endParaRPr lang="ru-RU" sz="1300"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Установка систем автоматического контроля за состоянием хранилищ и уровнями опасных веществ.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ru-RU" sz="1300" dirty="0"/>
              <a:t>Использование датчиков для предупреждения о возможных утечках или накоплениях опасных паров.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217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Взрыв газо- и паровоздушных смесей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13468" y="806906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 smtClean="0"/>
              <a:t>Легенда:</a:t>
            </a:r>
            <a:endParaRPr sz="2400" b="1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В результате нарушения правил хранения на складе горюче-смазочных материалов (ГСМ) произошел взрыв хранилища дизельного топлива на территории объекта – взрыв </a:t>
            </a:r>
            <a:r>
              <a:rPr lang="ru-RU" dirty="0" err="1" smtClean="0"/>
              <a:t>газовоздушной</a:t>
            </a:r>
            <a:r>
              <a:rPr lang="ru-RU" dirty="0" smtClean="0"/>
              <a:t> смеси (ГВС). В зоне бризантного действия продуктов взрыва ГВС взрываются пары топлива, скапливающиеся в свободном пространстве и смешивающиеся с кислородом воздуха. Бризантное действие в пределах облака ГВС.</a:t>
            </a:r>
            <a:endParaRPr lang="ru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400" b="1" dirty="0" err="1" smtClean="0"/>
              <a:t>Определить</a:t>
            </a:r>
            <a:r>
              <a:rPr lang="uk-UA" sz="2400" b="1" dirty="0" smtClean="0"/>
              <a:t>:</a:t>
            </a:r>
            <a:endParaRPr lang="uk-UA" sz="2400" b="1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Избыточное давление во фронте ударной волны (УВ)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Мощность светового импульса (СИ)</a:t>
            </a:r>
            <a:r>
              <a:rPr lang="en-US" dirty="0"/>
              <a:t>;</a:t>
            </a:r>
            <a:endParaRPr lang="ru-RU" dirty="0" smtClean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Радиусы зон бризантного действия.</a:t>
            </a:r>
            <a:endParaRPr lang="uk-UA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5546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883</Words>
  <Application>Microsoft Office PowerPoint</Application>
  <PresentationFormat>Экран (16:9)</PresentationFormat>
  <Paragraphs>144</Paragraphs>
  <Slides>17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White</vt:lpstr>
      <vt:lpstr>Черезвычайная ситуация на пожарно-взрывоопасных объектах  ТНТ и ГВС</vt:lpstr>
      <vt:lpstr>Взрыв тринитрололуола</vt:lpstr>
      <vt:lpstr>Карта</vt:lpstr>
      <vt:lpstr>Доклад</vt:lpstr>
      <vt:lpstr>Доклад</vt:lpstr>
      <vt:lpstr>Доклад</vt:lpstr>
      <vt:lpstr>Выводы</vt:lpstr>
      <vt:lpstr>Предложения</vt:lpstr>
      <vt:lpstr>Взрыв газо- и паровоздушных смесей</vt:lpstr>
      <vt:lpstr>Карта</vt:lpstr>
      <vt:lpstr>Доклад</vt:lpstr>
      <vt:lpstr>Доклад</vt:lpstr>
      <vt:lpstr>Доклад</vt:lpstr>
      <vt:lpstr>Доклад</vt:lpstr>
      <vt:lpstr>Выводы</vt:lpstr>
      <vt:lpstr>Предложения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Черезвычайная ситуация на пожарно-взрывоопасных объектах  ТНТ и ГВС</dc:title>
  <dc:creator>Krasin</dc:creator>
  <cp:lastModifiedBy>User Windows</cp:lastModifiedBy>
  <cp:revision>19</cp:revision>
  <dcterms:modified xsi:type="dcterms:W3CDTF">2024-11-10T21:22:42Z</dcterms:modified>
</cp:coreProperties>
</file>