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3"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7" name="PlaceHolder 1"/>
          <p:cNvSpPr>
            <a:spLocks noGrp="1"/>
          </p:cNvSpPr>
          <p:nvPr>
            <p:ph type="title"/>
          </p:nvPr>
        </p:nvSpPr>
        <p:spPr>
          <a:xfrm>
            <a:off x="442800" y="337680"/>
            <a:ext cx="6255720" cy="440280"/>
          </a:xfrm>
          <a:prstGeom prst="rect">
            <a:avLst/>
          </a:prstGeom>
          <a:noFill/>
          <a:ln w="0">
            <a:noFill/>
          </a:ln>
        </p:spPr>
        <p:txBody>
          <a:bodyPr lIns="0" rIns="0" tIns="0" bIns="0" anchor="ctr">
            <a:noAutofit/>
          </a:bodyPr>
          <a:p>
            <a:pPr indent="0">
              <a:buNone/>
            </a:pPr>
            <a:endParaRPr b="0" lang="en-US" sz="1400" strike="noStrike" u="none">
              <a:solidFill>
                <a:srgbClr val="000000"/>
              </a:solidFill>
              <a:uFillTx/>
              <a:latin typeface="Arial"/>
            </a:endParaRPr>
          </a:p>
        </p:txBody>
      </p:sp>
      <p:sp>
        <p:nvSpPr>
          <p:cNvPr id="8" name="PlaceHolder 2"/>
          <p:cNvSpPr>
            <a:spLocks noGrp="1"/>
          </p:cNvSpPr>
          <p:nvPr>
            <p:ph/>
          </p:nvPr>
        </p:nvSpPr>
        <p:spPr>
          <a:xfrm>
            <a:off x="439920" y="1066320"/>
            <a:ext cx="8264160" cy="3750120"/>
          </a:xfrm>
          <a:prstGeom prst="rect">
            <a:avLst/>
          </a:prstGeom>
          <a:noFill/>
          <a:ln w="0">
            <a:noFill/>
          </a:ln>
        </p:spPr>
        <p:txBody>
          <a:bodyPr lIns="0" rIns="0" tIns="0" bIns="0" anchor="t">
            <a:normAutofit/>
          </a:bodyPr>
          <a:p>
            <a:pPr indent="0">
              <a:spcBef>
                <a:spcPts val="1417"/>
              </a:spcBef>
              <a:buNone/>
            </a:pPr>
            <a:endParaRPr b="0" lang="en-US" sz="1400" strike="noStrike" u="none">
              <a:solidFill>
                <a:srgbClr val="000000"/>
              </a:solidFill>
              <a:uFillTx/>
              <a:latin typeface="Arial"/>
            </a:endParaRPr>
          </a:p>
        </p:txBody>
      </p:sp>
      <p:sp>
        <p:nvSpPr>
          <p:cNvPr id="4" name="PlaceHolder 3"/>
          <p:cNvSpPr>
            <a:spLocks noGrp="1"/>
          </p:cNvSpPr>
          <p:nvPr>
            <p:ph type="sldNum" idx="1"/>
          </p:nvPr>
        </p:nvSpPr>
        <p:spPr/>
        <p:txBody>
          <a:bodyPr/>
          <a:p>
            <a:fld id="{10E2206E-4FAA-4292-B05D-0938421AAE5D}"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42800" y="337680"/>
            <a:ext cx="6255720" cy="440280"/>
          </a:xfrm>
          <a:prstGeom prst="rect">
            <a:avLst/>
          </a:prstGeom>
          <a:noFill/>
          <a:ln w="0">
            <a:noFill/>
          </a:ln>
        </p:spPr>
        <p:txBody>
          <a:bodyPr lIns="0" rIns="0" tIns="0" bIns="0" anchor="ctr">
            <a:noAutofit/>
          </a:bodyPr>
          <a:p>
            <a:pPr indent="0">
              <a:buNone/>
            </a:pPr>
            <a:endParaRPr b="0" lang="en-US" sz="1400" strike="noStrike" u="none">
              <a:solidFill>
                <a:srgbClr val="000000"/>
              </a:solidFill>
              <a:uFillTx/>
              <a:latin typeface="Arial"/>
            </a:endParaRPr>
          </a:p>
        </p:txBody>
      </p:sp>
      <p:sp>
        <p:nvSpPr>
          <p:cNvPr id="15" name="PlaceHolder 2"/>
          <p:cNvSpPr>
            <a:spLocks noGrp="1"/>
          </p:cNvSpPr>
          <p:nvPr>
            <p:ph/>
          </p:nvPr>
        </p:nvSpPr>
        <p:spPr>
          <a:xfrm>
            <a:off x="439920" y="1066320"/>
            <a:ext cx="8264160" cy="3750120"/>
          </a:xfrm>
          <a:prstGeom prst="rect">
            <a:avLst/>
          </a:prstGeom>
          <a:noFill/>
          <a:ln w="0">
            <a:noFill/>
          </a:ln>
        </p:spPr>
        <p:txBody>
          <a:bodyPr lIns="0" rIns="0" tIns="0" bIns="0" anchor="t">
            <a:normAutofit/>
          </a:bodyPr>
          <a:p>
            <a:pPr indent="0">
              <a:spcBef>
                <a:spcPts val="1417"/>
              </a:spcBef>
              <a:buNone/>
            </a:pPr>
            <a:endParaRPr b="0" lang="en-US" sz="1400" strike="noStrike" u="none">
              <a:solidFill>
                <a:srgbClr val="000000"/>
              </a:solidFill>
              <a:uFillTx/>
              <a:latin typeface="Arial"/>
            </a:endParaRPr>
          </a:p>
        </p:txBody>
      </p:sp>
      <p:sp>
        <p:nvSpPr>
          <p:cNvPr id="4" name="PlaceHolder 3"/>
          <p:cNvSpPr>
            <a:spLocks noGrp="1"/>
          </p:cNvSpPr>
          <p:nvPr>
            <p:ph type="sldNum" idx="2"/>
          </p:nvPr>
        </p:nvSpPr>
        <p:spPr/>
        <p:txBody>
          <a:bodyPr/>
          <a:p>
            <a:fld id="{2563CED9-5E81-409B-B142-3BDF0826C7C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D4C3CAB0-98B2-472B-858D-951A927ACC3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EEE95C3A-7BB4-4CB2-B42E-D8C402CF4EFB}"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Relationship Id="rId5"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7f00"/>
            </a:gs>
            <a:gs pos="100000">
              <a:srgbClr val="ffae3b"/>
            </a:gs>
          </a:gsLst>
          <a:lin ang="7464000"/>
        </a:gradFill>
      </p:bgPr>
    </p:bg>
    <p:spTree>
      <p:nvGrpSpPr>
        <p:cNvPr id="1" name=""/>
        <p:cNvGrpSpPr/>
        <p:nvPr/>
      </p:nvGrpSpPr>
      <p:grpSpPr>
        <a:xfrm>
          <a:off x="0" y="0"/>
          <a:ext cx="0" cy="0"/>
          <a:chOff x="0" y="0"/>
          <a:chExt cx="0" cy="0"/>
        </a:xfrm>
      </p:grpSpPr>
      <p:pic>
        <p:nvPicPr>
          <p:cNvPr id="0" name="Google Shape;6;p1" descr=""/>
          <p:cNvPicPr/>
          <p:nvPr/>
        </p:nvPicPr>
        <p:blipFill>
          <a:blip r:embed="rId2"/>
          <a:srcRect l="0" t="55" r="0" b="55"/>
          <a:stretch/>
        </p:blipFill>
        <p:spPr>
          <a:xfrm>
            <a:off x="333000" y="1118520"/>
            <a:ext cx="11934000" cy="4444560"/>
          </a:xfrm>
          <a:prstGeom prst="rect">
            <a:avLst/>
          </a:prstGeom>
          <a:ln w="0">
            <a:noFill/>
          </a:ln>
        </p:spPr>
      </p:pic>
      <p:pic>
        <p:nvPicPr>
          <p:cNvPr id="1" name="Google Shape;8;p1" descr="Image"/>
          <p:cNvPicPr/>
          <p:nvPr/>
        </p:nvPicPr>
        <p:blipFill>
          <a:blip r:embed="rId3"/>
          <a:stretch/>
        </p:blipFill>
        <p:spPr>
          <a:xfrm>
            <a:off x="7068600" y="359640"/>
            <a:ext cx="1635480" cy="421200"/>
          </a:xfrm>
          <a:prstGeom prst="rect">
            <a:avLst/>
          </a:prstGeom>
          <a:ln w="0">
            <a:noFill/>
          </a:ln>
        </p:spPr>
      </p:pic>
      <p:pic>
        <p:nvPicPr>
          <p:cNvPr id="2" name="Google Shape;12;p2" descr=""/>
          <p:cNvPicPr/>
          <p:nvPr/>
        </p:nvPicPr>
        <p:blipFill>
          <a:blip r:embed="rId4"/>
          <a:srcRect l="0" t="55" r="0" b="55"/>
          <a:stretch/>
        </p:blipFill>
        <p:spPr>
          <a:xfrm>
            <a:off x="333000" y="1118520"/>
            <a:ext cx="11934000" cy="4444560"/>
          </a:xfrm>
          <a:prstGeom prst="rect">
            <a:avLst/>
          </a:prstGeom>
          <a:ln w="0">
            <a:noFill/>
          </a:ln>
        </p:spPr>
      </p:pic>
      <p:sp>
        <p:nvSpPr>
          <p:cNvPr id="3" name="PlaceHolder 1"/>
          <p:cNvSpPr>
            <a:spLocks noGrp="1"/>
          </p:cNvSpPr>
          <p:nvPr>
            <p:ph type="title"/>
          </p:nvPr>
        </p:nvSpPr>
        <p:spPr>
          <a:xfrm>
            <a:off x="448920" y="118440"/>
            <a:ext cx="5631120" cy="1307160"/>
          </a:xfrm>
          <a:prstGeom prst="rect">
            <a:avLst/>
          </a:prstGeom>
          <a:noFill/>
          <a:ln w="0">
            <a:noFill/>
          </a:ln>
        </p:spPr>
        <p:txBody>
          <a:bodyPr lIns="19080" rIns="19080" tIns="19080" bIns="19080" anchor="b">
            <a:noAutofit/>
          </a:bodyPr>
          <a:p>
            <a:pPr indent="0">
              <a:buNone/>
            </a:pPr>
            <a:r>
              <a:rPr b="0" lang="en-US" sz="4200" strike="noStrike" u="none">
                <a:solidFill>
                  <a:srgbClr val="000000"/>
                </a:solidFill>
                <a:uFillTx/>
                <a:latin typeface="Arial"/>
              </a:rPr>
              <a:t>Click to edit the title text format</a:t>
            </a:r>
            <a:endParaRPr b="0" lang="en-US" sz="4200" strike="noStrike" u="none">
              <a:solidFill>
                <a:srgbClr val="000000"/>
              </a:solidFill>
              <a:uFillTx/>
              <a:latin typeface="Arial"/>
            </a:endParaRPr>
          </a:p>
        </p:txBody>
      </p:sp>
      <p:sp>
        <p:nvSpPr>
          <p:cNvPr id="4" name="PlaceHolder 2"/>
          <p:cNvSpPr>
            <a:spLocks noGrp="1"/>
          </p:cNvSpPr>
          <p:nvPr>
            <p:ph type="body"/>
          </p:nvPr>
        </p:nvSpPr>
        <p:spPr>
          <a:xfrm>
            <a:off x="448920" y="1840680"/>
            <a:ext cx="7810200" cy="446040"/>
          </a:xfrm>
          <a:prstGeom prst="rect">
            <a:avLst/>
          </a:prstGeom>
          <a:noFill/>
          <a:ln w="0">
            <a:noFill/>
          </a:ln>
        </p:spPr>
        <p:txBody>
          <a:bodyPr lIns="19080" rIns="19080" tIns="19080" bIns="19080" anchor="t">
            <a:noAutofit/>
          </a:bodyPr>
          <a:p>
            <a:pPr marL="432000" indent="-324000">
              <a:spcBef>
                <a:spcPts val="1417"/>
              </a:spcBef>
              <a:buClr>
                <a:srgbClr val="000000"/>
              </a:buClr>
              <a:buSzPct val="45000"/>
              <a:buFont typeface="Wingdings" charset="2"/>
              <a:buChar char=""/>
            </a:pPr>
            <a:r>
              <a:rPr b="0" lang="en-US" sz="2700" strike="noStrike" u="none">
                <a:solidFill>
                  <a:srgbClr val="000000"/>
                </a:solidFill>
                <a:uFillTx/>
                <a:latin typeface="Arial"/>
              </a:rPr>
              <a:t>Click to edit the outline text format</a:t>
            </a:r>
            <a:endParaRPr b="0" lang="en-US" sz="27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700" strike="noStrike" u="none">
                <a:solidFill>
                  <a:srgbClr val="000000"/>
                </a:solidFill>
                <a:uFillTx/>
                <a:latin typeface="Arial"/>
              </a:rPr>
              <a:t>Second Outline Level</a:t>
            </a:r>
            <a:endParaRPr b="0" lang="en-US" sz="27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700" strike="noStrike" u="none">
                <a:solidFill>
                  <a:srgbClr val="000000"/>
                </a:solidFill>
                <a:uFillTx/>
                <a:latin typeface="Arial"/>
              </a:rPr>
              <a:t>Third Outline Level</a:t>
            </a:r>
            <a:endParaRPr b="0" lang="en-US" sz="27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700" strike="noStrike" u="none">
                <a:solidFill>
                  <a:srgbClr val="000000"/>
                </a:solidFill>
                <a:uFillTx/>
                <a:latin typeface="Arial"/>
              </a:rPr>
              <a:t>Fourth Outline Level</a:t>
            </a:r>
            <a:endParaRPr b="0" lang="en-US" sz="27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700" strike="noStrike" u="none">
                <a:solidFill>
                  <a:srgbClr val="000000"/>
                </a:solidFill>
                <a:uFillTx/>
                <a:latin typeface="Arial"/>
              </a:rPr>
              <a:t>Fifth Outline Level</a:t>
            </a:r>
            <a:endParaRPr b="0" lang="en-US" sz="27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700" strike="noStrike" u="none">
                <a:solidFill>
                  <a:srgbClr val="000000"/>
                </a:solidFill>
                <a:uFillTx/>
                <a:latin typeface="Arial"/>
              </a:rPr>
              <a:t>Sixth Outline Level</a:t>
            </a:r>
            <a:endParaRPr b="0" lang="en-US" sz="27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700" strike="noStrike" u="none">
                <a:solidFill>
                  <a:srgbClr val="000000"/>
                </a:solidFill>
                <a:uFillTx/>
                <a:latin typeface="Arial"/>
              </a:rPr>
              <a:t>Seventh Outline Level</a:t>
            </a:r>
            <a:endParaRPr b="0" lang="en-US" sz="2700" strike="noStrike" u="none">
              <a:solidFill>
                <a:srgbClr val="000000"/>
              </a:solidFill>
              <a:uFillTx/>
              <a:latin typeface="Arial"/>
            </a:endParaRPr>
          </a:p>
        </p:txBody>
      </p:sp>
      <p:pic>
        <p:nvPicPr>
          <p:cNvPr id="5" name="Google Shape;15;p2" descr="Image"/>
          <p:cNvPicPr/>
          <p:nvPr/>
        </p:nvPicPr>
        <p:blipFill>
          <a:blip r:embed="rId5"/>
          <a:stretch/>
        </p:blipFill>
        <p:spPr>
          <a:xfrm>
            <a:off x="7072200" y="359640"/>
            <a:ext cx="1636920" cy="421560"/>
          </a:xfrm>
          <a:prstGeom prst="rect">
            <a:avLst/>
          </a:prstGeom>
          <a:ln w="0">
            <a:noFill/>
          </a:ln>
        </p:spPr>
      </p:pic>
      <p:sp>
        <p:nvSpPr>
          <p:cNvPr id="6" name="PlaceHolder 3"/>
          <p:cNvSpPr>
            <a:spLocks noGrp="1"/>
          </p:cNvSpPr>
          <p:nvPr>
            <p:ph type="sldNum" idx="1"/>
          </p:nvPr>
        </p:nvSpPr>
        <p:spPr>
          <a:xfrm>
            <a:off x="8709480" y="482220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660BEA24-0E8C-41B8-BB5D-4ED14B72C233}" type="slidenum">
              <a:rPr b="0" lang="ru" sz="1100" strike="noStrike" u="none">
                <a:solidFill>
                  <a:srgbClr val="4d4e4f"/>
                </a:solidFill>
                <a:uFillTx/>
                <a:latin typeface="Arial"/>
                <a:ea typeface="Arial"/>
              </a:rPr>
              <a:t>&lt;number&gt;</a:t>
            </a:fld>
            <a:endParaRPr b="0" lang="en-US" sz="11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49" r:id="rId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 name="Google Shape;6;p1" descr=""/>
          <p:cNvPicPr/>
          <p:nvPr/>
        </p:nvPicPr>
        <p:blipFill>
          <a:blip r:embed="rId2"/>
          <a:srcRect l="0" t="55" r="0" b="55"/>
          <a:stretch/>
        </p:blipFill>
        <p:spPr>
          <a:xfrm>
            <a:off x="333000" y="1118520"/>
            <a:ext cx="11934000" cy="4444560"/>
          </a:xfrm>
          <a:prstGeom prst="rect">
            <a:avLst/>
          </a:prstGeom>
          <a:ln w="0">
            <a:noFill/>
          </a:ln>
        </p:spPr>
      </p:pic>
      <p:pic>
        <p:nvPicPr>
          <p:cNvPr id="10" name="Google Shape;8;p1" descr="Image"/>
          <p:cNvPicPr/>
          <p:nvPr/>
        </p:nvPicPr>
        <p:blipFill>
          <a:blip r:embed="rId3"/>
          <a:stretch/>
        </p:blipFill>
        <p:spPr>
          <a:xfrm>
            <a:off x="7068600" y="359640"/>
            <a:ext cx="1635480" cy="421200"/>
          </a:xfrm>
          <a:prstGeom prst="rect">
            <a:avLst/>
          </a:prstGeom>
          <a:ln w="0">
            <a:noFill/>
          </a:ln>
        </p:spPr>
      </p:pic>
      <p:sp>
        <p:nvSpPr>
          <p:cNvPr id="11"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buNone/>
            </a:pPr>
            <a:r>
              <a:rPr b="0" lang="en-US" sz="2400" strike="noStrike" u="none">
                <a:solidFill>
                  <a:srgbClr val="000000"/>
                </a:solidFill>
                <a:uFillTx/>
                <a:latin typeface="Arial"/>
              </a:rPr>
              <a:t>Click to edit the title text format</a:t>
            </a:r>
            <a:endParaRPr b="0" lang="en-US" sz="2400" strike="noStrike" u="none">
              <a:solidFill>
                <a:srgbClr val="000000"/>
              </a:solidFill>
              <a:uFillTx/>
              <a:latin typeface="Arial"/>
            </a:endParaRPr>
          </a:p>
        </p:txBody>
      </p:sp>
      <p:sp>
        <p:nvSpPr>
          <p:cNvPr id="12" name="PlaceHolder 2"/>
          <p:cNvSpPr>
            <a:spLocks noGrp="1"/>
          </p:cNvSpPr>
          <p:nvPr>
            <p:ph type="sldNum" idx="2"/>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C9C93AD2-2D98-40DB-9D55-51CA0C71A773}" type="slidenum">
              <a:rPr b="0" lang="ru" sz="1100" strike="noStrike" u="none">
                <a:solidFill>
                  <a:srgbClr val="4d4e4f"/>
                </a:solidFill>
                <a:uFillTx/>
                <a:latin typeface="Arial"/>
                <a:ea typeface="Arial"/>
              </a:rPr>
              <a:t>1</a:t>
            </a:fld>
            <a:endParaRPr b="0" lang="en-US" sz="1100" strike="noStrike" u="none">
              <a:solidFill>
                <a:srgbClr val="000000"/>
              </a:solidFill>
              <a:uFillTx/>
              <a:latin typeface="Times New Roman"/>
            </a:endParaRPr>
          </a:p>
        </p:txBody>
      </p:sp>
      <p:sp>
        <p:nvSpPr>
          <p:cNvPr id="13" name="PlaceHolder 3"/>
          <p:cNvSpPr>
            <a:spLocks noGrp="1"/>
          </p:cNvSpPr>
          <p:nvPr>
            <p:ph type="body"/>
          </p:nvPr>
        </p:nvSpPr>
        <p:spPr>
          <a:xfrm>
            <a:off x="439920" y="1066320"/>
            <a:ext cx="8264160" cy="3750120"/>
          </a:xfrm>
          <a:prstGeom prst="rect">
            <a:avLst/>
          </a:prstGeom>
          <a:noFill/>
          <a:ln w="0">
            <a:noFill/>
          </a:ln>
        </p:spPr>
        <p:txBody>
          <a:bodyPr lIns="19080" rIns="19080" tIns="19080" bIns="19080" anchor="t">
            <a:no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51" r:id="rId4"/>
    <p:sldLayoutId id="2147483652" r:id="rId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 name="Google Shape;6;p1" descr=""/>
          <p:cNvPicPr/>
          <p:nvPr/>
        </p:nvPicPr>
        <p:blipFill>
          <a:blip r:embed="rId2"/>
          <a:srcRect l="0" t="55" r="0" b="55"/>
          <a:stretch/>
        </p:blipFill>
        <p:spPr>
          <a:xfrm>
            <a:off x="333000" y="1118520"/>
            <a:ext cx="11934000" cy="4444560"/>
          </a:xfrm>
          <a:prstGeom prst="rect">
            <a:avLst/>
          </a:prstGeom>
          <a:ln w="0">
            <a:noFill/>
          </a:ln>
        </p:spPr>
      </p:pic>
      <p:pic>
        <p:nvPicPr>
          <p:cNvPr id="17" name="Google Shape;8;p1" descr="Image"/>
          <p:cNvPicPr/>
          <p:nvPr/>
        </p:nvPicPr>
        <p:blipFill>
          <a:blip r:embed="rId3"/>
          <a:stretch/>
        </p:blipFill>
        <p:spPr>
          <a:xfrm>
            <a:off x="7068600" y="359640"/>
            <a:ext cx="1635480" cy="421200"/>
          </a:xfrm>
          <a:prstGeom prst="rect">
            <a:avLst/>
          </a:prstGeom>
          <a:ln w="0">
            <a:noFill/>
          </a:ln>
        </p:spPr>
      </p:pic>
      <p:sp>
        <p:nvSpPr>
          <p:cNvPr id="18" name="PlaceHolder 1"/>
          <p:cNvSpPr>
            <a:spLocks noGrp="1"/>
          </p:cNvSpPr>
          <p:nvPr>
            <p:ph type="sldNum" idx="3"/>
          </p:nvPr>
        </p:nvSpPr>
        <p:spPr>
          <a:xfrm>
            <a:off x="4363560" y="432180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C2460DA8-665C-4D74-96A3-B481AF42ACD8}" type="slidenum">
              <a:rPr b="0" lang="ru" sz="1100" strike="noStrike" u="none">
                <a:solidFill>
                  <a:srgbClr val="4d4e4f"/>
                </a:solidFill>
                <a:uFillTx/>
                <a:latin typeface="Arial"/>
                <a:ea typeface="Arial"/>
              </a:rPr>
              <a:t>1</a:t>
            </a:fld>
            <a:endParaRPr b="0" lang="en-US" sz="11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4"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PlaceHolder 1"/>
          <p:cNvSpPr>
            <a:spLocks noGrp="1"/>
          </p:cNvSpPr>
          <p:nvPr>
            <p:ph type="title"/>
          </p:nvPr>
        </p:nvSpPr>
        <p:spPr>
          <a:xfrm>
            <a:off x="234000" y="0"/>
            <a:ext cx="7995600" cy="2435400"/>
          </a:xfrm>
          <a:prstGeom prst="rect">
            <a:avLst/>
          </a:prstGeom>
          <a:noFill/>
          <a:ln w="0">
            <a:noFill/>
          </a:ln>
        </p:spPr>
        <p:txBody>
          <a:bodyPr lIns="19080" rIns="19080" tIns="19080" bIns="19080" anchor="b">
            <a:noAutofit/>
          </a:bodyPr>
          <a:p>
            <a:pPr indent="0">
              <a:lnSpc>
                <a:spcPct val="100000"/>
              </a:lnSpc>
              <a:buNone/>
              <a:tabLst>
                <a:tab algn="l" pos="0"/>
              </a:tabLst>
            </a:pPr>
            <a:r>
              <a:rPr b="1" lang="ru-RU" sz="4000" strike="noStrike" u="none">
                <a:solidFill>
                  <a:srgbClr val="ffffff"/>
                </a:solidFill>
                <a:uFillTx/>
                <a:latin typeface="Arial"/>
                <a:ea typeface="Arial"/>
              </a:rPr>
              <a:t>Черезвычайная ситуация на химически опасном объекте</a:t>
            </a:r>
            <a:endParaRPr b="0" lang="en-US" sz="4000" strike="noStrike" u="none">
              <a:solidFill>
                <a:srgbClr val="000000"/>
              </a:solidFill>
              <a:uFillTx/>
              <a:latin typeface="Arial"/>
            </a:endParaRPr>
          </a:p>
          <a:p>
            <a:pPr indent="0">
              <a:lnSpc>
                <a:spcPct val="100000"/>
              </a:lnSpc>
              <a:buNone/>
              <a:tabLst>
                <a:tab algn="l" pos="0"/>
              </a:tabLst>
            </a:pPr>
            <a:endParaRPr b="0" lang="en-US" sz="2000" strike="noStrike" u="none">
              <a:solidFill>
                <a:srgbClr val="000000"/>
              </a:solidFill>
              <a:uFillTx/>
              <a:latin typeface="Arial"/>
            </a:endParaRPr>
          </a:p>
        </p:txBody>
      </p:sp>
      <p:sp>
        <p:nvSpPr>
          <p:cNvPr id="20" name="PlaceHolder 2"/>
          <p:cNvSpPr>
            <a:spLocks noGrp="1"/>
          </p:cNvSpPr>
          <p:nvPr>
            <p:ph/>
          </p:nvPr>
        </p:nvSpPr>
        <p:spPr>
          <a:xfrm>
            <a:off x="234000" y="2514600"/>
            <a:ext cx="7810200" cy="1420920"/>
          </a:xfrm>
          <a:prstGeom prst="rect">
            <a:avLst/>
          </a:prstGeom>
          <a:noFill/>
          <a:ln w="0">
            <a:noFill/>
          </a:ln>
        </p:spPr>
        <p:txBody>
          <a:bodyPr lIns="19080" rIns="19080" tIns="19080" bIns="19080" anchor="t">
            <a:noAutofit/>
          </a:bodyPr>
          <a:p>
            <a:pPr indent="0">
              <a:lnSpc>
                <a:spcPct val="100000"/>
              </a:lnSpc>
              <a:buNone/>
              <a:tabLst>
                <a:tab algn="l" pos="0"/>
              </a:tabLst>
            </a:pPr>
            <a:r>
              <a:rPr b="0" lang="ru" sz="1600" strike="noStrike" u="none">
                <a:solidFill>
                  <a:srgbClr val="ffffff"/>
                </a:solidFill>
                <a:uFillTx/>
                <a:latin typeface="Arial"/>
                <a:ea typeface="Arial"/>
              </a:rPr>
              <a:t>Выполнили студенты ИКПИ-11:</a:t>
            </a:r>
            <a:endParaRPr b="0" lang="en-US" sz="1600" strike="noStrike" u="none">
              <a:solidFill>
                <a:srgbClr val="000000"/>
              </a:solidFill>
              <a:uFillTx/>
              <a:latin typeface="Arial"/>
            </a:endParaRPr>
          </a:p>
          <a:p>
            <a:pPr indent="0">
              <a:lnSpc>
                <a:spcPct val="100000"/>
              </a:lnSpc>
              <a:buNone/>
              <a:tabLst>
                <a:tab algn="l" pos="0"/>
              </a:tabLst>
            </a:pPr>
            <a:r>
              <a:rPr b="0" lang="ru" sz="1600" strike="noStrike" u="none">
                <a:solidFill>
                  <a:srgbClr val="ffffff"/>
                </a:solidFill>
                <a:uFillTx/>
                <a:latin typeface="Arial"/>
                <a:ea typeface="Arial"/>
              </a:rPr>
              <a:t>Волосников К.Д.</a:t>
            </a:r>
            <a:endParaRPr b="0" lang="en-US" sz="1600" strike="noStrike" u="none">
              <a:solidFill>
                <a:srgbClr val="000000"/>
              </a:solidFill>
              <a:uFillTx/>
              <a:latin typeface="Arial"/>
            </a:endParaRPr>
          </a:p>
          <a:p>
            <a:pPr indent="0">
              <a:lnSpc>
                <a:spcPct val="100000"/>
              </a:lnSpc>
              <a:buNone/>
              <a:tabLst>
                <a:tab algn="l" pos="0"/>
              </a:tabLst>
            </a:pPr>
            <a:r>
              <a:rPr b="0" lang="ru" sz="1600" strike="noStrike" u="none">
                <a:solidFill>
                  <a:srgbClr val="ffffff"/>
                </a:solidFill>
                <a:uFillTx/>
                <a:latin typeface="Arial"/>
                <a:ea typeface="Arial"/>
              </a:rPr>
              <a:t>Дунаев В.Е.</a:t>
            </a:r>
            <a:endParaRPr b="0" lang="en-US" sz="1600" strike="noStrike" u="none">
              <a:solidFill>
                <a:srgbClr val="000000"/>
              </a:solidFill>
              <a:uFillTx/>
              <a:latin typeface="Arial"/>
            </a:endParaRPr>
          </a:p>
          <a:p>
            <a:pPr indent="0">
              <a:lnSpc>
                <a:spcPct val="100000"/>
              </a:lnSpc>
              <a:buNone/>
              <a:tabLst>
                <a:tab algn="l" pos="0"/>
              </a:tabLst>
            </a:pPr>
            <a:r>
              <a:rPr b="0" lang="ru" sz="1600" strike="noStrike" u="none">
                <a:solidFill>
                  <a:srgbClr val="ffffff"/>
                </a:solidFill>
                <a:uFillTx/>
                <a:latin typeface="Arial"/>
                <a:ea typeface="Arial"/>
              </a:rPr>
              <a:t>Крылов А.В</a:t>
            </a:r>
            <a:endParaRPr b="0" lang="en-US" sz="1600" strike="noStrike" u="none">
              <a:solidFill>
                <a:srgbClr val="000000"/>
              </a:solidFill>
              <a:uFillTx/>
              <a:latin typeface="Arial"/>
            </a:endParaRPr>
          </a:p>
        </p:txBody>
      </p:sp>
      <p:sp>
        <p:nvSpPr>
          <p:cNvPr id="21" name="PlaceHolder 3"/>
          <p:cNvSpPr>
            <a:spLocks noGrp="1"/>
          </p:cNvSpPr>
          <p:nvPr>
            <p:ph type="sldNum" idx="4"/>
          </p:nvPr>
        </p:nvSpPr>
        <p:spPr>
          <a:xfrm>
            <a:off x="8709480" y="482220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DEDCC653-F835-4AD7-A421-69FD8B0877E3}" type="slidenum">
              <a:rPr b="0" lang="ru" sz="1100" strike="noStrike" u="none">
                <a:solidFill>
                  <a:srgbClr val="4d4e4f"/>
                </a:solidFill>
                <a:uFillTx/>
                <a:latin typeface="Arial"/>
                <a:ea typeface="Arial"/>
              </a:rPr>
              <a:t>1</a:t>
            </a:fld>
            <a:endParaRPr b="0" lang="en-US" sz="11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pPr>
            <a:r>
              <a:rPr b="1" lang="ru-RU" sz="2400" strike="noStrike" u="none">
                <a:solidFill>
                  <a:srgbClr val="ff9400"/>
                </a:solidFill>
                <a:uFillTx/>
                <a:latin typeface="Arial"/>
                <a:ea typeface="Arial"/>
              </a:rPr>
              <a:t>Карта</a:t>
            </a:r>
            <a:endParaRPr b="0" lang="en-US" sz="2400" strike="noStrike" u="none">
              <a:solidFill>
                <a:srgbClr val="000000"/>
              </a:solidFill>
              <a:uFillTx/>
              <a:latin typeface="Arial"/>
            </a:endParaRPr>
          </a:p>
        </p:txBody>
      </p:sp>
      <p:sp>
        <p:nvSpPr>
          <p:cNvPr id="60" name="PlaceHolder 2"/>
          <p:cNvSpPr>
            <a:spLocks noGrp="1"/>
          </p:cNvSpPr>
          <p:nvPr>
            <p:ph type="sldNum" idx="13"/>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897E3735-4782-4FAE-8231-755B23D5C1E1}" type="slidenum">
              <a:rPr b="0" lang="ru" sz="1100" strike="noStrike" u="none">
                <a:solidFill>
                  <a:srgbClr val="4d4e4f"/>
                </a:solidFill>
                <a:uFillTx/>
                <a:latin typeface="Arial"/>
                <a:ea typeface="Arial"/>
              </a:rPr>
              <a:t>&lt;number&gt;</a:t>
            </a:fld>
            <a:endParaRPr b="0" lang="en-US" sz="1100" strike="noStrike" u="none">
              <a:solidFill>
                <a:srgbClr val="000000"/>
              </a:solidFill>
              <a:uFillTx/>
              <a:latin typeface="Times New Roman"/>
            </a:endParaRPr>
          </a:p>
        </p:txBody>
      </p:sp>
      <p:sp>
        <p:nvSpPr>
          <p:cNvPr id="61" name="Google Shape;36;p 1"/>
          <p:cNvSpPr txBox="1"/>
          <p:nvPr/>
        </p:nvSpPr>
        <p:spPr>
          <a:xfrm>
            <a:off x="5257800" y="1393560"/>
            <a:ext cx="3677760" cy="3750120"/>
          </a:xfrm>
          <a:prstGeom prst="rect">
            <a:avLst/>
          </a:prstGeom>
          <a:noFill/>
          <a:ln w="0">
            <a:noFill/>
          </a:ln>
        </p:spPr>
        <p:txBody>
          <a:bodyPr lIns="19080" rIns="19080" tIns="19080" bIns="19080" anchor="t">
            <a:noAutofit/>
          </a:bodyPr>
          <a:p>
            <a:pPr>
              <a:lnSpc>
                <a:spcPct val="120000"/>
              </a:lnSpc>
              <a:tabLst>
                <a:tab algn="l" pos="0"/>
              </a:tabLst>
            </a:pPr>
            <a:r>
              <a:rPr b="0" lang="en-US" sz="1800" strike="noStrike" u="none">
                <a:solidFill>
                  <a:srgbClr val="ff0000"/>
                </a:solidFill>
                <a:uFillTx/>
                <a:latin typeface="Arial"/>
                <a:ea typeface="Arial"/>
              </a:rPr>
              <a:t>Красный</a:t>
            </a:r>
            <a:r>
              <a:rPr b="0" lang="en-US" sz="1800" strike="noStrike" u="none">
                <a:solidFill>
                  <a:srgbClr val="4d4e4f"/>
                </a:solidFill>
                <a:uFillTx/>
                <a:latin typeface="Arial"/>
                <a:ea typeface="Arial"/>
              </a:rPr>
              <a:t> – изотермия</a:t>
            </a:r>
            <a:endParaRPr b="0" lang="en-US" sz="1800" strike="noStrike" u="none">
              <a:solidFill>
                <a:srgbClr val="000000"/>
              </a:solidFill>
              <a:uFillTx/>
              <a:latin typeface="Arial"/>
            </a:endParaRPr>
          </a:p>
          <a:p>
            <a:pPr>
              <a:lnSpc>
                <a:spcPct val="120000"/>
              </a:lnSpc>
              <a:tabLst>
                <a:tab algn="l" pos="0"/>
              </a:tabLst>
            </a:pPr>
            <a:r>
              <a:rPr b="0" lang="en-US" sz="1800" strike="noStrike" u="none">
                <a:solidFill>
                  <a:srgbClr val="4d4e4f"/>
                </a:solidFill>
                <a:uFillTx/>
                <a:latin typeface="Arial"/>
                <a:ea typeface="Arial"/>
              </a:rPr>
              <a:t>Длина: 8.87км, ширина: 1.33км</a:t>
            </a:r>
            <a:endParaRPr b="0" lang="en-US" sz="1800" strike="noStrike" u="none">
              <a:solidFill>
                <a:srgbClr val="000000"/>
              </a:solidFill>
              <a:uFillTx/>
              <a:latin typeface="Arial"/>
            </a:endParaRPr>
          </a:p>
          <a:p>
            <a:pPr>
              <a:lnSpc>
                <a:spcPct val="120000"/>
              </a:lnSpc>
              <a:tabLst>
                <a:tab algn="l" pos="0"/>
              </a:tabLst>
            </a:pPr>
            <a:endParaRPr b="0" lang="en-US" sz="1800" strike="noStrike" u="none">
              <a:solidFill>
                <a:srgbClr val="000000"/>
              </a:solidFill>
              <a:uFillTx/>
              <a:latin typeface="Arial"/>
            </a:endParaRPr>
          </a:p>
          <a:p>
            <a:pPr>
              <a:lnSpc>
                <a:spcPct val="120000"/>
              </a:lnSpc>
              <a:tabLst>
                <a:tab algn="l" pos="0"/>
              </a:tabLst>
            </a:pPr>
            <a:r>
              <a:rPr b="0" lang="en-US" sz="1800" strike="noStrike" u="none">
                <a:solidFill>
                  <a:srgbClr val="000cff"/>
                </a:solidFill>
                <a:uFillTx/>
                <a:latin typeface="Arial"/>
                <a:ea typeface="Arial"/>
              </a:rPr>
              <a:t>Синий</a:t>
            </a:r>
            <a:r>
              <a:rPr b="0" lang="en-US" sz="1800" strike="noStrike" u="none">
                <a:solidFill>
                  <a:srgbClr val="4d4e4f"/>
                </a:solidFill>
                <a:uFillTx/>
                <a:latin typeface="Arial"/>
                <a:ea typeface="Arial"/>
              </a:rPr>
              <a:t> – инверсия</a:t>
            </a:r>
            <a:endParaRPr b="0" lang="en-US" sz="1800" strike="noStrike" u="none">
              <a:solidFill>
                <a:srgbClr val="000000"/>
              </a:solidFill>
              <a:uFillTx/>
              <a:latin typeface="Arial"/>
            </a:endParaRPr>
          </a:p>
          <a:p>
            <a:pPr>
              <a:lnSpc>
                <a:spcPct val="120000"/>
              </a:lnSpc>
              <a:tabLst>
                <a:tab algn="l" pos="0"/>
              </a:tabLst>
            </a:pPr>
            <a:r>
              <a:rPr b="0" lang="en-US" sz="1800" strike="noStrike" u="none">
                <a:solidFill>
                  <a:srgbClr val="4d4e4f"/>
                </a:solidFill>
                <a:uFillTx/>
                <a:latin typeface="Arial"/>
                <a:ea typeface="Arial"/>
              </a:rPr>
              <a:t>Длина: 38км, ширина: 1.14км</a:t>
            </a:r>
            <a:endParaRPr b="0" lang="en-US" sz="1800" strike="noStrike" u="none">
              <a:solidFill>
                <a:srgbClr val="000000"/>
              </a:solidFill>
              <a:uFillTx/>
              <a:latin typeface="Arial"/>
            </a:endParaRPr>
          </a:p>
          <a:p>
            <a:pPr>
              <a:lnSpc>
                <a:spcPct val="120000"/>
              </a:lnSpc>
              <a:tabLst>
                <a:tab algn="l" pos="0"/>
              </a:tabLst>
            </a:pPr>
            <a:endParaRPr b="0" lang="en-US" sz="1800" strike="noStrike" u="none">
              <a:solidFill>
                <a:srgbClr val="000000"/>
              </a:solidFill>
              <a:uFillTx/>
              <a:latin typeface="Arial"/>
            </a:endParaRPr>
          </a:p>
          <a:p>
            <a:pPr>
              <a:lnSpc>
                <a:spcPct val="120000"/>
              </a:lnSpc>
              <a:tabLst>
                <a:tab algn="l" pos="0"/>
              </a:tabLst>
            </a:pPr>
            <a:r>
              <a:rPr b="0" lang="en-US" sz="1800" strike="noStrike" u="none">
                <a:solidFill>
                  <a:srgbClr val="800080"/>
                </a:solidFill>
                <a:uFillTx/>
                <a:latin typeface="Arial"/>
                <a:ea typeface="Arial"/>
              </a:rPr>
              <a:t>Фиолетовый</a:t>
            </a:r>
            <a:r>
              <a:rPr b="0" lang="en-US" sz="1800" strike="noStrike" u="none">
                <a:solidFill>
                  <a:srgbClr val="4d4e4f"/>
                </a:solidFill>
                <a:uFillTx/>
                <a:latin typeface="Arial"/>
                <a:ea typeface="Arial"/>
              </a:rPr>
              <a:t> – конвекция</a:t>
            </a:r>
            <a:endParaRPr b="0" lang="en-US" sz="1800" strike="noStrike" u="none">
              <a:solidFill>
                <a:srgbClr val="000000"/>
              </a:solidFill>
              <a:uFillTx/>
              <a:latin typeface="Arial"/>
            </a:endParaRPr>
          </a:p>
          <a:p>
            <a:pPr>
              <a:lnSpc>
                <a:spcPct val="120000"/>
              </a:lnSpc>
              <a:tabLst>
                <a:tab algn="l" pos="0"/>
              </a:tabLst>
            </a:pPr>
            <a:r>
              <a:rPr b="0" lang="en-US" sz="1800" strike="noStrike" u="none">
                <a:solidFill>
                  <a:srgbClr val="4d4e4f"/>
                </a:solidFill>
                <a:uFillTx/>
                <a:latin typeface="Arial"/>
                <a:ea typeface="Arial"/>
              </a:rPr>
              <a:t>Длина: 1.77км, ширина: 1.42км </a:t>
            </a:r>
            <a:endParaRPr b="0" lang="en-US" sz="1800" strike="noStrike" u="none">
              <a:solidFill>
                <a:srgbClr val="000000"/>
              </a:solidFill>
              <a:uFillTx/>
              <a:latin typeface="Arial"/>
            </a:endParaRPr>
          </a:p>
          <a:p>
            <a:pPr>
              <a:lnSpc>
                <a:spcPct val="120000"/>
              </a:lnSpc>
              <a:tabLst>
                <a:tab algn="l" pos="0"/>
              </a:tabLst>
            </a:pPr>
            <a:endParaRPr b="0" lang="en-US" sz="1800" strike="noStrike" u="none">
              <a:solidFill>
                <a:srgbClr val="000000"/>
              </a:solidFill>
              <a:uFillTx/>
              <a:latin typeface="Arial"/>
            </a:endParaRPr>
          </a:p>
        </p:txBody>
      </p:sp>
      <p:pic>
        <p:nvPicPr>
          <p:cNvPr id="62" name="" descr=""/>
          <p:cNvPicPr/>
          <p:nvPr/>
        </p:nvPicPr>
        <p:blipFill>
          <a:blip r:embed="rId1"/>
          <a:stretch/>
        </p:blipFill>
        <p:spPr>
          <a:xfrm>
            <a:off x="457200" y="779760"/>
            <a:ext cx="4399560" cy="43639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Доклад</a:t>
            </a:r>
            <a:endParaRPr b="0" lang="en-US" sz="2400" strike="noStrike" u="none">
              <a:solidFill>
                <a:srgbClr val="000000"/>
              </a:solidFill>
              <a:uFillTx/>
              <a:latin typeface="Arial"/>
            </a:endParaRPr>
          </a:p>
        </p:txBody>
      </p:sp>
      <p:sp>
        <p:nvSpPr>
          <p:cNvPr id="64" name="PlaceHolder 2"/>
          <p:cNvSpPr>
            <a:spLocks noGrp="1"/>
          </p:cNvSpPr>
          <p:nvPr>
            <p:ph type="sldNum" idx="14"/>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FFBF059C-32DF-4967-A0B3-7F9C0224C7EF}" type="slidenum">
              <a:rPr b="0" lang="ru" sz="1100" strike="noStrike" u="none">
                <a:solidFill>
                  <a:srgbClr val="4d4e4f"/>
                </a:solidFill>
                <a:uFillTx/>
                <a:latin typeface="Arial"/>
                <a:ea typeface="Arial"/>
              </a:rPr>
              <a:t>&lt;number&gt;</a:t>
            </a:fld>
            <a:endParaRPr b="0" lang="en-US" sz="1100" strike="noStrike" u="none">
              <a:solidFill>
                <a:srgbClr val="000000"/>
              </a:solidFill>
              <a:uFillTx/>
              <a:latin typeface="Times New Roman"/>
            </a:endParaRPr>
          </a:p>
        </p:txBody>
      </p:sp>
      <p:sp>
        <p:nvSpPr>
          <p:cNvPr id="65" name="PlaceHolder 3"/>
          <p:cNvSpPr>
            <a:spLocks noGrp="1"/>
          </p:cNvSpPr>
          <p:nvPr>
            <p:ph/>
          </p:nvPr>
        </p:nvSpPr>
        <p:spPr>
          <a:xfrm>
            <a:off x="422640" y="1050480"/>
            <a:ext cx="8264160" cy="3750120"/>
          </a:xfrm>
          <a:prstGeom prst="rect">
            <a:avLst/>
          </a:prstGeom>
          <a:noFill/>
          <a:ln w="0">
            <a:noFill/>
          </a:ln>
        </p:spPr>
        <p:txBody>
          <a:bodyPr lIns="19080" rIns="19080" tIns="19080" bIns="19080" anchor="t">
            <a:noAutofit/>
          </a:bodyPr>
          <a:p>
            <a:pPr indent="0">
              <a:lnSpc>
                <a:spcPct val="120000"/>
              </a:lnSpc>
              <a:buNone/>
              <a:tabLst>
                <a:tab algn="l" pos="0"/>
              </a:tabLst>
            </a:pPr>
            <a:r>
              <a:rPr b="1" lang="en-US" sz="2000" strike="noStrike" u="none">
                <a:solidFill>
                  <a:srgbClr val="4d4e4f"/>
                </a:solidFill>
                <a:uFillTx/>
                <a:latin typeface="Arial"/>
                <a:ea typeface="Arial"/>
              </a:rPr>
              <a:t>Определяем среднюю скорость ветра</a:t>
            </a:r>
            <a:endParaRPr b="0" lang="en-US" sz="2000" strike="noStrike" u="none">
              <a:solidFill>
                <a:srgbClr val="000000"/>
              </a:solidFill>
              <a:uFillTx/>
              <a:latin typeface="Arial"/>
            </a:endParaRPr>
          </a:p>
          <a:p>
            <a:pPr indent="0">
              <a:lnSpc>
                <a:spcPct val="120000"/>
              </a:lnSpc>
              <a:buNone/>
              <a:tabLst>
                <a:tab algn="l" pos="0"/>
              </a:tabLst>
            </a:pPr>
            <a:endParaRPr b="0" lang="en-US" sz="2000" strike="noStrike" u="none">
              <a:solidFill>
                <a:srgbClr val="000000"/>
              </a:solidFill>
              <a:uFillTx/>
              <a:latin typeface="Arial"/>
            </a:endParaRPr>
          </a:p>
          <a:p>
            <a:pPr indent="0">
              <a:lnSpc>
                <a:spcPct val="120000"/>
              </a:lnSpc>
              <a:buNone/>
              <a:tabLst>
                <a:tab algn="l" pos="0"/>
              </a:tabLst>
            </a:pPr>
            <a:endParaRPr b="0" lang="en-US" sz="2000" strike="noStrike" u="none">
              <a:solidFill>
                <a:srgbClr val="000000"/>
              </a:solidFill>
              <a:uFillTx/>
              <a:latin typeface="Arial"/>
            </a:endParaRPr>
          </a:p>
          <a:p>
            <a:pPr indent="0">
              <a:lnSpc>
                <a:spcPct val="120000"/>
              </a:lnSpc>
              <a:buNone/>
              <a:tabLst>
                <a:tab algn="l" pos="0"/>
              </a:tabLst>
            </a:pPr>
            <a:r>
              <a:rPr b="1" lang="en-US" sz="2000" strike="noStrike" u="none">
                <a:solidFill>
                  <a:srgbClr val="4d4e4f"/>
                </a:solidFill>
                <a:uFillTx/>
                <a:latin typeface="Arial"/>
                <a:ea typeface="Arial"/>
              </a:rPr>
              <a:t>Определяем время подхода заражённого облака к объекту связи</a:t>
            </a:r>
            <a:endParaRPr b="0" lang="en-US" sz="2000" strike="noStrike" u="none">
              <a:solidFill>
                <a:srgbClr val="000000"/>
              </a:solidFill>
              <a:uFillTx/>
              <a:latin typeface="Arial"/>
            </a:endParaRPr>
          </a:p>
          <a:p>
            <a:pPr indent="0">
              <a:lnSpc>
                <a:spcPct val="120000"/>
              </a:lnSpc>
              <a:buNone/>
              <a:tabLst>
                <a:tab algn="l" pos="0"/>
              </a:tabLst>
            </a:pPr>
            <a:endParaRPr b="0" lang="en-US" sz="2000" strike="noStrike" u="none">
              <a:solidFill>
                <a:srgbClr val="000000"/>
              </a:solidFill>
              <a:uFillTx/>
              <a:latin typeface="Arial"/>
            </a:endParaRPr>
          </a:p>
          <a:p>
            <a:pPr indent="0">
              <a:lnSpc>
                <a:spcPct val="120000"/>
              </a:lnSpc>
              <a:buNone/>
              <a:tabLst>
                <a:tab algn="l" pos="0"/>
              </a:tabLst>
            </a:pPr>
            <a:endParaRPr b="0" lang="en-US" sz="1100" strike="noStrike" u="none">
              <a:solidFill>
                <a:srgbClr val="000000"/>
              </a:solidFill>
              <a:uFillTx/>
              <a:latin typeface="Arial"/>
            </a:endParaRPr>
          </a:p>
          <a:p>
            <a:pPr indent="0">
              <a:lnSpc>
                <a:spcPct val="120000"/>
              </a:lnSpc>
              <a:buNone/>
              <a:tabLst>
                <a:tab algn="l" pos="0"/>
              </a:tabLst>
            </a:pPr>
            <a:endParaRPr b="0" lang="en-US" sz="1100" strike="noStrike" u="none">
              <a:solidFill>
                <a:srgbClr val="000000"/>
              </a:solidFill>
              <a:uFillTx/>
              <a:latin typeface="Arial"/>
            </a:endParaRPr>
          </a:p>
          <a:p>
            <a:pPr indent="0">
              <a:lnSpc>
                <a:spcPct val="120000"/>
              </a:lnSpc>
              <a:buNone/>
              <a:tabLst>
                <a:tab algn="l" pos="0"/>
              </a:tabLst>
            </a:pPr>
            <a:endParaRPr b="0" lang="en-US" sz="1100" strike="noStrike" u="none">
              <a:solidFill>
                <a:srgbClr val="000000"/>
              </a:solidFill>
              <a:uFillTx/>
              <a:latin typeface="Arial"/>
            </a:endParaRPr>
          </a:p>
          <a:p>
            <a:pPr indent="0">
              <a:lnSpc>
                <a:spcPct val="120000"/>
              </a:lnSpc>
              <a:buNone/>
              <a:tabLst>
                <a:tab algn="l" pos="0"/>
              </a:tabLst>
            </a:pPr>
            <a:r>
              <a:rPr b="0" lang="en-US" sz="1100" strike="noStrike" u="none">
                <a:solidFill>
                  <a:srgbClr val="4d4e4f"/>
                </a:solidFill>
                <a:uFillTx/>
                <a:latin typeface="Arial"/>
                <a:ea typeface="Arial"/>
              </a:rPr>
              <a:t>R3 – расстояние от места разлива АХОВ в метрах</a:t>
            </a:r>
            <a:endParaRPr b="0" lang="en-US" sz="1100" strike="noStrike" u="none">
              <a:solidFill>
                <a:srgbClr val="000000"/>
              </a:solidFill>
              <a:uFillTx/>
              <a:latin typeface="Arial"/>
            </a:endParaRPr>
          </a:p>
          <a:p>
            <a:pPr indent="0">
              <a:lnSpc>
                <a:spcPct val="120000"/>
              </a:lnSpc>
              <a:buNone/>
              <a:tabLst>
                <a:tab algn="l" pos="0"/>
              </a:tabLst>
            </a:pPr>
            <a:r>
              <a:rPr b="0" lang="en-US" sz="1100" strike="noStrike" u="none">
                <a:solidFill>
                  <a:srgbClr val="4d4e4f"/>
                </a:solidFill>
                <a:uFillTx/>
                <a:latin typeface="Arial"/>
                <a:ea typeface="Arial"/>
              </a:rPr>
              <a:t>60 – множитель для перевода секунд в минуты</a:t>
            </a:r>
            <a:endParaRPr b="0" lang="en-US" sz="1100" strike="noStrike" u="none">
              <a:solidFill>
                <a:srgbClr val="000000"/>
              </a:solidFill>
              <a:uFillTx/>
              <a:latin typeface="Arial"/>
            </a:endParaRPr>
          </a:p>
          <a:p>
            <a:pPr indent="0">
              <a:lnSpc>
                <a:spcPct val="120000"/>
              </a:lnSpc>
              <a:buNone/>
              <a:tabLst>
                <a:tab algn="l" pos="0"/>
              </a:tabLst>
            </a:pPr>
            <a:r>
              <a:rPr b="0" lang="en-US" sz="1100" strike="noStrike" u="none">
                <a:solidFill>
                  <a:srgbClr val="4d4e4f"/>
                </a:solidFill>
                <a:uFillTx/>
                <a:latin typeface="Arial"/>
                <a:ea typeface="Arial"/>
              </a:rPr>
              <a:t>Vср – средняя скорость переноса заражённого воздуха воздушным потоком, м/с</a:t>
            </a:r>
            <a:endParaRPr b="0" lang="en-US" sz="1100" strike="noStrike" u="none">
              <a:solidFill>
                <a:srgbClr val="000000"/>
              </a:solidFill>
              <a:uFillTx/>
              <a:latin typeface="Arial"/>
            </a:endParaRPr>
          </a:p>
          <a:p>
            <a:pPr indent="0">
              <a:lnSpc>
                <a:spcPct val="120000"/>
              </a:lnSpc>
              <a:buNone/>
              <a:tabLst>
                <a:tab algn="l" pos="0"/>
              </a:tabLst>
            </a:pPr>
            <a:endParaRPr b="0" lang="en-US" sz="1400" strike="noStrike" u="none">
              <a:solidFill>
                <a:srgbClr val="000000"/>
              </a:solidFill>
              <a:uFillTx/>
              <a:latin typeface="Arial"/>
            </a:endParaRPr>
          </a:p>
        </p:txBody>
      </p:sp>
      <mc:AlternateContent>
        <mc:Choice xmlns:a14="http://schemas.microsoft.com/office/drawing/2010/main" Requires="a14">
          <p:sp>
            <p:nvSpPr>
              <p:cNvPr id="66" name=""/>
              <p:cNvSpPr txBox="1"/>
              <p:nvPr/>
            </p:nvSpPr>
            <p:spPr>
              <a:xfrm>
                <a:off x="442800" y="1698120"/>
                <a:ext cx="2707200" cy="287280"/>
              </a:xfrm>
              <a:prstGeom prst="rect">
                <a:avLst/>
              </a:prstGeom>
            </p:spPr>
            <p:txBody>
              <a:bodyPr/>
              <a:p>
                <a14:m>
                  <m:oMath xmlns:m="http://schemas.openxmlformats.org/officeDocument/2006/math">
                    <m:sSub>
                      <m:e>
                        <m:r>
                          <m:t xml:space="preserve">V</m:t>
                        </m:r>
                      </m:e>
                      <m:sub>
                        <m:r>
                          <m:t xml:space="preserve">СР</m:t>
                        </m:r>
                      </m:sub>
                    </m:sSub>
                    <m:r>
                      <m:t xml:space="preserve">=</m:t>
                    </m:r>
                    <m:r>
                      <m:t xml:space="preserve">1.5</m:t>
                    </m:r>
                    <m:r>
                      <m:t xml:space="preserve">×</m:t>
                    </m:r>
                    <m:r>
                      <m:t xml:space="preserve">V</m:t>
                    </m:r>
                    <m:r>
                      <m:t xml:space="preserve">=</m:t>
                    </m:r>
                    <m:r>
                      <m:t xml:space="preserve">1.5</m:t>
                    </m:r>
                    <m:r>
                      <m:t xml:space="preserve">×</m:t>
                    </m:r>
                    <m:r>
                      <m:t xml:space="preserve">2</m:t>
                    </m:r>
                    <m:r>
                      <m:t xml:space="preserve">=</m:t>
                    </m:r>
                    <m:r>
                      <m:t xml:space="preserve">3</m:t>
                    </m:r>
                    <m:f>
                      <m:fPr>
                        <m:type m:val="lin"/>
                      </m:fPr>
                      <m:num>
                        <m:r>
                          <m:t xml:space="preserve">м</m:t>
                        </m:r>
                      </m:num>
                      <m:den>
                        <m:r>
                          <m:t xml:space="preserve">с</m:t>
                        </m:r>
                      </m:den>
                    </m:f>
                  </m:oMath>
                </a14:m>
              </a:p>
            </p:txBody>
          </p:sp>
        </mc:Choice>
        <mc:Fallback/>
      </mc:AlternateContent>
      <mc:AlternateContent>
        <mc:Choice xmlns:a14="http://schemas.microsoft.com/office/drawing/2010/main" Requires="a14">
          <p:sp>
            <p:nvSpPr>
              <p:cNvPr id="67" name=""/>
              <p:cNvSpPr txBox="1"/>
              <p:nvPr/>
            </p:nvSpPr>
            <p:spPr>
              <a:xfrm>
                <a:off x="457200" y="3048840"/>
                <a:ext cx="3278880" cy="608760"/>
              </a:xfrm>
              <a:prstGeom prst="rect">
                <a:avLst/>
              </a:prstGeom>
            </p:spPr>
            <p:txBody>
              <a:bodyPr/>
              <a:p>
                <a14:m>
                  <m:oMath xmlns:m="http://schemas.openxmlformats.org/officeDocument/2006/math">
                    <m:sSub>
                      <m:e>
                        <m:r>
                          <m:t xml:space="preserve">t</m:t>
                        </m:r>
                      </m:e>
                      <m:sub>
                        <m:r>
                          <m:t xml:space="preserve">ПОДХ</m:t>
                        </m:r>
                      </m:sub>
                    </m:sSub>
                    <m:r>
                      <m:t xml:space="preserve">=</m:t>
                    </m:r>
                    <m:f>
                      <m:num>
                        <m:sSub>
                          <m:e>
                            <m:r>
                              <m:t xml:space="preserve">R</m:t>
                            </m:r>
                          </m:e>
                          <m:sub>
                            <m:r>
                              <m:t xml:space="preserve">3</m:t>
                            </m:r>
                          </m:sub>
                        </m:sSub>
                      </m:num>
                      <m:den>
                        <m:r>
                          <m:t xml:space="preserve">60</m:t>
                        </m:r>
                        <m:r>
                          <m:t xml:space="preserve">×</m:t>
                        </m:r>
                        <m:sSub>
                          <m:e>
                            <m:r>
                              <m:t xml:space="preserve">V</m:t>
                            </m:r>
                          </m:e>
                          <m:sub>
                            <m:r>
                              <m:t xml:space="preserve">CP</m:t>
                            </m:r>
                          </m:sub>
                        </m:sSub>
                      </m:den>
                    </m:f>
                    <m:r>
                      <m:t xml:space="preserve">=</m:t>
                    </m:r>
                    <m:f>
                      <m:num>
                        <m:r>
                          <m:t xml:space="preserve">2180</m:t>
                        </m:r>
                      </m:num>
                      <m:den>
                        <m:r>
                          <m:t xml:space="preserve">60</m:t>
                        </m:r>
                        <m:r>
                          <m:t xml:space="preserve">×</m:t>
                        </m:r>
                        <m:r>
                          <m:t xml:space="preserve">3</m:t>
                        </m:r>
                      </m:den>
                    </m:f>
                    <m:r>
                      <m:t xml:space="preserve">≈</m:t>
                    </m:r>
                    <m:r>
                      <m:t xml:space="preserve">12.1</m:t>
                    </m:r>
                    <m:r>
                      <m:t xml:space="preserve">мин</m:t>
                    </m:r>
                  </m:oMath>
                </a14:m>
              </a:p>
            </p:txBody>
          </p:sp>
        </mc:Choice>
        <mc:Fallback/>
      </mc:AlternateContent>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Вывод</a:t>
            </a:r>
            <a:endParaRPr b="0" lang="en-US" sz="2400" strike="noStrike" u="none">
              <a:solidFill>
                <a:srgbClr val="000000"/>
              </a:solidFill>
              <a:uFillTx/>
              <a:latin typeface="Arial"/>
            </a:endParaRPr>
          </a:p>
        </p:txBody>
      </p:sp>
      <p:sp>
        <p:nvSpPr>
          <p:cNvPr id="69" name="PlaceHolder 2"/>
          <p:cNvSpPr>
            <a:spLocks noGrp="1"/>
          </p:cNvSpPr>
          <p:nvPr>
            <p:ph type="sldNum" idx="15"/>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0E668FF7-5D9E-4E5C-B2E1-3442A634CE36}" type="slidenum">
              <a:rPr b="0" lang="ru" sz="1100" strike="noStrike" u="none">
                <a:solidFill>
                  <a:srgbClr val="4d4e4f"/>
                </a:solidFill>
                <a:uFillTx/>
                <a:latin typeface="Arial"/>
                <a:ea typeface="Arial"/>
              </a:rPr>
              <a:t>&lt;number&gt;</a:t>
            </a:fld>
            <a:endParaRPr b="0" lang="en-US" sz="1100" strike="noStrike" u="none">
              <a:solidFill>
                <a:srgbClr val="000000"/>
              </a:solidFill>
              <a:uFillTx/>
              <a:latin typeface="Times New Roman"/>
            </a:endParaRPr>
          </a:p>
        </p:txBody>
      </p:sp>
      <p:sp>
        <p:nvSpPr>
          <p:cNvPr id="70" name="PlaceHolder 3"/>
          <p:cNvSpPr>
            <a:spLocks noGrp="1"/>
          </p:cNvSpPr>
          <p:nvPr>
            <p:ph/>
          </p:nvPr>
        </p:nvSpPr>
        <p:spPr>
          <a:xfrm>
            <a:off x="422640" y="1393560"/>
            <a:ext cx="8264160" cy="3750120"/>
          </a:xfrm>
          <a:prstGeom prst="rect">
            <a:avLst/>
          </a:prstGeom>
          <a:noFill/>
          <a:ln w="0">
            <a:noFill/>
          </a:ln>
        </p:spPr>
        <p:txBody>
          <a:bodyPr lIns="19080" rIns="19080" tIns="19080" bIns="19080" anchor="t">
            <a:noAutofit/>
          </a:bodyPr>
          <a:p>
            <a:pPr indent="0">
              <a:lnSpc>
                <a:spcPct val="120000"/>
              </a:lnSpc>
              <a:buNone/>
            </a:pPr>
            <a:r>
              <a:rPr b="0" lang="ru-RU" sz="1800" strike="noStrike" u="none">
                <a:solidFill>
                  <a:srgbClr val="4d4e4f"/>
                </a:solidFill>
                <a:uFillTx/>
                <a:latin typeface="Arial"/>
                <a:ea typeface="Arial"/>
              </a:rPr>
              <a:t>За время подхода заражённого облака к объекту связи, равное </a:t>
            </a:r>
            <a:r>
              <a:rPr b="1" lang="ru-RU" sz="1800" strike="noStrike" u="none">
                <a:solidFill>
                  <a:srgbClr val="4d4e4f"/>
                </a:solidFill>
                <a:uFillTx/>
                <a:latin typeface="Arial"/>
                <a:ea typeface="Arial"/>
              </a:rPr>
              <a:t>12.1 мин</a:t>
            </a:r>
            <a:r>
              <a:rPr b="0" lang="ru-RU" sz="1800" strike="noStrike" u="none">
                <a:solidFill>
                  <a:srgbClr val="4d4e4f"/>
                </a:solidFill>
                <a:uFillTx/>
                <a:latin typeface="Arial"/>
                <a:ea typeface="Arial"/>
              </a:rPr>
              <a:t> при хорошо организованном оповещении о химической опасности можно подготовить работников к необходимости нахождения в химически опасной зоне, а также достаточно времени чтобы </a:t>
            </a:r>
            <a:r>
              <a:rPr b="0" lang="ru-RU" sz="1800" strike="noStrike" u="none">
                <a:solidFill>
                  <a:srgbClr val="4d4e4f"/>
                </a:solidFill>
                <a:uFillTx/>
                <a:latin typeface="Arial"/>
                <a:ea typeface="Arial"/>
              </a:rPr>
              <a:t>вывести работников за пределы опасной зоны (при скорости передвижения пешехода </a:t>
            </a:r>
            <a:r>
              <a:rPr b="1" lang="ru-RU" sz="1800" strike="noStrike" u="none">
                <a:solidFill>
                  <a:srgbClr val="4d4e4f"/>
                </a:solidFill>
                <a:uFillTx/>
                <a:latin typeface="Arial"/>
                <a:ea typeface="Arial"/>
              </a:rPr>
              <a:t>5 км/ч</a:t>
            </a:r>
            <a:r>
              <a:rPr b="0" lang="ru-RU" sz="1800" strike="noStrike" u="none">
                <a:solidFill>
                  <a:srgbClr val="4d4e4f"/>
                </a:solidFill>
                <a:uFillTx/>
                <a:latin typeface="Arial"/>
                <a:ea typeface="Arial"/>
              </a:rPr>
              <a:t> возможно за </a:t>
            </a:r>
            <a:r>
              <a:rPr b="1" lang="ru-RU" sz="1800" strike="noStrike" u="none">
                <a:solidFill>
                  <a:srgbClr val="4d4e4f"/>
                </a:solidFill>
                <a:uFillTx/>
                <a:latin typeface="Arial"/>
                <a:ea typeface="Arial"/>
              </a:rPr>
              <a:t>12.1 мин</a:t>
            </a:r>
            <a:r>
              <a:rPr b="0" lang="ru-RU" sz="1800" strike="noStrike" u="none">
                <a:solidFill>
                  <a:srgbClr val="4d4e4f"/>
                </a:solidFill>
                <a:uFillTx/>
                <a:latin typeface="Arial"/>
                <a:ea typeface="Arial"/>
              </a:rPr>
              <a:t> преодолеть расстояние около </a:t>
            </a:r>
            <a:r>
              <a:rPr b="1" lang="ru-RU" sz="1800" strike="noStrike" u="none">
                <a:solidFill>
                  <a:srgbClr val="4d4e4f"/>
                </a:solidFill>
                <a:uFillTx/>
                <a:latin typeface="Arial"/>
                <a:ea typeface="Arial"/>
              </a:rPr>
              <a:t>1 км</a:t>
            </a:r>
            <a:r>
              <a:rPr b="0" lang="ru-RU" sz="1800" strike="noStrike" u="none">
                <a:solidFill>
                  <a:srgbClr val="4d4e4f"/>
                </a:solidFill>
                <a:uFillTx/>
                <a:latin typeface="Arial"/>
                <a:ea typeface="Arial"/>
              </a:rPr>
              <a:t>, что значительно превышает половину ширины зоны химического заражения).</a:t>
            </a:r>
            <a:endParaRPr b="0" lang="en-US" sz="1800" strike="noStrike" u="none">
              <a:solidFill>
                <a:srgbClr val="000000"/>
              </a:solidFill>
              <a:uFillTx/>
              <a:latin typeface="Arial"/>
            </a:endParaRPr>
          </a:p>
          <a:p>
            <a:pPr indent="0">
              <a:lnSpc>
                <a:spcPct val="120000"/>
              </a:lnSpc>
              <a:buNone/>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Доклад</a:t>
            </a:r>
            <a:endParaRPr b="0" lang="en-US" sz="2400" strike="noStrike" u="none">
              <a:solidFill>
                <a:srgbClr val="000000"/>
              </a:solidFill>
              <a:uFillTx/>
              <a:latin typeface="Arial"/>
            </a:endParaRPr>
          </a:p>
        </p:txBody>
      </p:sp>
      <p:sp>
        <p:nvSpPr>
          <p:cNvPr id="72" name="PlaceHolder 2"/>
          <p:cNvSpPr>
            <a:spLocks noGrp="1"/>
          </p:cNvSpPr>
          <p:nvPr>
            <p:ph type="sldNum" idx="16"/>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79F53F74-89A3-432B-A75A-3D98C062B0BA}" type="slidenum">
              <a:rPr b="0" lang="ru" sz="1100" strike="noStrike" u="none">
                <a:solidFill>
                  <a:srgbClr val="4d4e4f"/>
                </a:solidFill>
                <a:uFillTx/>
                <a:latin typeface="Arial"/>
                <a:ea typeface="Arial"/>
              </a:rPr>
              <a:t>&lt;number&gt;</a:t>
            </a:fld>
            <a:endParaRPr b="0" lang="en-US" sz="1100" strike="noStrike" u="none">
              <a:solidFill>
                <a:srgbClr val="000000"/>
              </a:solidFill>
              <a:uFillTx/>
              <a:latin typeface="Times New Roman"/>
            </a:endParaRPr>
          </a:p>
        </p:txBody>
      </p:sp>
      <p:sp>
        <p:nvSpPr>
          <p:cNvPr id="73" name="PlaceHolder 3"/>
          <p:cNvSpPr>
            <a:spLocks noGrp="1"/>
          </p:cNvSpPr>
          <p:nvPr>
            <p:ph/>
          </p:nvPr>
        </p:nvSpPr>
        <p:spPr>
          <a:xfrm>
            <a:off x="422640" y="1050480"/>
            <a:ext cx="8264160" cy="3750120"/>
          </a:xfrm>
          <a:prstGeom prst="rect">
            <a:avLst/>
          </a:prstGeom>
          <a:noFill/>
          <a:ln w="0">
            <a:noFill/>
          </a:ln>
        </p:spPr>
        <p:txBody>
          <a:bodyPr lIns="19080" rIns="19080" tIns="19080" bIns="19080" anchor="t">
            <a:noAutofit/>
          </a:bodyPr>
          <a:p>
            <a:pPr indent="0">
              <a:lnSpc>
                <a:spcPct val="120000"/>
              </a:lnSpc>
              <a:buNone/>
              <a:tabLst>
                <a:tab algn="l" pos="0"/>
              </a:tabLst>
            </a:pPr>
            <a:r>
              <a:rPr b="1" lang="en-US" sz="2000" strike="noStrike" u="none">
                <a:solidFill>
                  <a:srgbClr val="4d4e4f"/>
                </a:solidFill>
                <a:uFillTx/>
                <a:latin typeface="Arial"/>
                <a:ea typeface="Arial"/>
              </a:rPr>
              <a:t>Определяем время поражающего действия АХОВ</a:t>
            </a:r>
            <a:endParaRPr b="0" lang="en-US" sz="2000" strike="noStrike" u="none">
              <a:solidFill>
                <a:srgbClr val="000000"/>
              </a:solidFill>
              <a:uFillTx/>
              <a:latin typeface="Arial"/>
            </a:endParaRPr>
          </a:p>
          <a:p>
            <a:pPr indent="0">
              <a:lnSpc>
                <a:spcPct val="120000"/>
              </a:lnSpc>
              <a:buNone/>
              <a:tabLst>
                <a:tab algn="l" pos="0"/>
              </a:tabLst>
            </a:pPr>
            <a:endParaRPr b="0" lang="en-US" sz="2000" strike="noStrike" u="none">
              <a:solidFill>
                <a:srgbClr val="000000"/>
              </a:solidFill>
              <a:uFillTx/>
              <a:latin typeface="Arial"/>
            </a:endParaRPr>
          </a:p>
          <a:p>
            <a:pPr indent="0">
              <a:lnSpc>
                <a:spcPct val="120000"/>
              </a:lnSpc>
              <a:buNone/>
              <a:tabLst>
                <a:tab algn="l" pos="0"/>
              </a:tabLst>
            </a:pPr>
            <a:endParaRPr b="0" lang="en-US" sz="2000" strike="noStrike" u="none">
              <a:solidFill>
                <a:srgbClr val="000000"/>
              </a:solidFill>
              <a:uFillTx/>
              <a:latin typeface="Arial"/>
            </a:endParaRPr>
          </a:p>
          <a:p>
            <a:pPr indent="0">
              <a:lnSpc>
                <a:spcPct val="120000"/>
              </a:lnSpc>
              <a:buNone/>
              <a:tabLst>
                <a:tab algn="l" pos="0"/>
              </a:tabLst>
            </a:pPr>
            <a:endParaRPr b="0" lang="en-US" sz="2000" strike="noStrike" u="none">
              <a:solidFill>
                <a:srgbClr val="000000"/>
              </a:solidFill>
              <a:uFillTx/>
              <a:latin typeface="Arial"/>
            </a:endParaRPr>
          </a:p>
          <a:p>
            <a:pPr indent="0">
              <a:lnSpc>
                <a:spcPct val="120000"/>
              </a:lnSpc>
              <a:buNone/>
              <a:tabLst>
                <a:tab algn="l" pos="0"/>
              </a:tabLst>
            </a:pPr>
            <a:r>
              <a:rPr b="1" lang="en-US" sz="2000" strike="noStrike" u="none">
                <a:solidFill>
                  <a:srgbClr val="4d4e4f"/>
                </a:solidFill>
                <a:uFillTx/>
                <a:latin typeface="Arial"/>
                <a:ea typeface="Arial"/>
              </a:rPr>
              <a:t>Применяем поправочный коэффициент</a:t>
            </a:r>
            <a:endParaRPr b="0" lang="en-US" sz="2000" strike="noStrike" u="none">
              <a:solidFill>
                <a:srgbClr val="000000"/>
              </a:solidFill>
              <a:uFillTx/>
              <a:latin typeface="Arial"/>
            </a:endParaRPr>
          </a:p>
          <a:p>
            <a:pPr indent="0">
              <a:lnSpc>
                <a:spcPct val="120000"/>
              </a:lnSpc>
              <a:buNone/>
              <a:tabLst>
                <a:tab algn="l" pos="0"/>
              </a:tabLst>
            </a:pPr>
            <a:endParaRPr b="0" lang="en-US" sz="1400" strike="noStrike" u="none">
              <a:solidFill>
                <a:srgbClr val="000000"/>
              </a:solidFill>
              <a:uFillTx/>
              <a:latin typeface="Arial"/>
            </a:endParaRPr>
          </a:p>
        </p:txBody>
      </p:sp>
      <mc:AlternateContent>
        <mc:Choice xmlns:a14="http://schemas.microsoft.com/office/drawing/2010/main" Requires="a14">
          <p:sp>
            <p:nvSpPr>
              <p:cNvPr id="74" name=""/>
              <p:cNvSpPr txBox="1"/>
              <p:nvPr/>
            </p:nvSpPr>
            <p:spPr>
              <a:xfrm>
                <a:off x="442800" y="1828800"/>
                <a:ext cx="1733760" cy="287280"/>
              </a:xfrm>
              <a:prstGeom prst="rect">
                <a:avLst/>
              </a:prstGeom>
            </p:spPr>
            <p:txBody>
              <a:bodyPr/>
              <a:p>
                <a14:m>
                  <m:oMath xmlns:m="http://schemas.openxmlformats.org/officeDocument/2006/math">
                    <m:sSub>
                      <m:e>
                        <m:r>
                          <m:t xml:space="preserve">t</m:t>
                        </m:r>
                      </m:e>
                      <m:sub>
                        <m:r>
                          <m:t xml:space="preserve">ИСП</m:t>
                        </m:r>
                      </m:sub>
                    </m:sSub>
                    <m:r>
                      <m:t xml:space="preserve">=</m:t>
                    </m:r>
                    <m:sSub>
                      <m:e>
                        <m:r>
                          <m:t xml:space="preserve">t</m:t>
                        </m:r>
                      </m:e>
                      <m:sub>
                        <m:r>
                          <m:t xml:space="preserve">ПОРАЖ</m:t>
                        </m:r>
                      </m:sub>
                    </m:sSub>
                    <m:r>
                      <m:t xml:space="preserve">=</m:t>
                    </m:r>
                    <m:r>
                      <m:t xml:space="preserve">23</m:t>
                    </m:r>
                    <m:r>
                      <m:t xml:space="preserve">ч</m:t>
                    </m:r>
                  </m:oMath>
                </a14:m>
              </a:p>
            </p:txBody>
          </p:sp>
        </mc:Choice>
        <mc:Fallback/>
      </mc:AlternateContent>
      <mc:AlternateContent>
        <mc:Choice xmlns:a14="http://schemas.microsoft.com/office/drawing/2010/main" Requires="a14">
          <p:sp>
            <p:nvSpPr>
              <p:cNvPr id="75" name=""/>
              <p:cNvSpPr txBox="1"/>
              <p:nvPr/>
            </p:nvSpPr>
            <p:spPr>
              <a:xfrm>
                <a:off x="422640" y="3370320"/>
                <a:ext cx="4276440" cy="287280"/>
              </a:xfrm>
              <a:prstGeom prst="rect">
                <a:avLst/>
              </a:prstGeom>
            </p:spPr>
            <p:txBody>
              <a:bodyPr/>
              <a:p>
                <a14:m>
                  <m:oMath xmlns:m="http://schemas.openxmlformats.org/officeDocument/2006/math">
                    <m:sSub>
                      <m:e>
                        <m:r>
                          <m:t xml:space="preserve">t</m:t>
                        </m:r>
                      </m:e>
                      <m:sub>
                        <m:r>
                          <m:t xml:space="preserve">ИСП</m:t>
                        </m:r>
                      </m:sub>
                    </m:sSub>
                    <m:r>
                      <m:t xml:space="preserve">=</m:t>
                    </m:r>
                    <m:sSub>
                      <m:e>
                        <m:r>
                          <m:t xml:space="preserve">t</m:t>
                        </m:r>
                      </m:e>
                      <m:sub>
                        <m:r>
                          <m:t xml:space="preserve">ПОРАЖ</m:t>
                        </m:r>
                      </m:sub>
                    </m:sSub>
                    <m:r>
                      <m:t xml:space="preserve">=</m:t>
                    </m:r>
                    <m:r>
                      <m:t xml:space="preserve">23</m:t>
                    </m:r>
                    <m:r>
                      <m:t xml:space="preserve">×</m:t>
                    </m:r>
                    <m:r>
                      <m:t xml:space="preserve">0.55</m:t>
                    </m:r>
                    <m:r>
                      <m:t xml:space="preserve">=</m:t>
                    </m:r>
                    <m:r>
                      <m:t xml:space="preserve">12.65</m:t>
                    </m:r>
                    <m:r>
                      <m:t xml:space="preserve">ч</m:t>
                    </m:r>
                    <m:r>
                      <m:t xml:space="preserve">=</m:t>
                    </m:r>
                    <m:r>
                      <m:t xml:space="preserve">12</m:t>
                    </m:r>
                    <m:r>
                      <m:t xml:space="preserve">ч</m:t>
                    </m:r>
                    <m:r>
                      <m:t xml:space="preserve">39</m:t>
                    </m:r>
                    <m:r>
                      <m:t xml:space="preserve">мин</m:t>
                    </m:r>
                  </m:oMath>
                </a14:m>
              </a:p>
            </p:txBody>
          </p:sp>
        </mc:Choice>
        <mc:Fallback/>
      </mc:AlternateContent>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Вывод</a:t>
            </a:r>
            <a:endParaRPr b="0" lang="en-US" sz="2400" strike="noStrike" u="none">
              <a:solidFill>
                <a:srgbClr val="000000"/>
              </a:solidFill>
              <a:uFillTx/>
              <a:latin typeface="Arial"/>
            </a:endParaRPr>
          </a:p>
        </p:txBody>
      </p:sp>
      <p:sp>
        <p:nvSpPr>
          <p:cNvPr id="77" name="PlaceHolder 2"/>
          <p:cNvSpPr>
            <a:spLocks noGrp="1"/>
          </p:cNvSpPr>
          <p:nvPr>
            <p:ph type="sldNum" idx="17"/>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6411FF34-6AA7-4880-816B-955BB5B5E32F}" type="slidenum">
              <a:rPr b="0" lang="ru" sz="1100" strike="noStrike" u="none">
                <a:solidFill>
                  <a:srgbClr val="4d4e4f"/>
                </a:solidFill>
                <a:uFillTx/>
                <a:latin typeface="Arial"/>
                <a:ea typeface="Arial"/>
              </a:rPr>
              <a:t>&lt;number&gt;</a:t>
            </a:fld>
            <a:endParaRPr b="0" lang="en-US" sz="1100" strike="noStrike" u="none">
              <a:solidFill>
                <a:srgbClr val="000000"/>
              </a:solidFill>
              <a:uFillTx/>
              <a:latin typeface="Times New Roman"/>
            </a:endParaRPr>
          </a:p>
        </p:txBody>
      </p:sp>
      <p:sp>
        <p:nvSpPr>
          <p:cNvPr id="78" name="PlaceHolder 3"/>
          <p:cNvSpPr>
            <a:spLocks noGrp="1"/>
          </p:cNvSpPr>
          <p:nvPr>
            <p:ph/>
          </p:nvPr>
        </p:nvSpPr>
        <p:spPr>
          <a:xfrm>
            <a:off x="422640" y="1393560"/>
            <a:ext cx="8264160" cy="3750120"/>
          </a:xfrm>
          <a:prstGeom prst="rect">
            <a:avLst/>
          </a:prstGeom>
          <a:noFill/>
          <a:ln w="0">
            <a:noFill/>
          </a:ln>
        </p:spPr>
        <p:txBody>
          <a:bodyPr lIns="19080" rIns="19080" tIns="19080" bIns="19080" anchor="t">
            <a:noAutofit/>
          </a:bodyPr>
          <a:p>
            <a:pPr indent="0">
              <a:lnSpc>
                <a:spcPct val="120000"/>
              </a:lnSpc>
              <a:buNone/>
            </a:pPr>
            <a:r>
              <a:rPr b="0" lang="ru-RU" sz="1800" strike="noStrike" u="none">
                <a:solidFill>
                  <a:srgbClr val="4d4e4f"/>
                </a:solidFill>
                <a:uFillTx/>
                <a:latin typeface="Arial"/>
                <a:ea typeface="Arial"/>
              </a:rPr>
              <a:t>Через </a:t>
            </a:r>
            <a:r>
              <a:rPr b="1" lang="ru-RU" sz="1800" strike="noStrike" u="none">
                <a:solidFill>
                  <a:srgbClr val="4d4e4f"/>
                </a:solidFill>
                <a:uFillTx/>
                <a:latin typeface="Arial"/>
                <a:ea typeface="Arial"/>
              </a:rPr>
              <a:t>12 часов 39 минут</a:t>
            </a:r>
            <a:r>
              <a:rPr b="0" lang="ru-RU" sz="1800" strike="noStrike" u="none">
                <a:solidFill>
                  <a:srgbClr val="4d4e4f"/>
                </a:solidFill>
                <a:uFillTx/>
                <a:latin typeface="Arial"/>
                <a:ea typeface="Arial"/>
              </a:rPr>
              <a:t> после начала химического заражения на объекте связи уровень химического заражения должен уменьшится до нормального. Но перед возвращением работников из места временного размещения вне зоны химического заражения (или выхода из герметизированных помещений на объекте связи) следует провести химическую разведку местности и помещений и при необходимости провести их дегазацию, силами нештатных аварийно-спасательных формирований объекта связи.</a:t>
            </a:r>
            <a:endParaRPr b="0" lang="en-US" sz="1800" strike="noStrike" u="none">
              <a:solidFill>
                <a:srgbClr val="000000"/>
              </a:solidFill>
              <a:uFillTx/>
              <a:latin typeface="Arial"/>
            </a:endParaRPr>
          </a:p>
          <a:p>
            <a:pPr indent="0">
              <a:lnSpc>
                <a:spcPct val="120000"/>
              </a:lnSpc>
              <a:buNone/>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Доклад</a:t>
            </a:r>
            <a:endParaRPr b="0" lang="en-US" sz="2400" strike="noStrike" u="none">
              <a:solidFill>
                <a:srgbClr val="000000"/>
              </a:solidFill>
              <a:uFillTx/>
              <a:latin typeface="Arial"/>
            </a:endParaRPr>
          </a:p>
        </p:txBody>
      </p:sp>
      <p:sp>
        <p:nvSpPr>
          <p:cNvPr id="80" name="PlaceHolder 2"/>
          <p:cNvSpPr>
            <a:spLocks noGrp="1"/>
          </p:cNvSpPr>
          <p:nvPr>
            <p:ph type="sldNum" idx="18"/>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3A3C2E01-F1A9-4793-B5B1-08D1B90D88F3}" type="slidenum">
              <a:rPr b="0" lang="ru" sz="1100" strike="noStrike" u="none">
                <a:solidFill>
                  <a:srgbClr val="4d4e4f"/>
                </a:solidFill>
                <a:uFillTx/>
                <a:latin typeface="Arial"/>
                <a:ea typeface="Arial"/>
              </a:rPr>
              <a:t>&lt;number&gt;</a:t>
            </a:fld>
            <a:endParaRPr b="0" lang="en-US" sz="1100" strike="noStrike" u="none">
              <a:solidFill>
                <a:srgbClr val="000000"/>
              </a:solidFill>
              <a:uFillTx/>
              <a:latin typeface="Times New Roman"/>
            </a:endParaRPr>
          </a:p>
        </p:txBody>
      </p:sp>
      <p:sp>
        <p:nvSpPr>
          <p:cNvPr id="81" name="PlaceHolder 3"/>
          <p:cNvSpPr>
            <a:spLocks noGrp="1"/>
          </p:cNvSpPr>
          <p:nvPr>
            <p:ph/>
          </p:nvPr>
        </p:nvSpPr>
        <p:spPr>
          <a:xfrm>
            <a:off x="422640" y="1050480"/>
            <a:ext cx="8264160" cy="3750120"/>
          </a:xfrm>
          <a:prstGeom prst="rect">
            <a:avLst/>
          </a:prstGeom>
          <a:noFill/>
          <a:ln w="0">
            <a:noFill/>
          </a:ln>
        </p:spPr>
        <p:txBody>
          <a:bodyPr lIns="19080" rIns="19080" tIns="19080" bIns="19080" anchor="t">
            <a:noAutofit/>
          </a:bodyPr>
          <a:p>
            <a:pPr indent="0">
              <a:lnSpc>
                <a:spcPct val="120000"/>
              </a:lnSpc>
              <a:buNone/>
              <a:tabLst>
                <a:tab algn="l" pos="0"/>
              </a:tabLst>
            </a:pPr>
            <a:r>
              <a:rPr b="1" lang="en-US" sz="2000" strike="noStrike" u="none">
                <a:solidFill>
                  <a:srgbClr val="4d4e4f"/>
                </a:solidFill>
                <a:uFillTx/>
                <a:latin typeface="Arial"/>
                <a:ea typeface="Arial"/>
              </a:rPr>
              <a:t>Определяем возможные потери среди персонала объекта связи</a:t>
            </a:r>
            <a:endParaRPr b="0" lang="en-US" sz="2000" strike="noStrike" u="none">
              <a:solidFill>
                <a:srgbClr val="000000"/>
              </a:solidFill>
              <a:uFillTx/>
              <a:latin typeface="Arial"/>
            </a:endParaRPr>
          </a:p>
          <a:p>
            <a:pPr indent="0">
              <a:lnSpc>
                <a:spcPct val="120000"/>
              </a:lnSpc>
              <a:buNone/>
              <a:tabLst>
                <a:tab algn="l" pos="0"/>
              </a:tabLst>
            </a:pPr>
            <a:endParaRPr b="0" lang="en-US" sz="2000" strike="noStrike" u="none">
              <a:solidFill>
                <a:srgbClr val="000000"/>
              </a:solidFill>
              <a:uFillTx/>
              <a:latin typeface="Arial"/>
            </a:endParaRPr>
          </a:p>
          <a:p>
            <a:pPr indent="0">
              <a:lnSpc>
                <a:spcPct val="120000"/>
              </a:lnSpc>
              <a:buNone/>
              <a:tabLst>
                <a:tab algn="l" pos="0"/>
              </a:tabLst>
            </a:pPr>
            <a:endParaRPr b="0" lang="en-US" sz="2000" strike="noStrike" u="none">
              <a:solidFill>
                <a:srgbClr val="000000"/>
              </a:solidFill>
              <a:uFillTx/>
              <a:latin typeface="Arial"/>
            </a:endParaRPr>
          </a:p>
          <a:p>
            <a:pPr indent="0">
              <a:lnSpc>
                <a:spcPct val="120000"/>
              </a:lnSpc>
              <a:buNone/>
              <a:tabLst>
                <a:tab algn="l" pos="0"/>
              </a:tabLst>
            </a:pPr>
            <a:endParaRPr b="0" lang="en-US" sz="2000" strike="noStrike" u="none">
              <a:solidFill>
                <a:srgbClr val="000000"/>
              </a:solidFill>
              <a:uFillTx/>
              <a:latin typeface="Arial"/>
            </a:endParaRPr>
          </a:p>
          <a:p>
            <a:pPr indent="0">
              <a:lnSpc>
                <a:spcPct val="120000"/>
              </a:lnSpc>
              <a:buNone/>
              <a:tabLst>
                <a:tab algn="l" pos="0"/>
              </a:tabLst>
            </a:pPr>
            <a:r>
              <a:rPr b="1" lang="en-US" sz="2000" strike="noStrike" u="none">
                <a:solidFill>
                  <a:srgbClr val="4d4e4f"/>
                </a:solidFill>
                <a:uFillTx/>
                <a:latin typeface="Arial"/>
                <a:ea typeface="Arial"/>
              </a:rPr>
              <a:t>Потери по степени тяжести распределяться следующим образом:</a:t>
            </a:r>
            <a:endParaRPr b="0" lang="en-US" sz="2000" strike="noStrike" u="none">
              <a:solidFill>
                <a:srgbClr val="000000"/>
              </a:solidFill>
              <a:uFillTx/>
              <a:latin typeface="Arial"/>
            </a:endParaRPr>
          </a:p>
          <a:p>
            <a:pPr indent="0">
              <a:lnSpc>
                <a:spcPct val="120000"/>
              </a:lnSpc>
              <a:buNone/>
              <a:tabLst>
                <a:tab algn="l" pos="0"/>
              </a:tabLst>
            </a:pPr>
            <a:r>
              <a:rPr b="0" lang="ru-RU" sz="1800" strike="noStrike" u="none">
                <a:solidFill>
                  <a:srgbClr val="4d4e4f"/>
                </a:solidFill>
                <a:uFillTx/>
                <a:latin typeface="Arial"/>
                <a:ea typeface="Arial"/>
              </a:rPr>
              <a:t>Поражения лёгкой степени — 25% (                         );</a:t>
            </a:r>
            <a:endParaRPr b="0" lang="en-US" sz="1800" strike="noStrike" u="none">
              <a:solidFill>
                <a:srgbClr val="000000"/>
              </a:solidFill>
              <a:uFillTx/>
              <a:latin typeface="Arial"/>
            </a:endParaRPr>
          </a:p>
          <a:p>
            <a:pPr indent="0">
              <a:lnSpc>
                <a:spcPct val="120000"/>
              </a:lnSpc>
              <a:buNone/>
              <a:tabLst>
                <a:tab algn="l" pos="0"/>
              </a:tabLst>
            </a:pPr>
            <a:r>
              <a:rPr b="0" lang="ru-RU" sz="1800" strike="noStrike" u="none">
                <a:solidFill>
                  <a:srgbClr val="4d4e4f"/>
                </a:solidFill>
                <a:uFillTx/>
                <a:latin typeface="Arial"/>
                <a:ea typeface="Arial"/>
              </a:rPr>
              <a:t>Средней и тяжёлой степени — 40% (                       );</a:t>
            </a:r>
            <a:endParaRPr b="0" lang="en-US" sz="1800" strike="noStrike" u="none">
              <a:solidFill>
                <a:srgbClr val="000000"/>
              </a:solidFill>
              <a:uFillTx/>
              <a:latin typeface="Arial"/>
            </a:endParaRPr>
          </a:p>
          <a:p>
            <a:pPr indent="0">
              <a:lnSpc>
                <a:spcPct val="120000"/>
              </a:lnSpc>
              <a:buNone/>
              <a:tabLst>
                <a:tab algn="l" pos="0"/>
              </a:tabLst>
            </a:pPr>
            <a:r>
              <a:rPr b="0" lang="ru-RU" sz="1800" strike="noStrike" u="none">
                <a:solidFill>
                  <a:srgbClr val="4d4e4f"/>
                </a:solidFill>
                <a:uFillTx/>
                <a:latin typeface="Arial"/>
                <a:ea typeface="Arial"/>
              </a:rPr>
              <a:t>Со смертельным исходом — 35% (                         );</a:t>
            </a:r>
            <a:endParaRPr b="0" lang="en-US" sz="1800" strike="noStrike" u="none">
              <a:solidFill>
                <a:srgbClr val="000000"/>
              </a:solidFill>
              <a:uFillTx/>
              <a:latin typeface="Arial"/>
            </a:endParaRPr>
          </a:p>
          <a:p>
            <a:pPr indent="0">
              <a:lnSpc>
                <a:spcPct val="120000"/>
              </a:lnSpc>
              <a:buNone/>
              <a:tabLst>
                <a:tab algn="l" pos="0"/>
              </a:tabLst>
            </a:pPr>
            <a:endParaRPr b="0" lang="en-US" sz="1400" strike="noStrike" u="none">
              <a:solidFill>
                <a:srgbClr val="000000"/>
              </a:solidFill>
              <a:uFillTx/>
              <a:latin typeface="Arial"/>
            </a:endParaRPr>
          </a:p>
        </p:txBody>
      </p:sp>
      <mc:AlternateContent>
        <mc:Choice xmlns:a14="http://schemas.microsoft.com/office/drawing/2010/main" Requires="a14">
          <p:sp>
            <p:nvSpPr>
              <p:cNvPr id="82" name=""/>
              <p:cNvSpPr txBox="1"/>
              <p:nvPr/>
            </p:nvSpPr>
            <p:spPr>
              <a:xfrm>
                <a:off x="442800" y="1864800"/>
                <a:ext cx="3609000" cy="287280"/>
              </a:xfrm>
              <a:prstGeom prst="rect">
                <a:avLst/>
              </a:prstGeom>
            </p:spPr>
            <p:txBody>
              <a:bodyPr/>
              <a:p>
                <a14:m>
                  <m:oMath xmlns:m="http://schemas.openxmlformats.org/officeDocument/2006/math">
                    <m:r>
                      <m:t xml:space="preserve">П</m:t>
                    </m:r>
                    <m:r>
                      <m:t xml:space="preserve">=</m:t>
                    </m:r>
                    <m:sSub>
                      <m:e>
                        <m:r>
                          <m:t xml:space="preserve">N</m:t>
                        </m:r>
                      </m:e>
                      <m:sub>
                        <m:r>
                          <m:t xml:space="preserve">ОС</m:t>
                        </m:r>
                      </m:sub>
                    </m:sSub>
                    <m:r>
                      <m:t xml:space="preserve">×</m:t>
                    </m:r>
                    <m:r>
                      <m:t xml:space="preserve">0.27</m:t>
                    </m:r>
                    <m:r>
                      <m:t xml:space="preserve">=</m:t>
                    </m:r>
                    <m:r>
                      <m:t xml:space="preserve">60</m:t>
                    </m:r>
                    <m:r>
                      <m:t xml:space="preserve">×</m:t>
                    </m:r>
                    <m:r>
                      <m:t xml:space="preserve">0.27</m:t>
                    </m:r>
                    <m:r>
                      <m:t xml:space="preserve">≈</m:t>
                    </m:r>
                    <m:r>
                      <m:t xml:space="preserve">17</m:t>
                    </m:r>
                    <m:r>
                      <m:t xml:space="preserve">человек</m:t>
                    </m:r>
                  </m:oMath>
                </a14:m>
              </a:p>
            </p:txBody>
          </p:sp>
        </mc:Choice>
        <mc:Fallback/>
      </mc:AlternateContent>
      <mc:AlternateContent>
        <mc:Choice xmlns:a14="http://schemas.microsoft.com/office/drawing/2010/main" Requires="a14">
          <p:sp>
            <p:nvSpPr>
              <p:cNvPr id="83" name=""/>
              <p:cNvSpPr txBox="1"/>
              <p:nvPr/>
            </p:nvSpPr>
            <p:spPr>
              <a:xfrm>
                <a:off x="4307400" y="3331800"/>
                <a:ext cx="1493640" cy="253080"/>
              </a:xfrm>
              <a:prstGeom prst="rect">
                <a:avLst/>
              </a:prstGeom>
            </p:spPr>
            <p:txBody>
              <a:bodyPr/>
              <a:p>
                <a14:m>
                  <m:oMath xmlns:m="http://schemas.openxmlformats.org/officeDocument/2006/math">
                    <m:r>
                      <m:t xml:space="preserve">17</m:t>
                    </m:r>
                    <m:r>
                      <m:t xml:space="preserve">×</m:t>
                    </m:r>
                    <m:r>
                      <m:t xml:space="preserve">0.25</m:t>
                    </m:r>
                    <m:r>
                      <m:t xml:space="preserve">≈</m:t>
                    </m:r>
                    <m:r>
                      <m:t xml:space="preserve">4</m:t>
                    </m:r>
                    <m:r>
                      <m:t xml:space="preserve">чел</m:t>
                    </m:r>
                  </m:oMath>
                </a14:m>
              </a:p>
            </p:txBody>
          </p:sp>
        </mc:Choice>
        <mc:Fallback/>
      </mc:AlternateContent>
      <mc:AlternateContent>
        <mc:Choice xmlns:a14="http://schemas.microsoft.com/office/drawing/2010/main" Requires="a14">
          <p:sp>
            <p:nvSpPr>
              <p:cNvPr id="84" name=""/>
              <p:cNvSpPr txBox="1"/>
              <p:nvPr/>
            </p:nvSpPr>
            <p:spPr>
              <a:xfrm>
                <a:off x="4413960" y="3693240"/>
                <a:ext cx="1375200" cy="253080"/>
              </a:xfrm>
              <a:prstGeom prst="rect">
                <a:avLst/>
              </a:prstGeom>
            </p:spPr>
            <p:txBody>
              <a:bodyPr/>
              <a:p>
                <a14:m>
                  <m:oMath xmlns:m="http://schemas.openxmlformats.org/officeDocument/2006/math">
                    <m:r>
                      <m:t xml:space="preserve">17</m:t>
                    </m:r>
                    <m:r>
                      <m:t xml:space="preserve">×</m:t>
                    </m:r>
                    <m:r>
                      <m:t xml:space="preserve">0.4</m:t>
                    </m:r>
                    <m:r>
                      <m:t xml:space="preserve">≈</m:t>
                    </m:r>
                    <m:r>
                      <m:t xml:space="preserve">7</m:t>
                    </m:r>
                    <m:r>
                      <m:t xml:space="preserve">чел</m:t>
                    </m:r>
                  </m:oMath>
                </a14:m>
              </a:p>
            </p:txBody>
          </p:sp>
        </mc:Choice>
        <mc:Fallback/>
      </mc:AlternateContent>
      <mc:AlternateContent>
        <mc:Choice xmlns:a14="http://schemas.microsoft.com/office/drawing/2010/main" Requires="a14">
          <p:sp>
            <p:nvSpPr>
              <p:cNvPr id="85" name=""/>
              <p:cNvSpPr txBox="1"/>
              <p:nvPr/>
            </p:nvSpPr>
            <p:spPr>
              <a:xfrm>
                <a:off x="4193280" y="3994200"/>
                <a:ext cx="1485720" cy="253080"/>
              </a:xfrm>
              <a:prstGeom prst="rect">
                <a:avLst/>
              </a:prstGeom>
            </p:spPr>
            <p:txBody>
              <a:bodyPr/>
              <a:p>
                <a14:m>
                  <m:oMath xmlns:m="http://schemas.openxmlformats.org/officeDocument/2006/math">
                    <m:r>
                      <m:t xml:space="preserve">17</m:t>
                    </m:r>
                    <m:r>
                      <m:t xml:space="preserve">×</m:t>
                    </m:r>
                    <m:r>
                      <m:t xml:space="preserve">0.35</m:t>
                    </m:r>
                    <m:r>
                      <m:t xml:space="preserve">≈</m:t>
                    </m:r>
                    <m:r>
                      <m:t xml:space="preserve">6</m:t>
                    </m:r>
                    <m:r>
                      <m:t xml:space="preserve">чел</m:t>
                    </m:r>
                  </m:oMath>
                </a14:m>
              </a:p>
            </p:txBody>
          </p:sp>
        </mc:Choice>
        <mc:Fallback/>
      </mc:AlternateContent>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Вывод</a:t>
            </a:r>
            <a:endParaRPr b="0" lang="en-US" sz="2400" strike="noStrike" u="none">
              <a:solidFill>
                <a:srgbClr val="000000"/>
              </a:solidFill>
              <a:uFillTx/>
              <a:latin typeface="Arial"/>
            </a:endParaRPr>
          </a:p>
        </p:txBody>
      </p:sp>
      <p:sp>
        <p:nvSpPr>
          <p:cNvPr id="87" name="PlaceHolder 2"/>
          <p:cNvSpPr>
            <a:spLocks noGrp="1"/>
          </p:cNvSpPr>
          <p:nvPr>
            <p:ph type="sldNum" idx="19"/>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482D33DA-48AC-4A4C-B257-FFA0B7BB2339}" type="slidenum">
              <a:rPr b="0" lang="ru" sz="1100" strike="noStrike" u="none">
                <a:solidFill>
                  <a:srgbClr val="4d4e4f"/>
                </a:solidFill>
                <a:uFillTx/>
                <a:latin typeface="Arial"/>
                <a:ea typeface="Arial"/>
              </a:rPr>
              <a:t>&lt;number&gt;</a:t>
            </a:fld>
            <a:endParaRPr b="0" lang="en-US" sz="1100" strike="noStrike" u="none">
              <a:solidFill>
                <a:srgbClr val="000000"/>
              </a:solidFill>
              <a:uFillTx/>
              <a:latin typeface="Times New Roman"/>
            </a:endParaRPr>
          </a:p>
        </p:txBody>
      </p:sp>
      <p:sp>
        <p:nvSpPr>
          <p:cNvPr id="88" name="PlaceHolder 3"/>
          <p:cNvSpPr>
            <a:spLocks noGrp="1"/>
          </p:cNvSpPr>
          <p:nvPr>
            <p:ph/>
          </p:nvPr>
        </p:nvSpPr>
        <p:spPr>
          <a:xfrm>
            <a:off x="422640" y="1211400"/>
            <a:ext cx="8264160" cy="3750120"/>
          </a:xfrm>
          <a:prstGeom prst="rect">
            <a:avLst/>
          </a:prstGeom>
          <a:noFill/>
          <a:ln w="0">
            <a:noFill/>
          </a:ln>
        </p:spPr>
        <p:txBody>
          <a:bodyPr lIns="19080" rIns="19080" tIns="19080" bIns="19080" anchor="t">
            <a:noAutofit/>
          </a:bodyPr>
          <a:p>
            <a:pPr indent="0">
              <a:lnSpc>
                <a:spcPct val="120000"/>
              </a:lnSpc>
              <a:buNone/>
            </a:pPr>
            <a:r>
              <a:rPr b="0" lang="ru-RU" sz="1800" strike="noStrike" u="none">
                <a:solidFill>
                  <a:srgbClr val="4d4e4f"/>
                </a:solidFill>
                <a:uFillTx/>
                <a:latin typeface="Arial"/>
                <a:ea typeface="Arial"/>
              </a:rPr>
              <a:t>Общие потери при воздействии химического заражения от фосгена на объекте связи составят </a:t>
            </a:r>
            <a:r>
              <a:rPr b="1" lang="ru-RU" sz="1800" strike="noStrike" u="none">
                <a:solidFill>
                  <a:srgbClr val="4d4e4f"/>
                </a:solidFill>
                <a:uFillTx/>
                <a:latin typeface="Arial"/>
                <a:ea typeface="Arial"/>
              </a:rPr>
              <a:t>17 чел</a:t>
            </a:r>
            <a:r>
              <a:rPr b="0" lang="ru-RU" sz="1800" strike="noStrike" u="none">
                <a:solidFill>
                  <a:srgbClr val="4d4e4f"/>
                </a:solidFill>
                <a:uFillTx/>
                <a:latin typeface="Arial"/>
                <a:ea typeface="Arial"/>
              </a:rPr>
              <a:t>. При этом, </a:t>
            </a:r>
            <a:r>
              <a:rPr b="1" lang="ru-RU" sz="1800" strike="noStrike" u="none">
                <a:solidFill>
                  <a:srgbClr val="4d4e4f"/>
                </a:solidFill>
                <a:uFillTx/>
                <a:latin typeface="Arial"/>
                <a:ea typeface="Arial"/>
              </a:rPr>
              <a:t>4 чел.</a:t>
            </a:r>
            <a:r>
              <a:rPr b="0" lang="ru-RU" sz="1800" strike="noStrike" u="none">
                <a:solidFill>
                  <a:srgbClr val="4d4e4f"/>
                </a:solidFill>
                <a:uFillTx/>
                <a:latin typeface="Arial"/>
                <a:ea typeface="Arial"/>
              </a:rPr>
              <a:t> получат поражения </a:t>
            </a:r>
            <a:r>
              <a:rPr b="1" lang="ru-RU" sz="1800" strike="noStrike" u="none">
                <a:solidFill>
                  <a:srgbClr val="4d4e4f"/>
                </a:solidFill>
                <a:uFillTx/>
                <a:latin typeface="Arial"/>
                <a:ea typeface="Arial"/>
              </a:rPr>
              <a:t>лёгкой степени</a:t>
            </a:r>
            <a:r>
              <a:rPr b="0" lang="ru-RU" sz="1800" strike="noStrike" u="none">
                <a:solidFill>
                  <a:srgbClr val="4d4e4f"/>
                </a:solidFill>
                <a:uFillTx/>
                <a:latin typeface="Arial"/>
                <a:ea typeface="Arial"/>
              </a:rPr>
              <a:t> и им возможно оказание первой помощи непосредственно на объекте связи; </a:t>
            </a:r>
            <a:r>
              <a:rPr b="1" lang="ru-RU" sz="1800" strike="noStrike" u="none">
                <a:solidFill>
                  <a:srgbClr val="4d4e4f"/>
                </a:solidFill>
                <a:uFillTx/>
                <a:latin typeface="Arial"/>
                <a:ea typeface="Arial"/>
              </a:rPr>
              <a:t>7 чел.</a:t>
            </a:r>
            <a:r>
              <a:rPr b="0" lang="ru-RU" sz="1800" strike="noStrike" u="none">
                <a:solidFill>
                  <a:srgbClr val="4d4e4f"/>
                </a:solidFill>
                <a:uFillTx/>
                <a:latin typeface="Arial"/>
                <a:ea typeface="Arial"/>
              </a:rPr>
              <a:t> получат поражения </a:t>
            </a:r>
            <a:r>
              <a:rPr b="1" lang="ru-RU" sz="1800" strike="noStrike" u="none">
                <a:solidFill>
                  <a:srgbClr val="4d4e4f"/>
                </a:solidFill>
                <a:uFillTx/>
                <a:latin typeface="Arial"/>
                <a:ea typeface="Arial"/>
              </a:rPr>
              <a:t>средней и тяжёлой степени</a:t>
            </a:r>
            <a:r>
              <a:rPr b="0" lang="ru-RU" sz="1800" strike="noStrike" u="none">
                <a:solidFill>
                  <a:srgbClr val="4d4e4f"/>
                </a:solidFill>
                <a:uFillTx/>
                <a:latin typeface="Arial"/>
                <a:ea typeface="Arial"/>
              </a:rPr>
              <a:t> – им необходимо оказание первой помощи в лечебных учреждениях; </a:t>
            </a:r>
            <a:r>
              <a:rPr b="1" lang="ru-RU" sz="1800" strike="noStrike" u="none">
                <a:solidFill>
                  <a:srgbClr val="4d4e4f"/>
                </a:solidFill>
                <a:uFillTx/>
                <a:latin typeface="Arial"/>
                <a:ea typeface="Arial"/>
              </a:rPr>
              <a:t>6 чел.</a:t>
            </a:r>
            <a:r>
              <a:rPr b="0" lang="ru-RU" sz="1800" strike="noStrike" u="none">
                <a:solidFill>
                  <a:srgbClr val="4d4e4f"/>
                </a:solidFill>
                <a:uFillTx/>
                <a:latin typeface="Arial"/>
                <a:ea typeface="Arial"/>
              </a:rPr>
              <a:t> получат поражения </a:t>
            </a:r>
            <a:r>
              <a:rPr b="1" lang="ru-RU" sz="1800" strike="noStrike" u="none">
                <a:solidFill>
                  <a:srgbClr val="4d4e4f"/>
                </a:solidFill>
                <a:uFillTx/>
                <a:latin typeface="Arial"/>
                <a:ea typeface="Arial"/>
              </a:rPr>
              <a:t>со смертельным исходом</a:t>
            </a:r>
            <a:r>
              <a:rPr b="0" lang="ru-RU" sz="1800" strike="noStrike" u="none">
                <a:solidFill>
                  <a:srgbClr val="4d4e4f"/>
                </a:solidFill>
                <a:uFillTx/>
                <a:latin typeface="Arial"/>
                <a:ea typeface="Arial"/>
              </a:rPr>
              <a:t>. На объекте связи останутся работоспособными </a:t>
            </a:r>
            <a:r>
              <a:rPr b="1" lang="ru-RU" sz="1800" strike="noStrike" u="none">
                <a:solidFill>
                  <a:srgbClr val="4d4e4f"/>
                </a:solidFill>
                <a:uFillTx/>
                <a:latin typeface="Arial"/>
                <a:ea typeface="Arial"/>
              </a:rPr>
              <a:t>43 чел.</a:t>
            </a:r>
            <a:r>
              <a:rPr b="0" lang="ru-RU" sz="1800" strike="noStrike" u="none">
                <a:solidFill>
                  <a:srgbClr val="4d4e4f"/>
                </a:solidFill>
                <a:uFillTx/>
                <a:latin typeface="Arial"/>
                <a:ea typeface="Arial"/>
              </a:rPr>
              <a:t>, которые способны провести мероприятия по ликвидации последствий химического заражения и продолжить служебную деятельность.</a:t>
            </a:r>
            <a:endParaRPr b="0" lang="en-US" sz="1800" strike="noStrike" u="none">
              <a:solidFill>
                <a:srgbClr val="000000"/>
              </a:solidFill>
              <a:uFillTx/>
              <a:latin typeface="Arial"/>
            </a:endParaRPr>
          </a:p>
          <a:p>
            <a:pPr indent="0">
              <a:lnSpc>
                <a:spcPct val="120000"/>
              </a:lnSpc>
              <a:buNone/>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Предложения</a:t>
            </a:r>
            <a:endParaRPr b="0" lang="en-US" sz="2400" strike="noStrike" u="none">
              <a:solidFill>
                <a:srgbClr val="000000"/>
              </a:solidFill>
              <a:uFillTx/>
              <a:latin typeface="Arial"/>
            </a:endParaRPr>
          </a:p>
        </p:txBody>
      </p:sp>
      <p:sp>
        <p:nvSpPr>
          <p:cNvPr id="90" name="PlaceHolder 2"/>
          <p:cNvSpPr>
            <a:spLocks noGrp="1"/>
          </p:cNvSpPr>
          <p:nvPr>
            <p:ph type="sldNum" idx="20"/>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F0CBF827-C070-4A70-949D-ABDEC37DD29E}" type="slidenum">
              <a:rPr b="0" lang="ru" sz="1100" strike="noStrike" u="none">
                <a:solidFill>
                  <a:srgbClr val="4d4e4f"/>
                </a:solidFill>
                <a:uFillTx/>
                <a:latin typeface="Arial"/>
                <a:ea typeface="Arial"/>
              </a:rPr>
              <a:t>&lt;number&gt;</a:t>
            </a:fld>
            <a:endParaRPr b="0" lang="en-US" sz="1100" strike="noStrike" u="none">
              <a:solidFill>
                <a:srgbClr val="000000"/>
              </a:solidFill>
              <a:uFillTx/>
              <a:latin typeface="Times New Roman"/>
            </a:endParaRPr>
          </a:p>
        </p:txBody>
      </p:sp>
      <p:sp>
        <p:nvSpPr>
          <p:cNvPr id="91" name="PlaceHolder 3"/>
          <p:cNvSpPr>
            <a:spLocks noGrp="1"/>
          </p:cNvSpPr>
          <p:nvPr>
            <p:ph/>
          </p:nvPr>
        </p:nvSpPr>
        <p:spPr>
          <a:xfrm>
            <a:off x="457200" y="914400"/>
            <a:ext cx="8264160" cy="3750120"/>
          </a:xfrm>
          <a:prstGeom prst="rect">
            <a:avLst/>
          </a:prstGeom>
          <a:noFill/>
          <a:ln w="0">
            <a:noFill/>
          </a:ln>
        </p:spPr>
        <p:txBody>
          <a:bodyPr lIns="19080" rIns="19080" tIns="19080" bIns="19080" anchor="t">
            <a:noAutofit/>
          </a:bodyPr>
          <a:p>
            <a:pPr indent="0">
              <a:lnSpc>
                <a:spcPct val="120000"/>
              </a:lnSpc>
              <a:buNone/>
              <a:tabLst>
                <a:tab algn="l" pos="0"/>
              </a:tabLst>
            </a:pPr>
            <a:r>
              <a:rPr b="0" lang="ru-RU" sz="1800" strike="noStrike" u="none">
                <a:solidFill>
                  <a:srgbClr val="4d4e4f"/>
                </a:solidFill>
                <a:uFillTx/>
                <a:latin typeface="Arial"/>
                <a:ea typeface="Arial"/>
              </a:rPr>
              <a:t>Организационные мероприятия для предотвращения и управления аварийными ситуациями включают в себя:</a:t>
            </a:r>
            <a:endParaRPr b="0" lang="en-US" sz="18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Контроль химической обстановки в обычных условиях;</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Создание системы оповещения работников и населения на случай аварии с регулярной проверкой;</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Обеспечение работников средствами индивидуальной защиты, особенно для наиболее загруженной смены, и поддержание их в готовности;</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Прогнозирование возможных зон загрязнения опасными химическими веществами на основе актуальных метеоданных (измерение направления и скорости ветра не менее двух раз в сутки);</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Организация укрытия в защитных сооружениях или эвакуации сотрудников и населения при необходимости.</a:t>
            </a:r>
            <a:endParaRPr b="0" lang="en-US" sz="1600" strike="noStrike" u="none">
              <a:solidFill>
                <a:srgbClr val="000000"/>
              </a:solidFill>
              <a:uFillTx/>
              <a:latin typeface="Arial"/>
            </a:endParaRPr>
          </a:p>
          <a:p>
            <a:pPr marL="216000" indent="0">
              <a:lnSpc>
                <a:spcPct val="120000"/>
              </a:lnSpc>
              <a:buNone/>
              <a:tabLst>
                <a:tab algn="l" pos="0"/>
              </a:tabLst>
            </a:pPr>
            <a:endParaRPr b="0" lang="en-US" sz="1400" strike="noStrike" u="none">
              <a:solidFill>
                <a:srgbClr val="000000"/>
              </a:solidFill>
              <a:uFillTx/>
              <a:latin typeface="Arial"/>
            </a:endParaRPr>
          </a:p>
          <a:p>
            <a:pPr indent="0">
              <a:lnSpc>
                <a:spcPct val="120000"/>
              </a:lnSpc>
              <a:buNone/>
              <a:tabLst>
                <a:tab algn="l" pos="0"/>
              </a:tabLst>
            </a:pPr>
            <a:endParaRPr b="0" lang="en-US" sz="1400" strike="noStrike" u="none">
              <a:solidFill>
                <a:srgbClr val="000000"/>
              </a:solidFill>
              <a:uFillTx/>
              <a:latin typeface="Arial"/>
            </a:endParaRPr>
          </a:p>
          <a:p>
            <a:pPr indent="0">
              <a:lnSpc>
                <a:spcPct val="120000"/>
              </a:lnSpc>
              <a:buNone/>
              <a:tabLst>
                <a:tab algn="l" pos="0"/>
              </a:tabLst>
            </a:pPr>
            <a:endParaRPr b="0" lang="en-US" sz="1400" strike="noStrike" u="none">
              <a:solidFill>
                <a:srgbClr val="000000"/>
              </a:solidFill>
              <a:uFillTx/>
              <a:latin typeface="Arial"/>
            </a:endParaRPr>
          </a:p>
          <a:p>
            <a:pPr indent="0">
              <a:lnSpc>
                <a:spcPct val="120000"/>
              </a:lnSpc>
              <a:buNone/>
              <a:tabLst>
                <a:tab algn="l" pos="0"/>
              </a:tabLst>
            </a:pP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Предложения</a:t>
            </a:r>
            <a:endParaRPr b="0" lang="en-US" sz="2400" strike="noStrike" u="none">
              <a:solidFill>
                <a:srgbClr val="000000"/>
              </a:solidFill>
              <a:uFillTx/>
              <a:latin typeface="Arial"/>
            </a:endParaRPr>
          </a:p>
        </p:txBody>
      </p:sp>
      <p:sp>
        <p:nvSpPr>
          <p:cNvPr id="93" name="PlaceHolder 2"/>
          <p:cNvSpPr>
            <a:spLocks noGrp="1"/>
          </p:cNvSpPr>
          <p:nvPr>
            <p:ph type="sldNum" idx="21"/>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EFABC62B-F65F-4BE7-B921-BD792E77889D}" type="slidenum">
              <a:rPr b="0" lang="ru" sz="1100" strike="noStrike" u="none">
                <a:solidFill>
                  <a:srgbClr val="4d4e4f"/>
                </a:solidFill>
                <a:uFillTx/>
                <a:latin typeface="Arial"/>
                <a:ea typeface="Arial"/>
              </a:rPr>
              <a:t>&lt;number&gt;</a:t>
            </a:fld>
            <a:endParaRPr b="0" lang="en-US" sz="1100" strike="noStrike" u="none">
              <a:solidFill>
                <a:srgbClr val="000000"/>
              </a:solidFill>
              <a:uFillTx/>
              <a:latin typeface="Times New Roman"/>
            </a:endParaRPr>
          </a:p>
        </p:txBody>
      </p:sp>
      <p:sp>
        <p:nvSpPr>
          <p:cNvPr id="94" name="PlaceHolder 3"/>
          <p:cNvSpPr>
            <a:spLocks noGrp="1"/>
          </p:cNvSpPr>
          <p:nvPr>
            <p:ph/>
          </p:nvPr>
        </p:nvSpPr>
        <p:spPr>
          <a:xfrm>
            <a:off x="457200" y="1279080"/>
            <a:ext cx="8264160" cy="3750120"/>
          </a:xfrm>
          <a:prstGeom prst="rect">
            <a:avLst/>
          </a:prstGeom>
          <a:noFill/>
          <a:ln w="0">
            <a:noFill/>
          </a:ln>
        </p:spPr>
        <p:txBody>
          <a:bodyPr lIns="19080" rIns="19080" tIns="19080" bIns="19080" anchor="t">
            <a:noAutofit/>
          </a:bodyPr>
          <a:p>
            <a:pPr indent="0">
              <a:lnSpc>
                <a:spcPct val="120000"/>
              </a:lnSpc>
              <a:buNone/>
              <a:tabLst>
                <a:tab algn="l" pos="0"/>
              </a:tabLst>
            </a:pPr>
            <a:r>
              <a:rPr b="0" lang="ru-RU" sz="1800" strike="noStrike" u="none">
                <a:solidFill>
                  <a:srgbClr val="4d4e4f"/>
                </a:solidFill>
                <a:uFillTx/>
                <a:latin typeface="Arial"/>
                <a:ea typeface="Arial"/>
              </a:rPr>
              <a:t>Инженерно-технические мероприятия включают в себя:</a:t>
            </a:r>
            <a:endParaRPr b="0" lang="en-US" sz="18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Поддержание оборудования, технических средств и аварийной сигнализации в исправном состоянии;</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Своевременное выполнение графика планово-предупредительного ремонта химического оборудования и транспортных средств;</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Обеспечение работоспособности технических средств обнаружения загрязнений;</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Распределение запасов АХОВ и строительство заглубленных хранилищ, а также размещение аварийных резервуаров для стоков под хранилищами;</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Подготовка мер по ликвидации последствий химического заражения.</a:t>
            </a:r>
            <a:endParaRPr b="0" lang="en-US" sz="1600" strike="noStrike" u="none">
              <a:solidFill>
                <a:srgbClr val="000000"/>
              </a:solidFill>
              <a:uFillTx/>
              <a:latin typeface="Arial"/>
            </a:endParaRPr>
          </a:p>
          <a:p>
            <a:pPr marL="216000" indent="0">
              <a:lnSpc>
                <a:spcPct val="120000"/>
              </a:lnSpc>
              <a:buNone/>
              <a:tabLst>
                <a:tab algn="l" pos="0"/>
              </a:tabLst>
            </a:pPr>
            <a:endParaRPr b="0" lang="en-US" sz="1400" strike="noStrike" u="none">
              <a:solidFill>
                <a:srgbClr val="000000"/>
              </a:solidFill>
              <a:uFillTx/>
              <a:latin typeface="Arial"/>
            </a:endParaRPr>
          </a:p>
          <a:p>
            <a:pPr indent="0">
              <a:lnSpc>
                <a:spcPct val="120000"/>
              </a:lnSpc>
              <a:buNone/>
              <a:tabLst>
                <a:tab algn="l" pos="0"/>
              </a:tabLst>
            </a:pPr>
            <a:endParaRPr b="0" lang="en-US" sz="1400" strike="noStrike" u="none">
              <a:solidFill>
                <a:srgbClr val="000000"/>
              </a:solidFill>
              <a:uFillTx/>
              <a:latin typeface="Arial"/>
            </a:endParaRPr>
          </a:p>
          <a:p>
            <a:pPr indent="0">
              <a:lnSpc>
                <a:spcPct val="120000"/>
              </a:lnSpc>
              <a:buNone/>
              <a:tabLst>
                <a:tab algn="l" pos="0"/>
              </a:tabLst>
            </a:pPr>
            <a:endParaRPr b="0" lang="en-US" sz="1400" strike="noStrike" u="none">
              <a:solidFill>
                <a:srgbClr val="000000"/>
              </a:solidFill>
              <a:uFillTx/>
              <a:latin typeface="Arial"/>
            </a:endParaRPr>
          </a:p>
          <a:p>
            <a:pPr indent="0">
              <a:lnSpc>
                <a:spcPct val="120000"/>
              </a:lnSpc>
              <a:buNone/>
              <a:tabLst>
                <a:tab algn="l" pos="0"/>
              </a:tabLst>
            </a:pP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Предложения</a:t>
            </a:r>
            <a:endParaRPr b="0" lang="en-US" sz="2400" strike="noStrike" u="none">
              <a:solidFill>
                <a:srgbClr val="000000"/>
              </a:solidFill>
              <a:uFillTx/>
              <a:latin typeface="Arial"/>
            </a:endParaRPr>
          </a:p>
        </p:txBody>
      </p:sp>
      <p:sp>
        <p:nvSpPr>
          <p:cNvPr id="96" name="PlaceHolder 2"/>
          <p:cNvSpPr>
            <a:spLocks noGrp="1"/>
          </p:cNvSpPr>
          <p:nvPr>
            <p:ph type="sldNum" idx="22"/>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7C3D9E92-3750-49D6-AF20-6F9B58DA578D}" type="slidenum">
              <a:rPr b="0" lang="ru" sz="1100" strike="noStrike" u="none">
                <a:solidFill>
                  <a:srgbClr val="4d4e4f"/>
                </a:solidFill>
                <a:uFillTx/>
                <a:latin typeface="Arial"/>
                <a:ea typeface="Arial"/>
              </a:rPr>
              <a:t>&lt;number&gt;</a:t>
            </a:fld>
            <a:endParaRPr b="0" lang="en-US" sz="1100" strike="noStrike" u="none">
              <a:solidFill>
                <a:srgbClr val="000000"/>
              </a:solidFill>
              <a:uFillTx/>
              <a:latin typeface="Times New Roman"/>
            </a:endParaRPr>
          </a:p>
        </p:txBody>
      </p:sp>
      <p:sp>
        <p:nvSpPr>
          <p:cNvPr id="97" name="PlaceHolder 3"/>
          <p:cNvSpPr>
            <a:spLocks noGrp="1"/>
          </p:cNvSpPr>
          <p:nvPr>
            <p:ph/>
          </p:nvPr>
        </p:nvSpPr>
        <p:spPr>
          <a:xfrm>
            <a:off x="457200" y="1050480"/>
            <a:ext cx="8264160" cy="3750120"/>
          </a:xfrm>
          <a:prstGeom prst="rect">
            <a:avLst/>
          </a:prstGeom>
          <a:noFill/>
          <a:ln w="0">
            <a:noFill/>
          </a:ln>
        </p:spPr>
        <p:txBody>
          <a:bodyPr lIns="19080" rIns="19080" tIns="19080" bIns="19080" anchor="t">
            <a:noAutofit/>
          </a:bodyPr>
          <a:p>
            <a:pPr indent="0">
              <a:lnSpc>
                <a:spcPct val="120000"/>
              </a:lnSpc>
              <a:buNone/>
              <a:tabLst>
                <a:tab algn="l" pos="0"/>
              </a:tabLst>
            </a:pPr>
            <a:r>
              <a:rPr b="0" lang="ru-RU" sz="1800" strike="noStrike" u="none">
                <a:solidFill>
                  <a:srgbClr val="4d4e4f"/>
                </a:solidFill>
                <a:uFillTx/>
                <a:latin typeface="Arial"/>
                <a:ea typeface="Arial"/>
              </a:rPr>
              <a:t>В случае аварии:</a:t>
            </a:r>
            <a:endParaRPr b="0" lang="en-US" sz="18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Оповещение должностных лиц, работников и населения о происшествии;</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Оценка химической обстановки;</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Организация химической разведки и определение границ зоны загрязнения;</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Охрана территории аварии;</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Использование средств индивидуальной и коллективной защиты;</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Поиск и эвакуацию пострадавших, а также оказание им первой медицинской помощи;</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Эвакуацию работников из зоны загрязнения или угрожаемой области;</a:t>
            </a:r>
            <a:endParaRPr b="0" lang="en-US" sz="1600" strike="noStrike" u="none">
              <a:solidFill>
                <a:srgbClr val="000000"/>
              </a:solidFill>
              <a:uFillTx/>
              <a:latin typeface="Arial"/>
            </a:endParaRPr>
          </a:p>
          <a:p>
            <a:pPr marL="216000" indent="-216000">
              <a:lnSpc>
                <a:spcPct val="120000"/>
              </a:lnSpc>
              <a:buClr>
                <a:srgbClr val="000000"/>
              </a:buClr>
              <a:buSzPct val="45000"/>
              <a:buFont typeface="Wingdings" charset="2"/>
              <a:buChar char=""/>
              <a:tabLst>
                <a:tab algn="l" pos="0"/>
              </a:tabLst>
            </a:pPr>
            <a:r>
              <a:rPr b="0" lang="ru-RU" sz="1600" strike="noStrike" u="none">
                <a:solidFill>
                  <a:srgbClr val="4d4e4f"/>
                </a:solidFill>
                <a:uFillTx/>
                <a:latin typeface="Arial"/>
                <a:ea typeface="Arial"/>
              </a:rPr>
              <a:t>Выполнение неотложных мероприятий по локализации и ликвидации очага химического загрязнения.</a:t>
            </a:r>
            <a:endParaRPr b="0" lang="en-US" sz="1600" strike="noStrike" u="none">
              <a:solidFill>
                <a:srgbClr val="000000"/>
              </a:solidFill>
              <a:uFillTx/>
              <a:latin typeface="Arial"/>
            </a:endParaRPr>
          </a:p>
          <a:p>
            <a:pPr marL="216000" indent="0">
              <a:lnSpc>
                <a:spcPct val="120000"/>
              </a:lnSpc>
              <a:buNone/>
              <a:tabLst>
                <a:tab algn="l" pos="0"/>
              </a:tabLst>
            </a:pPr>
            <a:endParaRPr b="0" lang="en-US" sz="1400" strike="noStrike" u="none">
              <a:solidFill>
                <a:srgbClr val="000000"/>
              </a:solidFill>
              <a:uFillTx/>
              <a:latin typeface="Arial"/>
            </a:endParaRPr>
          </a:p>
          <a:p>
            <a:pPr indent="0">
              <a:lnSpc>
                <a:spcPct val="120000"/>
              </a:lnSpc>
              <a:buNone/>
              <a:tabLst>
                <a:tab algn="l" pos="0"/>
              </a:tabLst>
            </a:pPr>
            <a:endParaRPr b="0" lang="en-US" sz="1400" strike="noStrike" u="none">
              <a:solidFill>
                <a:srgbClr val="000000"/>
              </a:solidFill>
              <a:uFillTx/>
              <a:latin typeface="Arial"/>
            </a:endParaRPr>
          </a:p>
          <a:p>
            <a:pPr indent="0">
              <a:lnSpc>
                <a:spcPct val="120000"/>
              </a:lnSpc>
              <a:buNone/>
              <a:tabLst>
                <a:tab algn="l" pos="0"/>
              </a:tabLst>
            </a:pPr>
            <a:endParaRPr b="0" lang="en-US" sz="1400" strike="noStrike" u="none">
              <a:solidFill>
                <a:srgbClr val="000000"/>
              </a:solidFill>
              <a:uFillTx/>
              <a:latin typeface="Arial"/>
            </a:endParaRPr>
          </a:p>
          <a:p>
            <a:pPr indent="0">
              <a:lnSpc>
                <a:spcPct val="120000"/>
              </a:lnSpc>
              <a:buNone/>
              <a:tabLst>
                <a:tab algn="l" pos="0"/>
              </a:tabLst>
            </a:pP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В</a:t>
            </a:r>
            <a:r>
              <a:rPr b="1" lang="ru" sz="2400" strike="noStrike" u="none">
                <a:solidFill>
                  <a:srgbClr val="ff9400"/>
                </a:solidFill>
                <a:uFillTx/>
                <a:latin typeface="Arial"/>
                <a:ea typeface="Arial"/>
              </a:rPr>
              <a:t>ы</a:t>
            </a:r>
            <a:r>
              <a:rPr b="1" lang="ru" sz="2400" strike="noStrike" u="none">
                <a:solidFill>
                  <a:srgbClr val="ff9400"/>
                </a:solidFill>
                <a:uFillTx/>
                <a:latin typeface="Arial"/>
                <a:ea typeface="Arial"/>
              </a:rPr>
              <a:t>л</a:t>
            </a:r>
            <a:r>
              <a:rPr b="1" lang="ru" sz="2400" strike="noStrike" u="none">
                <a:solidFill>
                  <a:srgbClr val="ff9400"/>
                </a:solidFill>
                <a:uFillTx/>
                <a:latin typeface="Arial"/>
                <a:ea typeface="Arial"/>
              </a:rPr>
              <a:t>и</a:t>
            </a:r>
            <a:r>
              <a:rPr b="1" lang="ru" sz="2400" strike="noStrike" u="none">
                <a:solidFill>
                  <a:srgbClr val="ff9400"/>
                </a:solidFill>
                <a:uFillTx/>
                <a:latin typeface="Arial"/>
                <a:ea typeface="Arial"/>
              </a:rPr>
              <a:t>в</a:t>
            </a:r>
            <a:r>
              <a:rPr b="1" lang="ru" sz="2400" strike="noStrike" u="none">
                <a:solidFill>
                  <a:srgbClr val="ff9400"/>
                </a:solidFill>
                <a:uFillTx/>
                <a:latin typeface="Arial"/>
                <a:ea typeface="Arial"/>
              </a:rPr>
              <a:t> </a:t>
            </a:r>
            <a:r>
              <a:rPr b="1" lang="ru" sz="2400" strike="noStrike" u="none">
                <a:solidFill>
                  <a:srgbClr val="ff9400"/>
                </a:solidFill>
                <a:uFillTx/>
                <a:latin typeface="Arial"/>
                <a:ea typeface="Arial"/>
              </a:rPr>
              <a:t>А</a:t>
            </a:r>
            <a:r>
              <a:rPr b="1" lang="ru" sz="2400" strike="noStrike" u="none">
                <a:solidFill>
                  <a:srgbClr val="ff9400"/>
                </a:solidFill>
                <a:uFillTx/>
                <a:latin typeface="Arial"/>
                <a:ea typeface="Arial"/>
              </a:rPr>
              <a:t>Х</a:t>
            </a:r>
            <a:r>
              <a:rPr b="1" lang="ru" sz="2400" strike="noStrike" u="none">
                <a:solidFill>
                  <a:srgbClr val="ff9400"/>
                </a:solidFill>
                <a:uFillTx/>
                <a:latin typeface="Arial"/>
                <a:ea typeface="Arial"/>
              </a:rPr>
              <a:t>О</a:t>
            </a:r>
            <a:r>
              <a:rPr b="1" lang="ru" sz="2400" strike="noStrike" u="none">
                <a:solidFill>
                  <a:srgbClr val="ff9400"/>
                </a:solidFill>
                <a:uFillTx/>
                <a:latin typeface="Arial"/>
                <a:ea typeface="Arial"/>
              </a:rPr>
              <a:t>В</a:t>
            </a:r>
            <a:endParaRPr b="0" lang="en-US" sz="2400" strike="noStrike" u="none">
              <a:solidFill>
                <a:srgbClr val="000000"/>
              </a:solidFill>
              <a:uFillTx/>
              <a:latin typeface="Arial"/>
            </a:endParaRPr>
          </a:p>
        </p:txBody>
      </p:sp>
      <p:sp>
        <p:nvSpPr>
          <p:cNvPr id="23" name="PlaceHolder 2"/>
          <p:cNvSpPr>
            <a:spLocks noGrp="1"/>
          </p:cNvSpPr>
          <p:nvPr>
            <p:ph type="sldNum" idx="5"/>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E8FDC3D1-F2CE-495A-99F8-793F2102F0F4}" type="slidenum">
              <a:rPr b="0" lang="ru" sz="1100" strike="noStrike" u="none">
                <a:solidFill>
                  <a:srgbClr val="4d4e4f"/>
                </a:solidFill>
                <a:uFillTx/>
                <a:latin typeface="Arial"/>
                <a:ea typeface="Arial"/>
              </a:rPr>
              <a:t>1</a:t>
            </a:fld>
            <a:endParaRPr b="0" lang="en-US" sz="1100" strike="noStrike" u="none">
              <a:solidFill>
                <a:srgbClr val="000000"/>
              </a:solidFill>
              <a:uFillTx/>
              <a:latin typeface="Times New Roman"/>
            </a:endParaRPr>
          </a:p>
        </p:txBody>
      </p:sp>
      <p:sp>
        <p:nvSpPr>
          <p:cNvPr id="24" name="PlaceHolder 3"/>
          <p:cNvSpPr>
            <a:spLocks noGrp="1"/>
          </p:cNvSpPr>
          <p:nvPr>
            <p:ph/>
          </p:nvPr>
        </p:nvSpPr>
        <p:spPr>
          <a:xfrm>
            <a:off x="439920" y="914400"/>
            <a:ext cx="8264160" cy="3750120"/>
          </a:xfrm>
          <a:prstGeom prst="rect">
            <a:avLst/>
          </a:prstGeom>
          <a:noFill/>
          <a:ln w="0">
            <a:noFill/>
          </a:ln>
        </p:spPr>
        <p:txBody>
          <a:bodyPr lIns="19080" rIns="19080" tIns="19080" bIns="19080" anchor="t">
            <a:noAutofit/>
          </a:bodyPr>
          <a:p>
            <a:pPr indent="0">
              <a:lnSpc>
                <a:spcPct val="120000"/>
              </a:lnSpc>
              <a:buNone/>
              <a:tabLst>
                <a:tab algn="l" pos="0"/>
              </a:tabLst>
            </a:pPr>
            <a:r>
              <a:rPr b="1" lang="ru" sz="2400" strike="noStrike" u="none">
                <a:solidFill>
                  <a:srgbClr val="4d4e4f"/>
                </a:solidFill>
                <a:uFillTx/>
                <a:latin typeface="Arial"/>
                <a:ea typeface="Arial"/>
              </a:rPr>
              <a:t>Легенда:</a:t>
            </a:r>
            <a:endParaRPr b="0" lang="en-US" sz="2400" strike="noStrike" u="none">
              <a:solidFill>
                <a:srgbClr val="000000"/>
              </a:solidFill>
              <a:uFillTx/>
              <a:latin typeface="Arial"/>
            </a:endParaRPr>
          </a:p>
          <a:p>
            <a:pPr indent="0">
              <a:lnSpc>
                <a:spcPct val="120000"/>
              </a:lnSpc>
              <a:buNone/>
              <a:tabLst>
                <a:tab algn="l" pos="0"/>
              </a:tabLst>
            </a:pPr>
            <a:r>
              <a:rPr b="0" lang="ru-RU" sz="1800" strike="noStrike" u="none">
                <a:solidFill>
                  <a:srgbClr val="4d4e4f"/>
                </a:solidFill>
                <a:uFillTx/>
                <a:latin typeface="Arial"/>
                <a:ea typeface="Arial"/>
              </a:rPr>
              <a:t>В результате аварии на химическом предприятии произошёл вылив АХОВ на территорию, в результате которого произошло загрязнение окружающей среды и возможно поражение работников объекта связи.</a:t>
            </a:r>
            <a:endParaRPr b="0" lang="en-US" sz="18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a:p>
            <a:pPr indent="0">
              <a:lnSpc>
                <a:spcPct val="120000"/>
              </a:lnSpc>
              <a:buNone/>
              <a:tabLst>
                <a:tab algn="l" pos="0"/>
              </a:tabLst>
            </a:pPr>
            <a:r>
              <a:rPr b="1" lang="uk-UA" sz="2400" strike="noStrike" u="none">
                <a:solidFill>
                  <a:srgbClr val="4d4e4f"/>
                </a:solidFill>
                <a:uFillTx/>
                <a:latin typeface="Arial"/>
                <a:ea typeface="Arial"/>
              </a:rPr>
              <a:t>Определить:</a:t>
            </a:r>
            <a:endParaRPr b="0" lang="en-US" sz="2400" strike="noStrike" u="none">
              <a:solidFill>
                <a:srgbClr val="000000"/>
              </a:solidFill>
              <a:uFillTx/>
              <a:latin typeface="Arial"/>
            </a:endParaRPr>
          </a:p>
          <a:p>
            <a:pPr marL="285840" indent="-285840">
              <a:lnSpc>
                <a:spcPct val="120000"/>
              </a:lnSpc>
              <a:buClr>
                <a:srgbClr val="4d4e4f"/>
              </a:buClr>
              <a:buFont typeface="Arial"/>
              <a:buChar char="●"/>
              <a:tabLst>
                <a:tab algn="l" pos="0"/>
              </a:tabLst>
            </a:pPr>
            <a:r>
              <a:rPr b="0" lang="en-US" sz="1800" strike="noStrike" u="none">
                <a:solidFill>
                  <a:srgbClr val="4d4e4f"/>
                </a:solidFill>
                <a:uFillTx/>
                <a:latin typeface="Arial"/>
                <a:ea typeface="Arial"/>
              </a:rPr>
              <a:t>Параметры зоны химического загрязнения – площадь разлива АХОВ,</a:t>
            </a:r>
            <a:endParaRPr b="0" lang="en-US" sz="1800" strike="noStrike" u="none">
              <a:solidFill>
                <a:srgbClr val="000000"/>
              </a:solidFill>
              <a:uFillTx/>
              <a:latin typeface="Arial"/>
            </a:endParaRPr>
          </a:p>
          <a:p>
            <a:pPr marL="285840" indent="0">
              <a:lnSpc>
                <a:spcPct val="120000"/>
              </a:lnSpc>
              <a:buNone/>
              <a:tabLst>
                <a:tab algn="l" pos="0"/>
              </a:tabLst>
            </a:pPr>
            <a:r>
              <a:rPr b="0" lang="en-US" sz="1800" strike="noStrike" u="none">
                <a:solidFill>
                  <a:srgbClr val="4d4e4f"/>
                </a:solidFill>
                <a:uFillTx/>
                <a:latin typeface="Arial"/>
                <a:ea typeface="Arial"/>
              </a:rPr>
              <a:t>глубина и ширина зоны химического загрязнения;</a:t>
            </a:r>
            <a:endParaRPr b="0" lang="en-US" sz="1800" strike="noStrike" u="none">
              <a:solidFill>
                <a:srgbClr val="000000"/>
              </a:solidFill>
              <a:uFillTx/>
              <a:latin typeface="Arial"/>
            </a:endParaRPr>
          </a:p>
          <a:p>
            <a:pPr marL="285840" indent="-285840">
              <a:lnSpc>
                <a:spcPct val="120000"/>
              </a:lnSpc>
              <a:buClr>
                <a:srgbClr val="4d4e4f"/>
              </a:buClr>
              <a:buFont typeface="Arial"/>
              <a:buChar char="●"/>
              <a:tabLst>
                <a:tab algn="l" pos="0"/>
              </a:tabLst>
            </a:pPr>
            <a:r>
              <a:rPr b="0" lang="en-US" sz="1800" strike="noStrike" u="none">
                <a:solidFill>
                  <a:srgbClr val="4d4e4f"/>
                </a:solidFill>
                <a:uFillTx/>
                <a:latin typeface="Arial"/>
                <a:ea typeface="Arial"/>
              </a:rPr>
              <a:t>Время подхода заражённого воздуха к объекту связи;</a:t>
            </a:r>
            <a:endParaRPr b="0" lang="en-US" sz="1800" strike="noStrike" u="none">
              <a:solidFill>
                <a:srgbClr val="000000"/>
              </a:solidFill>
              <a:uFillTx/>
              <a:latin typeface="Arial"/>
            </a:endParaRPr>
          </a:p>
          <a:p>
            <a:pPr marL="285840" indent="-285840">
              <a:lnSpc>
                <a:spcPct val="120000"/>
              </a:lnSpc>
              <a:buClr>
                <a:srgbClr val="4d4e4f"/>
              </a:buClr>
              <a:buFont typeface="Arial"/>
              <a:buChar char="●"/>
              <a:tabLst>
                <a:tab algn="l" pos="0"/>
              </a:tabLst>
            </a:pPr>
            <a:r>
              <a:rPr b="0" lang="en-US" sz="1800" strike="noStrike" u="none">
                <a:solidFill>
                  <a:srgbClr val="4d4e4f"/>
                </a:solidFill>
                <a:uFillTx/>
                <a:latin typeface="Arial"/>
                <a:ea typeface="Arial"/>
              </a:rPr>
              <a:t>Время поражающего действия АХОВ;</a:t>
            </a:r>
            <a:endParaRPr b="0" lang="en-US" sz="1800" strike="noStrike" u="none">
              <a:solidFill>
                <a:srgbClr val="000000"/>
              </a:solidFill>
              <a:uFillTx/>
              <a:latin typeface="Arial"/>
            </a:endParaRPr>
          </a:p>
          <a:p>
            <a:pPr marL="285840" indent="-285840">
              <a:lnSpc>
                <a:spcPct val="120000"/>
              </a:lnSpc>
              <a:buClr>
                <a:srgbClr val="4d4e4f"/>
              </a:buClr>
              <a:buFont typeface="Arial"/>
              <a:buChar char="●"/>
              <a:tabLst>
                <a:tab algn="l" pos="0"/>
              </a:tabLst>
            </a:pPr>
            <a:r>
              <a:rPr b="0" lang="en-US" sz="1800" strike="noStrike" u="none">
                <a:solidFill>
                  <a:srgbClr val="4d4e4f"/>
                </a:solidFill>
                <a:uFillTx/>
                <a:latin typeface="Arial"/>
                <a:ea typeface="Arial"/>
              </a:rPr>
              <a:t>Возможные потери среди работников объекта связи.</a:t>
            </a:r>
            <a:endParaRPr b="0" lang="en-US" sz="18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1339920" y="2271960"/>
            <a:ext cx="6255720" cy="440280"/>
          </a:xfrm>
          <a:prstGeom prst="rect">
            <a:avLst/>
          </a:prstGeom>
          <a:noFill/>
          <a:ln w="0">
            <a:noFill/>
          </a:ln>
        </p:spPr>
        <p:txBody>
          <a:bodyPr lIns="19080" rIns="19080" tIns="19080" bIns="19080" anchor="t">
            <a:noAutofit/>
          </a:bodyPr>
          <a:p>
            <a:pPr indent="0" algn="ctr">
              <a:lnSpc>
                <a:spcPct val="80000"/>
              </a:lnSpc>
              <a:buNone/>
              <a:tabLst>
                <a:tab algn="l" pos="0"/>
              </a:tabLst>
            </a:pPr>
            <a:r>
              <a:rPr b="1" lang="ru" sz="2400" strike="noStrike" u="none">
                <a:solidFill>
                  <a:srgbClr val="ff9400"/>
                </a:solidFill>
                <a:uFillTx/>
                <a:latin typeface="Arial"/>
                <a:ea typeface="Arial"/>
              </a:rPr>
              <a:t>Спасибо за внимание</a:t>
            </a:r>
            <a:endParaRPr b="0" lang="en-US" sz="2400" strike="noStrike" u="none">
              <a:solidFill>
                <a:srgbClr val="000000"/>
              </a:solidFill>
              <a:uFillTx/>
              <a:latin typeface="Arial"/>
            </a:endParaRPr>
          </a:p>
        </p:txBody>
      </p:sp>
      <p:sp>
        <p:nvSpPr>
          <p:cNvPr id="99" name="PlaceHolder 2"/>
          <p:cNvSpPr>
            <a:spLocks noGrp="1"/>
          </p:cNvSpPr>
          <p:nvPr>
            <p:ph type="sldNum" idx="23"/>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91FD9426-271E-4239-B607-D0F1AC05DE9B}" type="slidenum">
              <a:rPr b="0" lang="ru" sz="1100" strike="noStrike" u="none">
                <a:solidFill>
                  <a:srgbClr val="4d4e4f"/>
                </a:solidFill>
                <a:uFillTx/>
                <a:latin typeface="Arial"/>
                <a:ea typeface="Arial"/>
              </a:rPr>
              <a:t>&lt;number&gt;</a:t>
            </a:fld>
            <a:endParaRPr b="0" lang="en-US" sz="11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pPr>
            <a:r>
              <a:rPr b="1" lang="ru-RU" sz="2400" strike="noStrike" u="none">
                <a:solidFill>
                  <a:srgbClr val="ff9400"/>
                </a:solidFill>
                <a:uFillTx/>
                <a:latin typeface="Arial"/>
                <a:ea typeface="Arial"/>
              </a:rPr>
              <a:t>Карта</a:t>
            </a:r>
            <a:endParaRPr b="0" lang="en-US" sz="2400" strike="noStrike" u="none">
              <a:solidFill>
                <a:srgbClr val="000000"/>
              </a:solidFill>
              <a:uFillTx/>
              <a:latin typeface="Arial"/>
            </a:endParaRPr>
          </a:p>
        </p:txBody>
      </p:sp>
      <p:sp>
        <p:nvSpPr>
          <p:cNvPr id="26" name="PlaceHolder 2"/>
          <p:cNvSpPr>
            <a:spLocks noGrp="1"/>
          </p:cNvSpPr>
          <p:nvPr>
            <p:ph type="sldNum" idx="6"/>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6EAD5CAF-B0D7-4AF5-81B7-C9E54F7C9D12}" type="slidenum">
              <a:rPr b="0" lang="ru" sz="1100" strike="noStrike" u="none">
                <a:solidFill>
                  <a:srgbClr val="4d4e4f"/>
                </a:solidFill>
                <a:uFillTx/>
                <a:latin typeface="Arial"/>
                <a:ea typeface="Arial"/>
              </a:rPr>
              <a:t>1</a:t>
            </a:fld>
            <a:endParaRPr b="0" lang="en-US" sz="1100" strike="noStrike" u="none">
              <a:solidFill>
                <a:srgbClr val="000000"/>
              </a:solidFill>
              <a:uFillTx/>
              <a:latin typeface="Times New Roman"/>
            </a:endParaRPr>
          </a:p>
        </p:txBody>
      </p:sp>
      <p:pic>
        <p:nvPicPr>
          <p:cNvPr id="27" name="" descr=""/>
          <p:cNvPicPr/>
          <p:nvPr/>
        </p:nvPicPr>
        <p:blipFill>
          <a:blip r:embed="rId1"/>
          <a:stretch/>
        </p:blipFill>
        <p:spPr>
          <a:xfrm>
            <a:off x="2514600" y="-1440"/>
            <a:ext cx="3685320" cy="51433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pPr>
            <a:r>
              <a:rPr b="1" lang="ru" sz="2400" strike="noStrike" u="none">
                <a:solidFill>
                  <a:srgbClr val="ff9400"/>
                </a:solidFill>
                <a:uFillTx/>
                <a:latin typeface="Arial"/>
                <a:ea typeface="Arial"/>
              </a:rPr>
              <a:t>Доклад</a:t>
            </a:r>
            <a:endParaRPr b="0" lang="en-US" sz="2400" strike="noStrike" u="none">
              <a:solidFill>
                <a:srgbClr val="000000"/>
              </a:solidFill>
              <a:uFillTx/>
              <a:latin typeface="Arial"/>
            </a:endParaRPr>
          </a:p>
        </p:txBody>
      </p:sp>
      <p:sp>
        <p:nvSpPr>
          <p:cNvPr id="29" name="PlaceHolder 2"/>
          <p:cNvSpPr>
            <a:spLocks noGrp="1"/>
          </p:cNvSpPr>
          <p:nvPr>
            <p:ph type="sldNum" idx="7"/>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BF917DB1-1D70-4050-AD8D-A4AAA488FB58}" type="slidenum">
              <a:rPr b="0" lang="ru" sz="1100" strike="noStrike" u="none">
                <a:solidFill>
                  <a:srgbClr val="4d4e4f"/>
                </a:solidFill>
                <a:uFillTx/>
                <a:latin typeface="Arial"/>
                <a:ea typeface="Arial"/>
              </a:rPr>
              <a:t>1</a:t>
            </a:fld>
            <a:endParaRPr b="0" lang="en-US" sz="1100" strike="noStrike" u="none">
              <a:solidFill>
                <a:srgbClr val="000000"/>
              </a:solidFill>
              <a:uFillTx/>
              <a:latin typeface="Times New Roman"/>
            </a:endParaRPr>
          </a:p>
        </p:txBody>
      </p:sp>
      <p:sp>
        <p:nvSpPr>
          <p:cNvPr id="30" name="PlaceHolder 3"/>
          <p:cNvSpPr>
            <a:spLocks noGrp="1"/>
          </p:cNvSpPr>
          <p:nvPr>
            <p:ph/>
          </p:nvPr>
        </p:nvSpPr>
        <p:spPr>
          <a:xfrm>
            <a:off x="439920" y="914400"/>
            <a:ext cx="8264160" cy="3750120"/>
          </a:xfrm>
          <a:prstGeom prst="rect">
            <a:avLst/>
          </a:prstGeom>
          <a:noFill/>
          <a:ln w="0">
            <a:noFill/>
          </a:ln>
        </p:spPr>
        <p:txBody>
          <a:bodyPr lIns="19080" rIns="19080" tIns="19080" bIns="19080" anchor="t">
            <a:noAutofit/>
          </a:bodyPr>
          <a:p>
            <a:pPr indent="0">
              <a:lnSpc>
                <a:spcPct val="120000"/>
              </a:lnSpc>
              <a:buNone/>
              <a:tabLst>
                <a:tab algn="l" pos="0"/>
              </a:tabLst>
            </a:pPr>
            <a:r>
              <a:rPr b="1" lang="ru-RU" sz="2400" strike="noStrike" u="none">
                <a:solidFill>
                  <a:srgbClr val="4d4e4f"/>
                </a:solidFill>
                <a:uFillTx/>
                <a:latin typeface="Arial"/>
                <a:ea typeface="Arial"/>
              </a:rPr>
              <a:t>В результате уяснения задачи и оценки обстановки варианта №8:</a:t>
            </a:r>
            <a:endParaRPr b="0" lang="en-US" sz="24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a:p>
            <a:pPr indent="0">
              <a:lnSpc>
                <a:spcPct val="120000"/>
              </a:lnSpc>
              <a:buNone/>
              <a:tabLst>
                <a:tab algn="l" pos="0"/>
              </a:tabLst>
            </a:pPr>
            <a:r>
              <a:rPr b="0" lang="ru-RU" sz="1800" strike="noStrike" u="none">
                <a:solidFill>
                  <a:srgbClr val="4d4e4f"/>
                </a:solidFill>
                <a:uFillTx/>
                <a:latin typeface="Arial"/>
                <a:ea typeface="Arial"/>
              </a:rPr>
              <a:t>АХОВ — фосген;</a:t>
            </a:r>
            <a:endParaRPr b="0" lang="en-US" sz="1800" strike="noStrike" u="none">
              <a:solidFill>
                <a:srgbClr val="000000"/>
              </a:solidFill>
              <a:uFillTx/>
              <a:latin typeface="Arial"/>
            </a:endParaRPr>
          </a:p>
          <a:p>
            <a:pPr indent="0">
              <a:lnSpc>
                <a:spcPct val="120000"/>
              </a:lnSpc>
              <a:buNone/>
              <a:tabLst>
                <a:tab algn="l" pos="0"/>
              </a:tabLst>
            </a:pPr>
            <a:r>
              <a:rPr b="0" lang="en-US" sz="1800" strike="noStrike" u="none">
                <a:solidFill>
                  <a:srgbClr val="4d4e4f"/>
                </a:solidFill>
                <a:uFillTx/>
                <a:latin typeface="Arial"/>
                <a:ea typeface="Arial"/>
              </a:rPr>
              <a:t>Способ хранения АХОВ – в обвалованной ёмкости;</a:t>
            </a:r>
            <a:endParaRPr b="0" lang="en-US" sz="1800" strike="noStrike" u="none">
              <a:solidFill>
                <a:srgbClr val="000000"/>
              </a:solidFill>
              <a:uFillTx/>
              <a:latin typeface="Arial"/>
            </a:endParaRPr>
          </a:p>
          <a:p>
            <a:pPr indent="0">
              <a:lnSpc>
                <a:spcPct val="120000"/>
              </a:lnSpc>
              <a:buNone/>
              <a:tabLst>
                <a:tab algn="l" pos="0"/>
              </a:tabLst>
            </a:pPr>
            <a:r>
              <a:rPr b="0" lang="en-US" sz="1800" strike="noStrike" u="none">
                <a:solidFill>
                  <a:srgbClr val="4d4e4f"/>
                </a:solidFill>
                <a:uFillTx/>
                <a:latin typeface="Arial"/>
                <a:ea typeface="Arial"/>
              </a:rPr>
              <a:t>Обеспеченность противогазами = 55%;</a:t>
            </a:r>
            <a:endParaRPr b="0" lang="en-US" sz="1800" strike="noStrike" u="none">
              <a:solidFill>
                <a:srgbClr val="000000"/>
              </a:solidFill>
              <a:uFillTx/>
              <a:latin typeface="Arial"/>
            </a:endParaRPr>
          </a:p>
          <a:p>
            <a:pPr indent="0">
              <a:lnSpc>
                <a:spcPct val="120000"/>
              </a:lnSpc>
              <a:buNone/>
              <a:tabLst>
                <a:tab algn="l" pos="0"/>
              </a:tabLst>
            </a:pPr>
            <a:r>
              <a:rPr b="0" lang="ru-RU" sz="1800" strike="noStrike" u="none">
                <a:solidFill>
                  <a:srgbClr val="4d4e4f"/>
                </a:solidFill>
                <a:uFillTx/>
                <a:latin typeface="Arial"/>
                <a:ea typeface="Arial"/>
              </a:rPr>
              <a:t>G = 85 т</a:t>
            </a:r>
            <a:r>
              <a:rPr b="0" lang="en-US" sz="1800" strike="noStrike" u="none">
                <a:solidFill>
                  <a:srgbClr val="4d4e4f"/>
                </a:solidFill>
                <a:uFillTx/>
                <a:latin typeface="Arial"/>
                <a:ea typeface="Arial"/>
              </a:rPr>
              <a:t>; V = </a:t>
            </a:r>
            <a:r>
              <a:rPr b="0" lang="ru-RU" sz="1800" strike="noStrike" u="none">
                <a:solidFill>
                  <a:srgbClr val="4d4e4f"/>
                </a:solidFill>
                <a:uFillTx/>
                <a:latin typeface="Arial"/>
                <a:ea typeface="Arial"/>
              </a:rPr>
              <a:t>2 м/с</a:t>
            </a:r>
            <a:r>
              <a:rPr b="0" lang="en-US" sz="1800" strike="noStrike" u="none">
                <a:solidFill>
                  <a:srgbClr val="4d4e4f"/>
                </a:solidFill>
                <a:uFillTx/>
                <a:latin typeface="Arial"/>
                <a:ea typeface="Arial"/>
              </a:rPr>
              <a:t>;</a:t>
            </a:r>
            <a:r>
              <a:rPr b="0" lang="ru-RU" sz="1800" strike="noStrike" u="none">
                <a:solidFill>
                  <a:srgbClr val="4d4e4f"/>
                </a:solidFill>
                <a:uFillTx/>
                <a:latin typeface="Arial"/>
                <a:ea typeface="Arial"/>
              </a:rPr>
              <a:t> </a:t>
            </a:r>
            <a:r>
              <a:rPr b="0" lang="en-US" sz="1800" strike="noStrike" u="none">
                <a:solidFill>
                  <a:srgbClr val="4d4e4f"/>
                </a:solidFill>
                <a:uFillTx/>
                <a:latin typeface="Arial"/>
                <a:ea typeface="Arial"/>
              </a:rPr>
              <a:t>R3 = 2.18</a:t>
            </a:r>
            <a:r>
              <a:rPr b="0" lang="ru-RU" sz="1800" strike="noStrike" u="none">
                <a:solidFill>
                  <a:srgbClr val="4d4e4f"/>
                </a:solidFill>
                <a:uFillTx/>
                <a:latin typeface="Arial"/>
                <a:ea typeface="Arial"/>
              </a:rPr>
              <a:t> км</a:t>
            </a:r>
            <a:r>
              <a:rPr b="0" lang="en-US" sz="1800" strike="noStrike" u="none">
                <a:solidFill>
                  <a:srgbClr val="4d4e4f"/>
                </a:solidFill>
                <a:uFillTx/>
                <a:latin typeface="Arial"/>
                <a:ea typeface="Arial"/>
              </a:rPr>
              <a:t>; Nос = 60 чел;</a:t>
            </a:r>
            <a:endParaRPr b="0" lang="en-US" sz="18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a:p>
            <a:pPr indent="0">
              <a:lnSpc>
                <a:spcPct val="120000"/>
              </a:lnSpc>
              <a:buNone/>
              <a:tabLst>
                <a:tab algn="l" pos="0"/>
              </a:tabLst>
            </a:pPr>
            <a:r>
              <a:rPr b="0" lang="en-US" sz="1100" strike="noStrike" u="none">
                <a:solidFill>
                  <a:srgbClr val="4d4e4f"/>
                </a:solidFill>
                <a:uFillTx/>
                <a:latin typeface="Arial"/>
                <a:ea typeface="Arial"/>
              </a:rPr>
              <a:t>G – кол-во АХОВ на складе</a:t>
            </a:r>
            <a:endParaRPr b="0" lang="en-US" sz="1100" strike="noStrike" u="none">
              <a:solidFill>
                <a:srgbClr val="000000"/>
              </a:solidFill>
              <a:uFillTx/>
              <a:latin typeface="Arial"/>
            </a:endParaRPr>
          </a:p>
          <a:p>
            <a:pPr indent="0">
              <a:lnSpc>
                <a:spcPct val="120000"/>
              </a:lnSpc>
              <a:buNone/>
              <a:tabLst>
                <a:tab algn="l" pos="0"/>
              </a:tabLst>
            </a:pPr>
            <a:r>
              <a:rPr b="0" lang="en-US" sz="1100" strike="noStrike" u="none">
                <a:solidFill>
                  <a:srgbClr val="4d4e4f"/>
                </a:solidFill>
                <a:uFillTx/>
                <a:latin typeface="Arial"/>
                <a:ea typeface="Arial"/>
              </a:rPr>
              <a:t>V – скорость ветра в приземном слое</a:t>
            </a:r>
            <a:endParaRPr b="0" lang="en-US" sz="1100" strike="noStrike" u="none">
              <a:solidFill>
                <a:srgbClr val="000000"/>
              </a:solidFill>
              <a:uFillTx/>
              <a:latin typeface="Arial"/>
            </a:endParaRPr>
          </a:p>
          <a:p>
            <a:pPr indent="0">
              <a:lnSpc>
                <a:spcPct val="120000"/>
              </a:lnSpc>
              <a:buNone/>
              <a:tabLst>
                <a:tab algn="l" pos="0"/>
              </a:tabLst>
            </a:pPr>
            <a:r>
              <a:rPr b="0" lang="en-US" sz="1100" strike="noStrike" u="none">
                <a:solidFill>
                  <a:srgbClr val="4d4e4f"/>
                </a:solidFill>
                <a:uFillTx/>
                <a:latin typeface="Arial"/>
                <a:ea typeface="Arial"/>
              </a:rPr>
              <a:t>R3 – расстояние от узла связи до хранилища АХОВ</a:t>
            </a:r>
            <a:endParaRPr b="0" lang="en-US" sz="1100" strike="noStrike" u="none">
              <a:solidFill>
                <a:srgbClr val="000000"/>
              </a:solidFill>
              <a:uFillTx/>
              <a:latin typeface="Arial"/>
            </a:endParaRPr>
          </a:p>
          <a:p>
            <a:pPr indent="0">
              <a:lnSpc>
                <a:spcPct val="120000"/>
              </a:lnSpc>
              <a:buNone/>
              <a:tabLst>
                <a:tab algn="l" pos="0"/>
              </a:tabLst>
            </a:pPr>
            <a:r>
              <a:rPr b="0" lang="en-US" sz="1100" strike="noStrike" u="none">
                <a:solidFill>
                  <a:srgbClr val="4d4e4f"/>
                </a:solidFill>
                <a:uFillTx/>
                <a:latin typeface="Arial"/>
                <a:ea typeface="Arial"/>
              </a:rPr>
              <a:t>Nос – число работающих в смене на объекте связи</a:t>
            </a:r>
            <a:endParaRPr b="0" lang="en-US" sz="11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Доклад</a:t>
            </a:r>
            <a:endParaRPr b="0" lang="en-US" sz="2400" strike="noStrike" u="none">
              <a:solidFill>
                <a:srgbClr val="000000"/>
              </a:solidFill>
              <a:uFillTx/>
              <a:latin typeface="Arial"/>
            </a:endParaRPr>
          </a:p>
        </p:txBody>
      </p:sp>
      <p:sp>
        <p:nvSpPr>
          <p:cNvPr id="32" name="PlaceHolder 2"/>
          <p:cNvSpPr>
            <a:spLocks noGrp="1"/>
          </p:cNvSpPr>
          <p:nvPr>
            <p:ph type="sldNum" idx="8"/>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29005509-EB9B-414C-B118-80CD04951D10}" type="slidenum">
              <a:rPr b="0" lang="ru" sz="1100" strike="noStrike" u="none">
                <a:solidFill>
                  <a:srgbClr val="4d4e4f"/>
                </a:solidFill>
                <a:uFillTx/>
                <a:latin typeface="Arial"/>
                <a:ea typeface="Arial"/>
              </a:rPr>
              <a:t>1</a:t>
            </a:fld>
            <a:endParaRPr b="0" lang="en-US" sz="1100" strike="noStrike" u="none">
              <a:solidFill>
                <a:srgbClr val="000000"/>
              </a:solidFill>
              <a:uFillTx/>
              <a:latin typeface="Times New Roman"/>
            </a:endParaRPr>
          </a:p>
        </p:txBody>
      </p:sp>
      <p:sp>
        <p:nvSpPr>
          <p:cNvPr id="33" name="PlaceHolder 3"/>
          <p:cNvSpPr>
            <a:spLocks noGrp="1"/>
          </p:cNvSpPr>
          <p:nvPr>
            <p:ph/>
          </p:nvPr>
        </p:nvSpPr>
        <p:spPr>
          <a:xfrm>
            <a:off x="442800" y="777960"/>
            <a:ext cx="8264160" cy="3750120"/>
          </a:xfrm>
          <a:prstGeom prst="rect">
            <a:avLst/>
          </a:prstGeom>
          <a:noFill/>
          <a:ln w="0">
            <a:noFill/>
          </a:ln>
        </p:spPr>
        <p:txBody>
          <a:bodyPr lIns="19080" rIns="19080" tIns="19080" bIns="19080" anchor="t">
            <a:noAutofit/>
          </a:bodyPr>
          <a:p>
            <a:pPr indent="0">
              <a:lnSpc>
                <a:spcPct val="120000"/>
              </a:lnSpc>
              <a:buNone/>
              <a:tabLst>
                <a:tab algn="l" pos="0"/>
              </a:tabLst>
            </a:pPr>
            <a:r>
              <a:rPr b="1" lang="ru" sz="2000" strike="noStrike" u="none">
                <a:solidFill>
                  <a:srgbClr val="4d4e4f"/>
                </a:solidFill>
                <a:uFillTx/>
                <a:latin typeface="Arial"/>
                <a:ea typeface="Arial"/>
              </a:rPr>
              <a:t>Определяем площадь разлива фосгена</a:t>
            </a:r>
            <a:endParaRPr b="0" lang="en-US" sz="2000" strike="noStrike" u="none">
              <a:solidFill>
                <a:srgbClr val="000000"/>
              </a:solidFill>
              <a:uFillTx/>
              <a:latin typeface="Arial"/>
            </a:endParaRPr>
          </a:p>
          <a:p>
            <a:pPr indent="0">
              <a:lnSpc>
                <a:spcPct val="120000"/>
              </a:lnSpc>
              <a:buNone/>
              <a:tabLst>
                <a:tab algn="l" pos="0"/>
              </a:tabLst>
            </a:pPr>
            <a:r>
              <a:rPr b="0" lang="en-US" sz="1100" strike="noStrike" u="none">
                <a:solidFill>
                  <a:srgbClr val="4d4e4f"/>
                </a:solidFill>
                <a:uFillTx/>
                <a:latin typeface="Arial"/>
                <a:ea typeface="Arial"/>
              </a:rPr>
              <a:t> </a:t>
            </a:r>
            <a:endParaRPr b="0" lang="en-US" sz="1100" strike="noStrike" u="none">
              <a:solidFill>
                <a:srgbClr val="000000"/>
              </a:solidFill>
              <a:uFillTx/>
              <a:latin typeface="Arial"/>
            </a:endParaRPr>
          </a:p>
          <a:p>
            <a:pPr indent="0">
              <a:lnSpc>
                <a:spcPct val="120000"/>
              </a:lnSpc>
              <a:buNone/>
              <a:tabLst>
                <a:tab algn="l" pos="0"/>
              </a:tabLst>
            </a:pPr>
            <a:r>
              <a:rPr b="0" lang="en-US" sz="1100" strike="noStrike" u="none">
                <a:solidFill>
                  <a:srgbClr val="4d4e4f"/>
                </a:solidFill>
                <a:uFillTx/>
                <a:latin typeface="Arial"/>
                <a:ea typeface="Arial"/>
              </a:rPr>
              <a:t>                                                                                          </a:t>
            </a:r>
            <a:r>
              <a:rPr b="0" lang="en-US" sz="1100" strike="noStrike" u="none">
                <a:solidFill>
                  <a:srgbClr val="4d4e4f"/>
                </a:solidFill>
                <a:uFillTx/>
                <a:latin typeface="Arial"/>
                <a:ea typeface="Arial"/>
              </a:rPr>
              <a:t>G – масса АХОВ в тоннах</a:t>
            </a:r>
            <a:endParaRPr b="0" lang="en-US" sz="1100" strike="noStrike" u="none">
              <a:solidFill>
                <a:srgbClr val="000000"/>
              </a:solidFill>
              <a:uFillTx/>
              <a:latin typeface="Arial"/>
            </a:endParaRPr>
          </a:p>
          <a:p>
            <a:pPr indent="0">
              <a:lnSpc>
                <a:spcPct val="120000"/>
              </a:lnSpc>
              <a:buNone/>
              <a:tabLst>
                <a:tab algn="l" pos="0"/>
              </a:tabLst>
            </a:pPr>
            <a:r>
              <a:rPr b="0" lang="en-US" sz="1100" strike="noStrike" u="none">
                <a:solidFill>
                  <a:srgbClr val="4d4e4f"/>
                </a:solidFill>
                <a:uFillTx/>
                <a:latin typeface="Arial"/>
                <a:ea typeface="Arial"/>
              </a:rPr>
              <a:t>                                                                                          </a:t>
            </a:r>
            <a:r>
              <a:rPr b="0" lang="en-US" sz="1100" strike="noStrike" u="none">
                <a:solidFill>
                  <a:srgbClr val="4d4e4f"/>
                </a:solidFill>
                <a:uFillTx/>
                <a:latin typeface="Arial"/>
                <a:ea typeface="Arial"/>
              </a:rPr>
              <a:t>p – удельная плотность АХОВ, т/м^3</a:t>
            </a:r>
            <a:endParaRPr b="0" lang="en-US" sz="1100" strike="noStrike" u="none">
              <a:solidFill>
                <a:srgbClr val="000000"/>
              </a:solidFill>
              <a:uFillTx/>
              <a:latin typeface="Arial"/>
            </a:endParaRPr>
          </a:p>
          <a:p>
            <a:pPr indent="0">
              <a:lnSpc>
                <a:spcPct val="120000"/>
              </a:lnSpc>
              <a:buNone/>
              <a:tabLst>
                <a:tab algn="l" pos="0"/>
              </a:tabLst>
            </a:pPr>
            <a:r>
              <a:rPr b="0" lang="en-US" sz="1100" strike="noStrike" u="none">
                <a:solidFill>
                  <a:srgbClr val="4d4e4f"/>
                </a:solidFill>
                <a:uFillTx/>
                <a:latin typeface="Arial"/>
                <a:ea typeface="Arial"/>
              </a:rPr>
              <a:t>                                                                                          </a:t>
            </a:r>
            <a:r>
              <a:rPr b="0" lang="en-US" sz="1100" strike="noStrike" u="none">
                <a:solidFill>
                  <a:srgbClr val="4d4e4f"/>
                </a:solidFill>
                <a:uFillTx/>
                <a:latin typeface="Arial"/>
                <a:ea typeface="Arial"/>
              </a:rPr>
              <a:t>d – толщина слоя разлива АХОВ, м</a:t>
            </a:r>
            <a:endParaRPr b="0" lang="en-US" sz="1100" strike="noStrike" u="none">
              <a:solidFill>
                <a:srgbClr val="000000"/>
              </a:solidFill>
              <a:uFillTx/>
              <a:latin typeface="Arial"/>
            </a:endParaRPr>
          </a:p>
          <a:p>
            <a:pPr indent="0">
              <a:lnSpc>
                <a:spcPct val="120000"/>
              </a:lnSpc>
              <a:buNone/>
              <a:tabLst>
                <a:tab algn="l" pos="0"/>
              </a:tabLst>
            </a:pPr>
            <a:endParaRPr b="0" lang="en-US" sz="1100" strike="noStrike" u="none">
              <a:solidFill>
                <a:srgbClr val="000000"/>
              </a:solidFill>
              <a:uFillTx/>
              <a:latin typeface="Arial"/>
            </a:endParaRPr>
          </a:p>
          <a:p>
            <a:pPr indent="0">
              <a:lnSpc>
                <a:spcPct val="120000"/>
              </a:lnSpc>
              <a:buNone/>
              <a:tabLst>
                <a:tab algn="l" pos="0"/>
              </a:tabLst>
            </a:pPr>
            <a:r>
              <a:rPr b="1" lang="ru" sz="2000" strike="noStrike" u="none">
                <a:solidFill>
                  <a:srgbClr val="4d4e4f"/>
                </a:solidFill>
                <a:uFillTx/>
                <a:latin typeface="Arial"/>
                <a:ea typeface="Arial"/>
              </a:rPr>
              <a:t>Определяем радиус зоны разлива</a:t>
            </a:r>
            <a:endParaRPr b="0" lang="en-US" sz="20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a:p>
            <a:pPr indent="0">
              <a:lnSpc>
                <a:spcPct val="120000"/>
              </a:lnSpc>
              <a:buNone/>
              <a:tabLst>
                <a:tab algn="l" pos="0"/>
              </a:tabLst>
            </a:pPr>
            <a:endParaRPr b="0" lang="en-US" sz="2000" strike="noStrike" u="none">
              <a:solidFill>
                <a:srgbClr val="000000"/>
              </a:solidFill>
              <a:uFillTx/>
              <a:latin typeface="Arial"/>
            </a:endParaRPr>
          </a:p>
          <a:p>
            <a:pPr indent="0">
              <a:lnSpc>
                <a:spcPct val="120000"/>
              </a:lnSpc>
              <a:buNone/>
              <a:tabLst>
                <a:tab algn="l" pos="0"/>
              </a:tabLst>
            </a:pPr>
            <a:r>
              <a:rPr b="1" lang="ru" sz="2000" strike="noStrike" u="none">
                <a:solidFill>
                  <a:srgbClr val="4d4e4f"/>
                </a:solidFill>
                <a:uFillTx/>
                <a:latin typeface="Arial"/>
                <a:ea typeface="Arial"/>
              </a:rPr>
              <a:t>Определяем длину и ширину зоны разлива</a:t>
            </a:r>
            <a:endParaRPr b="0" lang="en-US" sz="2000" strike="noStrike" u="none">
              <a:solidFill>
                <a:srgbClr val="000000"/>
              </a:solidFill>
              <a:uFillTx/>
              <a:latin typeface="Arial"/>
            </a:endParaRPr>
          </a:p>
        </p:txBody>
      </p:sp>
      <mc:AlternateContent>
        <mc:Choice xmlns:a14="http://schemas.microsoft.com/office/drawing/2010/main" Requires="a14">
          <p:sp>
            <p:nvSpPr>
              <p:cNvPr id="34" name=""/>
              <p:cNvSpPr txBox="1"/>
              <p:nvPr/>
            </p:nvSpPr>
            <p:spPr>
              <a:xfrm>
                <a:off x="455760" y="1371600"/>
                <a:ext cx="2973240" cy="540000"/>
              </a:xfrm>
              <a:prstGeom prst="rect">
                <a:avLst/>
              </a:prstGeom>
            </p:spPr>
            <p:txBody>
              <a:bodyPr/>
              <a:p>
                <a14:m>
                  <m:oMath xmlns:m="http://schemas.openxmlformats.org/officeDocument/2006/math">
                    <m:sSub>
                      <m:e>
                        <m:r>
                          <m:t xml:space="preserve">S</m:t>
                        </m:r>
                      </m:e>
                      <m:sub>
                        <m:r>
                          <m:t xml:space="preserve">P</m:t>
                        </m:r>
                      </m:sub>
                    </m:sSub>
                    <m:r>
                      <m:t xml:space="preserve">=</m:t>
                    </m:r>
                    <m:f>
                      <m:num>
                        <m:r>
                          <m:t xml:space="preserve">G</m:t>
                        </m:r>
                      </m:num>
                      <m:den>
                        <m:r>
                          <m:t xml:space="preserve">p</m:t>
                        </m:r>
                        <m:r>
                          <m:t xml:space="preserve">×</m:t>
                        </m:r>
                        <m:r>
                          <m:t xml:space="preserve">d</m:t>
                        </m:r>
                      </m:den>
                    </m:f>
                    <m:r>
                      <m:t xml:space="preserve">=</m:t>
                    </m:r>
                    <m:f>
                      <m:num>
                        <m:r>
                          <m:t xml:space="preserve">85</m:t>
                        </m:r>
                      </m:num>
                      <m:den>
                        <m:r>
                          <m:t xml:space="preserve">1.42</m:t>
                        </m:r>
                        <m:r>
                          <m:t xml:space="preserve">×</m:t>
                        </m:r>
                        <m:r>
                          <m:t xml:space="preserve">0.45</m:t>
                        </m:r>
                      </m:den>
                    </m:f>
                    <m:r>
                      <m:t xml:space="preserve">≈</m:t>
                    </m:r>
                    <m:r>
                      <m:t xml:space="preserve">133</m:t>
                    </m:r>
                    <m:sSup>
                      <m:e>
                        <m:r>
                          <m:t xml:space="preserve">м</m:t>
                        </m:r>
                      </m:e>
                      <m:sup>
                        <m:r>
                          <m:t xml:space="preserve">2</m:t>
                        </m:r>
                      </m:sup>
                    </m:sSup>
                  </m:oMath>
                </a14:m>
              </a:p>
            </p:txBody>
          </p:sp>
        </mc:Choice>
        <mc:Fallback/>
      </mc:AlternateContent>
      <mc:AlternateContent>
        <mc:Choice xmlns:a14="http://schemas.microsoft.com/office/drawing/2010/main" Requires="a14">
          <p:sp>
            <p:nvSpPr>
              <p:cNvPr id="35" name=""/>
              <p:cNvSpPr txBox="1"/>
              <p:nvPr/>
            </p:nvSpPr>
            <p:spPr>
              <a:xfrm>
                <a:off x="457200" y="2821680"/>
                <a:ext cx="2209320" cy="623880"/>
              </a:xfrm>
              <a:prstGeom prst="rect">
                <a:avLst/>
              </a:prstGeom>
            </p:spPr>
            <p:txBody>
              <a:bodyPr/>
              <a:p>
                <a14:m>
                  <m:oMath xmlns:m="http://schemas.openxmlformats.org/officeDocument/2006/math">
                    <m:sSub>
                      <m:e>
                        <m:r>
                          <m:t xml:space="preserve">r</m:t>
                        </m:r>
                      </m:e>
                      <m:sub>
                        <m:r>
                          <m:t xml:space="preserve">P</m:t>
                        </m:r>
                      </m:sub>
                    </m:sSub>
                    <m:r>
                      <m:t xml:space="preserve">=</m:t>
                    </m:r>
                    <m:rad>
                      <m:deg>
                        <m:r>
                          <m:t xml:space="preserve">2</m:t>
                        </m:r>
                      </m:deg>
                      <m:e>
                        <m:f>
                          <m:num>
                            <m:sSub>
                              <m:e>
                                <m:r>
                                  <m:t xml:space="preserve">S</m:t>
                                </m:r>
                              </m:e>
                              <m:sub>
                                <m:r>
                                  <m:t xml:space="preserve">P</m:t>
                                </m:r>
                              </m:sub>
                            </m:sSub>
                          </m:num>
                          <m:den>
                            <m:r>
                              <m:t xml:space="preserve">π</m:t>
                            </m:r>
                          </m:den>
                        </m:f>
                      </m:e>
                    </m:rad>
                    <m:r>
                      <m:t xml:space="preserve">=</m:t>
                    </m:r>
                    <m:rad>
                      <m:deg>
                        <m:r>
                          <m:t xml:space="preserve">2</m:t>
                        </m:r>
                      </m:deg>
                      <m:e>
                        <m:f>
                          <m:num>
                            <m:r>
                              <m:t xml:space="preserve">133</m:t>
                            </m:r>
                          </m:num>
                          <m:den>
                            <m:r>
                              <m:t xml:space="preserve">π</m:t>
                            </m:r>
                          </m:den>
                        </m:f>
                      </m:e>
                    </m:rad>
                    <m:r>
                      <m:t xml:space="preserve">≈</m:t>
                    </m:r>
                    <m:r>
                      <m:t xml:space="preserve">6.5</m:t>
                    </m:r>
                    <m:r>
                      <m:t xml:space="preserve">м</m:t>
                    </m:r>
                  </m:oMath>
                </a14:m>
              </a:p>
            </p:txBody>
          </p:sp>
        </mc:Choice>
        <mc:Fallback/>
      </mc:AlternateContent>
      <mc:AlternateContent>
        <mc:Choice xmlns:a14="http://schemas.microsoft.com/office/drawing/2010/main" Requires="a14">
          <p:sp>
            <p:nvSpPr>
              <p:cNvPr id="36" name=""/>
              <p:cNvSpPr txBox="1"/>
              <p:nvPr/>
            </p:nvSpPr>
            <p:spPr>
              <a:xfrm>
                <a:off x="442800" y="4193280"/>
                <a:ext cx="1536840" cy="287280"/>
              </a:xfrm>
              <a:prstGeom prst="rect">
                <a:avLst/>
              </a:prstGeom>
            </p:spPr>
            <p:txBody>
              <a:bodyPr/>
              <a:p>
                <a14:m>
                  <m:oMath xmlns:m="http://schemas.openxmlformats.org/officeDocument/2006/math">
                    <m:r>
                      <m:t xml:space="preserve">l</m:t>
                    </m:r>
                    <m:r>
                      <m:t xml:space="preserve">=</m:t>
                    </m:r>
                    <m:r>
                      <m:t xml:space="preserve">b</m:t>
                    </m:r>
                    <m:r>
                      <m:t xml:space="preserve">=</m:t>
                    </m:r>
                    <m:r>
                      <m:t xml:space="preserve">2</m:t>
                    </m:r>
                    <m:sSub>
                      <m:e>
                        <m:r>
                          <m:t xml:space="preserve">r</m:t>
                        </m:r>
                      </m:e>
                      <m:sub>
                        <m:r>
                          <m:t xml:space="preserve">P</m:t>
                        </m:r>
                      </m:sub>
                    </m:sSub>
                    <m:r>
                      <m:t xml:space="preserve">≈</m:t>
                    </m:r>
                    <m:r>
                      <m:t xml:space="preserve">13</m:t>
                    </m:r>
                    <m:r>
                      <m:t xml:space="preserve">м</m:t>
                    </m:r>
                  </m:oMath>
                </a14:m>
              </a:p>
            </p:txBody>
          </p:sp>
        </mc:Choice>
        <mc:Fallback/>
      </mc:AlternateContent>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Доклад</a:t>
            </a:r>
            <a:endParaRPr b="0" lang="en-US" sz="2400" strike="noStrike" u="none">
              <a:solidFill>
                <a:srgbClr val="000000"/>
              </a:solidFill>
              <a:uFillTx/>
              <a:latin typeface="Arial"/>
            </a:endParaRPr>
          </a:p>
        </p:txBody>
      </p:sp>
      <p:sp>
        <p:nvSpPr>
          <p:cNvPr id="38" name="PlaceHolder 2"/>
          <p:cNvSpPr>
            <a:spLocks noGrp="1"/>
          </p:cNvSpPr>
          <p:nvPr>
            <p:ph type="sldNum" idx="9"/>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1EA165DB-09BD-4D42-A4C7-9C9CE6962A03}" type="slidenum">
              <a:rPr b="0" lang="ru" sz="1100" strike="noStrike" u="none">
                <a:solidFill>
                  <a:srgbClr val="4d4e4f"/>
                </a:solidFill>
                <a:uFillTx/>
                <a:latin typeface="Arial"/>
                <a:ea typeface="Arial"/>
              </a:rPr>
              <a:t>1</a:t>
            </a:fld>
            <a:endParaRPr b="0" lang="en-US" sz="1100" strike="noStrike" u="none">
              <a:solidFill>
                <a:srgbClr val="000000"/>
              </a:solidFill>
              <a:uFillTx/>
              <a:latin typeface="Times New Roman"/>
            </a:endParaRPr>
          </a:p>
        </p:txBody>
      </p:sp>
      <p:sp>
        <p:nvSpPr>
          <p:cNvPr id="39" name="PlaceHolder 3"/>
          <p:cNvSpPr>
            <a:spLocks noGrp="1"/>
          </p:cNvSpPr>
          <p:nvPr>
            <p:ph/>
          </p:nvPr>
        </p:nvSpPr>
        <p:spPr>
          <a:xfrm>
            <a:off x="442800" y="821880"/>
            <a:ext cx="8264160" cy="3750120"/>
          </a:xfrm>
          <a:prstGeom prst="rect">
            <a:avLst/>
          </a:prstGeom>
          <a:noFill/>
          <a:ln w="0">
            <a:noFill/>
          </a:ln>
        </p:spPr>
        <p:txBody>
          <a:bodyPr lIns="19080" rIns="19080" tIns="19080" bIns="19080" anchor="t">
            <a:noAutofit/>
          </a:bodyPr>
          <a:p>
            <a:pPr indent="0">
              <a:lnSpc>
                <a:spcPct val="120000"/>
              </a:lnSpc>
              <a:buNone/>
              <a:tabLst>
                <a:tab algn="l" pos="0"/>
              </a:tabLst>
            </a:pPr>
            <a:r>
              <a:rPr b="1" lang="en-US" sz="2000" strike="noStrike" u="none">
                <a:solidFill>
                  <a:srgbClr val="4d4e4f"/>
                </a:solidFill>
                <a:uFillTx/>
                <a:latin typeface="Arial"/>
                <a:ea typeface="Arial"/>
              </a:rPr>
              <a:t>Определяем глубину зоны химического заражения для вертикальной устойчивости воздуха – инверсия, изотермия и конвекция</a:t>
            </a:r>
            <a:endParaRPr b="0" lang="en-US" sz="20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a:p>
            <a:pPr indent="0">
              <a:lnSpc>
                <a:spcPct val="120000"/>
              </a:lnSpc>
              <a:buNone/>
              <a:tabLst>
                <a:tab algn="l" pos="0"/>
              </a:tabLst>
            </a:pPr>
            <a:r>
              <a:rPr b="0" lang="en-US" sz="1800" strike="noStrike" u="none">
                <a:solidFill>
                  <a:srgbClr val="4d4e4f"/>
                </a:solidFill>
                <a:uFillTx/>
                <a:latin typeface="Arial"/>
                <a:ea typeface="Arial"/>
              </a:rPr>
              <a:t>                   </a:t>
            </a:r>
            <a:r>
              <a:rPr b="0" lang="en-US" sz="1800" strike="noStrike" u="none">
                <a:solidFill>
                  <a:srgbClr val="4d4e4f"/>
                </a:solidFill>
                <a:uFillTx/>
                <a:latin typeface="Arial"/>
                <a:ea typeface="Arial"/>
              </a:rPr>
              <a:t>; для обвалованных ёмкостей </a:t>
            </a:r>
            <a:endParaRPr b="0" lang="en-US" sz="18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a:p>
            <a:pPr indent="0">
              <a:lnSpc>
                <a:spcPct val="120000"/>
              </a:lnSpc>
              <a:buNone/>
              <a:tabLst>
                <a:tab algn="l" pos="0"/>
              </a:tabLst>
            </a:pPr>
            <a:r>
              <a:rPr b="1" lang="en-US" sz="2000" strike="noStrike" u="none">
                <a:solidFill>
                  <a:srgbClr val="4d4e4f"/>
                </a:solidFill>
                <a:uFillTx/>
                <a:latin typeface="Arial"/>
                <a:ea typeface="Arial"/>
              </a:rPr>
              <a:t>Глубина распространения облака при инверсии будет примерно в 5 раз больше, а при конвекции – в 5 раз меньше, чем при изотермии</a:t>
            </a:r>
            <a:endParaRPr b="0" lang="en-US" sz="2000" strike="noStrike" u="none">
              <a:solidFill>
                <a:srgbClr val="000000"/>
              </a:solidFill>
              <a:uFillTx/>
              <a:latin typeface="Arial"/>
            </a:endParaRPr>
          </a:p>
        </p:txBody>
      </p:sp>
      <mc:AlternateContent>
        <mc:Choice xmlns:a14="http://schemas.microsoft.com/office/drawing/2010/main" Requires="a14">
          <p:sp>
            <p:nvSpPr>
              <p:cNvPr id="40" name=""/>
              <p:cNvSpPr txBox="1"/>
              <p:nvPr/>
            </p:nvSpPr>
            <p:spPr>
              <a:xfrm>
                <a:off x="422640" y="2347920"/>
                <a:ext cx="1239840" cy="287280"/>
              </a:xfrm>
              <a:prstGeom prst="rect">
                <a:avLst/>
              </a:prstGeom>
            </p:spPr>
            <p:txBody>
              <a:bodyPr/>
              <a:p>
                <a14:m>
                  <m:oMath xmlns:m="http://schemas.openxmlformats.org/officeDocument/2006/math">
                    <m:sSub>
                      <m:e>
                        <m:r>
                          <m:t xml:space="preserve">Г</m:t>
                        </m:r>
                      </m:e>
                      <m:sub>
                        <m:r>
                          <m:t xml:space="preserve">ИЗОТ</m:t>
                        </m:r>
                      </m:sub>
                    </m:sSub>
                    <m:r>
                      <m:t xml:space="preserve">=</m:t>
                    </m:r>
                    <m:r>
                      <m:t xml:space="preserve">19</m:t>
                    </m:r>
                    <m:r>
                      <m:t xml:space="preserve">км</m:t>
                    </m:r>
                  </m:oMath>
                </a14:m>
              </a:p>
            </p:txBody>
          </p:sp>
        </mc:Choice>
        <mc:Fallback/>
      </mc:AlternateContent>
      <mc:AlternateContent>
        <mc:Choice xmlns:a14="http://schemas.microsoft.com/office/drawing/2010/main" Requires="a14">
          <p:sp>
            <p:nvSpPr>
              <p:cNvPr id="41" name=""/>
              <p:cNvSpPr txBox="1"/>
              <p:nvPr/>
            </p:nvSpPr>
            <p:spPr>
              <a:xfrm>
                <a:off x="4914720" y="2194560"/>
                <a:ext cx="1943280" cy="540000"/>
              </a:xfrm>
              <a:prstGeom prst="rect">
                <a:avLst/>
              </a:prstGeom>
            </p:spPr>
            <p:txBody>
              <a:bodyPr/>
              <a:p>
                <a14:m>
                  <m:oMath xmlns:m="http://schemas.openxmlformats.org/officeDocument/2006/math">
                    <m:sSub>
                      <m:e>
                        <m:r>
                          <m:t xml:space="preserve">Г</m:t>
                        </m:r>
                      </m:e>
                      <m:sub>
                        <m:r>
                          <m:t xml:space="preserve">ИЗОТ</m:t>
                        </m:r>
                      </m:sub>
                    </m:sSub>
                    <m:r>
                      <m:t xml:space="preserve">=</m:t>
                    </m:r>
                    <m:f>
                      <m:num>
                        <m:r>
                          <m:t xml:space="preserve">19</m:t>
                        </m:r>
                      </m:num>
                      <m:den>
                        <m:r>
                          <m:t xml:space="preserve">1.5</m:t>
                        </m:r>
                      </m:den>
                    </m:f>
                    <m:r>
                      <m:t xml:space="preserve">≈</m:t>
                    </m:r>
                    <m:r>
                      <m:t xml:space="preserve">12.7</m:t>
                    </m:r>
                    <m:r>
                      <m:t xml:space="preserve">км</m:t>
                    </m:r>
                  </m:oMath>
                </a14:m>
              </a:p>
            </p:txBody>
          </p:sp>
        </mc:Choice>
        <mc:Fallback/>
      </mc:AlternateContent>
      <mc:AlternateContent>
        <mc:Choice xmlns:a14="http://schemas.microsoft.com/office/drawing/2010/main" Requires="a14">
          <p:sp>
            <p:nvSpPr>
              <p:cNvPr id="42" name=""/>
              <p:cNvSpPr txBox="1"/>
              <p:nvPr/>
            </p:nvSpPr>
            <p:spPr>
              <a:xfrm>
                <a:off x="442800" y="4343400"/>
                <a:ext cx="3282120" cy="287280"/>
              </a:xfrm>
              <a:prstGeom prst="rect">
                <a:avLst/>
              </a:prstGeom>
            </p:spPr>
            <p:txBody>
              <a:bodyPr/>
              <a:p>
                <a14:m>
                  <m:oMath xmlns:m="http://schemas.openxmlformats.org/officeDocument/2006/math">
                    <m:sSub>
                      <m:e>
                        <m:r>
                          <m:t xml:space="preserve">Г</m:t>
                        </m:r>
                      </m:e>
                      <m:sub>
                        <m:r>
                          <m:t xml:space="preserve">ИНВ</m:t>
                        </m:r>
                      </m:sub>
                    </m:sSub>
                    <m:r>
                      <m:t xml:space="preserve">=</m:t>
                    </m:r>
                    <m:sSub>
                      <m:e>
                        <m:r>
                          <m:t xml:space="preserve">Г</m:t>
                        </m:r>
                      </m:e>
                      <m:sub>
                        <m:r>
                          <m:t xml:space="preserve">ИЗОТ</m:t>
                        </m:r>
                      </m:sub>
                    </m:sSub>
                    <m:r>
                      <m:t xml:space="preserve">×</m:t>
                    </m:r>
                    <m:r>
                      <m:t xml:space="preserve">5</m:t>
                    </m:r>
                    <m:r>
                      <m:t xml:space="preserve">=</m:t>
                    </m:r>
                    <m:r>
                      <m:t xml:space="preserve">12.7</m:t>
                    </m:r>
                    <m:r>
                      <m:t xml:space="preserve">×</m:t>
                    </m:r>
                    <m:r>
                      <m:t xml:space="preserve">5</m:t>
                    </m:r>
                    <m:r>
                      <m:t xml:space="preserve">≈</m:t>
                    </m:r>
                    <m:r>
                      <m:t xml:space="preserve">63.3</m:t>
                    </m:r>
                    <m:r>
                      <m:t xml:space="preserve">км</m:t>
                    </m:r>
                  </m:oMath>
                </a14:m>
              </a:p>
            </p:txBody>
          </p:sp>
        </mc:Choice>
        <mc:Fallback/>
      </mc:AlternateContent>
      <mc:AlternateContent>
        <mc:Choice xmlns:a14="http://schemas.microsoft.com/office/drawing/2010/main" Requires="a14">
          <p:sp>
            <p:nvSpPr>
              <p:cNvPr id="43" name=""/>
              <p:cNvSpPr txBox="1"/>
              <p:nvPr/>
            </p:nvSpPr>
            <p:spPr>
              <a:xfrm>
                <a:off x="4114800" y="4186800"/>
                <a:ext cx="2839320" cy="574200"/>
              </a:xfrm>
              <a:prstGeom prst="rect">
                <a:avLst/>
              </a:prstGeom>
            </p:spPr>
            <p:txBody>
              <a:bodyPr/>
              <a:p>
                <a14:m>
                  <m:oMath xmlns:m="http://schemas.openxmlformats.org/officeDocument/2006/math">
                    <m:sSub>
                      <m:e>
                        <m:r>
                          <m:t xml:space="preserve">Г</m:t>
                        </m:r>
                      </m:e>
                      <m:sub>
                        <m:r>
                          <m:t xml:space="preserve">КОНВ</m:t>
                        </m:r>
                      </m:sub>
                    </m:sSub>
                    <m:r>
                      <m:t xml:space="preserve">=</m:t>
                    </m:r>
                    <m:f>
                      <m:num>
                        <m:sSub>
                          <m:e>
                            <m:r>
                              <m:t xml:space="preserve">Г</m:t>
                            </m:r>
                          </m:e>
                          <m:sub>
                            <m:r>
                              <m:t xml:space="preserve">ИЗОТ</m:t>
                            </m:r>
                          </m:sub>
                        </m:sSub>
                      </m:num>
                      <m:den>
                        <m:r>
                          <m:t xml:space="preserve">5</m:t>
                        </m:r>
                      </m:den>
                    </m:f>
                    <m:r>
                      <m:t xml:space="preserve">=</m:t>
                    </m:r>
                    <m:f>
                      <m:num>
                        <m:r>
                          <m:t xml:space="preserve">12.7</m:t>
                        </m:r>
                      </m:num>
                      <m:den>
                        <m:r>
                          <m:t xml:space="preserve">5</m:t>
                        </m:r>
                      </m:den>
                    </m:f>
                    <m:r>
                      <m:t xml:space="preserve">≈</m:t>
                    </m:r>
                    <m:r>
                      <m:t xml:space="preserve">2.53</m:t>
                    </m:r>
                    <m:r>
                      <m:t xml:space="preserve">км</m:t>
                    </m:r>
                  </m:oMath>
                </a14:m>
              </a:p>
            </p:txBody>
          </p:sp>
        </mc:Choice>
        <mc:Fallback/>
      </mc:AlternateContent>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Д</a:t>
            </a:r>
            <a:r>
              <a:rPr b="1" lang="ru" sz="2400" strike="noStrike" u="none">
                <a:solidFill>
                  <a:srgbClr val="ff9400"/>
                </a:solidFill>
                <a:uFillTx/>
                <a:latin typeface="Arial"/>
                <a:ea typeface="Arial"/>
              </a:rPr>
              <a:t>о</a:t>
            </a:r>
            <a:r>
              <a:rPr b="1" lang="ru" sz="2400" strike="noStrike" u="none">
                <a:solidFill>
                  <a:srgbClr val="ff9400"/>
                </a:solidFill>
                <a:uFillTx/>
                <a:latin typeface="Arial"/>
                <a:ea typeface="Arial"/>
              </a:rPr>
              <a:t>к</a:t>
            </a:r>
            <a:r>
              <a:rPr b="1" lang="ru" sz="2400" strike="noStrike" u="none">
                <a:solidFill>
                  <a:srgbClr val="ff9400"/>
                </a:solidFill>
                <a:uFillTx/>
                <a:latin typeface="Arial"/>
                <a:ea typeface="Arial"/>
              </a:rPr>
              <a:t>л</a:t>
            </a:r>
            <a:r>
              <a:rPr b="1" lang="ru" sz="2400" strike="noStrike" u="none">
                <a:solidFill>
                  <a:srgbClr val="ff9400"/>
                </a:solidFill>
                <a:uFillTx/>
                <a:latin typeface="Arial"/>
                <a:ea typeface="Arial"/>
              </a:rPr>
              <a:t>а</a:t>
            </a:r>
            <a:r>
              <a:rPr b="1" lang="ru" sz="2400" strike="noStrike" u="none">
                <a:solidFill>
                  <a:srgbClr val="ff9400"/>
                </a:solidFill>
                <a:uFillTx/>
                <a:latin typeface="Arial"/>
                <a:ea typeface="Arial"/>
              </a:rPr>
              <a:t>д</a:t>
            </a:r>
            <a:endParaRPr b="0" lang="en-US" sz="2400" strike="noStrike" u="none">
              <a:solidFill>
                <a:srgbClr val="000000"/>
              </a:solidFill>
              <a:uFillTx/>
              <a:latin typeface="Arial"/>
            </a:endParaRPr>
          </a:p>
        </p:txBody>
      </p:sp>
      <p:sp>
        <p:nvSpPr>
          <p:cNvPr id="45" name="PlaceHolder 2"/>
          <p:cNvSpPr>
            <a:spLocks noGrp="1"/>
          </p:cNvSpPr>
          <p:nvPr>
            <p:ph type="sldNum" idx="10"/>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D5083804-32C9-4D7E-90DF-C9364C20468D}" type="slidenum">
              <a:rPr b="0" lang="ru" sz="1100" strike="noStrike" u="none">
                <a:solidFill>
                  <a:srgbClr val="4d4e4f"/>
                </a:solidFill>
                <a:uFillTx/>
                <a:latin typeface="Arial"/>
                <a:ea typeface="Arial"/>
              </a:rPr>
              <a:t>1</a:t>
            </a:fld>
            <a:endParaRPr b="0" lang="en-US" sz="1100" strike="noStrike" u="none">
              <a:solidFill>
                <a:srgbClr val="000000"/>
              </a:solidFill>
              <a:uFillTx/>
              <a:latin typeface="Times New Roman"/>
            </a:endParaRPr>
          </a:p>
        </p:txBody>
      </p:sp>
      <p:sp>
        <p:nvSpPr>
          <p:cNvPr id="46" name="PlaceHolder 3"/>
          <p:cNvSpPr>
            <a:spLocks noGrp="1"/>
          </p:cNvSpPr>
          <p:nvPr>
            <p:ph/>
          </p:nvPr>
        </p:nvSpPr>
        <p:spPr>
          <a:xfrm>
            <a:off x="457200" y="914400"/>
            <a:ext cx="8264160" cy="3750120"/>
          </a:xfrm>
          <a:prstGeom prst="rect">
            <a:avLst/>
          </a:prstGeom>
          <a:noFill/>
          <a:ln w="0">
            <a:noFill/>
          </a:ln>
        </p:spPr>
        <p:txBody>
          <a:bodyPr lIns="19080" rIns="19080" tIns="19080" bIns="19080" anchor="t">
            <a:noAutofit/>
          </a:bodyPr>
          <a:p>
            <a:pPr indent="0">
              <a:lnSpc>
                <a:spcPct val="120000"/>
              </a:lnSpc>
              <a:buNone/>
              <a:tabLst>
                <a:tab algn="l" pos="0"/>
              </a:tabLst>
            </a:pPr>
            <a:r>
              <a:rPr b="1" lang="en-US" sz="2000" strike="noStrike" u="none">
                <a:solidFill>
                  <a:srgbClr val="4d4e4f"/>
                </a:solidFill>
                <a:uFillTx/>
                <a:latin typeface="Arial"/>
                <a:ea typeface="Arial"/>
              </a:rPr>
              <a:t>При скорости ветра более 1 м/с вводятся поправочные коэффициенты</a:t>
            </a:r>
            <a:endParaRPr b="0" lang="en-US" sz="20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a:p>
            <a:pPr indent="0">
              <a:lnSpc>
                <a:spcPct val="120000"/>
              </a:lnSpc>
              <a:buNone/>
              <a:tabLst>
                <a:tab algn="l" pos="0"/>
              </a:tabLst>
            </a:pPr>
            <a:r>
              <a:rPr b="0" lang="en-US" sz="1800" strike="noStrike" u="none">
                <a:solidFill>
                  <a:srgbClr val="4d4e4f"/>
                </a:solidFill>
                <a:uFillTx/>
                <a:latin typeface="Arial"/>
                <a:ea typeface="Arial"/>
              </a:rPr>
              <a:t>При изотермии</a:t>
            </a:r>
            <a:endParaRPr b="0" lang="en-US" sz="18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a:p>
            <a:pPr indent="0">
              <a:lnSpc>
                <a:spcPct val="120000"/>
              </a:lnSpc>
              <a:buNone/>
              <a:tabLst>
                <a:tab algn="l" pos="0"/>
              </a:tabLst>
            </a:pPr>
            <a:r>
              <a:rPr b="0" lang="en-US" sz="1800" strike="noStrike" u="none">
                <a:solidFill>
                  <a:srgbClr val="4d4e4f"/>
                </a:solidFill>
                <a:uFillTx/>
                <a:latin typeface="Arial"/>
                <a:ea typeface="Arial"/>
              </a:rPr>
              <a:t>При инверсии</a:t>
            </a:r>
            <a:endParaRPr b="0" lang="en-US" sz="18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a:p>
            <a:pPr indent="0">
              <a:lnSpc>
                <a:spcPct val="120000"/>
              </a:lnSpc>
              <a:buNone/>
              <a:tabLst>
                <a:tab algn="l" pos="0"/>
              </a:tabLst>
            </a:pPr>
            <a:r>
              <a:rPr b="0" lang="en-US" sz="1800" strike="noStrike" u="none">
                <a:solidFill>
                  <a:srgbClr val="4d4e4f"/>
                </a:solidFill>
                <a:uFillTx/>
                <a:latin typeface="Arial"/>
                <a:ea typeface="Arial"/>
              </a:rPr>
              <a:t>При конвекции</a:t>
            </a:r>
            <a:endParaRPr b="0" lang="en-US" sz="1800" strike="noStrike" u="none">
              <a:solidFill>
                <a:srgbClr val="000000"/>
              </a:solidFill>
              <a:uFillTx/>
              <a:latin typeface="Arial"/>
            </a:endParaRPr>
          </a:p>
        </p:txBody>
      </p:sp>
      <mc:AlternateContent>
        <mc:Choice xmlns:a14="http://schemas.microsoft.com/office/drawing/2010/main" Requires="a14">
          <p:sp>
            <p:nvSpPr>
              <p:cNvPr id="47" name=""/>
              <p:cNvSpPr txBox="1"/>
              <p:nvPr/>
            </p:nvSpPr>
            <p:spPr>
              <a:xfrm>
                <a:off x="2178000" y="2044800"/>
                <a:ext cx="2504160" cy="287280"/>
              </a:xfrm>
              <a:prstGeom prst="rect">
                <a:avLst/>
              </a:prstGeom>
            </p:spPr>
            <p:txBody>
              <a:bodyPr/>
              <a:p>
                <a14:m>
                  <m:oMath xmlns:m="http://schemas.openxmlformats.org/officeDocument/2006/math">
                    <m:sSub>
                      <m:e>
                        <m:r>
                          <m:t xml:space="preserve">Г</m:t>
                        </m:r>
                      </m:e>
                      <m:sub>
                        <m:r>
                          <m:t xml:space="preserve">ИЗОТ</m:t>
                        </m:r>
                      </m:sub>
                    </m:sSub>
                    <m:r>
                      <m:t xml:space="preserve">=</m:t>
                    </m:r>
                    <m:r>
                      <m:t xml:space="preserve">12.7</m:t>
                    </m:r>
                    <m:r>
                      <m:t xml:space="preserve">×</m:t>
                    </m:r>
                    <m:r>
                      <m:t xml:space="preserve">0.7</m:t>
                    </m:r>
                    <m:r>
                      <m:t xml:space="preserve">≈</m:t>
                    </m:r>
                    <m:r>
                      <m:t xml:space="preserve">8.87</m:t>
                    </m:r>
                    <m:r>
                      <m:t xml:space="preserve">км</m:t>
                    </m:r>
                  </m:oMath>
                </a14:m>
              </a:p>
            </p:txBody>
          </p:sp>
        </mc:Choice>
        <mc:Fallback/>
      </mc:AlternateContent>
      <mc:AlternateContent>
        <mc:Choice xmlns:a14="http://schemas.microsoft.com/office/drawing/2010/main" Requires="a14">
          <p:sp>
            <p:nvSpPr>
              <p:cNvPr id="48" name=""/>
              <p:cNvSpPr txBox="1"/>
              <p:nvPr/>
            </p:nvSpPr>
            <p:spPr>
              <a:xfrm>
                <a:off x="2070000" y="2720520"/>
                <a:ext cx="2256480" cy="287280"/>
              </a:xfrm>
              <a:prstGeom prst="rect">
                <a:avLst/>
              </a:prstGeom>
            </p:spPr>
            <p:txBody>
              <a:bodyPr/>
              <a:p>
                <a14:m>
                  <m:oMath xmlns:m="http://schemas.openxmlformats.org/officeDocument/2006/math">
                    <m:sSub>
                      <m:e>
                        <m:r>
                          <m:t xml:space="preserve">Г</m:t>
                        </m:r>
                      </m:e>
                      <m:sub>
                        <m:r>
                          <m:t xml:space="preserve">ИНВ</m:t>
                        </m:r>
                      </m:sub>
                    </m:sSub>
                    <m:r>
                      <m:t xml:space="preserve">=</m:t>
                    </m:r>
                    <m:r>
                      <m:t xml:space="preserve">63.3</m:t>
                    </m:r>
                    <m:r>
                      <m:t xml:space="preserve">×</m:t>
                    </m:r>
                    <m:r>
                      <m:t xml:space="preserve">0.6</m:t>
                    </m:r>
                    <m:r>
                      <m:t xml:space="preserve">≈</m:t>
                    </m:r>
                    <m:r>
                      <m:t xml:space="preserve">38</m:t>
                    </m:r>
                    <m:r>
                      <m:t xml:space="preserve">км</m:t>
                    </m:r>
                  </m:oMath>
                </a14:m>
              </a:p>
            </p:txBody>
          </p:sp>
        </mc:Choice>
        <mc:Fallback/>
      </mc:AlternateContent>
      <mc:AlternateContent>
        <mc:Choice xmlns:a14="http://schemas.microsoft.com/office/drawing/2010/main" Requires="a14">
          <p:sp>
            <p:nvSpPr>
              <p:cNvPr id="49" name=""/>
              <p:cNvSpPr txBox="1"/>
              <p:nvPr/>
            </p:nvSpPr>
            <p:spPr>
              <a:xfrm>
                <a:off x="2142000" y="3380400"/>
                <a:ext cx="2513520" cy="287280"/>
              </a:xfrm>
              <a:prstGeom prst="rect">
                <a:avLst/>
              </a:prstGeom>
            </p:spPr>
            <p:txBody>
              <a:bodyPr/>
              <a:p>
                <a14:m>
                  <m:oMath xmlns:m="http://schemas.openxmlformats.org/officeDocument/2006/math">
                    <m:sSub>
                      <m:e>
                        <m:r>
                          <m:t xml:space="preserve">Г</m:t>
                        </m:r>
                      </m:e>
                      <m:sub>
                        <m:r>
                          <m:t xml:space="preserve">КОНВ</m:t>
                        </m:r>
                      </m:sub>
                    </m:sSub>
                    <m:r>
                      <m:t xml:space="preserve">=</m:t>
                    </m:r>
                    <m:r>
                      <m:t xml:space="preserve">2.53</m:t>
                    </m:r>
                    <m:r>
                      <m:t xml:space="preserve">×</m:t>
                    </m:r>
                    <m:r>
                      <m:t xml:space="preserve">0.7</m:t>
                    </m:r>
                    <m:r>
                      <m:t xml:space="preserve">≈</m:t>
                    </m:r>
                    <m:r>
                      <m:t xml:space="preserve">1.77</m:t>
                    </m:r>
                    <m:r>
                      <m:t xml:space="preserve">км</m:t>
                    </m:r>
                  </m:oMath>
                </a14:m>
              </a:p>
            </p:txBody>
          </p:sp>
        </mc:Choice>
        <mc:Fallback/>
      </mc:AlternateContent>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Доклад</a:t>
            </a:r>
            <a:endParaRPr b="0" lang="en-US" sz="2400" strike="noStrike" u="none">
              <a:solidFill>
                <a:srgbClr val="000000"/>
              </a:solidFill>
              <a:uFillTx/>
              <a:latin typeface="Arial"/>
            </a:endParaRPr>
          </a:p>
        </p:txBody>
      </p:sp>
      <p:sp>
        <p:nvSpPr>
          <p:cNvPr id="51" name="PlaceHolder 2"/>
          <p:cNvSpPr>
            <a:spLocks noGrp="1"/>
          </p:cNvSpPr>
          <p:nvPr>
            <p:ph type="sldNum" idx="11"/>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63499DEA-6DB8-4C36-8232-F317C8983985}" type="slidenum">
              <a:rPr b="0" lang="ru" sz="1100" strike="noStrike" u="none">
                <a:solidFill>
                  <a:srgbClr val="4d4e4f"/>
                </a:solidFill>
                <a:uFillTx/>
                <a:latin typeface="Arial"/>
                <a:ea typeface="Arial"/>
              </a:rPr>
              <a:t>1</a:t>
            </a:fld>
            <a:endParaRPr b="0" lang="en-US" sz="1100" strike="noStrike" u="none">
              <a:solidFill>
                <a:srgbClr val="000000"/>
              </a:solidFill>
              <a:uFillTx/>
              <a:latin typeface="Times New Roman"/>
            </a:endParaRPr>
          </a:p>
        </p:txBody>
      </p:sp>
      <p:sp>
        <p:nvSpPr>
          <p:cNvPr id="52" name="PlaceHolder 3"/>
          <p:cNvSpPr>
            <a:spLocks noGrp="1"/>
          </p:cNvSpPr>
          <p:nvPr>
            <p:ph/>
          </p:nvPr>
        </p:nvSpPr>
        <p:spPr>
          <a:xfrm>
            <a:off x="457200" y="914400"/>
            <a:ext cx="8264160" cy="3750120"/>
          </a:xfrm>
          <a:prstGeom prst="rect">
            <a:avLst/>
          </a:prstGeom>
          <a:noFill/>
          <a:ln w="0">
            <a:noFill/>
          </a:ln>
        </p:spPr>
        <p:txBody>
          <a:bodyPr lIns="19080" rIns="19080" tIns="19080" bIns="19080" anchor="t">
            <a:noAutofit/>
          </a:bodyPr>
          <a:p>
            <a:pPr indent="0">
              <a:lnSpc>
                <a:spcPct val="120000"/>
              </a:lnSpc>
              <a:buNone/>
              <a:tabLst>
                <a:tab algn="l" pos="0"/>
              </a:tabLst>
            </a:pPr>
            <a:r>
              <a:rPr b="1" lang="en-US" sz="2000" strike="noStrike" u="none">
                <a:solidFill>
                  <a:srgbClr val="4d4e4f"/>
                </a:solidFill>
                <a:uFillTx/>
                <a:latin typeface="Arial"/>
                <a:ea typeface="Arial"/>
              </a:rPr>
              <a:t>Определяем ширину зоны химического заражения для случаев </a:t>
            </a:r>
            <a:r>
              <a:rPr b="1" lang="en-US" sz="2000" strike="noStrike" u="none">
                <a:solidFill>
                  <a:srgbClr val="4d4e4f"/>
                </a:solidFill>
                <a:uFillTx/>
                <a:latin typeface="Arial"/>
                <a:ea typeface="Arial"/>
              </a:rPr>
              <a:t>вертикальной устойчивости воздуха – инверсия, изотермия и </a:t>
            </a:r>
            <a:r>
              <a:rPr b="1" lang="en-US" sz="2000" strike="noStrike" u="none">
                <a:solidFill>
                  <a:srgbClr val="4d4e4f"/>
                </a:solidFill>
                <a:uFillTx/>
                <a:latin typeface="Arial"/>
                <a:ea typeface="Arial"/>
              </a:rPr>
              <a:t>конвекция</a:t>
            </a:r>
            <a:endParaRPr b="0" lang="en-US" sz="20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a:p>
            <a:pPr indent="0">
              <a:lnSpc>
                <a:spcPct val="120000"/>
              </a:lnSpc>
              <a:buNone/>
              <a:tabLst>
                <a:tab algn="l" pos="0"/>
              </a:tabLst>
            </a:pPr>
            <a:r>
              <a:rPr b="0" lang="en-US" sz="1800" strike="noStrike" u="none">
                <a:solidFill>
                  <a:srgbClr val="4d4e4f"/>
                </a:solidFill>
                <a:uFillTx/>
                <a:latin typeface="Arial"/>
                <a:ea typeface="Arial"/>
              </a:rPr>
              <a:t>Ширина при изотермии</a:t>
            </a:r>
            <a:endParaRPr b="0" lang="en-US" sz="18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a:p>
            <a:pPr indent="0">
              <a:lnSpc>
                <a:spcPct val="120000"/>
              </a:lnSpc>
              <a:buNone/>
              <a:tabLst>
                <a:tab algn="l" pos="0"/>
              </a:tabLst>
            </a:pPr>
            <a:r>
              <a:rPr b="0" lang="en-US" sz="1800" strike="noStrike" u="none">
                <a:solidFill>
                  <a:srgbClr val="4d4e4f"/>
                </a:solidFill>
                <a:uFillTx/>
                <a:latin typeface="Arial"/>
                <a:ea typeface="Arial"/>
              </a:rPr>
              <a:t>Ширина при инверсии</a:t>
            </a:r>
            <a:endParaRPr b="0" lang="en-US" sz="1800" strike="noStrike" u="none">
              <a:solidFill>
                <a:srgbClr val="000000"/>
              </a:solidFill>
              <a:uFillTx/>
              <a:latin typeface="Arial"/>
            </a:endParaRPr>
          </a:p>
          <a:p>
            <a:pPr indent="0">
              <a:lnSpc>
                <a:spcPct val="120000"/>
              </a:lnSpc>
              <a:buNone/>
              <a:tabLst>
                <a:tab algn="l" pos="0"/>
              </a:tabLst>
            </a:pPr>
            <a:endParaRPr b="0" lang="en-US" sz="1800" strike="noStrike" u="none">
              <a:solidFill>
                <a:srgbClr val="000000"/>
              </a:solidFill>
              <a:uFillTx/>
              <a:latin typeface="Arial"/>
            </a:endParaRPr>
          </a:p>
          <a:p>
            <a:pPr indent="0">
              <a:lnSpc>
                <a:spcPct val="120000"/>
              </a:lnSpc>
              <a:buNone/>
              <a:tabLst>
                <a:tab algn="l" pos="0"/>
              </a:tabLst>
            </a:pPr>
            <a:r>
              <a:rPr b="0" lang="en-US" sz="1800" strike="noStrike" u="none">
                <a:solidFill>
                  <a:srgbClr val="4d4e4f"/>
                </a:solidFill>
                <a:uFillTx/>
                <a:latin typeface="Arial"/>
                <a:ea typeface="Arial"/>
              </a:rPr>
              <a:t>Ширина при конвекции</a:t>
            </a:r>
            <a:endParaRPr b="0" lang="en-US" sz="1800" strike="noStrike" u="none">
              <a:solidFill>
                <a:srgbClr val="000000"/>
              </a:solidFill>
              <a:uFillTx/>
              <a:latin typeface="Arial"/>
            </a:endParaRPr>
          </a:p>
        </p:txBody>
      </p:sp>
      <mc:AlternateContent>
        <mc:Choice xmlns:a14="http://schemas.microsoft.com/office/drawing/2010/main" Requires="a14">
          <p:sp>
            <p:nvSpPr>
              <p:cNvPr id="53" name=""/>
              <p:cNvSpPr txBox="1"/>
              <p:nvPr/>
            </p:nvSpPr>
            <p:spPr>
              <a:xfrm>
                <a:off x="3045240" y="2455920"/>
                <a:ext cx="4044600" cy="287280"/>
              </a:xfrm>
              <a:prstGeom prst="rect">
                <a:avLst/>
              </a:prstGeom>
            </p:spPr>
            <p:txBody>
              <a:bodyPr/>
              <a:p>
                <a14:m>
                  <m:oMath xmlns:m="http://schemas.openxmlformats.org/officeDocument/2006/math">
                    <m:sSub>
                      <m:e>
                        <m:r>
                          <m:t xml:space="preserve">Ш</m:t>
                        </m:r>
                      </m:e>
                      <m:sub>
                        <m:r>
                          <m:t xml:space="preserve">ИЗОТ</m:t>
                        </m:r>
                      </m:sub>
                    </m:sSub>
                    <m:r>
                      <m:t xml:space="preserve">=</m:t>
                    </m:r>
                    <m:sSub>
                      <m:e>
                        <m:r>
                          <m:t xml:space="preserve">Г</m:t>
                        </m:r>
                      </m:e>
                      <m:sub>
                        <m:r>
                          <m:t xml:space="preserve">ИЗОТ</m:t>
                        </m:r>
                      </m:sub>
                    </m:sSub>
                    <m:r>
                      <m:t xml:space="preserve">×</m:t>
                    </m:r>
                    <m:r>
                      <m:t xml:space="preserve">0.15</m:t>
                    </m:r>
                    <m:r>
                      <m:t xml:space="preserve">=</m:t>
                    </m:r>
                    <m:r>
                      <m:t xml:space="preserve">8.87</m:t>
                    </m:r>
                    <m:r>
                      <m:t xml:space="preserve">×</m:t>
                    </m:r>
                    <m:r>
                      <m:t xml:space="preserve">0.15</m:t>
                    </m:r>
                    <m:r>
                      <m:t xml:space="preserve">≈</m:t>
                    </m:r>
                    <m:r>
                      <m:t xml:space="preserve">1.33</m:t>
                    </m:r>
                    <m:r>
                      <m:t xml:space="preserve">км</m:t>
                    </m:r>
                  </m:oMath>
                </a14:m>
              </a:p>
            </p:txBody>
          </p:sp>
        </mc:Choice>
        <mc:Fallback/>
      </mc:AlternateContent>
      <mc:AlternateContent>
        <mc:Choice xmlns:a14="http://schemas.microsoft.com/office/drawing/2010/main" Requires="a14">
          <p:sp>
            <p:nvSpPr>
              <p:cNvPr id="54" name=""/>
              <p:cNvSpPr txBox="1"/>
              <p:nvPr/>
            </p:nvSpPr>
            <p:spPr>
              <a:xfrm>
                <a:off x="2937600" y="3103920"/>
                <a:ext cx="3732120" cy="287280"/>
              </a:xfrm>
              <a:prstGeom prst="rect">
                <a:avLst/>
              </a:prstGeom>
            </p:spPr>
            <p:txBody>
              <a:bodyPr/>
              <a:p>
                <a14:m>
                  <m:oMath xmlns:m="http://schemas.openxmlformats.org/officeDocument/2006/math">
                    <m:sSub>
                      <m:e>
                        <m:r>
                          <m:t xml:space="preserve">Ш</m:t>
                        </m:r>
                      </m:e>
                      <m:sub>
                        <m:r>
                          <m:t xml:space="preserve">ИНВ</m:t>
                        </m:r>
                      </m:sub>
                    </m:sSub>
                    <m:r>
                      <m:t xml:space="preserve">=</m:t>
                    </m:r>
                    <m:sSub>
                      <m:e>
                        <m:r>
                          <m:t xml:space="preserve">Г</m:t>
                        </m:r>
                      </m:e>
                      <m:sub>
                        <m:r>
                          <m:t xml:space="preserve">ИНВ</m:t>
                        </m:r>
                      </m:sub>
                    </m:sSub>
                    <m:r>
                      <m:t xml:space="preserve">×</m:t>
                    </m:r>
                    <m:r>
                      <m:t xml:space="preserve">0.03</m:t>
                    </m:r>
                    <m:r>
                      <m:t xml:space="preserve">=</m:t>
                    </m:r>
                    <m:r>
                      <m:t xml:space="preserve">38</m:t>
                    </m:r>
                    <m:r>
                      <m:t xml:space="preserve">×</m:t>
                    </m:r>
                    <m:r>
                      <m:t xml:space="preserve">0.03</m:t>
                    </m:r>
                    <m:r>
                      <m:t xml:space="preserve">≈</m:t>
                    </m:r>
                    <m:r>
                      <m:t xml:space="preserve">1.14</m:t>
                    </m:r>
                    <m:r>
                      <m:t xml:space="preserve">км</m:t>
                    </m:r>
                  </m:oMath>
                </a14:m>
              </a:p>
            </p:txBody>
          </p:sp>
        </mc:Choice>
        <mc:Fallback/>
      </mc:AlternateContent>
      <mc:AlternateContent>
        <mc:Choice xmlns:a14="http://schemas.microsoft.com/office/drawing/2010/main" Requires="a14">
          <p:sp>
            <p:nvSpPr>
              <p:cNvPr id="55" name=""/>
              <p:cNvSpPr txBox="1"/>
              <p:nvPr/>
            </p:nvSpPr>
            <p:spPr>
              <a:xfrm>
                <a:off x="3045600" y="3751920"/>
                <a:ext cx="3837600" cy="287280"/>
              </a:xfrm>
              <a:prstGeom prst="rect">
                <a:avLst/>
              </a:prstGeom>
            </p:spPr>
            <p:txBody>
              <a:bodyPr/>
              <a:p>
                <a14:m>
                  <m:oMath xmlns:m="http://schemas.openxmlformats.org/officeDocument/2006/math">
                    <m:sSub>
                      <m:e>
                        <m:r>
                          <m:t xml:space="preserve">Ш</m:t>
                        </m:r>
                      </m:e>
                      <m:sub>
                        <m:r>
                          <m:t xml:space="preserve">КОНВ</m:t>
                        </m:r>
                      </m:sub>
                    </m:sSub>
                    <m:r>
                      <m:t xml:space="preserve">=</m:t>
                    </m:r>
                    <m:sSub>
                      <m:e>
                        <m:r>
                          <m:t xml:space="preserve">Г</m:t>
                        </m:r>
                      </m:e>
                      <m:sub>
                        <m:r>
                          <m:t xml:space="preserve">КОНВ</m:t>
                        </m:r>
                      </m:sub>
                    </m:sSub>
                    <m:r>
                      <m:t xml:space="preserve">×</m:t>
                    </m:r>
                    <m:r>
                      <m:t xml:space="preserve">0.8</m:t>
                    </m:r>
                    <m:r>
                      <m:t xml:space="preserve">=</m:t>
                    </m:r>
                    <m:r>
                      <m:t xml:space="preserve">1.77</m:t>
                    </m:r>
                    <m:r>
                      <m:t xml:space="preserve">×</m:t>
                    </m:r>
                    <m:r>
                      <m:t xml:space="preserve">0.8</m:t>
                    </m:r>
                    <m:r>
                      <m:t xml:space="preserve">≈</m:t>
                    </m:r>
                    <m:r>
                      <m:t xml:space="preserve">1.42</m:t>
                    </m:r>
                    <m:r>
                      <m:t xml:space="preserve">км</m:t>
                    </m:r>
                  </m:oMath>
                </a14:m>
              </a:p>
            </p:txBody>
          </p:sp>
        </mc:Choice>
        <mc:Fallback/>
      </mc:AlternateContent>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442800" y="337680"/>
            <a:ext cx="6255720" cy="440280"/>
          </a:xfrm>
          <a:prstGeom prst="rect">
            <a:avLst/>
          </a:prstGeom>
          <a:noFill/>
          <a:ln w="0">
            <a:noFill/>
          </a:ln>
        </p:spPr>
        <p:txBody>
          <a:bodyPr lIns="19080" rIns="19080" tIns="19080" bIns="19080" anchor="t">
            <a:noAutofit/>
          </a:bodyPr>
          <a:p>
            <a:pPr indent="0">
              <a:lnSpc>
                <a:spcPct val="80000"/>
              </a:lnSpc>
              <a:buNone/>
              <a:tabLst>
                <a:tab algn="l" pos="0"/>
              </a:tabLst>
            </a:pPr>
            <a:r>
              <a:rPr b="1" lang="ru" sz="2400" strike="noStrike" u="none">
                <a:solidFill>
                  <a:srgbClr val="ff9400"/>
                </a:solidFill>
                <a:uFillTx/>
                <a:latin typeface="Arial"/>
                <a:ea typeface="Arial"/>
              </a:rPr>
              <a:t>Вывод</a:t>
            </a:r>
            <a:endParaRPr b="0" lang="en-US" sz="2400" strike="noStrike" u="none">
              <a:solidFill>
                <a:srgbClr val="000000"/>
              </a:solidFill>
              <a:uFillTx/>
              <a:latin typeface="Arial"/>
            </a:endParaRPr>
          </a:p>
        </p:txBody>
      </p:sp>
      <p:sp>
        <p:nvSpPr>
          <p:cNvPr id="57" name="PlaceHolder 2"/>
          <p:cNvSpPr>
            <a:spLocks noGrp="1"/>
          </p:cNvSpPr>
          <p:nvPr>
            <p:ph type="sldNum" idx="12"/>
          </p:nvPr>
        </p:nvSpPr>
        <p:spPr>
          <a:xfrm>
            <a:off x="8704080" y="4816440"/>
            <a:ext cx="205920" cy="145080"/>
          </a:xfrm>
          <a:prstGeom prst="rect">
            <a:avLst/>
          </a:prstGeom>
          <a:noFill/>
          <a:ln w="0">
            <a:noFill/>
          </a:ln>
        </p:spPr>
        <p:txBody>
          <a:bodyPr lIns="19080" rIns="19080" tIns="19080" bIns="19080" anchor="t">
            <a:noAutofit/>
          </a:bodyPr>
          <a:lstStyle>
            <a:lvl1pPr indent="0" algn="r">
              <a:lnSpc>
                <a:spcPct val="100000"/>
              </a:lnSpc>
              <a:buNone/>
              <a:tabLst>
                <a:tab algn="l" pos="0"/>
              </a:tabLst>
              <a:defRPr b="0" lang="ru" sz="1100" strike="noStrike" u="none">
                <a:solidFill>
                  <a:srgbClr val="4d4e4f"/>
                </a:solidFill>
                <a:uFillTx/>
                <a:latin typeface="Arial"/>
                <a:ea typeface="Arial"/>
              </a:defRPr>
            </a:lvl1pPr>
          </a:lstStyle>
          <a:p>
            <a:pPr indent="0" algn="r">
              <a:lnSpc>
                <a:spcPct val="100000"/>
              </a:lnSpc>
              <a:buNone/>
              <a:tabLst>
                <a:tab algn="l" pos="0"/>
              </a:tabLst>
            </a:pPr>
            <a:fld id="{20F47E1C-00F4-4A82-A65A-6951FE460408}" type="slidenum">
              <a:rPr b="0" lang="ru" sz="1100" strike="noStrike" u="none">
                <a:solidFill>
                  <a:srgbClr val="4d4e4f"/>
                </a:solidFill>
                <a:uFillTx/>
                <a:latin typeface="Arial"/>
                <a:ea typeface="Arial"/>
              </a:rPr>
              <a:t>&lt;number&gt;</a:t>
            </a:fld>
            <a:endParaRPr b="0" lang="en-US" sz="1100" strike="noStrike" u="none">
              <a:solidFill>
                <a:srgbClr val="000000"/>
              </a:solidFill>
              <a:uFillTx/>
              <a:latin typeface="Times New Roman"/>
            </a:endParaRPr>
          </a:p>
        </p:txBody>
      </p:sp>
      <p:sp>
        <p:nvSpPr>
          <p:cNvPr id="58" name="PlaceHolder 3"/>
          <p:cNvSpPr>
            <a:spLocks noGrp="1"/>
          </p:cNvSpPr>
          <p:nvPr>
            <p:ph/>
          </p:nvPr>
        </p:nvSpPr>
        <p:spPr>
          <a:xfrm>
            <a:off x="422640" y="1050480"/>
            <a:ext cx="8264160" cy="3750120"/>
          </a:xfrm>
          <a:prstGeom prst="rect">
            <a:avLst/>
          </a:prstGeom>
          <a:noFill/>
          <a:ln w="0">
            <a:noFill/>
          </a:ln>
        </p:spPr>
        <p:txBody>
          <a:bodyPr lIns="19080" rIns="19080" tIns="19080" bIns="19080" anchor="t">
            <a:noAutofit/>
          </a:bodyPr>
          <a:p>
            <a:pPr indent="0">
              <a:lnSpc>
                <a:spcPct val="120000"/>
              </a:lnSpc>
              <a:buNone/>
            </a:pPr>
            <a:r>
              <a:rPr b="0" lang="ru-RU" sz="1800" strike="noStrike" u="none">
                <a:solidFill>
                  <a:srgbClr val="4d4e4f"/>
                </a:solidFill>
                <a:uFillTx/>
                <a:latin typeface="Arial"/>
                <a:ea typeface="Arial"/>
              </a:rPr>
              <a:t>Из рассмотрения зон химического заражения для различных случаев вертикальной устойчивости воздуха видим, что наиболее опасным является случай – </a:t>
            </a:r>
            <a:r>
              <a:rPr b="1" lang="ru-RU" sz="1800" strike="noStrike" u="none">
                <a:solidFill>
                  <a:srgbClr val="4d4e4f"/>
                </a:solidFill>
                <a:uFillTx/>
                <a:latin typeface="Arial"/>
                <a:ea typeface="Arial"/>
              </a:rPr>
              <a:t>инверсия</a:t>
            </a:r>
            <a:r>
              <a:rPr b="0" lang="ru-RU" sz="1800" strike="noStrike" u="none">
                <a:solidFill>
                  <a:srgbClr val="4d4e4f"/>
                </a:solidFill>
                <a:uFillTx/>
                <a:latin typeface="Arial"/>
                <a:ea typeface="Arial"/>
              </a:rPr>
              <a:t>.</a:t>
            </a:r>
            <a:endParaRPr b="0" lang="en-US" sz="1800" strike="noStrike" u="none">
              <a:solidFill>
                <a:srgbClr val="000000"/>
              </a:solidFill>
              <a:uFillTx/>
              <a:latin typeface="Arial"/>
            </a:endParaRPr>
          </a:p>
          <a:p>
            <a:pPr indent="0">
              <a:lnSpc>
                <a:spcPct val="120000"/>
              </a:lnSpc>
              <a:buNone/>
            </a:pPr>
            <a:endParaRPr b="0" lang="en-US" sz="1800" strike="noStrike" u="none">
              <a:solidFill>
                <a:srgbClr val="000000"/>
              </a:solidFill>
              <a:uFillTx/>
              <a:latin typeface="Arial"/>
            </a:endParaRPr>
          </a:p>
          <a:p>
            <a:pPr indent="0">
              <a:lnSpc>
                <a:spcPct val="120000"/>
              </a:lnSpc>
              <a:buNone/>
            </a:pPr>
            <a:r>
              <a:rPr b="0" lang="ru-RU" sz="1800" strike="noStrike" u="none">
                <a:solidFill>
                  <a:srgbClr val="4d4e4f"/>
                </a:solidFill>
                <a:uFillTx/>
                <a:latin typeface="Arial"/>
                <a:ea typeface="Arial"/>
              </a:rPr>
              <a:t>Ширина зоны химического заражения при инверсии составит </a:t>
            </a:r>
            <a:r>
              <a:rPr b="1" lang="ru-RU" sz="1800" strike="noStrike" u="none">
                <a:solidFill>
                  <a:srgbClr val="4d4e4f"/>
                </a:solidFill>
                <a:uFillTx/>
                <a:latin typeface="Arial"/>
                <a:ea typeface="Arial"/>
              </a:rPr>
              <a:t>1.14 км</a:t>
            </a:r>
            <a:r>
              <a:rPr b="0" lang="ru-RU" sz="1800" strike="noStrike" u="none">
                <a:solidFill>
                  <a:srgbClr val="4d4e4f"/>
                </a:solidFill>
                <a:uFillTx/>
                <a:latin typeface="Arial"/>
                <a:ea typeface="Arial"/>
              </a:rPr>
              <a:t>, что при благоприятных условиях (достаточного времени до подхода заражённого облака к предприятию) позволит эвакуировать людей за пределы зоны химического заражения на расстояние половины ширины т.е. на </a:t>
            </a:r>
            <a:r>
              <a:rPr b="1" lang="ru-RU" sz="1800" strike="noStrike" u="none">
                <a:solidFill>
                  <a:srgbClr val="4d4e4f"/>
                </a:solidFill>
                <a:uFillTx/>
                <a:latin typeface="Arial"/>
                <a:ea typeface="Arial"/>
              </a:rPr>
              <a:t>550-600м</a:t>
            </a:r>
            <a:r>
              <a:rPr b="0" lang="ru-RU" sz="1800" strike="noStrike" u="none">
                <a:solidFill>
                  <a:srgbClr val="4d4e4f"/>
                </a:solidFill>
                <a:uFillTx/>
                <a:latin typeface="Arial"/>
                <a:ea typeface="Arial"/>
              </a:rPr>
              <a:t>.</a:t>
            </a:r>
            <a:endParaRPr b="0" lang="en-US" sz="1800" strike="noStrike" u="none">
              <a:solidFill>
                <a:srgbClr val="000000"/>
              </a:solidFill>
              <a:uFillTx/>
              <a:latin typeface="Arial"/>
            </a:endParaRPr>
          </a:p>
          <a:p>
            <a:pPr indent="0">
              <a:lnSpc>
                <a:spcPct val="120000"/>
              </a:lnSpc>
              <a:buNone/>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White">
  <a:themeElements>
    <a:clrScheme name="White">
      <a:dk1>
        <a:srgbClr val="5e5e5e"/>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5e5e5e"/>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5e5e5e"/>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318</TotalTime>
  <Application>LibreOffice/24.8.3.2$Linux_X86_64 LibreOffice_project/480$Build-2</Application>
  <AppVersion>15.0000</AppVersion>
  <Words>883</Words>
  <Paragraphs>144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Krasin</dc:creator>
  <dc:description/>
  <dc:language>en-US</dc:language>
  <cp:lastModifiedBy/>
  <dcterms:modified xsi:type="dcterms:W3CDTF">2024-11-18T04:26:22Z</dcterms:modified>
  <cp:revision>23</cp:revision>
  <dc:subject/>
  <dc:title>Черезвычайная ситуация на пожарно-взрывоопасных объектах  ТНТ и ГВС</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15</vt:i4>
  </property>
  <property fmtid="{D5CDD505-2E9C-101B-9397-08002B2CF9AE}" pid="3" name="PresentationFormat">
    <vt:lpwstr>Экран (16:9)</vt:lpwstr>
  </property>
  <property fmtid="{D5CDD505-2E9C-101B-9397-08002B2CF9AE}" pid="4" name="Slides">
    <vt:i4>17</vt:i4>
  </property>
</Properties>
</file>