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8.jpeg" ContentType="image/jpeg"/>
  <Override PartName="/ppt/media/image6.png" ContentType="image/png"/>
  <Override PartName="/ppt/media/image7.jpeg" ContentType="image/jpeg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C692BA-0E59-4D3C-851D-A43EFE0449F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400" cy="44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88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D09E23-455A-4761-8F9B-5E4369BB78B2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400" cy="44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88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AF5204-08C8-4EB8-86DA-E1747F335E46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400" cy="44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88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C68EFA-5897-4A4C-8290-35DFD32B1C68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400" cy="44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88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E1D5B-3AE4-49D2-8DA1-544B6DED8703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08BAC3-A594-445D-B362-CDAA708A176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0400" cy="44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880" cy="41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 descr=""/>
          <p:cNvPicPr/>
          <p:nvPr/>
        </p:nvPicPr>
        <p:blipFill>
          <a:blip r:embed="rId4"/>
          <a:srcRect l="0" t="55" r="0" b="55"/>
          <a:stretch/>
        </p:blipFill>
        <p:spPr>
          <a:xfrm>
            <a:off x="333000" y="1118520"/>
            <a:ext cx="11930400" cy="44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5"/>
          <a:stretch/>
        </p:blipFill>
        <p:spPr>
          <a:xfrm>
            <a:off x="7072200" y="359640"/>
            <a:ext cx="1633320" cy="41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8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B75F3F-8488-4B68-A2AC-F939CC1150B2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6;p1" descr=""/>
          <p:cNvPicPr/>
          <p:nvPr/>
        </p:nvPicPr>
        <p:blipFill>
          <a:blip r:embed="rId2"/>
          <a:srcRect l="0" t="55" r="0" b="55"/>
          <a:stretch/>
        </p:blipFill>
        <p:spPr>
          <a:xfrm>
            <a:off x="333000" y="1118520"/>
            <a:ext cx="11931480" cy="4442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2960" cy="418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3400" cy="1425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BC4930-02D0-4DCE-83C2-0F08270BD1EF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6266880" cy="10360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b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Выпускная квалификационная работа на тему:</a:t>
            </a:r>
            <a:br>
              <a:rPr sz="2000"/>
            </a:br>
            <a:r>
              <a:rPr b="1" lang="en-US" sz="20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«Разработка HAL для микроконтроллера Mik32 Amur на языке программирования Rust»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4"/>
          <p:cNvSpPr/>
          <p:nvPr/>
        </p:nvSpPr>
        <p:spPr>
          <a:xfrm>
            <a:off x="457200" y="457200"/>
            <a:ext cx="5713560" cy="4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5"/>
          <p:cNvSpPr/>
          <p:nvPr/>
        </p:nvSpPr>
        <p:spPr>
          <a:xfrm>
            <a:off x="457200" y="2848680"/>
            <a:ext cx="6266880" cy="103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Выполнил: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студент группы ИКПИ-11 Крылов А.В.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Научный руководитель:</a:t>
            </a:r>
            <a:br>
              <a:rPr sz="1600"/>
            </a:b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ст. преп. Неелова О.Л.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/>
          <p:nvPr/>
        </p:nvSpPr>
        <p:spPr>
          <a:xfrm>
            <a:off x="4247280" y="4800600"/>
            <a:ext cx="10090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b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600" strike="noStrike" u="non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2024 год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200" cy="437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Постановка задачи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3400" cy="1425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4F689C-31DA-4B39-B14D-03C993191774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22"/>
          <p:cNvSpPr/>
          <p:nvPr/>
        </p:nvSpPr>
        <p:spPr>
          <a:xfrm>
            <a:off x="424800" y="1143000"/>
            <a:ext cx="826164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Основная цель дипломной работы – разработать слой аппаратных абстракций для микроконтроллера Mik32 Amur на языке Rust.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Для достижения этой цели были поставлены следующие задачи: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Реализовать поддержку основных периферийных модулей;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Обеспечить совместимость с экосистемой embedded-hal;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Продемонстрировать практическое применение разработанного решения.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200" cy="437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Mikron Mik32 HAL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3400" cy="1425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EEF5EA-AFB0-4DBA-921D-2A0F5DC8E239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8"/>
          <p:cNvSpPr/>
          <p:nvPr/>
        </p:nvSpPr>
        <p:spPr>
          <a:xfrm>
            <a:off x="457200" y="1143000"/>
            <a:ext cx="826164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Основным конкурентом для разработанного слоя аппаратных абстракций является Mikron Mik32 HAL — официальная библиотека для работы с Mik32 Amur.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Имеющиеся недостатки: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Низкий уровень безопасности при работе с памятью;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Слабая типизация;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Ручное управление ресурсами.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200" cy="437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Язык программирования Rust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3400" cy="1425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D86C8C-5F08-4EE5-88DA-8B9E5543CBC3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11"/>
          <p:cNvSpPr/>
          <p:nvPr/>
        </p:nvSpPr>
        <p:spPr>
          <a:xfrm>
            <a:off x="457200" y="1143000"/>
            <a:ext cx="826164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Для реализации HAL в данной дипломной работе использовался язык Rust.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Ключевые преимущества над C: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Безопасность работы с памятью и потоками;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Инструментарий;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Развитие языка.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886200" y="3062160"/>
            <a:ext cx="3656520" cy="196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200" cy="437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Структура библиотеки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3400" cy="1425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58C729-BC29-42FE-9582-3BB2C21973A6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18"/>
          <p:cNvSpPr/>
          <p:nvPr/>
        </p:nvSpPr>
        <p:spPr>
          <a:xfrm>
            <a:off x="424800" y="914400"/>
            <a:ext cx="826164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Разработанная в рамках дипломной работы библиотека подразделяется на 2 части: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1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PAC</a:t>
            </a: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(Peripheral Access Crate, библиотека доступа к периферии):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Низкоуровневая библиотека;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Автоматически сгенерирована из .svd файла через svd2rust;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DejaVu Sans"/>
              </a:rPr>
              <a:t>Предоставляет безопасную обёртку над доступом к регистрам периферии.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1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HAL</a:t>
            </a: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 (Hardware Abstraction Layer, слой аппаратных абстракций):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Высокоуровневая библиотека;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API для корректной настройки периферии;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18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Имплементация интерфейсов embedded-hal.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120" cy="4366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11"/>
          </p:nvPr>
        </p:nvSpPr>
        <p:spPr>
          <a:xfrm>
            <a:off x="8704080" y="481644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79DC32-CC93-4E3C-BF75-9BF28DFD7902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600200" y="775440"/>
            <a:ext cx="5713920" cy="4093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120" cy="4366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12"/>
          </p:nvPr>
        </p:nvSpPr>
        <p:spPr>
          <a:xfrm>
            <a:off x="8704080" y="481644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AF3BA5-7547-4B0C-965B-232A123BBE0D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3885120" cy="29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4800600" y="1371600"/>
            <a:ext cx="3885120" cy="2913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3200" cy="4377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Выводы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13"/>
          </p:nvPr>
        </p:nvSpPr>
        <p:spPr>
          <a:xfrm>
            <a:off x="8704080" y="4816440"/>
            <a:ext cx="203400" cy="14256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C63BC3-070A-4099-B942-990240FFB554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24"/>
          <p:cNvSpPr/>
          <p:nvPr/>
        </p:nvSpPr>
        <p:spPr>
          <a:xfrm>
            <a:off x="424800" y="1143000"/>
            <a:ext cx="826164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9080" rIns="19080" tIns="19080" bIns="19080" anchor="t">
            <a:noAutofit/>
          </a:bodyPr>
          <a:p>
            <a:pPr>
              <a:lnSpc>
                <a:spcPct val="120000"/>
              </a:lnSpc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Выполнены следующие задачи: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Реализована поддержка основных периферийных модулей микроконтроллера;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Имплементированы интерфейсы embedded-hal;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" sz="20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Продемонстрировано практическое применение разработанного решения на примере работы GPIO.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2120" cy="4366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400" strike="noStrike" u="non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14"/>
          </p:nvPr>
        </p:nvSpPr>
        <p:spPr>
          <a:xfrm>
            <a:off x="8704080" y="4816440"/>
            <a:ext cx="202320" cy="141480"/>
          </a:xfrm>
          <a:prstGeom prst="rect">
            <a:avLst/>
          </a:prstGeom>
          <a:noFill/>
          <a:ln w="0">
            <a:noFill/>
          </a:ln>
        </p:spPr>
        <p:txBody>
          <a:bodyPr lIns="19080" rIns="19080" t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9A2D40-ACD8-4EF1-842B-41F56E28B964}" type="slidenum">
              <a:rPr b="0" lang="ru" sz="1100" strike="noStrike" u="non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2025-06-02T20:34:41Z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