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jpeg" ContentType="image/jpe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3F59BC-95F9-4CC4-9BBC-5F2A08B1F45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0760" cy="4441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2240" cy="417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2"/>
          </p:nvPr>
        </p:nvSpPr>
        <p:spPr>
          <a:xfrm>
            <a:off x="8704080" y="4816440"/>
            <a:ext cx="202680" cy="1418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8903E8-70B6-48A0-B150-4E497E3B92A5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0760" cy="4441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2240" cy="417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sldNum" idx="3"/>
          </p:nvPr>
        </p:nvSpPr>
        <p:spPr>
          <a:xfrm>
            <a:off x="8704080" y="4816440"/>
            <a:ext cx="202680" cy="1418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E76113-2375-4272-BE40-794AD439736F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0760" cy="4441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2240" cy="417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4"/>
          </p:nvPr>
        </p:nvSpPr>
        <p:spPr>
          <a:xfrm>
            <a:off x="8704080" y="4816440"/>
            <a:ext cx="202680" cy="1418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9D9401-3D78-4E9C-9F03-C4362A608BE2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4A14A4-FFBA-437A-ABA4-2C3E81C44AB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7f00"/>
            </a:gs>
            <a:gs pos="100000">
              <a:srgbClr val="ffae3b"/>
            </a:gs>
          </a:gsLst>
          <a:lin ang="7464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0760" cy="4441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2240" cy="417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Google Shape;12;p2" descr=""/>
          <p:cNvPicPr/>
          <p:nvPr/>
        </p:nvPicPr>
        <p:blipFill>
          <a:blip r:embed="rId4"/>
          <a:srcRect l="0" t="55" r="0" b="55"/>
          <a:stretch/>
        </p:blipFill>
        <p:spPr>
          <a:xfrm>
            <a:off x="333000" y="1118520"/>
            <a:ext cx="11930760" cy="4441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oogle Shape;15;p2" descr="Image"/>
          <p:cNvPicPr/>
          <p:nvPr/>
        </p:nvPicPr>
        <p:blipFill>
          <a:blip r:embed="rId5"/>
          <a:stretch/>
        </p:blipFill>
        <p:spPr>
          <a:xfrm>
            <a:off x="7072200" y="359640"/>
            <a:ext cx="1633680" cy="418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709480" y="4822200"/>
            <a:ext cx="202680" cy="1418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345E98-702F-455B-9D38-CB33883EAAB5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1840" cy="4442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3320" cy="419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sldNum" idx="5"/>
          </p:nvPr>
        </p:nvSpPr>
        <p:spPr>
          <a:xfrm>
            <a:off x="8704080" y="4816440"/>
            <a:ext cx="203760" cy="1429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CB03A8-C66F-44D3-9E8B-48AA82DA9372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6267240" cy="10364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Выпускная квалификационная работа на тему:</a:t>
            </a:r>
            <a:br>
              <a:rPr sz="2000"/>
            </a:br>
            <a:r>
              <a:rPr b="1" lang="en-US" sz="20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«Разработка HAL для микроконтроллера Mik32 Amur на языке программирования Rust»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4"/>
          <p:cNvSpPr/>
          <p:nvPr/>
        </p:nvSpPr>
        <p:spPr>
          <a:xfrm>
            <a:off x="457200" y="457200"/>
            <a:ext cx="5713920" cy="44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Санкт-Петербургский государственный университет телекоммуникаций им. проф. М.А. Бонч-Бруевича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5"/>
          <p:cNvSpPr/>
          <p:nvPr/>
        </p:nvSpPr>
        <p:spPr>
          <a:xfrm>
            <a:off x="457200" y="2848680"/>
            <a:ext cx="626724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b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6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Выполнил:</a:t>
            </a:r>
            <a:br>
              <a:rPr sz="1600"/>
            </a:br>
            <a:r>
              <a:rPr b="1" lang="en-US" sz="16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студент группы ИКПИ-11 Крылов А.В.</a:t>
            </a:r>
            <a:br>
              <a:rPr sz="1600"/>
            </a:br>
            <a:r>
              <a:rPr b="1" lang="en-US" sz="16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Научный руководитель:</a:t>
            </a:r>
            <a:br>
              <a:rPr sz="1600"/>
            </a:br>
            <a:r>
              <a:rPr b="1" lang="en-US" sz="16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ст. преп. Неелова О.Л.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/>
          <p:nvPr/>
        </p:nvSpPr>
        <p:spPr>
          <a:xfrm>
            <a:off x="4247280" y="4800600"/>
            <a:ext cx="1009440" cy="2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b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6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2024 год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3560" cy="438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Постановка задачи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6"/>
          </p:nvPr>
        </p:nvSpPr>
        <p:spPr>
          <a:xfrm>
            <a:off x="8704080" y="4816440"/>
            <a:ext cx="203760" cy="1429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0B7C76-744F-4D29-9D9E-A93113B73A61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22"/>
          <p:cNvSpPr/>
          <p:nvPr/>
        </p:nvSpPr>
        <p:spPr>
          <a:xfrm>
            <a:off x="424800" y="1143000"/>
            <a:ext cx="826200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Основная цель дипломной работы – разработать слой аппаратных абстракций для микроконтроллера Mik32 Amur на языке Rust.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Для достижения этой цели были поставлены следующие задачи: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Реализовать поддержку основных периферийных модулей;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Обеспечить совместимость с экосистемой embedded-hal;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Продемонстрировать практическое применение разработанного решения.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3560" cy="438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Mikron Mik32 HAL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7"/>
          </p:nvPr>
        </p:nvSpPr>
        <p:spPr>
          <a:xfrm>
            <a:off x="8704080" y="4816440"/>
            <a:ext cx="203760" cy="1429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640DA1-65D7-46B0-AE5C-F2C17A134A91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/>
          <p:nvPr/>
        </p:nvSpPr>
        <p:spPr>
          <a:xfrm>
            <a:off x="457200" y="1143000"/>
            <a:ext cx="826200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Основным конкурентом для разработанного слоя аппаратных абстракций является Mikron Mik32 HAL — официальная библиотека для работы с Mik32 Amur.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Имеющиеся недостатки: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Отсутствие безопасности работы с памятью;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Слабая типизация;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Ручное управление ресурсами.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3560" cy="438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Язык программирования Rust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8"/>
          </p:nvPr>
        </p:nvSpPr>
        <p:spPr>
          <a:xfrm>
            <a:off x="8704080" y="4816440"/>
            <a:ext cx="203760" cy="1429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2D3E29-ED54-43F6-A445-4250B65B1ED9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11"/>
          <p:cNvSpPr/>
          <p:nvPr/>
        </p:nvSpPr>
        <p:spPr>
          <a:xfrm>
            <a:off x="457200" y="1143000"/>
            <a:ext cx="826200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Для реализации HAL в данной дипломной работе использовался язык Rust.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Ключевые преимущества над C: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Безопасность работы с памятью и потоками;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Инструментарий;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Развитие языка.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886200" y="3062160"/>
            <a:ext cx="3656880" cy="1967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3560" cy="438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Структура библиотеки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9"/>
          </p:nvPr>
        </p:nvSpPr>
        <p:spPr>
          <a:xfrm>
            <a:off x="8704080" y="4816440"/>
            <a:ext cx="203760" cy="1429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C89119-A0E4-45FC-80AE-79B55B04658C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18"/>
          <p:cNvSpPr/>
          <p:nvPr/>
        </p:nvSpPr>
        <p:spPr>
          <a:xfrm>
            <a:off x="424800" y="914400"/>
            <a:ext cx="826200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Разработанная в рамках дипломной работы библиотека подразделяется на 2 части: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1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PAC</a:t>
            </a: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 (Peripheral Access Crate, библиотека доступа к периферии):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DejaVu Sans"/>
              </a:rPr>
              <a:t>Низкоуровневая библиотека;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DejaVu Sans"/>
              </a:rPr>
              <a:t>Автоматически сгенерирована из .svd файла через svd2rust;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DejaVu Sans"/>
              </a:rPr>
              <a:t>Предоставляет безопасную обёртку над доступом к регистрам периферии.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1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HAL</a:t>
            </a: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 (Hardware Abstraction Layer, слой аппаратных абстракций):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Высокоуровневая библиотека;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API для корректной настройки периферии;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Имплементация интерфейсов embedded-hal.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480" cy="4370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Пример работы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10"/>
          </p:nvPr>
        </p:nvSpPr>
        <p:spPr>
          <a:xfrm>
            <a:off x="8704080" y="4816440"/>
            <a:ext cx="202680" cy="1418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D0F32C-F869-44CC-B8E1-781D422D0F31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600200" y="775440"/>
            <a:ext cx="5714280" cy="4093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480" cy="4370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Пример работы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11"/>
          </p:nvPr>
        </p:nvSpPr>
        <p:spPr>
          <a:xfrm>
            <a:off x="8704080" y="4816440"/>
            <a:ext cx="202680" cy="1418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83DDC5-1FB2-477E-B5E5-8D33AE7A1F8A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3885480" cy="2914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4800600" y="1371600"/>
            <a:ext cx="3885480" cy="2914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3560" cy="438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Выводы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12"/>
          </p:nvPr>
        </p:nvSpPr>
        <p:spPr>
          <a:xfrm>
            <a:off x="8704080" y="4816440"/>
            <a:ext cx="203760" cy="1429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A3983E-9280-40AA-9650-C37C10CEB0A9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24"/>
          <p:cNvSpPr/>
          <p:nvPr/>
        </p:nvSpPr>
        <p:spPr>
          <a:xfrm>
            <a:off x="424800" y="1143000"/>
            <a:ext cx="826200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Выполнены следующие задачи: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Реализована поддержка основных периферийных модулей микроконтроллера;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Имплементированы интерфейсы embedded-hal;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Продемонстрировано практическое применение разработанного решения на примере работы GPIO.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14600" y="2302920"/>
            <a:ext cx="6252480" cy="4370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СПАСИБО ЗА ВНИМАНИЕ!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13"/>
          </p:nvPr>
        </p:nvSpPr>
        <p:spPr>
          <a:xfrm>
            <a:off x="8704080" y="4816440"/>
            <a:ext cx="202680" cy="1418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17C84B-2BBE-4DBC-86A0-9DB1ABCF3EF5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2025-06-02T11:59:20Z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