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316" r:id="rId5"/>
    <p:sldId id="259" r:id="rId6"/>
    <p:sldId id="260" r:id="rId7"/>
    <p:sldId id="262" r:id="rId8"/>
    <p:sldId id="315" r:id="rId9"/>
    <p:sldId id="281" r:id="rId10"/>
    <p:sldId id="264" r:id="rId11"/>
    <p:sldId id="317" r:id="rId12"/>
    <p:sldId id="309" r:id="rId13"/>
    <p:sldId id="296" r:id="rId14"/>
    <p:sldId id="282" r:id="rId15"/>
    <p:sldId id="265" r:id="rId16"/>
    <p:sldId id="312" r:id="rId17"/>
    <p:sldId id="314" r:id="rId18"/>
    <p:sldId id="266" r:id="rId19"/>
    <p:sldId id="284" r:id="rId20"/>
    <p:sldId id="290" r:id="rId21"/>
    <p:sldId id="267" r:id="rId22"/>
    <p:sldId id="287" r:id="rId23"/>
    <p:sldId id="288" r:id="rId24"/>
    <p:sldId id="289" r:id="rId25"/>
    <p:sldId id="286" r:id="rId26"/>
    <p:sldId id="285" r:id="rId27"/>
    <p:sldId id="269" r:id="rId28"/>
    <p:sldId id="297" r:id="rId29"/>
    <p:sldId id="270" r:id="rId30"/>
    <p:sldId id="271" r:id="rId31"/>
    <p:sldId id="291" r:id="rId32"/>
    <p:sldId id="298" r:id="rId33"/>
    <p:sldId id="273" r:id="rId34"/>
    <p:sldId id="292" r:id="rId35"/>
    <p:sldId id="274" r:id="rId36"/>
    <p:sldId id="310" r:id="rId37"/>
    <p:sldId id="293" r:id="rId38"/>
    <p:sldId id="294" r:id="rId39"/>
    <p:sldId id="275" r:id="rId40"/>
    <p:sldId id="295" r:id="rId41"/>
    <p:sldId id="276" r:id="rId42"/>
    <p:sldId id="300" r:id="rId43"/>
    <p:sldId id="299" r:id="rId44"/>
    <p:sldId id="301" r:id="rId45"/>
    <p:sldId id="279" r:id="rId46"/>
    <p:sldId id="302" r:id="rId47"/>
    <p:sldId id="303" r:id="rId48"/>
    <p:sldId id="304" r:id="rId49"/>
    <p:sldId id="305" r:id="rId50"/>
    <p:sldId id="278" r:id="rId51"/>
    <p:sldId id="313" r:id="rId52"/>
    <p:sldId id="306" r:id="rId53"/>
    <p:sldId id="280" r:id="rId54"/>
    <p:sldId id="318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8F8F8"/>
    <a:srgbClr val="A3A3C1"/>
    <a:srgbClr val="00518E"/>
    <a:srgbClr val="000000"/>
    <a:srgbClr val="ABE9FF"/>
    <a:srgbClr val="54547E"/>
    <a:srgbClr val="C1C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440"/>
    </p:cViewPr>
  </p:sorterViewPr>
  <p:notesViewPr>
    <p:cSldViewPr>
      <p:cViewPr varScale="1">
        <p:scale>
          <a:sx n="136" d="100"/>
          <a:sy n="136" d="100"/>
        </p:scale>
        <p:origin x="-1758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0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99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04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193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23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23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21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77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22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057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23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27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23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407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339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14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9592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24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468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1814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0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24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8538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26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929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26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726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27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1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3530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576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29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874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29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4042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30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8134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7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3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2080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3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305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3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0812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820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4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67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3530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7318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3118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8679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6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70861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7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5507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8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31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8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35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4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79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16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4985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7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5932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18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1834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9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9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30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17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74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302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19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885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31863" eaLnBrk="0" hangingPunct="0"/>
            <a:r>
              <a:rPr lang="en-US" sz="1000" i="1"/>
              <a:t>20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582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78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1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5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3663" y="6488113"/>
            <a:ext cx="5603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lang="en-US" sz="1400">
                <a:latin typeface="Book Antiqua" pitchFamily="18" charset="0"/>
              </a:rPr>
              <a:t>Database Management Systems, 3ed, R. Ramakrishnan and J. Gehrke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544F29F0-9AED-4FFB-A765-0DB409492658}" type="slidenum">
              <a:rPr lang="en-US" sz="1400">
                <a:latin typeface="Book Antiqua" pitchFamily="18" charset="0"/>
              </a:rPr>
              <a:pPr algn="r" eaLnBrk="0" hangingPunct="0"/>
              <a:t>‹#›</a:t>
            </a:fld>
            <a:endParaRPr lang="en-US" sz="1400">
              <a:latin typeface="Book Antiqua" pitchFamily="18" charset="0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85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4800" smtClean="0"/>
              <a:t>Schema Refinement and </a:t>
            </a:r>
            <a:br>
              <a:rPr lang="en-US" sz="4800" smtClean="0"/>
            </a:br>
            <a:r>
              <a:rPr lang="en-US" sz="4800" smtClean="0"/>
              <a:t>Normal Forms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Chapter 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mtClean="0"/>
              <a:t>Closure of a FD set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990600" y="1371600"/>
            <a:ext cx="1447800" cy="61277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</a:rPr>
              <a:t>X</a:t>
            </a:r>
            <a:r>
              <a:rPr lang="en-US" sz="1800" dirty="0">
                <a:latin typeface="Times New Roman"/>
                <a:cs typeface="Times New Roman"/>
              </a:rPr>
              <a:t>→</a:t>
            </a:r>
            <a:r>
              <a:rPr lang="en-US" sz="1800" dirty="0">
                <a:latin typeface="Calibri" pitchFamily="34" charset="0"/>
                <a:cs typeface="Times New Roman"/>
              </a:rPr>
              <a:t>AB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Times New Roman"/>
              </a:rPr>
              <a:t>…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1295400"/>
            <a:ext cx="4572000" cy="83026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marL="569913" indent="-569913">
              <a:defRPr/>
            </a:pPr>
            <a:r>
              <a:rPr lang="en-US" i="1" dirty="0">
                <a:latin typeface="Calibri" pitchFamily="34" charset="0"/>
              </a:rPr>
              <a:t>F</a:t>
            </a:r>
            <a:r>
              <a:rPr lang="en-US" i="1" baseline="30000" dirty="0">
                <a:latin typeface="Calibri" pitchFamily="34" charset="0"/>
              </a:rPr>
              <a:t>+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closure of F </a:t>
            </a:r>
            <a:r>
              <a:rPr lang="en-US" dirty="0">
                <a:latin typeface="Calibri" pitchFamily="34" charset="0"/>
              </a:rPr>
              <a:t>is the set of all FDs that are implied by </a:t>
            </a:r>
            <a:r>
              <a:rPr lang="en-US" i="1" dirty="0">
                <a:latin typeface="Calibri" pitchFamily="34" charset="0"/>
              </a:rPr>
              <a:t>F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2590800" y="1447800"/>
            <a:ext cx="685800" cy="407988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685800" y="1219200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47800" y="2286000"/>
            <a:ext cx="1371600" cy="765175"/>
          </a:xfrm>
          <a:prstGeom prst="wedgeRoundRectCallout">
            <a:avLst>
              <a:gd name="adj1" fmla="val -39918"/>
              <a:gd name="adj2" fmla="val -108288"/>
              <a:gd name="adj3" fmla="val 16667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ts val="25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Explicit set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010400" y="2514600"/>
            <a:ext cx="1371600" cy="765175"/>
          </a:xfrm>
          <a:prstGeom prst="wedgeRoundRectCallout">
            <a:avLst>
              <a:gd name="adj1" fmla="val -52072"/>
              <a:gd name="adj2" fmla="val -129710"/>
              <a:gd name="adj3" fmla="val 16667"/>
            </a:avLst>
          </a:prstGeom>
          <a:solidFill>
            <a:srgbClr val="ABE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ts val="2500"/>
              </a:lnSpc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Implicit set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02025" y="3200400"/>
            <a:ext cx="3495675" cy="3086100"/>
            <a:chOff x="3501428" y="3200400"/>
            <a:chExt cx="3495675" cy="3086100"/>
          </a:xfrm>
        </p:grpSpPr>
        <p:pic>
          <p:nvPicPr>
            <p:cNvPr id="10291" name="Picture 51" descr="C:\Users\Kien\AppData\Local\Microsoft\Windows\Temporary Internet Files\Content.IE5\9VB6F9G2\MC900078768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1428" y="3200400"/>
              <a:ext cx="3495675" cy="30861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6" name="TextBox 3"/>
            <p:cNvSpPr txBox="1">
              <a:spLocks noChangeArrowheads="1"/>
            </p:cNvSpPr>
            <p:nvPr/>
          </p:nvSpPr>
          <p:spPr bwMode="auto">
            <a:xfrm rot="-1579386">
              <a:off x="4987756" y="3381051"/>
              <a:ext cx="978792" cy="206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80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38200" y="3441700"/>
            <a:ext cx="2133600" cy="1371600"/>
            <a:chOff x="838200" y="3441954"/>
            <a:chExt cx="2133600" cy="1371600"/>
          </a:xfrm>
        </p:grpSpPr>
        <p:sp>
          <p:nvSpPr>
            <p:cNvPr id="10253" name="Cloud Callout 4"/>
            <p:cNvSpPr>
              <a:spLocks noChangeArrowheads="1"/>
            </p:cNvSpPr>
            <p:nvPr/>
          </p:nvSpPr>
          <p:spPr bwMode="auto">
            <a:xfrm>
              <a:off x="838200" y="3441954"/>
              <a:ext cx="2133600" cy="1371600"/>
            </a:xfrm>
            <a:prstGeom prst="cloudCallout">
              <a:avLst>
                <a:gd name="adj1" fmla="val 68995"/>
                <a:gd name="adj2" fmla="val -14301"/>
              </a:avLst>
            </a:prstGeom>
            <a:solidFill>
              <a:srgbClr val="ABE9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21101339">
              <a:off x="1517650" y="3446717"/>
              <a:ext cx="1212850" cy="1200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200" dirty="0">
                  <a:solidFill>
                    <a:schemeClr val="bg1">
                      <a:lumMod val="10000"/>
                    </a:schemeClr>
                  </a:solidFill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sz="7200" baseline="30000" dirty="0">
                  <a:solidFill>
                    <a:schemeClr val="bg1">
                      <a:lumMod val="10000"/>
                    </a:schemeClr>
                  </a:solidFill>
                  <a:latin typeface="Calibri" pitchFamily="34" charset="0"/>
                  <a:cs typeface="Calibri" pitchFamily="34" charset="0"/>
                </a:rPr>
                <a:t>+</a:t>
              </a:r>
              <a:endParaRPr lang="en-US" sz="7200" dirty="0">
                <a:solidFill>
                  <a:schemeClr val="bg1">
                    <a:lumMod val="1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/>
              <a:t>Attribute Closure </a:t>
            </a:r>
            <a:r>
              <a:rPr lang="en-US" sz="3000" i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(≠ closure of FD set)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43123"/>
              </p:ext>
            </p:extLst>
          </p:nvPr>
        </p:nvGraphicFramePr>
        <p:xfrm>
          <a:off x="2743200" y="2209800"/>
          <a:ext cx="1524000" cy="132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2743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X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T="45715" marB="4571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T="45715" marB="4571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</a:tbl>
          </a:graphicData>
        </a:graphic>
      </p:graphicFrame>
      <p:sp>
        <p:nvSpPr>
          <p:cNvPr id="7" name="Flowchart: Document 6"/>
          <p:cNvSpPr/>
          <p:nvPr/>
        </p:nvSpPr>
        <p:spPr bwMode="auto">
          <a:xfrm>
            <a:off x="2819400" y="1219200"/>
            <a:ext cx="1447800" cy="61277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</a:rPr>
              <a:t>X</a:t>
            </a:r>
            <a:r>
              <a:rPr lang="en-US" sz="1800" dirty="0">
                <a:latin typeface="Times New Roman"/>
                <a:cs typeface="Times New Roman"/>
              </a:rPr>
              <a:t>→</a:t>
            </a:r>
            <a:r>
              <a:rPr lang="en-US" sz="1800" dirty="0">
                <a:latin typeface="Calibri" pitchFamily="34" charset="0"/>
                <a:cs typeface="Times New Roman"/>
              </a:rPr>
              <a:t>AB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Times New Roman"/>
              </a:rPr>
              <a:t>…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308" name="TextBox 12"/>
          <p:cNvSpPr txBox="1">
            <a:spLocks noChangeArrowheads="1"/>
          </p:cNvSpPr>
          <p:nvPr/>
        </p:nvSpPr>
        <p:spPr bwMode="auto">
          <a:xfrm>
            <a:off x="2487336" y="1100136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latin typeface="Calibri" pitchFamily="34" charset="0"/>
              </a:rPr>
              <a:t>F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9600" y="1219200"/>
            <a:ext cx="4191000" cy="2286000"/>
            <a:chOff x="2590800" y="1371600"/>
            <a:chExt cx="4191000" cy="2286000"/>
          </a:xfrm>
        </p:grpSpPr>
        <p:sp>
          <p:nvSpPr>
            <p:cNvPr id="12" name="Rectangle 11"/>
            <p:cNvSpPr/>
            <p:nvPr/>
          </p:nvSpPr>
          <p:spPr>
            <a:xfrm>
              <a:off x="3505200" y="1450181"/>
              <a:ext cx="3276600" cy="2092881"/>
            </a:xfrm>
            <a:prstGeom prst="rect">
              <a:avLst/>
            </a:prstGeom>
            <a:solidFill>
              <a:srgbClr val="C1C1D5"/>
            </a:solidFill>
          </p:spPr>
          <p:txBody>
            <a:bodyPr wrap="square">
              <a:spAutoFit/>
            </a:bodyPr>
            <a:lstStyle/>
            <a:p>
              <a:pPr marL="569913" lvl="1" indent="-569913">
                <a:lnSpc>
                  <a:spcPts val="2600"/>
                </a:lnSpc>
                <a:spcAft>
                  <a:spcPts val="300"/>
                </a:spcAft>
                <a:buSzPct val="75000"/>
                <a:buFont typeface="Wingdings" pitchFamily="2" charset="2"/>
                <a:buNone/>
                <a:defRPr/>
              </a:pP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i="1" baseline="30000" dirty="0">
                  <a:latin typeface="Calibri" pitchFamily="34" charset="0"/>
                </a:rPr>
                <a:t>+</a:t>
              </a:r>
              <a:r>
                <a:rPr lang="en-US" dirty="0">
                  <a:latin typeface="Calibri" pitchFamily="34" charset="0"/>
                </a:rPr>
                <a:t> = 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attribute closure </a:t>
              </a:r>
              <a:r>
                <a:rPr lang="en-US" dirty="0">
                  <a:latin typeface="Calibri" pitchFamily="34" charset="0"/>
                </a:rPr>
                <a:t>of an attribute set X </a:t>
              </a:r>
              <a:r>
                <a:rPr lang="en-US" dirty="0" err="1">
                  <a:latin typeface="Calibri" pitchFamily="34" charset="0"/>
                </a:rPr>
                <a:t>wrt</a:t>
              </a:r>
              <a:r>
                <a:rPr lang="en-US" dirty="0">
                  <a:latin typeface="Calibri" pitchFamily="34" charset="0"/>
                </a:rPr>
                <a:t> to a set of FD </a:t>
              </a:r>
              <a:r>
                <a:rPr lang="en-US" i="1" dirty="0">
                  <a:latin typeface="Calibri" pitchFamily="34" charset="0"/>
                </a:rPr>
                <a:t>F is the set of </a:t>
              </a:r>
              <a:r>
                <a:rPr lang="en-US" dirty="0">
                  <a:latin typeface="Calibri" pitchFamily="34" charset="0"/>
                </a:rPr>
                <a:t>all attributes A such that X </a:t>
              </a:r>
              <a:r>
                <a:rPr lang="en-US" dirty="0">
                  <a:latin typeface="Times New Roman"/>
                  <a:cs typeface="Times New Roman"/>
                </a:rPr>
                <a:t>→</a:t>
              </a:r>
              <a:r>
                <a:rPr lang="en-US" dirty="0">
                  <a:latin typeface="Calibri" pitchFamily="34" charset="0"/>
                </a:rPr>
                <a:t> A is in </a:t>
              </a:r>
              <a:r>
                <a:rPr lang="en-US" i="1" dirty="0">
                  <a:latin typeface="Calibri" pitchFamily="34" charset="0"/>
                </a:rPr>
                <a:t>F</a:t>
              </a:r>
              <a:r>
                <a:rPr lang="en-US" i="1" baseline="30000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2971800" y="2286000"/>
              <a:ext cx="914400" cy="457200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312" name="Right Brace 1"/>
            <p:cNvSpPr>
              <a:spLocks/>
            </p:cNvSpPr>
            <p:nvPr/>
          </p:nvSpPr>
          <p:spPr bwMode="auto">
            <a:xfrm>
              <a:off x="2590800" y="1371600"/>
              <a:ext cx="304800" cy="2286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algn="ctr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2" name="Can 1"/>
          <p:cNvSpPr/>
          <p:nvPr/>
        </p:nvSpPr>
        <p:spPr bwMode="auto">
          <a:xfrm>
            <a:off x="1028700" y="2295398"/>
            <a:ext cx="914400" cy="121615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397866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972" y="2174173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b="1" baseline="30000" dirty="0" smtClean="0">
                <a:latin typeface="Calibri" pitchFamily="34" charset="0"/>
                <a:cs typeface="Calibri" pitchFamily="34" charset="0"/>
              </a:rPr>
              <a:t>+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345986" y="1652962"/>
            <a:ext cx="304800" cy="74757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588" y="2837772"/>
            <a:ext cx="421910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986" y="119659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" y="3886200"/>
            <a:ext cx="3226014" cy="926191"/>
          </a:xfrm>
          <a:prstGeom prst="wedgeRoundRectCallout">
            <a:avLst>
              <a:gd name="adj1" fmla="val -20453"/>
              <a:gd name="adj2" fmla="val -94594"/>
              <a:gd name="adj3" fmla="val 16667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Any attribute whose value can be determined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 from the value of X (according to F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+</a:t>
            </a:r>
            <a:r>
              <a:rPr lang="en-US" sz="1600" dirty="0" smtClean="0">
                <a:solidFill>
                  <a:srgbClr val="F8F8F8"/>
                </a:solidFill>
                <a:latin typeface="Segoe Print" panose="02000600000000000000" pitchFamily="2" charset="0"/>
              </a:rPr>
              <a:t>)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rgbClr val="F8F8F8"/>
              </a:solidFill>
              <a:effectLst/>
              <a:latin typeface="Segoe Print" panose="02000600000000000000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10000" y="4267200"/>
            <a:ext cx="5105400" cy="1981200"/>
            <a:chOff x="1981200" y="4191000"/>
            <a:chExt cx="5105400" cy="1981200"/>
          </a:xfrm>
        </p:grpSpPr>
        <p:sp>
          <p:nvSpPr>
            <p:cNvPr id="23" name="Oval 22"/>
            <p:cNvSpPr/>
            <p:nvPr/>
          </p:nvSpPr>
          <p:spPr bwMode="auto">
            <a:xfrm>
              <a:off x="1981200" y="4191000"/>
              <a:ext cx="5105400" cy="1981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0" rIns="91440" bIns="18288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590800" y="4572000"/>
              <a:ext cx="1981200" cy="1371600"/>
            </a:xfrm>
            <a:prstGeom prst="ellipse">
              <a:avLst/>
            </a:prstGeom>
            <a:solidFill>
              <a:srgbClr val="A3A3C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4572000"/>
              <a:ext cx="51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F</a:t>
              </a:r>
              <a:r>
                <a:rPr lang="en-US" sz="3200" i="1" baseline="300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+</a:t>
              </a:r>
              <a:endParaRPr lang="en-US" sz="3200" i="1" baseline="300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465043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1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000" y="5289203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2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33800" y="5181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3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08543" y="4827538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4228211" y="4925568"/>
              <a:ext cx="1180331" cy="3322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Implies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4065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/>
              <a:t>Attribute Closure </a:t>
            </a:r>
            <a:r>
              <a:rPr lang="en-US" sz="3000" i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(≠ closure of FD set)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305800" cy="1600200"/>
          </a:xfrm>
          <a:solidFill>
            <a:srgbClr val="ABE9FF"/>
          </a:solidFill>
        </p:spPr>
        <p:txBody>
          <a:bodyPr/>
          <a:lstStyle/>
          <a:p>
            <a:pPr marL="457200" lvl="1" indent="-288925">
              <a:lnSpc>
                <a:spcPts val="2800"/>
              </a:lnSpc>
              <a:spcBef>
                <a:spcPts val="300"/>
              </a:spcBef>
              <a:buSzPct val="75000"/>
              <a:buFont typeface="Wingdings" pitchFamily="2" charset="2"/>
              <a:buNone/>
            </a:pP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</a:rPr>
              <a:t>Closure = X;</a:t>
            </a:r>
          </a:p>
          <a:p>
            <a:pPr marL="457200" lvl="1" indent="-288925">
              <a:lnSpc>
                <a:spcPts val="2800"/>
              </a:lnSpc>
              <a:spcBef>
                <a:spcPts val="300"/>
              </a:spcBef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</a:rPr>
              <a:t>Repeat until there is no change  {</a:t>
            </a:r>
          </a:p>
          <a:p>
            <a:pPr marL="457200" lvl="1" indent="-288925">
              <a:lnSpc>
                <a:spcPts val="2800"/>
              </a:lnSpc>
              <a:spcBef>
                <a:spcPts val="300"/>
              </a:spcBef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</a:rPr>
              <a:t>		if there is an FD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</a:rPr>
              <a:t>U</a:t>
            </a:r>
            <a:r>
              <a:rPr lang="en-US" sz="2800" i="1" dirty="0" smtClean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 in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F</a:t>
            </a:r>
            <a:r>
              <a:rPr lang="en-US" sz="2800" i="1" baseline="300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+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 such that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U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closure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457200" lvl="1" indent="-288925">
              <a:lnSpc>
                <a:spcPts val="2800"/>
              </a:lnSpc>
              <a:spcBef>
                <a:spcPts val="300"/>
              </a:spcBef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		      		then set 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closure = closure 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 </a:t>
            </a:r>
            <a:r>
              <a:rPr lang="en-US" sz="2800" i="1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dirty="0" smtClean="0">
                <a:solidFill>
                  <a:srgbClr val="00518E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    }</a:t>
            </a:r>
            <a:endParaRPr lang="en-US" sz="2800" dirty="0" smtClean="0">
              <a:solidFill>
                <a:srgbClr val="00518E"/>
              </a:solidFill>
              <a:latin typeface="Calibri" pitchFamily="34" charset="0"/>
            </a:endParaRPr>
          </a:p>
          <a:p>
            <a:pPr lvl="2">
              <a:buSzPct val="75000"/>
              <a:buFontTx/>
              <a:buNone/>
            </a:pPr>
            <a:endParaRPr lang="en-US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29122"/>
              </p:ext>
            </p:extLst>
          </p:nvPr>
        </p:nvGraphicFramePr>
        <p:xfrm>
          <a:off x="2743200" y="2209800"/>
          <a:ext cx="1524000" cy="132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2743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X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T="45715" marB="4571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T="45715" marB="4571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FF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  <a:tr h="209298"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>
                        <a:latin typeface="Calibri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400" dirty="0">
                        <a:latin typeface="Calibri" pitchFamily="34" charset="0"/>
                      </a:endParaRPr>
                    </a:p>
                  </a:txBody>
                  <a:tcPr marT="45715" marB="45715"/>
                </a:tc>
              </a:tr>
            </a:tbl>
          </a:graphicData>
        </a:graphic>
      </p:graphicFrame>
      <p:sp>
        <p:nvSpPr>
          <p:cNvPr id="7" name="Flowchart: Document 6"/>
          <p:cNvSpPr/>
          <p:nvPr/>
        </p:nvSpPr>
        <p:spPr bwMode="auto">
          <a:xfrm>
            <a:off x="2819400" y="1219200"/>
            <a:ext cx="1447800" cy="612775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</a:rPr>
              <a:t>X</a:t>
            </a:r>
            <a:r>
              <a:rPr lang="en-US" sz="1800" dirty="0">
                <a:latin typeface="Times New Roman"/>
                <a:cs typeface="Times New Roman"/>
              </a:rPr>
              <a:t>→</a:t>
            </a:r>
            <a:r>
              <a:rPr lang="en-US" sz="1800" dirty="0">
                <a:latin typeface="Calibri" pitchFamily="34" charset="0"/>
                <a:cs typeface="Times New Roman"/>
              </a:rPr>
              <a:t>AB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Times New Roman"/>
              </a:rPr>
              <a:t>…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308" name="TextBox 12"/>
          <p:cNvSpPr txBox="1">
            <a:spLocks noChangeArrowheads="1"/>
          </p:cNvSpPr>
          <p:nvPr/>
        </p:nvSpPr>
        <p:spPr bwMode="auto">
          <a:xfrm>
            <a:off x="2487336" y="1100136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latin typeface="Calibri" pitchFamily="34" charset="0"/>
              </a:rPr>
              <a:t>F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9600" y="1219200"/>
            <a:ext cx="4191000" cy="2286000"/>
            <a:chOff x="2590800" y="1371600"/>
            <a:chExt cx="4191000" cy="2286000"/>
          </a:xfrm>
        </p:grpSpPr>
        <p:sp>
          <p:nvSpPr>
            <p:cNvPr id="12" name="Rectangle 11"/>
            <p:cNvSpPr/>
            <p:nvPr/>
          </p:nvSpPr>
          <p:spPr>
            <a:xfrm>
              <a:off x="3505200" y="1450181"/>
              <a:ext cx="3276600" cy="2092881"/>
            </a:xfrm>
            <a:prstGeom prst="rect">
              <a:avLst/>
            </a:prstGeom>
            <a:solidFill>
              <a:srgbClr val="C1C1D5"/>
            </a:solidFill>
          </p:spPr>
          <p:txBody>
            <a:bodyPr wrap="square">
              <a:spAutoFit/>
            </a:bodyPr>
            <a:lstStyle/>
            <a:p>
              <a:pPr marL="569913" lvl="1" indent="-569913">
                <a:lnSpc>
                  <a:spcPts val="2600"/>
                </a:lnSpc>
                <a:spcAft>
                  <a:spcPts val="300"/>
                </a:spcAft>
                <a:buSzPct val="75000"/>
                <a:buFont typeface="Wingdings" pitchFamily="2" charset="2"/>
                <a:buNone/>
                <a:defRPr/>
              </a:pP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i="1" baseline="30000" dirty="0">
                  <a:latin typeface="Calibri" pitchFamily="34" charset="0"/>
                </a:rPr>
                <a:t>+</a:t>
              </a:r>
              <a:r>
                <a:rPr lang="en-US" dirty="0">
                  <a:latin typeface="Calibri" pitchFamily="34" charset="0"/>
                </a:rPr>
                <a:t> = 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attribute closure </a:t>
              </a:r>
              <a:r>
                <a:rPr lang="en-US" dirty="0">
                  <a:latin typeface="Calibri" pitchFamily="34" charset="0"/>
                </a:rPr>
                <a:t>of an attribute set X </a:t>
              </a:r>
              <a:r>
                <a:rPr lang="en-US" dirty="0" err="1">
                  <a:latin typeface="Calibri" pitchFamily="34" charset="0"/>
                </a:rPr>
                <a:t>wrt</a:t>
              </a:r>
              <a:r>
                <a:rPr lang="en-US" dirty="0">
                  <a:latin typeface="Calibri" pitchFamily="34" charset="0"/>
                </a:rPr>
                <a:t> to a set of FD </a:t>
              </a:r>
              <a:r>
                <a:rPr lang="en-US" i="1" dirty="0">
                  <a:latin typeface="Calibri" pitchFamily="34" charset="0"/>
                </a:rPr>
                <a:t>F is the set of </a:t>
              </a:r>
              <a:r>
                <a:rPr lang="en-US" dirty="0">
                  <a:latin typeface="Calibri" pitchFamily="34" charset="0"/>
                </a:rPr>
                <a:t>all attributes A such that X </a:t>
              </a:r>
              <a:r>
                <a:rPr lang="en-US" dirty="0">
                  <a:latin typeface="Times New Roman"/>
                  <a:cs typeface="Times New Roman"/>
                </a:rPr>
                <a:t>→</a:t>
              </a:r>
              <a:r>
                <a:rPr lang="en-US" dirty="0">
                  <a:latin typeface="Calibri" pitchFamily="34" charset="0"/>
                </a:rPr>
                <a:t> A is in </a:t>
              </a:r>
              <a:r>
                <a:rPr lang="en-US" i="1" dirty="0">
                  <a:latin typeface="Calibri" pitchFamily="34" charset="0"/>
                </a:rPr>
                <a:t>F</a:t>
              </a:r>
              <a:r>
                <a:rPr lang="en-US" i="1" baseline="30000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2971800" y="2286000"/>
              <a:ext cx="914400" cy="457200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312" name="Right Brace 1"/>
            <p:cNvSpPr>
              <a:spLocks/>
            </p:cNvSpPr>
            <p:nvPr/>
          </p:nvSpPr>
          <p:spPr bwMode="auto">
            <a:xfrm>
              <a:off x="2590800" y="1371600"/>
              <a:ext cx="304800" cy="2286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algn="ctr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2" name="Can 1"/>
          <p:cNvSpPr/>
          <p:nvPr/>
        </p:nvSpPr>
        <p:spPr bwMode="auto">
          <a:xfrm>
            <a:off x="1028700" y="2295398"/>
            <a:ext cx="914400" cy="121615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397866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972" y="2174173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b="1" baseline="30000" dirty="0" smtClean="0">
                <a:latin typeface="Calibri" pitchFamily="34" charset="0"/>
                <a:cs typeface="Calibri" pitchFamily="34" charset="0"/>
              </a:rPr>
              <a:t>+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345986" y="1652962"/>
            <a:ext cx="304800" cy="74757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588" y="2837772"/>
            <a:ext cx="421910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986" y="119659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B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191588" y="3720202"/>
            <a:ext cx="3226014" cy="926191"/>
          </a:xfrm>
          <a:prstGeom prst="wedgeRoundRectCallout">
            <a:avLst>
              <a:gd name="adj1" fmla="val -33974"/>
              <a:gd name="adj2" fmla="val -77974"/>
              <a:gd name="adj3" fmla="val 16667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Any attribute whose value can be determined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 from the value of X (according to F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rgbClr val="F8F8F8"/>
                </a:solidFill>
                <a:effectLst/>
                <a:latin typeface="Segoe Print" panose="02000600000000000000" pitchFamily="2" charset="0"/>
              </a:rPr>
              <a:t>+</a:t>
            </a:r>
            <a:r>
              <a:rPr lang="en-US" sz="1600" dirty="0" smtClean="0">
                <a:solidFill>
                  <a:srgbClr val="F8F8F8"/>
                </a:solidFill>
                <a:latin typeface="Segoe Print" panose="02000600000000000000" pitchFamily="2" charset="0"/>
              </a:rPr>
              <a:t>)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rgbClr val="F8F8F8"/>
              </a:solidFill>
              <a:effectLst/>
              <a:latin typeface="Segoe Print" panose="02000600000000000000" pitchFamily="2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715000" y="4174971"/>
            <a:ext cx="3226014" cy="926191"/>
          </a:xfrm>
          <a:prstGeom prst="wedgeRoundRectCallout">
            <a:avLst>
              <a:gd name="adj1" fmla="val -32742"/>
              <a:gd name="adj2" fmla="val 92294"/>
              <a:gd name="adj3" fmla="val 16667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dirty="0" smtClean="0">
                <a:solidFill>
                  <a:srgbClr val="F8F8F8"/>
                </a:solidFill>
                <a:latin typeface="Segoe Print" panose="02000600000000000000" pitchFamily="2" charset="0"/>
              </a:rPr>
              <a:t>If left-hand side is in the closure, add the right hand side to the closure</a:t>
            </a:r>
            <a:endParaRPr kumimoji="0" lang="en-US" sz="1600" b="0" i="0" u="none" strike="noStrike" cap="none" normalizeH="0" baseline="30000" dirty="0" smtClean="0">
              <a:ln>
                <a:noFill/>
              </a:ln>
              <a:solidFill>
                <a:srgbClr val="F8F8F8"/>
              </a:solidFill>
              <a:effectLst/>
              <a:latin typeface="Segoe Print" panose="02000600000000000000" pitchFamily="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Closure - 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62966" y="1514615"/>
            <a:ext cx="8077200" cy="914400"/>
          </a:xfrm>
          <a:solidFill>
            <a:srgbClr val="ABE9FF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dirty="0" smtClean="0">
                <a:latin typeface="Calibri" pitchFamily="34" charset="0"/>
              </a:rPr>
              <a:t>Relation  </a:t>
            </a:r>
            <a:r>
              <a:rPr lang="en-US" sz="2600" i="1" dirty="0" smtClean="0">
                <a:latin typeface="Calibri" pitchFamily="34" charset="0"/>
              </a:rPr>
              <a:t>ABCDEF</a:t>
            </a:r>
            <a:r>
              <a:rPr lang="en-US" sz="2600" dirty="0" smtClean="0">
                <a:latin typeface="Calibri" pitchFamily="34" charset="0"/>
              </a:rPr>
              <a:t> with FD’s {</a:t>
            </a:r>
            <a:r>
              <a:rPr lang="en-US" sz="2600" i="1" dirty="0" smtClean="0">
                <a:latin typeface="Calibri" pitchFamily="34" charset="0"/>
              </a:rPr>
              <a:t>AB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i="1" dirty="0" smtClean="0">
                <a:latin typeface="Calibri" pitchFamily="34" charset="0"/>
              </a:rPr>
              <a:t>C, BC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i="1" dirty="0" smtClean="0">
                <a:latin typeface="Calibri" pitchFamily="34" charset="0"/>
              </a:rPr>
              <a:t>AD, D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i="1" dirty="0" smtClean="0">
                <a:latin typeface="Calibri" pitchFamily="34" charset="0"/>
              </a:rPr>
              <a:t>E, CF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600" i="1" dirty="0" smtClean="0"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600" dirty="0" smtClean="0">
                <a:latin typeface="Calibri" pitchFamily="34" charset="0"/>
              </a:rPr>
              <a:t>What is {</a:t>
            </a:r>
            <a:r>
              <a:rPr lang="en-US" sz="2600" i="1" dirty="0" smtClean="0">
                <a:latin typeface="Calibri" pitchFamily="34" charset="0"/>
              </a:rPr>
              <a:t>A, B</a:t>
            </a:r>
            <a:r>
              <a:rPr lang="en-US" sz="2600" dirty="0" smtClean="0">
                <a:latin typeface="Calibri" pitchFamily="34" charset="0"/>
              </a:rPr>
              <a:t>}</a:t>
            </a:r>
            <a:r>
              <a:rPr lang="en-US" sz="2600" baseline="30000" dirty="0" smtClean="0">
                <a:latin typeface="Calibri" pitchFamily="34" charset="0"/>
              </a:rPr>
              <a:t>+ </a:t>
            </a:r>
            <a:r>
              <a:rPr lang="en-US" sz="2600" dirty="0" smtClean="0">
                <a:latin typeface="Calibri" pitchFamily="34" charset="0"/>
              </a:rPr>
              <a:t>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3001585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600" i="1" dirty="0">
                <a:latin typeface="Calibri" pitchFamily="34" charset="0"/>
              </a:rPr>
              <a:t>Initially,         </a:t>
            </a:r>
            <a:r>
              <a:rPr lang="en-US" sz="2600" kern="0" dirty="0">
                <a:latin typeface="Calibri" pitchFamily="34" charset="0"/>
              </a:rPr>
              <a:t>{</a:t>
            </a:r>
            <a:r>
              <a:rPr lang="en-US" sz="2600" i="1" kern="0" dirty="0">
                <a:latin typeface="Calibri" pitchFamily="34" charset="0"/>
              </a:rPr>
              <a:t>A, B</a:t>
            </a:r>
            <a:r>
              <a:rPr lang="en-US" sz="2600" kern="0" dirty="0">
                <a:latin typeface="Calibri" pitchFamily="34" charset="0"/>
              </a:rPr>
              <a:t>}</a:t>
            </a:r>
            <a:r>
              <a:rPr lang="en-US" sz="2600" kern="0" baseline="30000" dirty="0">
                <a:latin typeface="Calibri" pitchFamily="34" charset="0"/>
              </a:rPr>
              <a:t>+ </a:t>
            </a:r>
            <a:r>
              <a:rPr lang="en-US" sz="2600" kern="0" dirty="0">
                <a:latin typeface="Calibri" pitchFamily="34" charset="0"/>
              </a:rPr>
              <a:t> =  {A, B} </a:t>
            </a:r>
            <a:r>
              <a:rPr lang="en-US" sz="2600" i="1" dirty="0">
                <a:latin typeface="Calibri" pitchFamily="34" charset="0"/>
              </a:rPr>
              <a:t>	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600" i="1" dirty="0">
                <a:latin typeface="Calibri" pitchFamily="34" charset="0"/>
              </a:rPr>
              <a:t>AB</a:t>
            </a:r>
            <a:r>
              <a:rPr lang="en-US" sz="2600" i="1" dirty="0">
                <a:latin typeface="Times New Roman"/>
                <a:cs typeface="Times New Roman"/>
              </a:rPr>
              <a:t>→</a:t>
            </a:r>
            <a:r>
              <a:rPr lang="en-US" sz="2600" i="1" dirty="0">
                <a:latin typeface="Calibri" pitchFamily="34" charset="0"/>
              </a:rPr>
              <a:t>C    </a:t>
            </a:r>
            <a:r>
              <a:rPr lang="en-US" sz="2600" dirty="0">
                <a:latin typeface="Calibri" pitchFamily="34" charset="0"/>
                <a:sym typeface="Symbol"/>
              </a:rPr>
              <a:t></a:t>
            </a:r>
            <a:r>
              <a:rPr lang="en-US" sz="2600" i="1" dirty="0">
                <a:latin typeface="Calibri" pitchFamily="34" charset="0"/>
                <a:sym typeface="Symbol"/>
              </a:rPr>
              <a:t>  </a:t>
            </a:r>
            <a:r>
              <a:rPr lang="en-US" sz="2600" kern="0" dirty="0">
                <a:latin typeface="Calibri" pitchFamily="34" charset="0"/>
                <a:cs typeface="+mn-cs"/>
              </a:rPr>
              <a:t> {</a:t>
            </a:r>
            <a:r>
              <a:rPr lang="en-US" sz="2600" i="1" kern="0" dirty="0">
                <a:latin typeface="Calibri" pitchFamily="34" charset="0"/>
                <a:cs typeface="+mn-cs"/>
              </a:rPr>
              <a:t>A, B</a:t>
            </a:r>
            <a:r>
              <a:rPr lang="en-US" sz="2600" kern="0" dirty="0">
                <a:latin typeface="Calibri" pitchFamily="34" charset="0"/>
                <a:cs typeface="+mn-cs"/>
              </a:rPr>
              <a:t>}</a:t>
            </a:r>
            <a:r>
              <a:rPr lang="en-US" sz="2600" kern="0" baseline="30000" dirty="0">
                <a:latin typeface="Calibri" pitchFamily="34" charset="0"/>
                <a:cs typeface="+mn-cs"/>
              </a:rPr>
              <a:t>+ </a:t>
            </a:r>
            <a:r>
              <a:rPr lang="en-US" sz="2600" kern="0" dirty="0">
                <a:latin typeface="Calibri" pitchFamily="34" charset="0"/>
                <a:cs typeface="+mn-cs"/>
              </a:rPr>
              <a:t> =  {A, B, C}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600" i="1" dirty="0">
                <a:latin typeface="Calibri" pitchFamily="34" charset="0"/>
              </a:rPr>
              <a:t>BC</a:t>
            </a:r>
            <a:r>
              <a:rPr lang="en-US" sz="2600" i="1" dirty="0">
                <a:latin typeface="Times New Roman"/>
                <a:cs typeface="Times New Roman"/>
              </a:rPr>
              <a:t>→</a:t>
            </a:r>
            <a:r>
              <a:rPr lang="en-US" sz="2600" i="1" dirty="0">
                <a:latin typeface="Calibri" pitchFamily="34" charset="0"/>
              </a:rPr>
              <a:t>AD </a:t>
            </a:r>
            <a:r>
              <a:rPr lang="en-US" sz="2600" dirty="0">
                <a:latin typeface="Calibri" pitchFamily="34" charset="0"/>
                <a:sym typeface="Symbol"/>
              </a:rPr>
              <a:t></a:t>
            </a:r>
            <a:r>
              <a:rPr lang="en-US" sz="2600" i="1" dirty="0">
                <a:latin typeface="Calibri" pitchFamily="34" charset="0"/>
                <a:sym typeface="Symbol"/>
              </a:rPr>
              <a:t>  </a:t>
            </a:r>
            <a:r>
              <a:rPr lang="en-US" sz="2600" kern="0" dirty="0">
                <a:latin typeface="Calibri" pitchFamily="34" charset="0"/>
              </a:rPr>
              <a:t> {</a:t>
            </a:r>
            <a:r>
              <a:rPr lang="en-US" sz="2600" i="1" kern="0" dirty="0">
                <a:latin typeface="Calibri" pitchFamily="34" charset="0"/>
              </a:rPr>
              <a:t>A, B</a:t>
            </a:r>
            <a:r>
              <a:rPr lang="en-US" sz="2600" kern="0" dirty="0">
                <a:latin typeface="Calibri" pitchFamily="34" charset="0"/>
              </a:rPr>
              <a:t>}</a:t>
            </a:r>
            <a:r>
              <a:rPr lang="en-US" sz="2600" kern="0" baseline="30000" dirty="0">
                <a:latin typeface="Calibri" pitchFamily="34" charset="0"/>
              </a:rPr>
              <a:t>+ </a:t>
            </a:r>
            <a:r>
              <a:rPr lang="en-US" sz="2600" kern="0" dirty="0">
                <a:latin typeface="Calibri" pitchFamily="34" charset="0"/>
              </a:rPr>
              <a:t> =  {A, B, C, D}</a:t>
            </a:r>
            <a:r>
              <a:rPr lang="en-US" sz="2600" i="1" dirty="0">
                <a:latin typeface="Calibri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600" i="1" dirty="0">
                <a:latin typeface="Calibri" pitchFamily="34" charset="0"/>
              </a:rPr>
              <a:t>D</a:t>
            </a:r>
            <a:r>
              <a:rPr lang="en-US" sz="2600" i="1" dirty="0">
                <a:latin typeface="Times New Roman"/>
                <a:cs typeface="Times New Roman"/>
              </a:rPr>
              <a:t>→</a:t>
            </a:r>
            <a:r>
              <a:rPr lang="en-US" sz="2600" i="1" dirty="0">
                <a:latin typeface="Calibri" pitchFamily="34" charset="0"/>
              </a:rPr>
              <a:t>E      </a:t>
            </a:r>
            <a:r>
              <a:rPr lang="en-US" sz="2600" dirty="0">
                <a:latin typeface="Calibri" pitchFamily="34" charset="0"/>
                <a:sym typeface="Symbol"/>
              </a:rPr>
              <a:t></a:t>
            </a:r>
            <a:r>
              <a:rPr lang="en-US" sz="2600" i="1" dirty="0">
                <a:latin typeface="Calibri" pitchFamily="34" charset="0"/>
                <a:sym typeface="Symbol"/>
              </a:rPr>
              <a:t>  </a:t>
            </a:r>
            <a:r>
              <a:rPr lang="en-US" sz="2600" kern="0" dirty="0">
                <a:latin typeface="Calibri" pitchFamily="34" charset="0"/>
              </a:rPr>
              <a:t> {</a:t>
            </a:r>
            <a:r>
              <a:rPr lang="en-US" sz="2600" i="1" kern="0" dirty="0">
                <a:latin typeface="Calibri" pitchFamily="34" charset="0"/>
              </a:rPr>
              <a:t>A, B</a:t>
            </a:r>
            <a:r>
              <a:rPr lang="en-US" sz="2600" kern="0" dirty="0">
                <a:latin typeface="Calibri" pitchFamily="34" charset="0"/>
              </a:rPr>
              <a:t>}</a:t>
            </a:r>
            <a:r>
              <a:rPr lang="en-US" sz="2600" kern="0" baseline="30000" dirty="0">
                <a:latin typeface="Calibri" pitchFamily="34" charset="0"/>
              </a:rPr>
              <a:t>+ </a:t>
            </a:r>
            <a:r>
              <a:rPr lang="en-US" sz="2600" kern="0" dirty="0">
                <a:latin typeface="Calibri" pitchFamily="34" charset="0"/>
              </a:rPr>
              <a:t> =  {A, B, C, D, E}</a:t>
            </a:r>
            <a:r>
              <a:rPr lang="en-US" sz="2600" i="1" dirty="0">
                <a:latin typeface="Calibri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600" i="1" dirty="0">
                <a:latin typeface="Calibri" pitchFamily="34" charset="0"/>
              </a:rPr>
              <a:t>CF</a:t>
            </a:r>
            <a:r>
              <a:rPr lang="en-US" sz="2600" i="1" dirty="0">
                <a:latin typeface="Times New Roman"/>
                <a:cs typeface="Times New Roman"/>
              </a:rPr>
              <a:t>→</a:t>
            </a:r>
            <a:r>
              <a:rPr lang="en-US" sz="2600" i="1" dirty="0">
                <a:latin typeface="Calibri" pitchFamily="34" charset="0"/>
              </a:rPr>
              <a:t>B  </a:t>
            </a:r>
            <a:r>
              <a:rPr lang="en-US" sz="2600" dirty="0">
                <a:latin typeface="Calibri" pitchFamily="34" charset="0"/>
                <a:sym typeface="Symbol"/>
              </a:rPr>
              <a:t> </a:t>
            </a:r>
            <a:r>
              <a:rPr lang="en-US" sz="2600" dirty="0">
                <a:latin typeface="Calibri" pitchFamily="34" charset="0"/>
              </a:rPr>
              <a:t> </a:t>
            </a:r>
            <a:r>
              <a:rPr lang="en-US" sz="2600" i="1" dirty="0">
                <a:latin typeface="Calibri" pitchFamily="34" charset="0"/>
              </a:rPr>
              <a:t>F</a:t>
            </a:r>
            <a:r>
              <a:rPr lang="en-US" sz="2600" dirty="0">
                <a:latin typeface="Calibri" pitchFamily="34" charset="0"/>
              </a:rPr>
              <a:t> is on the left-hand side, we cannot include </a:t>
            </a:r>
            <a:r>
              <a:rPr lang="en-US" sz="2600" i="1" dirty="0">
                <a:latin typeface="Calibri" pitchFamily="34" charset="0"/>
              </a:rPr>
              <a:t>F</a:t>
            </a:r>
            <a:r>
              <a:rPr lang="en-US" sz="2600" dirty="0">
                <a:latin typeface="Calibri" pitchFamily="34" charset="0"/>
              </a:rPr>
              <a:t> </a:t>
            </a:r>
            <a:r>
              <a:rPr lang="en-US" sz="2600" kern="0" dirty="0">
                <a:latin typeface="Calibri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kern="0" dirty="0">
                <a:latin typeface="Calibri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kern="0" dirty="0">
                <a:latin typeface="Calibri" pitchFamily="34" charset="0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kern="0" dirty="0">
                <a:latin typeface="Calibri" pitchFamily="34" charset="0"/>
              </a:rPr>
              <a:t> </a:t>
            </a:r>
            <a:endParaRPr lang="en-US" kern="0" dirty="0">
              <a:latin typeface="Calibri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en-US" kern="0" dirty="0">
              <a:latin typeface="Calibri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en-US" kern="0" dirty="0">
              <a:latin typeface="Calibri" pitchFamily="34" charset="0"/>
              <a:cs typeface="+mn-cs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6553200" y="3537204"/>
            <a:ext cx="1219200" cy="1216152"/>
          </a:xfrm>
          <a:prstGeom prst="can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4700" y="4289806"/>
            <a:ext cx="407484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411510"/>
            <a:ext cx="94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{A,B}</a:t>
            </a:r>
            <a:r>
              <a:rPr lang="en-US" b="1" baseline="30000" dirty="0" smtClean="0">
                <a:latin typeface="Calibri" pitchFamily="34" charset="0"/>
                <a:cs typeface="Calibri" pitchFamily="34" charset="0"/>
              </a:rPr>
              <a:t>+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888" y="4079578"/>
            <a:ext cx="421910" cy="58477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43228" y="2438400"/>
            <a:ext cx="348172" cy="1203943"/>
            <a:chOff x="7043228" y="2438400"/>
            <a:chExt cx="348172" cy="1203943"/>
          </a:xfrm>
        </p:grpSpPr>
        <p:sp>
          <p:nvSpPr>
            <p:cNvPr id="8" name="Down Arrow 7"/>
            <p:cNvSpPr/>
            <p:nvPr/>
          </p:nvSpPr>
          <p:spPr bwMode="auto">
            <a:xfrm>
              <a:off x="7043228" y="2894768"/>
              <a:ext cx="304800" cy="747575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3228" y="243840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80999" y="3426781"/>
            <a:ext cx="1617133" cy="2116943"/>
          </a:xfrm>
          <a:prstGeom prst="ellipse">
            <a:avLst/>
          </a:prstGeom>
          <a:noFill/>
          <a:ln w="12700" cap="flat" cmpd="sng" algn="ctr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828800" y="5486400"/>
            <a:ext cx="2362200" cy="914400"/>
          </a:xfrm>
          <a:prstGeom prst="wedgeRoundRectCallout">
            <a:avLst>
              <a:gd name="adj1" fmla="val -75805"/>
              <a:gd name="adj2" fmla="val -70023"/>
              <a:gd name="adj3" fmla="val 16667"/>
            </a:avLst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ts val="1800"/>
              </a:lnSpc>
              <a:defRPr/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Make sure to consider the closure of the FD set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24600" y="5489118"/>
            <a:ext cx="1627187" cy="1331913"/>
            <a:chOff x="658813" y="5073650"/>
            <a:chExt cx="1627187" cy="1331913"/>
          </a:xfrm>
        </p:grpSpPr>
        <p:sp>
          <p:nvSpPr>
            <p:cNvPr id="15" name="Oval 2"/>
            <p:cNvSpPr>
              <a:spLocks noChangeArrowheads="1"/>
            </p:cNvSpPr>
            <p:nvPr/>
          </p:nvSpPr>
          <p:spPr bwMode="auto">
            <a:xfrm>
              <a:off x="658813" y="5073650"/>
              <a:ext cx="1474787" cy="1174750"/>
            </a:xfrm>
            <a:prstGeom prst="ellipse">
              <a:avLst/>
            </a:prstGeom>
            <a:solidFill>
              <a:srgbClr val="A3A3C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6" name="Oval 1"/>
            <p:cNvSpPr>
              <a:spLocks noChangeArrowheads="1"/>
            </p:cNvSpPr>
            <p:nvPr/>
          </p:nvSpPr>
          <p:spPr bwMode="auto">
            <a:xfrm>
              <a:off x="762000" y="5257800"/>
              <a:ext cx="685800" cy="762000"/>
            </a:xfrm>
            <a:prstGeom prst="ellipse">
              <a:avLst/>
            </a:prstGeom>
            <a:solidFill>
              <a:srgbClr val="ABE9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7" name="TextBox 3"/>
            <p:cNvSpPr txBox="1">
              <a:spLocks noChangeArrowheads="1"/>
            </p:cNvSpPr>
            <p:nvPr/>
          </p:nvSpPr>
          <p:spPr bwMode="auto">
            <a:xfrm>
              <a:off x="1295400" y="5105400"/>
              <a:ext cx="30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1857375" y="5943600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i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i="1" baseline="3000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+</a:t>
              </a:r>
              <a:endPara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Reasoning About FDs  (Contd.)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581400"/>
          </a:xfrm>
        </p:spPr>
        <p:txBody>
          <a:bodyPr/>
          <a:lstStyle/>
          <a:p>
            <a:pPr>
              <a:lnSpc>
                <a:spcPts val="3100"/>
              </a:lnSpc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Computing the closure of a set of FDs can be expensive.  </a:t>
            </a:r>
            <a:endParaRPr lang="en-US" dirty="0" smtClean="0">
              <a:latin typeface="Calibri" pitchFamily="34" charset="0"/>
            </a:endParaRPr>
          </a:p>
          <a:p>
            <a:pPr lvl="1">
              <a:lnSpc>
                <a:spcPts val="3100"/>
              </a:lnSpc>
              <a:spcAft>
                <a:spcPts val="1800"/>
              </a:spcAft>
              <a:defRPr/>
            </a:pP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Size 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of closure is exponential in # </a:t>
            </a:r>
            <a:r>
              <a:rPr lang="en-US" sz="2600" dirty="0" err="1">
                <a:solidFill>
                  <a:srgbClr val="7030A0"/>
                </a:solidFill>
                <a:latin typeface="Calibri" pitchFamily="34" charset="0"/>
              </a:rPr>
              <a:t>attrs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!</a:t>
            </a:r>
          </a:p>
          <a:p>
            <a:pPr>
              <a:lnSpc>
                <a:spcPts val="3100"/>
              </a:lnSpc>
              <a:defRPr/>
            </a:pPr>
            <a:r>
              <a:rPr lang="en-US" dirty="0" smtClean="0">
                <a:latin typeface="Calibri" pitchFamily="34" charset="0"/>
              </a:rPr>
              <a:t>Typically</a:t>
            </a:r>
            <a:r>
              <a:rPr lang="en-US" dirty="0">
                <a:latin typeface="Calibri" pitchFamily="34" charset="0"/>
              </a:rPr>
              <a:t>, we just want to check if a given FD </a:t>
            </a:r>
            <a:r>
              <a:rPr lang="en-US" i="1" dirty="0">
                <a:latin typeface="Calibri" pitchFamily="34" charset="0"/>
              </a:rPr>
              <a:t>X </a:t>
            </a:r>
            <a:r>
              <a:rPr lang="en-US" i="1" dirty="0" smtClean="0">
                <a:latin typeface="Calibri" pitchFamily="34" charset="0"/>
                <a:cs typeface="Times New Roman"/>
              </a:rPr>
              <a:t>→</a:t>
            </a:r>
            <a:r>
              <a:rPr lang="en-US" i="1" dirty="0" smtClean="0">
                <a:latin typeface="Calibri" pitchFamily="34" charset="0"/>
              </a:rPr>
              <a:t> Y </a:t>
            </a:r>
            <a:r>
              <a:rPr lang="en-US" dirty="0">
                <a:latin typeface="Calibri" pitchFamily="34" charset="0"/>
              </a:rPr>
              <a:t>is in the closure of a set of FDs </a:t>
            </a:r>
            <a:r>
              <a:rPr lang="en-US" i="1" dirty="0">
                <a:latin typeface="Calibri" pitchFamily="34" charset="0"/>
              </a:rPr>
              <a:t>F</a:t>
            </a:r>
            <a:r>
              <a:rPr lang="en-US" dirty="0">
                <a:latin typeface="Calibri" pitchFamily="34" charset="0"/>
              </a:rPr>
              <a:t>.  An efficient check:</a:t>
            </a:r>
          </a:p>
          <a:p>
            <a:pPr marL="858838" lvl="1" indent="-401638">
              <a:buSzPct val="75000"/>
              <a:buFont typeface="+mj-lt"/>
              <a:buAutoNum type="arabicPeriod"/>
              <a:defRPr/>
            </a:pP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Compute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600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  <a:latin typeface="Calibri" pitchFamily="34" charset="0"/>
              </a:rPr>
              <a:t>wrt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F</a:t>
            </a:r>
            <a:endParaRPr lang="en-US" sz="2600" i="1" dirty="0">
              <a:solidFill>
                <a:srgbClr val="7030A0"/>
              </a:solidFill>
              <a:latin typeface="Calibri" pitchFamily="34" charset="0"/>
            </a:endParaRPr>
          </a:p>
          <a:p>
            <a:pPr marL="858838" lvl="1" indent="-401638">
              <a:spcAft>
                <a:spcPts val="1200"/>
              </a:spcAft>
              <a:buSzPct val="75000"/>
              <a:buFont typeface="+mj-lt"/>
              <a:buAutoNum type="arabicPeriod"/>
              <a:defRPr/>
            </a:pP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Check 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if </a:t>
            </a:r>
            <a:r>
              <a:rPr lang="en-US" sz="2600" i="1" dirty="0">
                <a:solidFill>
                  <a:srgbClr val="7030A0"/>
                </a:solidFill>
                <a:latin typeface="Calibri" pitchFamily="34" charset="0"/>
              </a:rPr>
              <a:t>Y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 is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in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600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sz="2600" baseline="30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(i.e., Do we have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Y ?)</a:t>
            </a:r>
            <a:endParaRPr lang="en-US" sz="2600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8813" y="5073650"/>
            <a:ext cx="1627187" cy="1331913"/>
            <a:chOff x="658813" y="5073650"/>
            <a:chExt cx="1627187" cy="1331913"/>
          </a:xfrm>
        </p:grpSpPr>
        <p:sp>
          <p:nvSpPr>
            <p:cNvPr id="13314" name="Oval 2"/>
            <p:cNvSpPr>
              <a:spLocks noChangeArrowheads="1"/>
            </p:cNvSpPr>
            <p:nvPr/>
          </p:nvSpPr>
          <p:spPr bwMode="auto">
            <a:xfrm>
              <a:off x="658813" y="5073650"/>
              <a:ext cx="1474787" cy="1174750"/>
            </a:xfrm>
            <a:prstGeom prst="ellipse">
              <a:avLst/>
            </a:prstGeom>
            <a:solidFill>
              <a:srgbClr val="A3A3C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3318" name="Oval 1"/>
            <p:cNvSpPr>
              <a:spLocks noChangeArrowheads="1"/>
            </p:cNvSpPr>
            <p:nvPr/>
          </p:nvSpPr>
          <p:spPr bwMode="auto">
            <a:xfrm>
              <a:off x="762000" y="5257800"/>
              <a:ext cx="685800" cy="762000"/>
            </a:xfrm>
            <a:prstGeom prst="ellipse">
              <a:avLst/>
            </a:prstGeom>
            <a:solidFill>
              <a:srgbClr val="ABE9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3319" name="TextBox 3"/>
            <p:cNvSpPr txBox="1">
              <a:spLocks noChangeArrowheads="1"/>
            </p:cNvSpPr>
            <p:nvPr/>
          </p:nvSpPr>
          <p:spPr bwMode="auto">
            <a:xfrm>
              <a:off x="1295400" y="5105400"/>
              <a:ext cx="30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13320" name="TextBox 8"/>
            <p:cNvSpPr txBox="1">
              <a:spLocks noChangeArrowheads="1"/>
            </p:cNvSpPr>
            <p:nvPr/>
          </p:nvSpPr>
          <p:spPr bwMode="auto">
            <a:xfrm>
              <a:off x="1857375" y="5943600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i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F</a:t>
              </a:r>
              <a:r>
                <a:rPr lang="en-US" i="1" baseline="3000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+</a:t>
              </a:r>
              <a:endParaRPr lang="en-US" i="1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4876800"/>
            <a:ext cx="3048000" cy="1752600"/>
            <a:chOff x="5638800" y="4876800"/>
            <a:chExt cx="3048000" cy="1752600"/>
          </a:xfrm>
        </p:grpSpPr>
        <p:pic>
          <p:nvPicPr>
            <p:cNvPr id="13328" name="Picture 6" descr="C:\Users\Kien\AppData\Local\Microsoft\Windows\Temporary Internet Files\Content.IE5\I1T14QCH\MC900448746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5105400"/>
              <a:ext cx="2286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ight Arrow 5"/>
            <p:cNvSpPr/>
            <p:nvPr/>
          </p:nvSpPr>
          <p:spPr bwMode="auto">
            <a:xfrm>
              <a:off x="5638800" y="5339394"/>
              <a:ext cx="838200" cy="68040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tIns="27432" rIns="0" anchor="ctr"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If Yes</a:t>
              </a:r>
            </a:p>
          </p:txBody>
        </p:sp>
        <p:sp>
          <p:nvSpPr>
            <p:cNvPr id="13332" name="Rectangle 6"/>
            <p:cNvSpPr>
              <a:spLocks noChangeArrowheads="1"/>
            </p:cNvSpPr>
            <p:nvPr/>
          </p:nvSpPr>
          <p:spPr bwMode="auto">
            <a:xfrm>
              <a:off x="6953250" y="4876800"/>
              <a:ext cx="11239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7030A0"/>
                  </a:solidFill>
                  <a:latin typeface="Calibri" pitchFamily="34" charset="0"/>
                </a:rPr>
                <a:t>X </a:t>
              </a:r>
              <a:r>
                <a:rPr lang="en-US" i="1">
                  <a:solidFill>
                    <a:srgbClr val="7030A0"/>
                  </a:solidFill>
                  <a:latin typeface="Calibri" pitchFamily="34" charset="0"/>
                  <a:cs typeface="Times New Roman" pitchFamily="18" charset="0"/>
                </a:rPr>
                <a:t>→</a:t>
              </a:r>
              <a:r>
                <a:rPr lang="en-US" i="1">
                  <a:solidFill>
                    <a:srgbClr val="7030A0"/>
                  </a:solidFill>
                  <a:latin typeface="Calibri" pitchFamily="34" charset="0"/>
                </a:rPr>
                <a:t> Y ?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9400" y="5105400"/>
            <a:ext cx="2590800" cy="1223963"/>
            <a:chOff x="2819400" y="5105400"/>
            <a:chExt cx="2590800" cy="1223963"/>
          </a:xfrm>
        </p:grpSpPr>
        <p:grpSp>
          <p:nvGrpSpPr>
            <p:cNvPr id="4" name="Group 3"/>
            <p:cNvGrpSpPr/>
            <p:nvPr/>
          </p:nvGrpSpPr>
          <p:grpSpPr>
            <a:xfrm>
              <a:off x="2819400" y="5105400"/>
              <a:ext cx="2590800" cy="1223963"/>
              <a:chOff x="2819400" y="5105400"/>
              <a:chExt cx="2590800" cy="122396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3097213" y="5105400"/>
                <a:ext cx="2312987" cy="117475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3324" name="TextBox 12"/>
              <p:cNvSpPr txBox="1">
                <a:spLocks noChangeArrowheads="1"/>
              </p:cNvSpPr>
              <p:nvPr/>
            </p:nvSpPr>
            <p:spPr bwMode="auto">
              <a:xfrm>
                <a:off x="2819400" y="5867400"/>
                <a:ext cx="4476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en-US" i="1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X</a:t>
                </a:r>
                <a:r>
                  <a:rPr lang="en-US" i="1" baseline="3000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+</a:t>
                </a:r>
                <a:endParaRPr lang="en-US" i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 bwMode="auto">
            <a:xfrm>
              <a:off x="3505200" y="5410200"/>
              <a:ext cx="685800" cy="7620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323" name="TextBox 11"/>
            <p:cNvSpPr txBox="1">
              <a:spLocks noChangeArrowheads="1"/>
            </p:cNvSpPr>
            <p:nvPr/>
          </p:nvSpPr>
          <p:spPr bwMode="auto">
            <a:xfrm>
              <a:off x="4025900" y="5181600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400" y="5181600"/>
            <a:ext cx="762000" cy="914400"/>
            <a:chOff x="4343400" y="5181600"/>
            <a:chExt cx="762000" cy="914400"/>
          </a:xfrm>
        </p:grpSpPr>
        <p:sp>
          <p:nvSpPr>
            <p:cNvPr id="15" name="Oval 14"/>
            <p:cNvSpPr/>
            <p:nvPr/>
          </p:nvSpPr>
          <p:spPr bwMode="auto">
            <a:xfrm>
              <a:off x="4343400" y="5486400"/>
              <a:ext cx="685800" cy="609600"/>
            </a:xfrm>
            <a:prstGeom prst="ellipse">
              <a:avLst/>
            </a:prstGeom>
            <a:solidFill>
              <a:schemeClr val="accent4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4000" dirty="0">
                  <a:latin typeface="Calibri" pitchFamily="34" charset="0"/>
                  <a:cs typeface="Calibri" pitchFamily="34" charset="0"/>
                </a:rPr>
                <a:t>?</a:t>
              </a:r>
            </a:p>
          </p:txBody>
        </p:sp>
        <p:sp>
          <p:nvSpPr>
            <p:cNvPr id="13327" name="TextBox 15"/>
            <p:cNvSpPr txBox="1">
              <a:spLocks noChangeArrowheads="1"/>
            </p:cNvSpPr>
            <p:nvPr/>
          </p:nvSpPr>
          <p:spPr bwMode="auto">
            <a:xfrm>
              <a:off x="4795838" y="5181600"/>
              <a:ext cx="309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</p:grpSp>
      <p:sp>
        <p:nvSpPr>
          <p:cNvPr id="5" name="Curved Down Arrow 4"/>
          <p:cNvSpPr/>
          <p:nvPr/>
        </p:nvSpPr>
        <p:spPr bwMode="auto">
          <a:xfrm>
            <a:off x="1752600" y="5162550"/>
            <a:ext cx="1752600" cy="522288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r>
              <a:rPr lang="en-US" dirty="0" smtClean="0"/>
              <a:t>Normal Forms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>
              <a:lnSpc>
                <a:spcPts val="3100"/>
              </a:lnSpc>
              <a:spcAft>
                <a:spcPts val="900"/>
              </a:spcAft>
            </a:pPr>
            <a:r>
              <a:rPr lang="en-US" dirty="0" smtClean="0">
                <a:latin typeface="Calibri" pitchFamily="34" charset="0"/>
              </a:rPr>
              <a:t>Returning to the issue of schema refinement, the first question to ask is whether any refinement is needed!</a:t>
            </a:r>
          </a:p>
          <a:p>
            <a:r>
              <a:rPr lang="en-US" dirty="0" smtClean="0">
                <a:latin typeface="Calibri" pitchFamily="34" charset="0"/>
              </a:rPr>
              <a:t>Role of FDs in detecting redundancy:</a:t>
            </a:r>
          </a:p>
          <a:p>
            <a:pPr lvl="1">
              <a:buSzPct val="75000"/>
            </a:pPr>
            <a:r>
              <a:rPr lang="en-US" sz="2600" dirty="0" smtClean="0">
                <a:latin typeface="Calibri" pitchFamily="34" charset="0"/>
              </a:rPr>
              <a:t>Consider a relation </a:t>
            </a:r>
            <a:r>
              <a:rPr lang="en-US" sz="2600" i="1" dirty="0" smtClean="0">
                <a:latin typeface="Calibri" pitchFamily="34" charset="0"/>
              </a:rPr>
              <a:t>R</a:t>
            </a:r>
            <a:r>
              <a:rPr lang="en-US" sz="2600" dirty="0" smtClean="0">
                <a:latin typeface="Calibri" pitchFamily="34" charset="0"/>
              </a:rPr>
              <a:t> with 3 attributes, </a:t>
            </a:r>
            <a:r>
              <a:rPr lang="en-US" sz="2600" i="1" dirty="0" smtClean="0">
                <a:latin typeface="Calibri" pitchFamily="34" charset="0"/>
              </a:rPr>
              <a:t>ABC</a:t>
            </a:r>
            <a:r>
              <a:rPr lang="en-US" sz="2600" dirty="0" smtClean="0">
                <a:latin typeface="Calibri" pitchFamily="34" charset="0"/>
              </a:rPr>
              <a:t>.  </a:t>
            </a:r>
          </a:p>
          <a:p>
            <a:pPr lvl="2">
              <a:lnSpc>
                <a:spcPts val="2500"/>
              </a:lnSpc>
            </a:pP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Given A </a:t>
            </a:r>
            <a:r>
              <a:rPr lang="en-US" sz="2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 B:   </a:t>
            </a:r>
            <a:r>
              <a:rPr lang="en-US" sz="2200" dirty="0" smtClean="0">
                <a:latin typeface="Calibri" pitchFamily="34" charset="0"/>
              </a:rPr>
              <a:t>Several tuples could have the same A value, and if so, they’ll all have the same B value -  redundancy !</a:t>
            </a:r>
          </a:p>
          <a:p>
            <a:pPr lvl="2">
              <a:lnSpc>
                <a:spcPts val="2500"/>
              </a:lnSpc>
            </a:pP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No FDs hold:   </a:t>
            </a:r>
            <a:r>
              <a:rPr lang="en-US" sz="2200" dirty="0" smtClean="0">
                <a:latin typeface="Calibri" pitchFamily="34" charset="0"/>
              </a:rPr>
              <a:t>There is no redundancy here</a:t>
            </a:r>
          </a:p>
          <a:p>
            <a:pPr lvl="2">
              <a:lnSpc>
                <a:spcPts val="2500"/>
              </a:lnSpc>
              <a:spcAft>
                <a:spcPts val="900"/>
              </a:spcAft>
            </a:pPr>
            <a:r>
              <a:rPr lang="en-US" sz="2200" u="sng" dirty="0" smtClean="0">
                <a:latin typeface="Calibri" pitchFamily="34" charset="0"/>
              </a:rPr>
              <a:t>Note</a:t>
            </a:r>
            <a:r>
              <a:rPr lang="en-US" sz="2200" dirty="0" smtClean="0">
                <a:latin typeface="Calibri" pitchFamily="34" charset="0"/>
              </a:rPr>
              <a:t>:  </a:t>
            </a: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A </a:t>
            </a:r>
            <a:r>
              <a:rPr lang="en-US" sz="2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2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B</a:t>
            </a:r>
            <a:r>
              <a:rPr lang="en-US" sz="2200" dirty="0" smtClean="0">
                <a:latin typeface="Calibri" pitchFamily="34" charset="0"/>
              </a:rPr>
              <a:t> potentially causes problems.  However, if we know that no two tuples share the same value for A, </a:t>
            </a:r>
            <a:r>
              <a:rPr lang="en-US" sz="2200" smtClean="0">
                <a:latin typeface="Calibri" pitchFamily="34" charset="0"/>
              </a:rPr>
              <a:t>then such problems </a:t>
            </a:r>
            <a:r>
              <a:rPr lang="en-US" sz="2200" dirty="0" smtClean="0">
                <a:latin typeface="Calibri" pitchFamily="34" charset="0"/>
              </a:rPr>
              <a:t>cannot occur  (a normal form)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latin typeface="Calibri" pitchFamily="34" charset="0"/>
              </a:rPr>
              <a:t>If a relation is in a certain </a:t>
            </a:r>
            <a:r>
              <a:rPr lang="en-US" sz="2400" b="1" i="1" dirty="0">
                <a:solidFill>
                  <a:schemeClr val="accent2"/>
                </a:solidFill>
                <a:latin typeface="Calibri" pitchFamily="34" charset="0"/>
              </a:rPr>
              <a:t>normal form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alibri" pitchFamily="34" charset="0"/>
              </a:rPr>
              <a:t>BCNF, 3NF </a:t>
            </a:r>
            <a:r>
              <a:rPr lang="en-US" sz="2400" dirty="0">
                <a:latin typeface="Calibri" pitchFamily="34" charset="0"/>
              </a:rPr>
              <a:t>etc.), it is known that certain kinds of problems are avoided/minimized.  This can be used to help us decide whether decomposing the relation will help.</a:t>
            </a:r>
          </a:p>
          <a:p>
            <a:pPr>
              <a:lnSpc>
                <a:spcPts val="2500"/>
              </a:lnSpc>
            </a:pPr>
            <a:endParaRPr lang="en-US" sz="2600" dirty="0" smtClean="0">
              <a:latin typeface="Calibri" pitchFamily="34" charset="0"/>
            </a:endParaRPr>
          </a:p>
          <a:p>
            <a:pPr lvl="2">
              <a:lnSpc>
                <a:spcPts val="2500"/>
              </a:lnSpc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838200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 (BCNF)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68647"/>
              </p:ext>
            </p:extLst>
          </p:nvPr>
        </p:nvGraphicFramePr>
        <p:xfrm>
          <a:off x="5078410" y="1494366"/>
          <a:ext cx="35814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94"/>
                <a:gridCol w="3311106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 relation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F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The set of FD hold over </a:t>
                      </a:r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X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 subset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of the attributes of </a:t>
                      </a:r>
                      <a:r>
                        <a:rPr lang="en-US" sz="2000" i="1" baseline="0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A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An attribute of </a:t>
                      </a:r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6712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838200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 (BCNF)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3" y="1453357"/>
            <a:ext cx="4572000" cy="297180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Calibri" pitchFamily="34" charset="0"/>
              </a:rPr>
              <a:t>Relation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is in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BCNF</a:t>
            </a:r>
            <a:r>
              <a:rPr lang="en-US" dirty="0" smtClean="0">
                <a:latin typeface="Calibri" pitchFamily="34" charset="0"/>
              </a:rPr>
              <a:t> if, for all </a:t>
            </a:r>
            <a:r>
              <a:rPr lang="en-US" i="1" dirty="0" smtClean="0">
                <a:latin typeface="Calibri" pitchFamily="34" charset="0"/>
              </a:rPr>
              <a:t>X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 in </a:t>
            </a:r>
            <a:r>
              <a:rPr lang="en-US" i="1" dirty="0" smtClean="0">
                <a:latin typeface="Calibri" pitchFamily="34" charset="0"/>
              </a:rPr>
              <a:t>F,</a:t>
            </a:r>
          </a:p>
          <a:p>
            <a:pPr marL="398463" lvl="1" indent="-279400">
              <a:spcAft>
                <a:spcPts val="600"/>
              </a:spcAft>
              <a:buSzPct val="75000"/>
              <a:tabLst>
                <a:tab pos="398463" algn="l"/>
              </a:tabLst>
              <a:defRPr/>
            </a:pPr>
            <a:r>
              <a:rPr lang="en-US" sz="2800" i="1" dirty="0" smtClean="0">
                <a:latin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 </a:t>
            </a:r>
            <a:r>
              <a:rPr lang="en-US" sz="2800" i="1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  (called a </a:t>
            </a:r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trivial</a:t>
            </a:r>
            <a:r>
              <a:rPr lang="en-US" sz="2800" dirty="0" smtClean="0">
                <a:latin typeface="Calibri" pitchFamily="34" charset="0"/>
              </a:rPr>
              <a:t> FD), or</a:t>
            </a:r>
          </a:p>
          <a:p>
            <a:pPr marL="398463" lvl="1" indent="-279400">
              <a:spcBef>
                <a:spcPts val="0"/>
              </a:spcBef>
              <a:spcAft>
                <a:spcPts val="1200"/>
              </a:spcAft>
              <a:buSzPct val="75000"/>
              <a:tabLst>
                <a:tab pos="398463" algn="l"/>
              </a:tabLst>
              <a:defRPr/>
            </a:pPr>
            <a:r>
              <a:rPr lang="en-US" sz="2800" i="1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 is a </a:t>
            </a:r>
            <a:r>
              <a:rPr lang="en-US" sz="2800" dirty="0" err="1" smtClean="0">
                <a:latin typeface="Calibri" pitchFamily="34" charset="0"/>
              </a:rPr>
              <a:t>superkey</a:t>
            </a:r>
            <a:r>
              <a:rPr lang="en-US" sz="2800" dirty="0" smtClean="0">
                <a:latin typeface="Calibri" pitchFamily="34" charset="0"/>
              </a:rPr>
              <a:t> (i.e., contains a key of </a:t>
            </a:r>
            <a:r>
              <a:rPr lang="en-US" sz="2800" i="1" dirty="0" smtClean="0">
                <a:latin typeface="Calibri" pitchFamily="34" charset="0"/>
              </a:rPr>
              <a:t>R</a:t>
            </a:r>
            <a:r>
              <a:rPr lang="en-US" sz="2800" dirty="0" smtClean="0">
                <a:latin typeface="Calibri" pitchFamily="34" charset="0"/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68647"/>
              </p:ext>
            </p:extLst>
          </p:nvPr>
        </p:nvGraphicFramePr>
        <p:xfrm>
          <a:off x="5078410" y="1494366"/>
          <a:ext cx="35814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94"/>
                <a:gridCol w="3311106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 relation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F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The set of FD hold over </a:t>
                      </a:r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X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 subset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of the attributes of </a:t>
                      </a:r>
                      <a:r>
                        <a:rPr lang="en-US" sz="2000" i="1" baseline="0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Calibri" pitchFamily="34" charset="0"/>
                        </a:rPr>
                        <a:t>A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pitchFamily="34" charset="0"/>
                        </a:rPr>
                        <a:t>An attribute of </a:t>
                      </a:r>
                      <a:r>
                        <a:rPr lang="en-US" sz="2000" i="1" dirty="0" smtClean="0">
                          <a:latin typeface="Calibri" pitchFamily="34" charset="0"/>
                        </a:rPr>
                        <a:t>R</a:t>
                      </a:r>
                      <a:endParaRPr lang="en-US" sz="2000" i="1" dirty="0">
                        <a:latin typeface="Calibri" pitchFamily="34" charset="0"/>
                      </a:endParaRPr>
                    </a:p>
                  </a:txBody>
                  <a:tcPr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53672"/>
              </p:ext>
            </p:extLst>
          </p:nvPr>
        </p:nvGraphicFramePr>
        <p:xfrm>
          <a:off x="5187948" y="5114925"/>
          <a:ext cx="3651252" cy="411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542"/>
                <a:gridCol w="608542"/>
                <a:gridCol w="608542"/>
                <a:gridCol w="608542"/>
                <a:gridCol w="608542"/>
                <a:gridCol w="608542"/>
              </a:tblGrid>
              <a:tr h="4111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X1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.</a:t>
                      </a:r>
                      <a:r>
                        <a:rPr lang="en-US" sz="1800" b="1" baseline="0" dirty="0" smtClean="0"/>
                        <a:t> . .</a:t>
                      </a:r>
                      <a:endParaRPr lang="en-US" sz="1800" b="1" dirty="0"/>
                    </a:p>
                  </a:txBody>
                  <a:tcPr marL="91441" marR="91441" marT="0" marB="136937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X7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rgbClr val="ABE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91587"/>
              </p:ext>
            </p:extLst>
          </p:nvPr>
        </p:nvGraphicFramePr>
        <p:xfrm>
          <a:off x="5187948" y="3886200"/>
          <a:ext cx="3651252" cy="411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542"/>
                <a:gridCol w="608542"/>
                <a:gridCol w="608542"/>
                <a:gridCol w="608542"/>
                <a:gridCol w="608542"/>
                <a:gridCol w="608542"/>
              </a:tblGrid>
              <a:tr h="4111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X1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.</a:t>
                      </a:r>
                      <a:r>
                        <a:rPr lang="en-US" sz="1800" b="1" baseline="0" dirty="0" smtClean="0"/>
                        <a:t> . .</a:t>
                      </a:r>
                      <a:endParaRPr lang="en-US" sz="1800" b="1" dirty="0"/>
                    </a:p>
                  </a:txBody>
                  <a:tcPr marL="91441" marR="91441" marT="0" marB="136937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X6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X7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1" marR="91441" marT="45646" marB="45646" anchor="ctr">
                    <a:solidFill>
                      <a:srgbClr val="ABE9FF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779960" y="3810000"/>
            <a:ext cx="3581400" cy="1133475"/>
            <a:chOff x="4779960" y="3810000"/>
            <a:chExt cx="3581400" cy="1133475"/>
          </a:xfrm>
        </p:grpSpPr>
        <p:sp>
          <p:nvSpPr>
            <p:cNvPr id="15422" name="Left Brace 22"/>
            <p:cNvSpPr>
              <a:spLocks/>
            </p:cNvSpPr>
            <p:nvPr/>
          </p:nvSpPr>
          <p:spPr bwMode="auto">
            <a:xfrm rot="-5400000">
              <a:off x="6620666" y="2910682"/>
              <a:ext cx="155575" cy="3021012"/>
            </a:xfrm>
            <a:prstGeom prst="leftBrace">
              <a:avLst>
                <a:gd name="adj1" fmla="val 8361"/>
                <a:gd name="adj2" fmla="val 50000"/>
              </a:avLst>
            </a:prstGeom>
            <a:noFill/>
            <a:ln w="1905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423" name="Rectangle 23"/>
            <p:cNvSpPr>
              <a:spLocks noChangeArrowheads="1"/>
            </p:cNvSpPr>
            <p:nvPr/>
          </p:nvSpPr>
          <p:spPr bwMode="auto">
            <a:xfrm>
              <a:off x="6499223" y="4419600"/>
              <a:ext cx="3698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7030A0"/>
                  </a:solidFill>
                  <a:latin typeface="Calibri" pitchFamily="34" charset="0"/>
                </a:rPr>
                <a:t>X</a:t>
              </a:r>
            </a:p>
          </p:txBody>
        </p:sp>
        <p:cxnSp>
          <p:nvCxnSpPr>
            <p:cNvPr id="15424" name="Straight Connector 24"/>
            <p:cNvCxnSpPr>
              <a:cxnSpLocks noChangeShapeType="1"/>
            </p:cNvCxnSpPr>
            <p:nvPr/>
          </p:nvCxnSpPr>
          <p:spPr bwMode="auto">
            <a:xfrm>
              <a:off x="6823073" y="4679950"/>
              <a:ext cx="525462" cy="47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25" name="Rectangle 26"/>
            <p:cNvSpPr>
              <a:spLocks noChangeArrowheads="1"/>
            </p:cNvSpPr>
            <p:nvPr/>
          </p:nvSpPr>
          <p:spPr bwMode="auto">
            <a:xfrm>
              <a:off x="4779960" y="3810000"/>
              <a:ext cx="4079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>
                  <a:latin typeface="Calibri" pitchFamily="34" charset="0"/>
                </a:rPr>
                <a:t>R</a:t>
              </a:r>
            </a:p>
          </p:txBody>
        </p:sp>
        <p:cxnSp>
          <p:nvCxnSpPr>
            <p:cNvPr id="15426" name="Straight Arrow Connector 27"/>
            <p:cNvCxnSpPr>
              <a:cxnSpLocks noChangeShapeType="1"/>
            </p:cNvCxnSpPr>
            <p:nvPr/>
          </p:nvCxnSpPr>
          <p:spPr bwMode="auto">
            <a:xfrm rot="5400000" flipH="1" flipV="1">
              <a:off x="7146923" y="4489450"/>
              <a:ext cx="379412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27" name="TextBox 30"/>
            <p:cNvSpPr txBox="1">
              <a:spLocks noChangeArrowheads="1"/>
            </p:cNvSpPr>
            <p:nvPr/>
          </p:nvSpPr>
          <p:spPr bwMode="auto">
            <a:xfrm>
              <a:off x="7323135" y="4491038"/>
              <a:ext cx="1038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Trivial FD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9960" y="5038725"/>
            <a:ext cx="3897313" cy="1198563"/>
            <a:chOff x="4779960" y="5038725"/>
            <a:chExt cx="3897313" cy="1198563"/>
          </a:xfrm>
        </p:grpSpPr>
        <p:sp>
          <p:nvSpPr>
            <p:cNvPr id="15399" name="Left Brace 7"/>
            <p:cNvSpPr>
              <a:spLocks/>
            </p:cNvSpPr>
            <p:nvPr/>
          </p:nvSpPr>
          <p:spPr bwMode="auto">
            <a:xfrm rot="-5400000">
              <a:off x="6024560" y="4735513"/>
              <a:ext cx="155575" cy="1828800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1905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400" name="Rectangle 8"/>
            <p:cNvSpPr>
              <a:spLocks noChangeArrowheads="1"/>
            </p:cNvSpPr>
            <p:nvPr/>
          </p:nvSpPr>
          <p:spPr bwMode="auto">
            <a:xfrm>
              <a:off x="5883273" y="5648325"/>
              <a:ext cx="371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7030A0"/>
                  </a:solidFill>
                  <a:latin typeface="Calibri" pitchFamily="34" charset="0"/>
                </a:rPr>
                <a:t>X</a:t>
              </a:r>
            </a:p>
          </p:txBody>
        </p:sp>
        <p:cxnSp>
          <p:nvCxnSpPr>
            <p:cNvPr id="15401" name="Straight Connector 10"/>
            <p:cNvCxnSpPr>
              <a:cxnSpLocks noChangeShapeType="1"/>
              <a:stCxn id="15400" idx="3"/>
            </p:cNvCxnSpPr>
            <p:nvPr/>
          </p:nvCxnSpPr>
          <p:spPr bwMode="auto">
            <a:xfrm>
              <a:off x="6254748" y="5910263"/>
              <a:ext cx="2286000" cy="1587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2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8343898" y="5715000"/>
              <a:ext cx="377825" cy="3175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3" name="Rectangle 14"/>
            <p:cNvSpPr>
              <a:spLocks noChangeArrowheads="1"/>
            </p:cNvSpPr>
            <p:nvPr/>
          </p:nvSpPr>
          <p:spPr bwMode="auto">
            <a:xfrm>
              <a:off x="4779960" y="5038725"/>
              <a:ext cx="407988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>
                  <a:latin typeface="Calibri" pitchFamily="34" charset="0"/>
                </a:rPr>
                <a:t>R</a:t>
              </a:r>
            </a:p>
          </p:txBody>
        </p:sp>
        <p:cxnSp>
          <p:nvCxnSpPr>
            <p:cNvPr id="15404" name="Straight Arrow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7745410" y="5711825"/>
              <a:ext cx="377825" cy="3175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5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7127079" y="5709444"/>
              <a:ext cx="379413" cy="3175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28" name="TextBox 31"/>
            <p:cNvSpPr txBox="1">
              <a:spLocks noChangeArrowheads="1"/>
            </p:cNvSpPr>
            <p:nvPr/>
          </p:nvSpPr>
          <p:spPr bwMode="auto">
            <a:xfrm>
              <a:off x="6342060" y="5867400"/>
              <a:ext cx="23352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[X1 ··· X7] is a superkey</a:t>
              </a:r>
            </a:p>
          </p:txBody>
        </p:sp>
      </p:grpSp>
      <p:sp>
        <p:nvSpPr>
          <p:cNvPr id="2" name="Right Arrow 1"/>
          <p:cNvSpPr/>
          <p:nvPr/>
        </p:nvSpPr>
        <p:spPr bwMode="auto">
          <a:xfrm rot="2363051">
            <a:off x="4099324" y="3237298"/>
            <a:ext cx="1269215" cy="332232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520297">
            <a:off x="3543411" y="4463503"/>
            <a:ext cx="1525317" cy="332232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343031" y="4643074"/>
            <a:ext cx="3604815" cy="176920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2600"/>
              </a:lnSpc>
              <a:buNone/>
              <a:defRPr/>
            </a:pPr>
            <a:r>
              <a:rPr lang="en-US" sz="2400" kern="0" dirty="0" smtClean="0">
                <a:solidFill>
                  <a:srgbClr val="00518E"/>
                </a:solidFill>
                <a:latin typeface="Calibri" pitchFamily="34" charset="0"/>
              </a:rPr>
              <a:t>In other words, </a:t>
            </a:r>
            <a:r>
              <a:rPr lang="en-US" sz="2400" i="1" kern="0" dirty="0" smtClean="0">
                <a:solidFill>
                  <a:srgbClr val="00518E"/>
                </a:solidFill>
                <a:latin typeface="Calibri" pitchFamily="34" charset="0"/>
              </a:rPr>
              <a:t>R</a:t>
            </a:r>
            <a:r>
              <a:rPr lang="en-US" sz="2400" kern="0" dirty="0" smtClean="0">
                <a:solidFill>
                  <a:srgbClr val="00518E"/>
                </a:solidFill>
                <a:latin typeface="Calibri" pitchFamily="34" charset="0"/>
              </a:rPr>
              <a:t> is in BCNF if the only non-trivial FDs that hold over </a:t>
            </a:r>
            <a:r>
              <a:rPr lang="en-US" sz="2400" i="1" kern="0" dirty="0" smtClean="0">
                <a:solidFill>
                  <a:srgbClr val="00518E"/>
                </a:solidFill>
                <a:latin typeface="Calibri" pitchFamily="34" charset="0"/>
              </a:rPr>
              <a:t>R</a:t>
            </a:r>
            <a:r>
              <a:rPr lang="en-US" sz="2400" kern="0" dirty="0" smtClean="0">
                <a:solidFill>
                  <a:srgbClr val="00518E"/>
                </a:solidFill>
                <a:latin typeface="Calibri" pitchFamily="34" charset="0"/>
              </a:rPr>
              <a:t> are key constraints (i.e., </a:t>
            </a:r>
            <a:r>
              <a:rPr lang="en-US" sz="2400" i="1" kern="0" dirty="0" smtClean="0">
                <a:solidFill>
                  <a:srgbClr val="00518E"/>
                </a:solidFill>
                <a:latin typeface="Calibri" pitchFamily="34" charset="0"/>
              </a:rPr>
              <a:t>X</a:t>
            </a:r>
            <a:r>
              <a:rPr lang="en-US" sz="2400" kern="0" dirty="0" smtClean="0">
                <a:solidFill>
                  <a:srgbClr val="00518E"/>
                </a:solidFill>
                <a:latin typeface="Calibri" pitchFamily="34" charset="0"/>
              </a:rPr>
              <a:t> must be a </a:t>
            </a:r>
            <a:r>
              <a:rPr lang="en-US" sz="2400" kern="0" dirty="0" err="1" smtClean="0">
                <a:solidFill>
                  <a:srgbClr val="00518E"/>
                </a:solidFill>
                <a:latin typeface="Calibri" pitchFamily="34" charset="0"/>
              </a:rPr>
              <a:t>superkey</a:t>
            </a:r>
            <a:r>
              <a:rPr lang="en-US" sz="2400" kern="0" dirty="0" smtClean="0">
                <a:solidFill>
                  <a:srgbClr val="00518E"/>
                </a:solidFill>
                <a:latin typeface="Calibri" pitchFamily="34" charset="0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9264298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838200"/>
          </a:xfrm>
        </p:spPr>
        <p:txBody>
          <a:bodyPr/>
          <a:lstStyle/>
          <a:p>
            <a:r>
              <a:rPr lang="en-US" smtClean="0"/>
              <a:t> BCNF is Desirable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5257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alibri" pitchFamily="34" charset="0"/>
              </a:rPr>
              <a:t>Consider the relation:                               X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  <a:cs typeface="Times New Roman"/>
              </a:rPr>
              <a:t>A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</a:rPr>
              <a:t>“X</a:t>
            </a:r>
            <a:r>
              <a:rPr lang="en-US" sz="2400" dirty="0" smtClean="0">
                <a:latin typeface="Times New Roman"/>
                <a:cs typeface="Times New Roman"/>
              </a:rPr>
              <a:t> →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A” </a:t>
            </a:r>
            <a:r>
              <a:rPr lang="en-US" sz="2400" dirty="0" smtClean="0">
                <a:latin typeface="Calibri" pitchFamily="34" charset="0"/>
                <a:cs typeface="Times New Roman"/>
                <a:sym typeface="Symbol"/>
              </a:rPr>
              <a:t>  The 2</a:t>
            </a:r>
            <a:r>
              <a:rPr lang="en-US" sz="2400" baseline="30000" dirty="0" smtClean="0">
                <a:latin typeface="Calibri" pitchFamily="34" charset="0"/>
                <a:cs typeface="Times New Roman"/>
                <a:sym typeface="Symbol"/>
              </a:rPr>
              <a:t>nd</a:t>
            </a:r>
            <a:r>
              <a:rPr lang="en-US" sz="2400" dirty="0" smtClean="0">
                <a:latin typeface="Calibri" pitchFamily="34" charset="0"/>
                <a:cs typeface="Times New Roman"/>
                <a:sym typeface="Symbol"/>
              </a:rPr>
              <a:t> tuple also has y2 in the third column</a:t>
            </a:r>
          </a:p>
          <a:p>
            <a:pPr>
              <a:lnSpc>
                <a:spcPts val="3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  <a:cs typeface="Times New Roman"/>
                <a:sym typeface="Symbol"/>
              </a:rPr>
              <a:t>		    an example of redundancy</a:t>
            </a: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Such a situation cannot arise in a BCNF relation: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BCNF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  X must be a key</a:t>
            </a:r>
            <a:endParaRPr lang="en-US" sz="2400" b="1" dirty="0" smtClean="0">
              <a:solidFill>
                <a:srgbClr val="002060"/>
              </a:solidFill>
              <a:latin typeface="Calibri" pitchFamily="34" charset="0"/>
              <a:cs typeface="Times New Roman"/>
            </a:endParaRPr>
          </a:p>
          <a:p>
            <a:pPr>
              <a:lnSpc>
                <a:spcPts val="26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		    we must have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X</a:t>
            </a:r>
            <a:r>
              <a:rPr lang="en-US" sz="2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Times New Roman"/>
              </a:rPr>
              <a:t>Y</a:t>
            </a:r>
            <a:endParaRPr lang="en-US" sz="2400" dirty="0" smtClean="0">
              <a:solidFill>
                <a:srgbClr val="002060"/>
              </a:solidFill>
              <a:latin typeface="Calibri" pitchFamily="34" charset="0"/>
              <a:cs typeface="Times New Roman"/>
              <a:sym typeface="Symbol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		    we must have “y1 = y2”		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Times New Roman"/>
                <a:sym typeface="Symbol"/>
              </a:rPr>
              <a:t>(1)</a:t>
            </a:r>
          </a:p>
          <a:p>
            <a:pPr lvl="1" indent="-401638"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</a:rPr>
              <a:t>A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  The two tuples have the same value for A            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Times New Roman"/>
                <a:sym typeface="Symbol"/>
              </a:rPr>
              <a:t>(2)</a:t>
            </a:r>
          </a:p>
          <a:p>
            <a:pPr marL="798512" lvl="1" indent="-457200"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Times New Roman"/>
                <a:sym typeface="Symbol"/>
              </a:rPr>
              <a:t>(1)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&amp;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Times New Roman"/>
                <a:sym typeface="Symbol"/>
              </a:rPr>
              <a:t>(2) 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  The two tuples are identical</a:t>
            </a:r>
          </a:p>
          <a:p>
            <a:pPr marL="1654175" lvl="3" indent="-395288">
              <a:lnSpc>
                <a:spcPts val="26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    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cs typeface="Times New Roman"/>
                <a:sym typeface="Symbol"/>
              </a:rPr>
              <a:t>  This situation cannot happen in a relation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91000" y="1143000"/>
          <a:ext cx="1600200" cy="1311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400"/>
                <a:gridCol w="533400"/>
                <a:gridCol w="533400"/>
              </a:tblGrid>
              <a:tr h="457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X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Y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</a:rPr>
                        <a:t>A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</a:tr>
              <a:tr h="4269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itchFamily="34" charset="0"/>
                        </a:rPr>
                        <a:t>x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itchFamily="34" charset="0"/>
                        </a:rPr>
                        <a:t>y1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itchFamily="34" charset="0"/>
                        </a:rPr>
                        <a:t>y2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</a:tr>
              <a:tr h="4269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itchFamily="34" charset="0"/>
                        </a:rPr>
                        <a:t>x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itchFamily="34" charset="0"/>
                        </a:rPr>
                        <a:t>y2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45742" marB="45742" anchor="ctr"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6172200" y="1752600"/>
            <a:ext cx="1524000" cy="762000"/>
          </a:xfrm>
          <a:prstGeom prst="wedgeEllipseCallout">
            <a:avLst>
              <a:gd name="adj1" fmla="val -83404"/>
              <a:gd name="adj2" fmla="val 13612"/>
            </a:avLst>
          </a:prstGeom>
          <a:solidFill>
            <a:srgbClr val="54547E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Should be y2</a:t>
            </a: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962400" y="914400"/>
            <a:ext cx="4419600" cy="175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Oval Callout 2"/>
          <p:cNvSpPr/>
          <p:nvPr/>
        </p:nvSpPr>
        <p:spPr bwMode="auto">
          <a:xfrm>
            <a:off x="7848600" y="2818486"/>
            <a:ext cx="1066800" cy="686714"/>
          </a:xfrm>
          <a:prstGeom prst="wedgeEllipseCallout">
            <a:avLst>
              <a:gd name="adj1" fmla="val -57176"/>
              <a:gd name="adj2" fmla="val -90896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in BCNF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smtClean="0"/>
              <a:t>BCNF:  Desirable Property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77200" cy="2057400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Calibri" pitchFamily="34" charset="0"/>
              </a:rPr>
              <a:t>A relation is in BCNF</a:t>
            </a:r>
          </a:p>
          <a:p>
            <a:pPr marL="858838" lvl="1" indent="-401638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</a:rPr>
              <a:t>every entry records a piece of information that cannot be inferred (using only FDs) from the other entries in the relation instance</a:t>
            </a:r>
          </a:p>
          <a:p>
            <a:pPr marL="858838" lvl="1" indent="-401638">
              <a:spcBef>
                <a:spcPts val="0"/>
              </a:spcBef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</a:rPr>
              <a:t>No redundant information 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3505200"/>
            <a:ext cx="80772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latin typeface="Calibri" pitchFamily="34" charset="0"/>
                <a:cs typeface="+mn-cs"/>
              </a:rPr>
              <a:t>A relation </a:t>
            </a:r>
            <a:r>
              <a:rPr lang="en-US" sz="2800" i="1" kern="0" dirty="0">
                <a:latin typeface="Calibri" pitchFamily="34" charset="0"/>
                <a:cs typeface="+mn-cs"/>
              </a:rPr>
              <a:t>R</a:t>
            </a:r>
            <a:r>
              <a:rPr lang="en-US" sz="2800" kern="0" dirty="0">
                <a:latin typeface="Calibri" pitchFamily="34" charset="0"/>
                <a:cs typeface="+mn-cs"/>
              </a:rPr>
              <a:t>(</a:t>
            </a:r>
            <a:r>
              <a:rPr lang="en-US" sz="2800" i="1" kern="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+mn-cs"/>
              </a:rPr>
              <a:t>A</a:t>
            </a:r>
            <a:r>
              <a:rPr lang="en-US" sz="2800" i="1" kern="0" dirty="0">
                <a:latin typeface="Calibri" pitchFamily="34" charset="0"/>
                <a:cs typeface="+mn-cs"/>
              </a:rPr>
              <a:t>BC</a:t>
            </a:r>
            <a:r>
              <a:rPr lang="en-US" sz="2800" kern="0" dirty="0">
                <a:latin typeface="Calibri" pitchFamily="34" charset="0"/>
                <a:cs typeface="+mn-cs"/>
              </a:rPr>
              <a:t>)</a:t>
            </a:r>
          </a:p>
          <a:p>
            <a:pPr marL="512763" lvl="1" indent="-280988" eaLnBrk="0" hangingPunct="0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B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C</a:t>
            </a:r>
            <a:r>
              <a:rPr lang="en-US" kern="0" dirty="0">
                <a:latin typeface="Calibri" pitchFamily="34" charset="0"/>
                <a:cs typeface="Times New Roman"/>
              </a:rPr>
              <a:t>:</a:t>
            </a:r>
            <a:r>
              <a:rPr lang="en-US" kern="0" dirty="0">
                <a:latin typeface="Calibri" pitchFamily="34" charset="0"/>
              </a:rPr>
              <a:t>  The value of </a:t>
            </a:r>
            <a:r>
              <a:rPr lang="en-US" i="1" kern="0" dirty="0">
                <a:latin typeface="Calibri" pitchFamily="34" charset="0"/>
              </a:rPr>
              <a:t>B</a:t>
            </a:r>
            <a:r>
              <a:rPr lang="en-US" kern="0" dirty="0">
                <a:latin typeface="Calibri" pitchFamily="34" charset="0"/>
              </a:rPr>
              <a:t> determines </a:t>
            </a:r>
            <a:r>
              <a:rPr lang="en-US" i="1" kern="0" dirty="0">
                <a:latin typeface="Calibri" pitchFamily="34" charset="0"/>
              </a:rPr>
              <a:t>C</a:t>
            </a:r>
            <a:r>
              <a:rPr lang="en-US" kern="0" dirty="0">
                <a:latin typeface="Calibri" pitchFamily="34" charset="0"/>
              </a:rPr>
              <a:t>, and the value of </a:t>
            </a:r>
            <a:r>
              <a:rPr lang="en-US" i="1" kern="0" dirty="0">
                <a:latin typeface="Calibri" pitchFamily="34" charset="0"/>
              </a:rPr>
              <a:t>C</a:t>
            </a:r>
            <a:r>
              <a:rPr lang="en-US" kern="0" dirty="0">
                <a:latin typeface="Calibri" pitchFamily="34" charset="0"/>
              </a:rPr>
              <a:t> can be inferred from another tuple with the same </a:t>
            </a:r>
            <a:r>
              <a:rPr lang="en-US" i="1" kern="0" dirty="0">
                <a:latin typeface="Calibri" pitchFamily="34" charset="0"/>
              </a:rPr>
              <a:t>B</a:t>
            </a:r>
            <a:r>
              <a:rPr lang="en-US" kern="0" dirty="0">
                <a:latin typeface="Calibri" pitchFamily="34" charset="0"/>
              </a:rPr>
              <a:t> value       </a:t>
            </a:r>
            <a:r>
              <a:rPr lang="en-US" kern="0" dirty="0">
                <a:latin typeface="Calibri" pitchFamily="34" charset="0"/>
                <a:cs typeface="Times New Roman"/>
                <a:sym typeface="Symbol"/>
              </a:rPr>
              <a:t> </a:t>
            </a:r>
            <a:r>
              <a:rPr lang="en-US" kern="0" dirty="0">
                <a:solidFill>
                  <a:srgbClr val="7030A0"/>
                </a:solidFill>
                <a:latin typeface="Calibri" pitchFamily="34" charset="0"/>
                <a:cs typeface="Times New Roman"/>
                <a:sym typeface="Symbol"/>
              </a:rPr>
              <a:t>redundancy !   (not BCNF)</a:t>
            </a:r>
            <a:endParaRPr lang="en-US" i="1" kern="0" dirty="0">
              <a:solidFill>
                <a:srgbClr val="7030A0"/>
              </a:solidFill>
              <a:latin typeface="Calibri" pitchFamily="34" charset="0"/>
            </a:endParaRPr>
          </a:p>
          <a:p>
            <a:pPr marL="512763" lvl="1" indent="-280988" eaLnBrk="0" hangingPunct="0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BC</a:t>
            </a:r>
            <a:r>
              <a:rPr lang="en-US" kern="0" dirty="0">
                <a:latin typeface="Calibri" pitchFamily="34" charset="0"/>
                <a:cs typeface="Times New Roman"/>
              </a:rPr>
              <a:t>:  Although the value of </a:t>
            </a:r>
            <a:r>
              <a:rPr lang="en-US" i="1" kern="0" dirty="0">
                <a:latin typeface="Calibri" pitchFamily="34" charset="0"/>
                <a:cs typeface="Times New Roman"/>
              </a:rPr>
              <a:t>A</a:t>
            </a:r>
            <a:r>
              <a:rPr lang="en-US" kern="0" dirty="0">
                <a:latin typeface="Calibri" pitchFamily="34" charset="0"/>
                <a:cs typeface="Times New Roman"/>
              </a:rPr>
              <a:t> determines the values of </a:t>
            </a:r>
            <a:r>
              <a:rPr lang="en-US" i="1" kern="0" dirty="0">
                <a:latin typeface="Calibri" pitchFamily="34" charset="0"/>
                <a:cs typeface="Times New Roman"/>
              </a:rPr>
              <a:t>B</a:t>
            </a:r>
            <a:r>
              <a:rPr lang="en-US" kern="0" dirty="0">
                <a:latin typeface="Calibri" pitchFamily="34" charset="0"/>
                <a:cs typeface="Times New Roman"/>
              </a:rPr>
              <a:t> and </a:t>
            </a:r>
            <a:r>
              <a:rPr lang="en-US" i="1" kern="0" dirty="0">
                <a:latin typeface="Calibri" pitchFamily="34" charset="0"/>
                <a:cs typeface="Times New Roman"/>
              </a:rPr>
              <a:t>C</a:t>
            </a:r>
            <a:r>
              <a:rPr lang="en-US" kern="0" dirty="0">
                <a:latin typeface="Calibri" pitchFamily="34" charset="0"/>
                <a:cs typeface="Times New Roman"/>
              </a:rPr>
              <a:t>, we cannot infer their values from other tuples because no two tuples in </a:t>
            </a:r>
            <a:r>
              <a:rPr lang="en-US" i="1" kern="0" dirty="0">
                <a:latin typeface="Calibri" pitchFamily="34" charset="0"/>
                <a:cs typeface="Times New Roman"/>
              </a:rPr>
              <a:t>R </a:t>
            </a:r>
            <a:r>
              <a:rPr lang="en-US" kern="0" dirty="0">
                <a:latin typeface="Calibri" pitchFamily="34" charset="0"/>
                <a:cs typeface="Times New Roman"/>
              </a:rPr>
              <a:t>have the same value for </a:t>
            </a:r>
            <a:r>
              <a:rPr lang="en-US" i="1" kern="0" dirty="0">
                <a:latin typeface="Calibri" pitchFamily="34" charset="0"/>
                <a:cs typeface="Times New Roman"/>
              </a:rPr>
              <a:t>A</a:t>
            </a:r>
            <a:r>
              <a:rPr lang="en-US" kern="0" dirty="0">
                <a:latin typeface="Calibri" pitchFamily="34" charset="0"/>
                <a:cs typeface="Times New Roman"/>
              </a:rPr>
              <a:t>        </a:t>
            </a:r>
            <a:r>
              <a:rPr lang="en-US" kern="0" dirty="0">
                <a:latin typeface="Calibri" pitchFamily="34" charset="0"/>
                <a:cs typeface="Times New Roman"/>
                <a:sym typeface="Symbol"/>
              </a:rPr>
              <a:t> </a:t>
            </a:r>
            <a:r>
              <a:rPr lang="en-US" kern="0" dirty="0">
                <a:solidFill>
                  <a:srgbClr val="7030A0"/>
                </a:solidFill>
                <a:latin typeface="Calibri" pitchFamily="34" charset="0"/>
                <a:cs typeface="Times New Roman"/>
                <a:sym typeface="Symbol"/>
              </a:rPr>
              <a:t>no redundancy !   (BCNF)</a:t>
            </a:r>
            <a:endParaRPr lang="en-US" kern="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00" y="2895600"/>
            <a:ext cx="40386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45720" rIns="45720" anchor="ctr"/>
          <a:lstStyle/>
          <a:p>
            <a:pPr eaLnBrk="0" hangingPunct="0">
              <a:defRPr/>
            </a:pPr>
            <a:r>
              <a:rPr lang="en-US" sz="2600" dirty="0">
                <a:latin typeface="Calibri" pitchFamily="34" charset="0"/>
                <a:ea typeface="NSimSun" pitchFamily="49" charset="-122"/>
              </a:rPr>
              <a:t>Key constraint is the only form of FDs allowed in BCNF</a:t>
            </a:r>
          </a:p>
        </p:txBody>
      </p:sp>
      <p:pic>
        <p:nvPicPr>
          <p:cNvPr id="17414" name="Picture 6" descr="C:\Users\Kien\AppData\Local\Microsoft\Windows\Temporary Internet Files\Content.IE5\6C2W1QW1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C:\Users\Kien\AppData\Local\Microsoft\Windows\Temporary Internet Files\Content.IE5\I1T14QCH\MC90044132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Evils of Redundancy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Redundancy</a:t>
            </a:r>
            <a:r>
              <a:rPr lang="en-US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mtClean="0">
                <a:latin typeface="Calibri" pitchFamily="34" charset="0"/>
              </a:rPr>
              <a:t>is at the root of several problems associated with relational schemas:</a:t>
            </a:r>
          </a:p>
          <a:p>
            <a:pPr lvl="1">
              <a:lnSpc>
                <a:spcPts val="3000"/>
              </a:lnSpc>
              <a:buSzPct val="75000"/>
            </a:pPr>
            <a:r>
              <a:rPr lang="en-US" smtClean="0">
                <a:solidFill>
                  <a:schemeClr val="accent2"/>
                </a:solidFill>
                <a:latin typeface="Calibri" pitchFamily="34" charset="0"/>
              </a:rPr>
              <a:t>redundant storage, insert/delete/update anomalies</a:t>
            </a:r>
            <a:endParaRPr lang="en-US" smtClean="0">
              <a:latin typeface="Calibri" pitchFamily="34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>
                <a:latin typeface="Calibri" pitchFamily="34" charset="0"/>
              </a:rPr>
              <a:t>Integrity constraints, in particular</a:t>
            </a:r>
            <a:r>
              <a:rPr lang="en-US" i="1" smtClean="0">
                <a:latin typeface="Calibri" pitchFamily="34" charset="0"/>
              </a:rPr>
              <a:t> </a:t>
            </a:r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functional dependencies</a:t>
            </a:r>
            <a:r>
              <a:rPr lang="en-US" smtClean="0">
                <a:latin typeface="Calibri" pitchFamily="34" charset="0"/>
              </a:rPr>
              <a:t>, can be used to identify schemas with such problems and to suggest refinements.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>
                <a:latin typeface="Calibri" pitchFamily="34" charset="0"/>
              </a:rPr>
              <a:t>Main refinement technique:  </a:t>
            </a:r>
            <a:r>
              <a:rPr lang="en-US" i="1" u="sng" smtClean="0">
                <a:solidFill>
                  <a:schemeClr val="accent2"/>
                </a:solidFill>
                <a:latin typeface="Calibri" pitchFamily="34" charset="0"/>
              </a:rPr>
              <a:t>decomposition</a:t>
            </a:r>
            <a:r>
              <a:rPr lang="en-US" smtClean="0">
                <a:latin typeface="Calibri" pitchFamily="34" charset="0"/>
              </a:rPr>
              <a:t> (replacing ABCD with, say, AB and BCD, or ACD and ABD).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smtClean="0">
                <a:latin typeface="Calibri" pitchFamily="34" charset="0"/>
              </a:rPr>
              <a:t>Decomposition should be used judiciously:</a:t>
            </a:r>
          </a:p>
          <a:p>
            <a:pPr lvl="1">
              <a:buSzPct val="75000"/>
            </a:pPr>
            <a:r>
              <a:rPr lang="en-US" smtClean="0">
                <a:latin typeface="Calibri" pitchFamily="34" charset="0"/>
              </a:rPr>
              <a:t>Is there reason to decompose a relation?</a:t>
            </a:r>
          </a:p>
          <a:p>
            <a:pPr lvl="1">
              <a:buSzPct val="75000"/>
            </a:pPr>
            <a:r>
              <a:rPr lang="en-US" smtClean="0">
                <a:latin typeface="Calibri" pitchFamily="34" charset="0"/>
              </a:rPr>
              <a:t>What problems (if any) does the decomposition cause?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85800" y="3124200"/>
            <a:ext cx="5867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Normal Form  (3NF)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</p:spPr>
        <p:txBody>
          <a:bodyPr/>
          <a:lstStyle/>
          <a:p>
            <a:pPr>
              <a:lnSpc>
                <a:spcPts val="3100"/>
              </a:lnSpc>
              <a:spcAft>
                <a:spcPts val="1200"/>
              </a:spcAft>
            </a:pPr>
            <a:r>
              <a:rPr lang="en-US" dirty="0" smtClean="0">
                <a:latin typeface="Calibri" pitchFamily="34" charset="0"/>
              </a:rPr>
              <a:t>Let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be a relation with the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be a subset of the attributes, and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be an attribute of </a:t>
            </a:r>
            <a:r>
              <a:rPr lang="en-US" i="1" dirty="0" smtClean="0">
                <a:latin typeface="Calibri" pitchFamily="34" charset="0"/>
              </a:rPr>
              <a:t>R</a:t>
            </a:r>
          </a:p>
          <a:p>
            <a:r>
              <a:rPr lang="en-US" dirty="0" smtClean="0">
                <a:latin typeface="Calibri" pitchFamily="34" charset="0"/>
              </a:rPr>
              <a:t>Relation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is in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3NF</a:t>
            </a:r>
            <a:r>
              <a:rPr lang="en-US" dirty="0" smtClean="0">
                <a:latin typeface="Calibri" pitchFamily="34" charset="0"/>
              </a:rPr>
              <a:t> if, for all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 in </a:t>
            </a:r>
            <a:r>
              <a:rPr lang="en-US" i="1" dirty="0" smtClean="0">
                <a:latin typeface="Calibri" pitchFamily="34" charset="0"/>
              </a:rPr>
              <a:t>F</a:t>
            </a:r>
            <a:endParaRPr lang="en-US" i="1" baseline="30000" dirty="0" smtClean="0">
              <a:latin typeface="Calibri" pitchFamily="34" charset="0"/>
            </a:endParaRPr>
          </a:p>
          <a:p>
            <a:pPr lvl="1">
              <a:buSzPct val="75000"/>
            </a:pP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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  (called a </a:t>
            </a:r>
            <a:r>
              <a:rPr lang="en-US" i="1" dirty="0" smtClean="0">
                <a:latin typeface="Calibri" pitchFamily="34" charset="0"/>
              </a:rPr>
              <a:t>trivial</a:t>
            </a:r>
            <a:r>
              <a:rPr lang="en-US" dirty="0" smtClean="0">
                <a:latin typeface="Calibri" pitchFamily="34" charset="0"/>
              </a:rPr>
              <a:t> FD), or</a:t>
            </a:r>
          </a:p>
          <a:p>
            <a:pPr lvl="1">
              <a:buSzPct val="75000"/>
            </a:pP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is a </a:t>
            </a:r>
            <a:r>
              <a:rPr lang="en-US" dirty="0" err="1" smtClean="0">
                <a:latin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</a:rPr>
              <a:t> (containing some key), or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is part of some key for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.  </a:t>
            </a:r>
          </a:p>
          <a:p>
            <a:pPr>
              <a:spcAft>
                <a:spcPts val="600"/>
              </a:spcAft>
            </a:pP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Minimality</a:t>
            </a:r>
            <a:r>
              <a:rPr lang="en-US" dirty="0" smtClean="0">
                <a:latin typeface="Calibri" pitchFamily="34" charset="0"/>
              </a:rPr>
              <a:t> of a key is crucial in third condition above!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is part of some </a:t>
            </a:r>
            <a:r>
              <a:rPr lang="en-US" dirty="0" err="1" smtClean="0">
                <a:latin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</a:rPr>
              <a:t>, then this condition would be true for any relation (because we can add any additional attribute to the </a:t>
            </a:r>
            <a:r>
              <a:rPr lang="en-US" dirty="0" err="1" smtClean="0">
                <a:latin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</a:rPr>
              <a:t> to make a bigger </a:t>
            </a:r>
            <a:r>
              <a:rPr lang="en-US" dirty="0" err="1" smtClean="0">
                <a:latin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</a:rPr>
              <a:t>).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4200" y="2971800"/>
            <a:ext cx="1447800" cy="762000"/>
          </a:xfrm>
          <a:prstGeom prst="wedgeRoundRectCallout">
            <a:avLst>
              <a:gd name="adj1" fmla="val -83136"/>
              <a:gd name="adj2" fmla="val 29840"/>
              <a:gd name="adj3" fmla="val 16667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lnSpc>
                <a:spcPts val="3000"/>
              </a:lnSpc>
              <a:defRPr/>
            </a:pPr>
            <a:r>
              <a:rPr lang="en-US" sz="2800" dirty="0">
                <a:latin typeface="Calibri" pitchFamily="34" charset="0"/>
              </a:rPr>
              <a:t>Same as in BCNF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85800" y="2590800"/>
            <a:ext cx="58674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3NF is a Compromise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27432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dirty="0" smtClean="0">
                <a:latin typeface="Calibri" pitchFamily="34" charset="0"/>
              </a:rPr>
              <a:t>Let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be a relation with the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be a subset of the attributes, and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be an attribute of </a:t>
            </a:r>
            <a:r>
              <a:rPr lang="en-US" i="1" dirty="0" smtClean="0">
                <a:latin typeface="Calibri" pitchFamily="34" charset="0"/>
              </a:rPr>
              <a:t>R</a:t>
            </a:r>
          </a:p>
          <a:p>
            <a:r>
              <a:rPr lang="en-US" dirty="0" smtClean="0">
                <a:latin typeface="Calibri" pitchFamily="34" charset="0"/>
              </a:rPr>
              <a:t>Relation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is in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3NF</a:t>
            </a:r>
            <a:r>
              <a:rPr lang="en-US" dirty="0" smtClean="0">
                <a:latin typeface="Calibri" pitchFamily="34" charset="0"/>
              </a:rPr>
              <a:t> if, for all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 in </a:t>
            </a:r>
            <a:r>
              <a:rPr lang="en-US" i="1" dirty="0" smtClean="0">
                <a:latin typeface="Calibri" pitchFamily="34" charset="0"/>
              </a:rPr>
              <a:t>F</a:t>
            </a:r>
            <a:endParaRPr lang="en-US" i="1" baseline="30000" dirty="0" smtClean="0">
              <a:latin typeface="Calibri" pitchFamily="34" charset="0"/>
            </a:endParaRPr>
          </a:p>
          <a:p>
            <a:pPr lvl="1">
              <a:buSzPct val="75000"/>
            </a:pP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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  (called a </a:t>
            </a:r>
            <a:r>
              <a:rPr lang="en-US" i="1" dirty="0" smtClean="0">
                <a:latin typeface="Calibri" pitchFamily="34" charset="0"/>
              </a:rPr>
              <a:t>trivial</a:t>
            </a:r>
            <a:r>
              <a:rPr lang="en-US" dirty="0" smtClean="0">
                <a:latin typeface="Calibri" pitchFamily="34" charset="0"/>
              </a:rPr>
              <a:t> FD), or</a:t>
            </a:r>
          </a:p>
          <a:p>
            <a:pPr lvl="1">
              <a:buSzPct val="75000"/>
            </a:pP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is a </a:t>
            </a:r>
            <a:r>
              <a:rPr lang="en-US" dirty="0" err="1" smtClean="0">
                <a:latin typeface="Calibri" pitchFamily="34" charset="0"/>
              </a:rPr>
              <a:t>superkey</a:t>
            </a:r>
            <a:r>
              <a:rPr lang="en-US" dirty="0" smtClean="0">
                <a:latin typeface="Calibri" pitchFamily="34" charset="0"/>
              </a:rPr>
              <a:t> (containing some key), or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is part of some key for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. 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239000" y="2438400"/>
            <a:ext cx="1447800" cy="762000"/>
          </a:xfrm>
          <a:prstGeom prst="wedgeRoundRectCallout">
            <a:avLst>
              <a:gd name="adj1" fmla="val -106175"/>
              <a:gd name="adj2" fmla="val 28156"/>
              <a:gd name="adj3" fmla="val 16667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lnSpc>
                <a:spcPts val="3000"/>
              </a:lnSpc>
              <a:defRPr/>
            </a:pPr>
            <a:r>
              <a:rPr lang="en-US" sz="2800" dirty="0">
                <a:latin typeface="Calibri" pitchFamily="34" charset="0"/>
              </a:rPr>
              <a:t>Same as in BCNF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3962400"/>
            <a:ext cx="8305800" cy="2514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sz="2800" u="sng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Observation</a:t>
            </a: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If </a:t>
            </a:r>
            <a:r>
              <a:rPr lang="en-US" sz="2800" i="1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R</a:t>
            </a: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 is in BCNF, obviously in 3NF.</a:t>
            </a:r>
          </a:p>
          <a:p>
            <a:pPr marL="342900" indent="-342900" eaLnBrk="0" hangingPunct="0">
              <a:lnSpc>
                <a:spcPts val="31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If </a:t>
            </a:r>
            <a:r>
              <a:rPr lang="en-US" sz="2800" i="1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R</a:t>
            </a: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 is in 3NF, some redundancy is possible.  It is a compromise, used when BCNF not achievable (e.g., no ``good’’ </a:t>
            </a:r>
            <a:r>
              <a:rPr lang="en-US" sz="2800" kern="0" dirty="0" err="1">
                <a:solidFill>
                  <a:srgbClr val="7030A0"/>
                </a:solidFill>
                <a:latin typeface="Calibri" pitchFamily="34" charset="0"/>
                <a:cs typeface="+mn-cs"/>
              </a:rPr>
              <a:t>decomp</a:t>
            </a:r>
            <a:r>
              <a:rPr lang="en-US" sz="2800" kern="0" dirty="0">
                <a:solidFill>
                  <a:srgbClr val="7030A0"/>
                </a:solidFill>
                <a:latin typeface="Calibri" pitchFamily="34" charset="0"/>
                <a:cs typeface="+mn-cs"/>
              </a:rPr>
              <a:t>, or performance considerations).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324600" y="4191000"/>
            <a:ext cx="1447800" cy="762000"/>
          </a:xfrm>
          <a:prstGeom prst="wedgeRoundRectCallout">
            <a:avLst>
              <a:gd name="adj1" fmla="val -97317"/>
              <a:gd name="adj2" fmla="val 80548"/>
              <a:gd name="adj3" fmla="val 16667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45720" rIns="45720" anchor="ctr"/>
          <a:lstStyle/>
          <a:p>
            <a:pPr algn="ctr" eaLnBrk="0" hangingPunct="0">
              <a:lnSpc>
                <a:spcPts val="2600"/>
              </a:lnSpc>
              <a:defRPr/>
            </a:pPr>
            <a:r>
              <a:rPr lang="en-US" dirty="0">
                <a:latin typeface="Calibri" pitchFamily="34" charset="0"/>
              </a:rPr>
              <a:t>Discussed later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latin typeface="Calibri"/>
                <a:cs typeface="Calibri"/>
              </a:rPr>
              <a:t>Compromise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3429000"/>
          </a:xfrm>
        </p:spPr>
        <p:txBody>
          <a:bodyPr/>
          <a:lstStyle/>
          <a:p>
            <a:pPr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500" dirty="0" smtClean="0">
                <a:latin typeface="Calibri" pitchFamily="34" charset="0"/>
              </a:rPr>
              <a:t>Suppose </a:t>
            </a:r>
            <a:r>
              <a:rPr lang="en-US" sz="2500" i="1" dirty="0" smtClean="0">
                <a:latin typeface="Calibri" pitchFamily="34" charset="0"/>
              </a:rPr>
              <a:t>X</a:t>
            </a:r>
            <a:r>
              <a:rPr lang="en-US" sz="2500" dirty="0" smtClean="0">
                <a:latin typeface="Calibri" pitchFamily="34" charset="0"/>
                <a:cs typeface="Times New Roman"/>
              </a:rPr>
              <a:t>→</a:t>
            </a:r>
            <a:r>
              <a:rPr lang="en-US" sz="2500" i="1" dirty="0" smtClean="0">
                <a:latin typeface="Calibri" pitchFamily="34" charset="0"/>
                <a:cs typeface="Times New Roman"/>
              </a:rPr>
              <a:t>A </a:t>
            </a:r>
            <a:r>
              <a:rPr lang="en-US" sz="2500" dirty="0" smtClean="0">
                <a:latin typeface="Calibri" pitchFamily="34" charset="0"/>
                <a:cs typeface="Times New Roman"/>
              </a:rPr>
              <a:t>causes a violation of 3NF  </a:t>
            </a:r>
            <a:r>
              <a:rPr lang="en-US" sz="2500" dirty="0" smtClean="0">
                <a:latin typeface="Calibri" pitchFamily="34" charset="0"/>
                <a:cs typeface="Times New Roman"/>
                <a:sym typeface="Symbol"/>
              </a:rPr>
              <a:t>  There are two cases</a:t>
            </a:r>
            <a:endParaRPr lang="en-US" sz="2500" dirty="0" smtClean="0">
              <a:latin typeface="Calibri" pitchFamily="34" charset="0"/>
              <a:cs typeface="Times New Roman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sz="2400" b="1" u="sng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CASE 1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: 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X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is a </a:t>
            </a:r>
            <a:r>
              <a:rPr lang="en-US" sz="2400" b="1" dirty="0" smtClean="0">
                <a:latin typeface="Calibri" pitchFamily="34" charset="0"/>
                <a:cs typeface="Times New Roman"/>
              </a:rPr>
              <a:t>proper subset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of some key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K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partial dependency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sz="2400" b="1" u="sng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CASE 2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: 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X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is </a:t>
            </a:r>
            <a:r>
              <a:rPr lang="en-US" sz="2400" b="1" dirty="0" smtClean="0">
                <a:latin typeface="Calibri" pitchFamily="34" charset="0"/>
                <a:cs typeface="Times New Roman"/>
              </a:rPr>
              <a:t>not a proper subset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of any key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transitive dependency because we have a chain of dependencies KEY → X → A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20484" name="Group 17"/>
          <p:cNvGrpSpPr>
            <a:grpSpLocks/>
          </p:cNvGrpSpPr>
          <p:nvPr/>
        </p:nvGrpSpPr>
        <p:grpSpPr bwMode="auto">
          <a:xfrm>
            <a:off x="1447800" y="2438400"/>
            <a:ext cx="6705600" cy="762000"/>
            <a:chOff x="1143000" y="2590800"/>
            <a:chExt cx="6705600" cy="762000"/>
          </a:xfrm>
        </p:grpSpPr>
        <p:sp>
          <p:nvSpPr>
            <p:cNvPr id="20493" name="Oval 3"/>
            <p:cNvSpPr>
              <a:spLocks noChangeArrowheads="1"/>
            </p:cNvSpPr>
            <p:nvPr/>
          </p:nvSpPr>
          <p:spPr bwMode="auto">
            <a:xfrm>
              <a:off x="1143000" y="2667000"/>
              <a:ext cx="4114800" cy="685800"/>
            </a:xfrm>
            <a:prstGeom prst="ellipse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r>
                <a:rPr lang="en-US">
                  <a:latin typeface="Calibri" pitchFamily="34" charset="0"/>
                </a:rPr>
                <a:t>KEY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048000" y="2819400"/>
              <a:ext cx="1905000" cy="4572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X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943600" y="2819400"/>
              <a:ext cx="19050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20496" name="Curved Down Arrow 6"/>
            <p:cNvSpPr>
              <a:spLocks noChangeArrowheads="1"/>
            </p:cNvSpPr>
            <p:nvPr/>
          </p:nvSpPr>
          <p:spPr bwMode="auto">
            <a:xfrm>
              <a:off x="4648200" y="2590800"/>
              <a:ext cx="1905000" cy="503238"/>
            </a:xfrm>
            <a:prstGeom prst="curvedDownArrow">
              <a:avLst>
                <a:gd name="adj1" fmla="val 24974"/>
                <a:gd name="adj2" fmla="val 49965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1524000" y="4267200"/>
            <a:ext cx="6705600" cy="838200"/>
            <a:chOff x="1143000" y="4267200"/>
            <a:chExt cx="6705600" cy="838200"/>
          </a:xfrm>
        </p:grpSpPr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1143000" y="4495800"/>
              <a:ext cx="2438400" cy="609600"/>
            </a:xfrm>
            <a:prstGeom prst="ellipse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Calibri" pitchFamily="34" charset="0"/>
                </a:rPr>
                <a:t>KEY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048000" y="4572000"/>
              <a:ext cx="1905000" cy="457200"/>
            </a:xfrm>
            <a:prstGeom prst="ellipse">
              <a:avLst/>
            </a:prstGeom>
            <a:solidFill>
              <a:schemeClr val="accent5">
                <a:alpha val="59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X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572000"/>
              <a:ext cx="19050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20491" name="Curved Down Arrow 10"/>
            <p:cNvSpPr>
              <a:spLocks noChangeArrowheads="1"/>
            </p:cNvSpPr>
            <p:nvPr/>
          </p:nvSpPr>
          <p:spPr bwMode="auto">
            <a:xfrm>
              <a:off x="4648200" y="4343400"/>
              <a:ext cx="1905000" cy="503238"/>
            </a:xfrm>
            <a:prstGeom prst="curvedDownArrow">
              <a:avLst>
                <a:gd name="adj1" fmla="val 24974"/>
                <a:gd name="adj2" fmla="val 49965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0492" name="Curved Down Arrow 15"/>
            <p:cNvSpPr>
              <a:spLocks noChangeArrowheads="1"/>
            </p:cNvSpPr>
            <p:nvPr/>
          </p:nvSpPr>
          <p:spPr bwMode="auto">
            <a:xfrm rot="327589">
              <a:off x="2362200" y="4267200"/>
              <a:ext cx="1447800" cy="381000"/>
            </a:xfrm>
            <a:prstGeom prst="curvedDownArrow">
              <a:avLst>
                <a:gd name="adj1" fmla="val 25017"/>
                <a:gd name="adj2" fmla="val 49998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20486" name="Rectangle 19"/>
          <p:cNvSpPr>
            <a:spLocks noChangeArrowheads="1"/>
          </p:cNvSpPr>
          <p:nvPr/>
        </p:nvSpPr>
        <p:spPr bwMode="auto">
          <a:xfrm>
            <a:off x="3467100" y="5454265"/>
            <a:ext cx="4419600" cy="1016000"/>
          </a:xfrm>
          <a:prstGeom prst="rect">
            <a:avLst/>
          </a:prstGeom>
          <a:solidFill>
            <a:srgbClr val="ABE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>
              <a:buSzPct val="75000"/>
            </a:pP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A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  <a:sym typeface="Symbol" pitchFamily="18" charset="2"/>
              </a:rPr>
              <a:t>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</a:t>
            </a: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X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  (called a </a:t>
            </a: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trivial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FD), or</a:t>
            </a:r>
          </a:p>
          <a:p>
            <a:pPr marL="0" lvl="1">
              <a:buSzPct val="75000"/>
            </a:pP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X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is a </a:t>
            </a:r>
            <a:r>
              <a:rPr lang="en-US" sz="2000" dirty="0" err="1">
                <a:solidFill>
                  <a:srgbClr val="00518E"/>
                </a:solidFill>
                <a:latin typeface="Calibri" pitchFamily="34" charset="0"/>
              </a:rPr>
              <a:t>superkey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(containing some key), or</a:t>
            </a:r>
          </a:p>
          <a:p>
            <a:pPr marL="0" lvl="1">
              <a:spcAft>
                <a:spcPts val="600"/>
              </a:spcAft>
              <a:buSzPct val="75000"/>
            </a:pP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A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 is part of some key for </a:t>
            </a:r>
            <a:r>
              <a:rPr lang="en-US" sz="2000" i="1" dirty="0">
                <a:solidFill>
                  <a:srgbClr val="00518E"/>
                </a:solidFill>
                <a:latin typeface="Calibri" pitchFamily="34" charset="0"/>
              </a:rPr>
              <a:t>R</a:t>
            </a:r>
            <a:r>
              <a:rPr lang="en-US" sz="2000" dirty="0">
                <a:solidFill>
                  <a:srgbClr val="00518E"/>
                </a:solidFill>
                <a:latin typeface="Calibri" pitchFamily="34" charset="0"/>
              </a:rPr>
              <a:t>.  </a:t>
            </a:r>
          </a:p>
        </p:txBody>
      </p:sp>
      <p:sp>
        <p:nvSpPr>
          <p:cNvPr id="21" name="Oval Callout 20"/>
          <p:cNvSpPr/>
          <p:nvPr/>
        </p:nvSpPr>
        <p:spPr bwMode="auto">
          <a:xfrm>
            <a:off x="7313023" y="5165566"/>
            <a:ext cx="914400" cy="612775"/>
          </a:xfrm>
          <a:prstGeom prst="wedgeEllipseCallout">
            <a:avLst>
              <a:gd name="adj1" fmla="val -75268"/>
              <a:gd name="adj2" fmla="val 37048"/>
            </a:avLst>
          </a:prstGeom>
          <a:solidFill>
            <a:srgbClr val="F8F8F8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0" rIns="0"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latin typeface="Calibri"/>
                <a:cs typeface="Calibri"/>
              </a:rPr>
              <a:t>Compromise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</a:rPr>
              <a:t>Suppose </a:t>
            </a:r>
            <a:r>
              <a:rPr lang="en-US" sz="2400" i="1" dirty="0" smtClean="0">
                <a:latin typeface="Calibri" pitchFamily="34" charset="0"/>
              </a:rPr>
              <a:t>X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A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causes a violation of 3NF  </a:t>
            </a:r>
            <a:r>
              <a:rPr lang="en-US" sz="2400" dirty="0" smtClean="0">
                <a:latin typeface="Calibri" pitchFamily="34" charset="0"/>
                <a:cs typeface="Times New Roman"/>
                <a:sym typeface="Symbol"/>
              </a:rPr>
              <a:t>  There are two cases</a:t>
            </a: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b="1" u="sng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CASE 1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: 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X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is a proper subset of some key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K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partial dependency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+mj-lt"/>
              <a:buAutoNum type="arabicParenR"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+mj-lt"/>
              <a:buAutoNum type="arabicParenR"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54547E"/>
                </a:solidFill>
                <a:latin typeface="Calibri" pitchFamily="34" charset="0"/>
                <a:cs typeface="Times New Roman"/>
              </a:rPr>
              <a:t>In this case we store (X,A) pairs redundantly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sz="2400" u="sng" dirty="0" smtClean="0">
                <a:latin typeface="Calibri" pitchFamily="34" charset="0"/>
              </a:rPr>
              <a:t>EXAMPLE</a:t>
            </a:r>
            <a:r>
              <a:rPr lang="en-US" sz="2400" dirty="0" smtClean="0">
                <a:latin typeface="Calibri" pitchFamily="34" charset="0"/>
              </a:rPr>
              <a:t>:   Relation </a:t>
            </a:r>
            <a:r>
              <a:rPr lang="en-US" sz="2400" b="1" i="1" dirty="0" smtClean="0">
                <a:latin typeface="Calibri" pitchFamily="34" charset="0"/>
              </a:rPr>
              <a:t>Reserves</a:t>
            </a:r>
            <a:r>
              <a:rPr lang="en-US" sz="2400" b="1" dirty="0" smtClean="0">
                <a:latin typeface="Calibri" pitchFamily="34" charset="0"/>
              </a:rPr>
              <a:t>(</a:t>
            </a:r>
            <a:r>
              <a:rPr lang="en-US" sz="2400" b="1" i="1" u="sng" dirty="0" smtClean="0">
                <a:latin typeface="Calibri" pitchFamily="34" charset="0"/>
              </a:rPr>
              <a:t>SBD</a:t>
            </a:r>
            <a:r>
              <a:rPr lang="en-US" sz="2400" b="1" i="1" dirty="0" smtClean="0">
                <a:latin typeface="Calibri" pitchFamily="34" charset="0"/>
              </a:rPr>
              <a:t>C</a:t>
            </a:r>
            <a:r>
              <a:rPr lang="en-US" sz="2400" b="1" dirty="0" smtClean="0">
                <a:latin typeface="Calibri" pitchFamily="34" charset="0"/>
              </a:rPr>
              <a:t>)</a:t>
            </a:r>
            <a:r>
              <a:rPr lang="en-US" sz="2400" dirty="0" smtClean="0">
                <a:latin typeface="Calibri" pitchFamily="34" charset="0"/>
              </a:rPr>
              <a:t> with FD </a:t>
            </a:r>
            <a:r>
              <a:rPr lang="en-US" sz="2400" i="1" dirty="0" smtClean="0">
                <a:latin typeface="Calibri" pitchFamily="34" charset="0"/>
              </a:rPr>
              <a:t>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→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</a:rPr>
              <a:t>C</a:t>
            </a:r>
          </a:p>
          <a:p>
            <a:pPr marL="1828800" indent="-1828800">
              <a:lnSpc>
                <a:spcPts val="26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  <a:cs typeface="Times New Roman"/>
              </a:rPr>
              <a:t>	</a:t>
            </a:r>
            <a:r>
              <a:rPr lang="en-US" sz="2400" dirty="0" smtClean="0">
                <a:solidFill>
                  <a:srgbClr val="54547E"/>
                </a:solidFill>
                <a:latin typeface="Calibri" pitchFamily="34" charset="0"/>
                <a:cs typeface="Times New Roman"/>
              </a:rPr>
              <a:t>We store the credit card number for a sailor as many times as there are reservations for that sailor.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143000" y="2667000"/>
            <a:ext cx="4114800" cy="685800"/>
          </a:xfrm>
          <a:prstGeom prst="ellipse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r>
              <a:rPr lang="en-US">
                <a:latin typeface="Calibri" pitchFamily="34" charset="0"/>
              </a:rPr>
              <a:t>KEY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048000" y="2819400"/>
            <a:ext cx="19050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X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943600" y="2819400"/>
            <a:ext cx="1905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1511" name="Curved Down Arrow 6"/>
          <p:cNvSpPr>
            <a:spLocks noChangeArrowheads="1"/>
          </p:cNvSpPr>
          <p:nvPr/>
        </p:nvSpPr>
        <p:spPr bwMode="auto">
          <a:xfrm>
            <a:off x="4648200" y="2590800"/>
            <a:ext cx="1905000" cy="503238"/>
          </a:xfrm>
          <a:prstGeom prst="curvedDownArrow">
            <a:avLst>
              <a:gd name="adj1" fmla="val 24974"/>
              <a:gd name="adj2" fmla="val 49965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2133600" y="4721225"/>
            <a:ext cx="1143000" cy="307975"/>
          </a:xfrm>
          <a:prstGeom prst="accentCallout2">
            <a:avLst>
              <a:gd name="adj1" fmla="val 38349"/>
              <a:gd name="adj2" fmla="val 108839"/>
              <a:gd name="adj3" fmla="val 39857"/>
              <a:gd name="adj4" fmla="val 131818"/>
              <a:gd name="adj5" fmla="val 134965"/>
              <a:gd name="adj6" fmla="val 180808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Sailor</a:t>
            </a: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2438400" y="4337050"/>
            <a:ext cx="1143000" cy="307975"/>
          </a:xfrm>
          <a:prstGeom prst="accentCallout2">
            <a:avLst>
              <a:gd name="adj1" fmla="val 38349"/>
              <a:gd name="adj2" fmla="val 108839"/>
              <a:gd name="adj3" fmla="val 39857"/>
              <a:gd name="adj4" fmla="val 131818"/>
              <a:gd name="adj5" fmla="val 251977"/>
              <a:gd name="adj6" fmla="val 163838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Boat</a:t>
            </a: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5181600" y="4416425"/>
            <a:ext cx="1143000" cy="307975"/>
          </a:xfrm>
          <a:prstGeom prst="accentCallout2">
            <a:avLst>
              <a:gd name="adj1" fmla="val 38349"/>
              <a:gd name="adj2" fmla="val -9141"/>
              <a:gd name="adj3" fmla="val 36857"/>
              <a:gd name="adj4" fmla="val -28990"/>
              <a:gd name="adj5" fmla="val 224974"/>
              <a:gd name="adj6" fmla="val -53536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latin typeface="Calibri" pitchFamily="34" charset="0"/>
              </a:rPr>
              <a:t>Date</a:t>
            </a:r>
          </a:p>
        </p:txBody>
      </p:sp>
      <p:sp>
        <p:nvSpPr>
          <p:cNvPr id="11" name="Line Callout 2 (Accent Bar) 10"/>
          <p:cNvSpPr/>
          <p:nvPr/>
        </p:nvSpPr>
        <p:spPr bwMode="auto">
          <a:xfrm>
            <a:off x="5486400" y="4797425"/>
            <a:ext cx="1676400" cy="307975"/>
          </a:xfrm>
          <a:prstGeom prst="accentCallout2">
            <a:avLst>
              <a:gd name="adj1" fmla="val 38349"/>
              <a:gd name="adj2" fmla="val -9141"/>
              <a:gd name="adj3" fmla="val 36857"/>
              <a:gd name="adj4" fmla="val -28990"/>
              <a:gd name="adj5" fmla="val 110963"/>
              <a:gd name="adj6" fmla="val -43949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latin typeface="Calibri" pitchFamily="34" charset="0"/>
              </a:rPr>
              <a:t>Credit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latin typeface="Calibri"/>
                <a:cs typeface="Calibri"/>
              </a:rPr>
              <a:t>Compromise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29718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</a:rPr>
              <a:t>Suppose </a:t>
            </a:r>
            <a:r>
              <a:rPr lang="en-US" sz="2400" i="1" dirty="0" smtClean="0">
                <a:latin typeface="Calibri" pitchFamily="34" charset="0"/>
              </a:rPr>
              <a:t>X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A 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causes a violation of 3NF  </a:t>
            </a:r>
            <a:r>
              <a:rPr lang="en-US" sz="2400" dirty="0" smtClean="0">
                <a:latin typeface="Calibri" pitchFamily="34" charset="0"/>
                <a:cs typeface="Times New Roman"/>
                <a:sym typeface="Symbol"/>
              </a:rPr>
              <a:t>  There are two cases</a:t>
            </a: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sz="2400" b="1" u="sng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CASE 2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: 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X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is not a proper subset of any key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transitive dependency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)</a:t>
            </a:r>
          </a:p>
          <a:p>
            <a:pPr marL="1487488" indent="-1487488"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  <a:cs typeface="Times New Roman"/>
              </a:rPr>
              <a:t>EXAMPLE:   </a:t>
            </a:r>
            <a:r>
              <a:rPr lang="en-US" sz="2400" b="1" i="1" dirty="0" err="1" smtClean="0">
                <a:latin typeface="Calibri" pitchFamily="34" charset="0"/>
                <a:cs typeface="Times New Roman"/>
              </a:rPr>
              <a:t>Hourly_Emps</a:t>
            </a:r>
            <a:r>
              <a:rPr lang="en-US" sz="2400" b="1" dirty="0" smtClean="0">
                <a:latin typeface="Calibri" pitchFamily="34" charset="0"/>
                <a:cs typeface="Times New Roman"/>
              </a:rPr>
              <a:t>(</a:t>
            </a:r>
            <a:r>
              <a:rPr lang="en-US" sz="2400" b="1" i="1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S</a:t>
            </a:r>
            <a:r>
              <a:rPr lang="en-US" sz="2400" b="1" i="1" dirty="0" smtClean="0">
                <a:latin typeface="Calibri" pitchFamily="34" charset="0"/>
                <a:cs typeface="Times New Roman"/>
              </a:rPr>
              <a:t>NLRWH</a:t>
            </a:r>
            <a:r>
              <a:rPr lang="en-US" sz="2400" b="1" dirty="0" smtClean="0">
                <a:latin typeface="Calibri" pitchFamily="34" charset="0"/>
                <a:cs typeface="Times New Roman"/>
              </a:rPr>
              <a:t>)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with FD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R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(i.e., rating determines wage)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  <a:cs typeface="Times New Roman"/>
            </a:endParaRPr>
          </a:p>
          <a:p>
            <a:pPr marL="457200" indent="-457200">
              <a:spcBef>
                <a:spcPts val="18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alibri" pitchFamily="34" charset="0"/>
              </a:rPr>
              <a:t>We have </a:t>
            </a:r>
            <a:r>
              <a:rPr lang="en-US" sz="2400" i="1" dirty="0" smtClean="0">
                <a:latin typeface="Calibri" pitchFamily="34" charset="0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 →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R </a:t>
            </a:r>
            <a:r>
              <a:rPr lang="en-US" sz="2400" dirty="0" smtClean="0">
                <a:latin typeface="Times New Roman"/>
                <a:cs typeface="Times New Roman"/>
              </a:rPr>
              <a:t>→ </a:t>
            </a:r>
            <a:r>
              <a:rPr lang="en-US" sz="2400" i="1" dirty="0" smtClean="0">
                <a:latin typeface="Calibri" pitchFamily="34" charset="0"/>
                <a:cs typeface="Times New Roman"/>
              </a:rPr>
              <a:t>W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(transitive dependency)</a:t>
            </a:r>
          </a:p>
          <a:p>
            <a:pPr marL="457200" indent="-457200">
              <a:lnSpc>
                <a:spcPts val="2600"/>
              </a:lnSpc>
              <a:spcAft>
                <a:spcPts val="300"/>
              </a:spcAft>
              <a:buFont typeface="Symbol" pitchFamily="18" charset="2"/>
              <a:buChar char="Þ"/>
              <a:defRPr/>
            </a:pPr>
            <a:r>
              <a:rPr lang="en-US" sz="2400" i="1" dirty="0" smtClean="0">
                <a:latin typeface="Calibri" pitchFamily="34" charset="0"/>
                <a:cs typeface="Times New Roman"/>
              </a:rPr>
              <a:t>We cannot record a rating without knowing the hourly wage for that rating</a:t>
            </a:r>
          </a:p>
          <a:p>
            <a:pPr marL="457200" indent="-457200">
              <a:lnSpc>
                <a:spcPts val="2600"/>
              </a:lnSpc>
              <a:buFont typeface="Symbol" pitchFamily="18" charset="2"/>
              <a:buChar char="Þ"/>
              <a:defRPr/>
            </a:pPr>
            <a:r>
              <a:rPr lang="en-US" sz="2400" i="1" dirty="0" smtClean="0">
                <a:latin typeface="Calibri" pitchFamily="34" charset="0"/>
                <a:cs typeface="Times New Roman"/>
              </a:rPr>
              <a:t>This condition leads to insertion, deletion, and update anomalies (see page 5)</a:t>
            </a:r>
          </a:p>
        </p:txBody>
      </p:sp>
      <p:sp>
        <p:nvSpPr>
          <p:cNvPr id="29700" name="Oval 11"/>
          <p:cNvSpPr>
            <a:spLocks noChangeArrowheads="1"/>
          </p:cNvSpPr>
          <p:nvPr/>
        </p:nvSpPr>
        <p:spPr bwMode="auto">
          <a:xfrm>
            <a:off x="533400" y="3600450"/>
            <a:ext cx="2895600" cy="685800"/>
          </a:xfrm>
          <a:prstGeom prst="ellipse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KEY (i.e.,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400800" y="3695700"/>
            <a:ext cx="19050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W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886200" y="3752850"/>
            <a:ext cx="1905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R</a:t>
            </a:r>
          </a:p>
        </p:txBody>
      </p:sp>
      <p:sp>
        <p:nvSpPr>
          <p:cNvPr id="22535" name="Curved Down Arrow 14"/>
          <p:cNvSpPr>
            <a:spLocks noChangeArrowheads="1"/>
          </p:cNvSpPr>
          <p:nvPr/>
        </p:nvSpPr>
        <p:spPr bwMode="auto">
          <a:xfrm>
            <a:off x="5334000" y="3429000"/>
            <a:ext cx="1685925" cy="503238"/>
          </a:xfrm>
          <a:prstGeom prst="curvedDownArrow">
            <a:avLst>
              <a:gd name="adj1" fmla="val 24971"/>
              <a:gd name="adj2" fmla="val 49973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2536" name="Curved Down Arrow 17"/>
          <p:cNvSpPr>
            <a:spLocks noChangeArrowheads="1"/>
          </p:cNvSpPr>
          <p:nvPr/>
        </p:nvSpPr>
        <p:spPr bwMode="auto">
          <a:xfrm>
            <a:off x="2819400" y="3467100"/>
            <a:ext cx="1685925" cy="501650"/>
          </a:xfrm>
          <a:prstGeom prst="curvedDownArrow">
            <a:avLst>
              <a:gd name="adj1" fmla="val 25050"/>
              <a:gd name="adj2" fmla="val 50131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ounded Rectangle 3"/>
          <p:cNvSpPr>
            <a:spLocks noChangeArrowheads="1"/>
          </p:cNvSpPr>
          <p:nvPr/>
        </p:nvSpPr>
        <p:spPr bwMode="auto">
          <a:xfrm>
            <a:off x="533400" y="1066800"/>
            <a:ext cx="8077200" cy="990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en-US" smtClean="0"/>
              <a:t>Redundancy in 3NF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8387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u="sng" dirty="0" smtClean="0">
                <a:latin typeface="Calibri" pitchFamily="34" charset="0"/>
              </a:rPr>
              <a:t>EXAMPLE</a:t>
            </a:r>
            <a:r>
              <a:rPr lang="en-US" dirty="0" smtClean="0">
                <a:latin typeface="Calibri" pitchFamily="34" charset="0"/>
              </a:rPr>
              <a:t>:   Relation </a:t>
            </a:r>
            <a:r>
              <a:rPr lang="en-US" i="1" dirty="0" smtClean="0">
                <a:latin typeface="Calibri" pitchFamily="34" charset="0"/>
              </a:rPr>
              <a:t>Reserves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i="1" u="sng" dirty="0" smtClean="0">
                <a:latin typeface="Calibri" pitchFamily="34" charset="0"/>
              </a:rPr>
              <a:t>SBD</a:t>
            </a:r>
            <a:r>
              <a:rPr lang="en-US" i="1" dirty="0" smtClean="0"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) with the FD’s          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                      </a:t>
            </a:r>
            <a:r>
              <a:rPr lang="en-US" i="1" dirty="0" smtClean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C  </a:t>
            </a:r>
            <a:r>
              <a:rPr lang="en-US" dirty="0" smtClean="0">
                <a:latin typeface="Calibri" pitchFamily="34" charset="0"/>
              </a:rPr>
              <a:t>and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  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S</a:t>
            </a:r>
            <a:endParaRPr lang="en-US" i="1" dirty="0" smtClean="0">
              <a:latin typeface="Calibri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 is part of the key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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“C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S”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does not violate 3NF        </a:t>
            </a:r>
            <a:endParaRPr lang="en-US" sz="2400" i="1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i.e.,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redit card uniquely identifies the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ailor)  </a:t>
            </a:r>
            <a:endParaRPr lang="en-US" sz="2400" i="1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CBD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SBD   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(Augmentation axiom)</a:t>
            </a:r>
          </a:p>
          <a:p>
            <a:pPr>
              <a:buFont typeface="Symbol" pitchFamily="18" charset="2"/>
              <a:buChar char="Þ"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CBD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SBD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SBDC   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SBD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is a key)</a:t>
            </a:r>
          </a:p>
          <a:p>
            <a:pPr>
              <a:buFont typeface="Symbol" pitchFamily="18" charset="2"/>
              <a:buChar char="Þ"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CBD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is also a key of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Reserves   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(Transitivity axiom)</a:t>
            </a:r>
          </a:p>
          <a:p>
            <a:pPr>
              <a:buFont typeface="Symbol" pitchFamily="18" charset="2"/>
              <a:buChar char="Þ"/>
            </a:pP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“S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C”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does not violate 3NF because </a:t>
            </a:r>
            <a:r>
              <a:rPr lang="en-US" sz="2400" i="1" dirty="0" smtClean="0">
                <a:solidFill>
                  <a:srgbClr val="002060"/>
                </a:solidFill>
                <a:latin typeface="Calibri" pitchFamily="34" charset="0"/>
              </a:rPr>
              <a:t>C 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is part of the key</a:t>
            </a:r>
          </a:p>
          <a:p>
            <a:pPr marL="1652588" lvl="2" indent="0">
              <a:lnSpc>
                <a:spcPts val="2600"/>
              </a:lnSpc>
              <a:buFontTx/>
              <a:buNone/>
            </a:pP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Reserves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relation is in 3NF.  Nonetheless, the same 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,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 pair is redundantly recorded for all tuples with the same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5984557"/>
            <a:ext cx="6324600" cy="4924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600" dirty="0">
                <a:latin typeface="Calibri" pitchFamily="34" charset="0"/>
                <a:cs typeface="+mn-cs"/>
              </a:rPr>
              <a:t>3NF is indeed a compromise relative to BCNF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7391400" y="2209800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FFC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8229600" y="4419600"/>
            <a:ext cx="457200" cy="457200"/>
          </a:xfrm>
          <a:prstGeom prst="ellipse">
            <a:avLst/>
          </a:prstGeom>
          <a:solidFill>
            <a:srgbClr val="000000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4953000"/>
            <a:ext cx="1981200" cy="914400"/>
            <a:chOff x="304800" y="4953000"/>
            <a:chExt cx="1981200" cy="914400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304800" y="5100638"/>
              <a:ext cx="457200" cy="457200"/>
            </a:xfrm>
            <a:prstGeom prst="ellipse">
              <a:avLst/>
            </a:prstGeom>
            <a:solidFill>
              <a:srgbClr val="000000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FFC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593" name="TextBox 8"/>
            <p:cNvSpPr txBox="1">
              <a:spLocks noChangeArrowheads="1"/>
            </p:cNvSpPr>
            <p:nvPr/>
          </p:nvSpPr>
          <p:spPr bwMode="auto">
            <a:xfrm>
              <a:off x="762000" y="5100638"/>
              <a:ext cx="3952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2060"/>
                  </a:solidFill>
                  <a:latin typeface="Calibri" pitchFamily="34" charset="0"/>
                </a:rPr>
                <a:t>&amp;</a:t>
              </a: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1066800" y="5100638"/>
              <a:ext cx="457200" cy="457200"/>
            </a:xfrm>
            <a:prstGeom prst="ellipse">
              <a:avLst/>
            </a:prstGeom>
            <a:solidFill>
              <a:srgbClr val="000000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FFC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4597" name="TextBox 10"/>
            <p:cNvSpPr txBox="1">
              <a:spLocks noChangeArrowheads="1"/>
            </p:cNvSpPr>
            <p:nvPr/>
          </p:nvSpPr>
          <p:spPr bwMode="auto">
            <a:xfrm>
              <a:off x="1570038" y="5100638"/>
              <a:ext cx="5381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>
                  <a:latin typeface="Calibri" pitchFamily="34" charset="0"/>
                  <a:sym typeface="Symbol" pitchFamily="18" charset="2"/>
                </a:rPr>
                <a:t></a:t>
              </a:r>
              <a:endParaRPr lang="en-US" sz="2800">
                <a:latin typeface="Calibri" pitchFamily="34" charset="0"/>
              </a:endParaRPr>
            </a:p>
          </p:txBody>
        </p:sp>
        <p:sp>
          <p:nvSpPr>
            <p:cNvPr id="24598" name="Left Brace 11"/>
            <p:cNvSpPr>
              <a:spLocks/>
            </p:cNvSpPr>
            <p:nvPr/>
          </p:nvSpPr>
          <p:spPr bwMode="auto">
            <a:xfrm>
              <a:off x="2130425" y="4953000"/>
              <a:ext cx="155575" cy="914400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606" grpId="0" animBg="1"/>
      <p:bldP spid="256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>
                <a:latin typeface="Calibri"/>
                <a:cs typeface="Calibri"/>
              </a:rPr>
              <a:t>Motivation for 3NF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8006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sz="3200" dirty="0" smtClean="0">
                <a:latin typeface="Calibri" pitchFamily="34" charset="0"/>
              </a:rPr>
              <a:t>3NF weakens the BCNF requirements just enough to ensure that every relation can be decomposed into a collection of 3NF relations</a:t>
            </a:r>
          </a:p>
          <a:p>
            <a:pPr lvl="1">
              <a:spcAft>
                <a:spcPts val="2400"/>
              </a:spcAft>
              <a:defRPr/>
            </a:pP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Lossless-join &amp; </a:t>
            </a:r>
            <a:r>
              <a:rPr lang="en-US" sz="2800" i="1" dirty="0">
                <a:solidFill>
                  <a:srgbClr val="002060"/>
                </a:solidFill>
                <a:latin typeface="Calibri" pitchFamily="34" charset="0"/>
              </a:rPr>
              <a:t>dependency-preserving decomposition of </a:t>
            </a: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R into </a:t>
            </a:r>
            <a:r>
              <a:rPr lang="en-US" sz="2800" i="1" dirty="0">
                <a:solidFill>
                  <a:srgbClr val="002060"/>
                </a:solidFill>
                <a:latin typeface="Calibri" pitchFamily="34" charset="0"/>
              </a:rPr>
              <a:t>a collection of 3NF relations always possible</a:t>
            </a: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.</a:t>
            </a:r>
          </a:p>
          <a:p>
            <a:pPr>
              <a:defRPr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The above guarantee does not exist for BCNF relations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04900"/>
          </a:xfrm>
        </p:spPr>
        <p:txBody>
          <a:bodyPr/>
          <a:lstStyle/>
          <a:p>
            <a:r>
              <a:rPr lang="en-US" dirty="0" smtClean="0"/>
              <a:t>Decomposition of a Relation Schema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29718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Suppose that relation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contains attributes </a:t>
            </a:r>
            <a:r>
              <a:rPr lang="en-US" i="1" dirty="0" smtClean="0">
                <a:latin typeface="Calibri" pitchFamily="34" charset="0"/>
              </a:rPr>
              <a:t>A1 ... An.  </a:t>
            </a:r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decomposition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consists of replacing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by two or more relations such that:</a:t>
            </a:r>
          </a:p>
          <a:p>
            <a:pPr lvl="1">
              <a:buSzPct val="75000"/>
            </a:pPr>
            <a:r>
              <a:rPr lang="en-US" dirty="0" smtClean="0">
                <a:latin typeface="Calibri" pitchFamily="34" charset="0"/>
              </a:rPr>
              <a:t>Each new relation schema contains a subset of the attributes 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(and no attributes that do not appear in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), and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 dirty="0" smtClean="0">
                <a:latin typeface="Calibri" pitchFamily="34" charset="0"/>
              </a:rPr>
              <a:t>Every attribute 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appears as an attribute in at least one of the new relations.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4703763"/>
          <a:ext cx="1600200" cy="162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3598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B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C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800" y="4703763"/>
          <a:ext cx="1600200" cy="162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3598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C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D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  <a:tr h="183551"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500" baseline="0" dirty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2800" y="4262438"/>
            <a:ext cx="206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  <a:latin typeface="Calibri" pitchFamily="34" charset="0"/>
              </a:rPr>
              <a:t>Decomposition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3461E-7 L -0.04583 -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3461E-7 L 0.04166 -0.00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04900"/>
          </a:xfrm>
        </p:spPr>
        <p:txBody>
          <a:bodyPr/>
          <a:lstStyle/>
          <a:p>
            <a:r>
              <a:rPr lang="en-US" dirty="0" smtClean="0"/>
              <a:t>Decomposition of a Relation Schema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2286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Intuitively, decomposing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means we will store instances of the relation schemas produced by the decomposition, instead of instances 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</a:rPr>
              <a:t>E.g.,  Can decompose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SNLRWH</a:t>
            </a:r>
            <a:r>
              <a:rPr lang="en-US" dirty="0" smtClean="0">
                <a:latin typeface="Calibri" pitchFamily="34" charset="0"/>
              </a:rPr>
              <a:t> into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SNLRH</a:t>
            </a:r>
            <a:r>
              <a:rPr lang="en-US" dirty="0" smtClean="0"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RW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914400"/>
          </a:xfrm>
        </p:spPr>
        <p:txBody>
          <a:bodyPr/>
          <a:lstStyle/>
          <a:p>
            <a:r>
              <a:rPr lang="en-US" smtClean="0"/>
              <a:t>Example Decomposition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Decompositions should be used only when needed.</a:t>
            </a:r>
          </a:p>
          <a:p>
            <a:pPr lvl="1">
              <a:buSzPct val="75000"/>
              <a:defRPr/>
            </a:pP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</a:t>
            </a:r>
            <a:r>
              <a:rPr lang="en-US" i="1" dirty="0" smtClean="0">
                <a:latin typeface="Calibri" pitchFamily="34" charset="0"/>
              </a:rPr>
              <a:t>NLRWH</a:t>
            </a:r>
            <a:r>
              <a:rPr lang="en-US" dirty="0" smtClean="0">
                <a:latin typeface="Calibri" pitchFamily="34" charset="0"/>
              </a:rPr>
              <a:t> has FDs  </a:t>
            </a:r>
            <a:r>
              <a:rPr lang="en-US" i="1" dirty="0" smtClean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SNLRWH</a:t>
            </a:r>
            <a:r>
              <a:rPr lang="en-US" dirty="0" smtClean="0">
                <a:latin typeface="Calibri" pitchFamily="34" charset="0"/>
              </a:rPr>
              <a:t>  and 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W</a:t>
            </a:r>
          </a:p>
          <a:p>
            <a:pPr lvl="1">
              <a:buSzPct val="75000"/>
              <a:defRPr/>
            </a:pP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W </a:t>
            </a:r>
            <a:r>
              <a:rPr lang="en-US" dirty="0" smtClean="0">
                <a:latin typeface="Calibri" pitchFamily="34" charset="0"/>
              </a:rPr>
              <a:t> causes violation of 3NF; W values repeatedly associated with R values. </a:t>
            </a:r>
          </a:p>
          <a:p>
            <a:pPr lvl="2">
              <a:spcAft>
                <a:spcPts val="120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Solution:  Decompose SNL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RW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H into SNL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R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H and 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</a:rPr>
              <a:t>RW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Calibri" pitchFamily="34" charset="0"/>
              </a:rPr>
              <a:t>The information to be stored consists of </a:t>
            </a:r>
            <a:r>
              <a:rPr lang="en-US" i="1" dirty="0" smtClean="0">
                <a:latin typeface="Calibri" pitchFamily="34" charset="0"/>
              </a:rPr>
              <a:t>SNLRWH</a:t>
            </a:r>
            <a:r>
              <a:rPr lang="en-US" dirty="0" smtClean="0">
                <a:latin typeface="Calibri" pitchFamily="34" charset="0"/>
              </a:rPr>
              <a:t> tuples.  If we just store the projections of these tuples onto SNLRH and RW, are there any potential problems that we should be aware of ?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</a:rPr>
              <a:t>We might have duplicates in RW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/>
              <a:t>Functional Dependencies (FDs)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u="sng" dirty="0" smtClean="0">
                <a:latin typeface="Calibri" pitchFamily="34" charset="0"/>
              </a:rPr>
              <a:t>functional dependency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X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Y </a:t>
            </a:r>
            <a:r>
              <a:rPr lang="en-US" dirty="0" smtClean="0">
                <a:latin typeface="Calibri" pitchFamily="34" charset="0"/>
              </a:rPr>
              <a:t>holds over relation R if, for every allowable instance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of R:</a:t>
            </a:r>
          </a:p>
          <a:p>
            <a:pPr marL="857250" lvl="2" indent="0">
              <a:spcBef>
                <a:spcPts val="500"/>
              </a:spcBef>
              <a:buSzPct val="75000"/>
              <a:buNone/>
            </a:pP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t1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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 r, t2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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 r,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</a:t>
            </a:r>
            <a:r>
              <a:rPr lang="en-US" baseline="-25000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t1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 =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</a:t>
            </a:r>
            <a:r>
              <a:rPr lang="en-US" baseline="-25000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t2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 implies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</a:t>
            </a:r>
            <a:r>
              <a:rPr lang="en-US" baseline="-25000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t1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 =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</a:t>
            </a:r>
            <a:r>
              <a:rPr lang="en-US" baseline="-25000" dirty="0" smtClean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t2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pPr lvl="1">
              <a:spcBef>
                <a:spcPts val="500"/>
              </a:spcBef>
              <a:buSzPct val="75000"/>
            </a:pPr>
            <a:endParaRPr lang="en-US" dirty="0">
              <a:solidFill>
                <a:srgbClr val="002060"/>
              </a:solidFill>
              <a:latin typeface="Calibri" pitchFamily="34" charset="0"/>
            </a:endParaRPr>
          </a:p>
          <a:p>
            <a:pPr lvl="1">
              <a:spcBef>
                <a:spcPts val="500"/>
              </a:spcBef>
              <a:buSzPct val="75000"/>
            </a:pPr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  <a:p>
            <a:pPr lvl="1">
              <a:spcBef>
                <a:spcPts val="500"/>
              </a:spcBef>
              <a:buSzPct val="75000"/>
            </a:pPr>
            <a:endParaRPr lang="en-US" dirty="0">
              <a:solidFill>
                <a:srgbClr val="002060"/>
              </a:solidFill>
              <a:latin typeface="Calibri" pitchFamily="34" charset="0"/>
            </a:endParaRPr>
          </a:p>
          <a:p>
            <a:pPr lvl="1">
              <a:spcBef>
                <a:spcPts val="500"/>
              </a:spcBef>
              <a:buSzPct val="75000"/>
            </a:pPr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  <a:p>
            <a:pPr lvl="1">
              <a:spcBef>
                <a:spcPts val="500"/>
              </a:spcBef>
              <a:buSzPct val="75000"/>
            </a:pPr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lnSpc>
                <a:spcPts val="2600"/>
              </a:lnSpc>
              <a:spcBef>
                <a:spcPts val="500"/>
              </a:spcBef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Example:    SSN </a:t>
            </a:r>
            <a:r>
              <a:rPr lang="en-US" dirty="0" smtClean="0">
                <a:solidFill>
                  <a:srgbClr val="002060"/>
                </a:solidFill>
                <a:latin typeface="Segoe Script" panose="020B0504020000000003" pitchFamily="34" charset="0"/>
              </a:rPr>
              <a:t>→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StudentNum</a:t>
            </a:r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Oval Callout 1"/>
          <p:cNvSpPr/>
          <p:nvPr/>
        </p:nvSpPr>
        <p:spPr bwMode="auto">
          <a:xfrm>
            <a:off x="609600" y="2891135"/>
            <a:ext cx="1981200" cy="990600"/>
          </a:xfrm>
          <a:prstGeom prst="wedgeEllipseCallout">
            <a:avLst>
              <a:gd name="adj1" fmla="val 20610"/>
              <a:gd name="adj2" fmla="val -68289"/>
            </a:avLst>
          </a:prstGeom>
          <a:solidFill>
            <a:srgbClr val="0000FF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</a:rPr>
              <a:t>Given tw</a:t>
            </a:r>
            <a:r>
              <a:rPr lang="en-US" sz="2000" dirty="0" smtClean="0">
                <a:solidFill>
                  <a:srgbClr val="FFFFFF"/>
                </a:solidFill>
              </a:rPr>
              <a:t>o tuples in </a:t>
            </a:r>
            <a:r>
              <a:rPr lang="en-US" sz="2000" i="1" dirty="0" smtClean="0">
                <a:solidFill>
                  <a:srgbClr val="FFFFFF"/>
                </a:solidFill>
              </a:rPr>
              <a:t>r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2743200" y="2967335"/>
            <a:ext cx="1981200" cy="990600"/>
          </a:xfrm>
          <a:prstGeom prst="wedgeEllipseCallout">
            <a:avLst>
              <a:gd name="adj1" fmla="val 10249"/>
              <a:gd name="adj2" fmla="val -91598"/>
            </a:avLst>
          </a:prstGeom>
          <a:solidFill>
            <a:srgbClr val="0000FF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</a:rPr>
              <a:t>if the </a:t>
            </a:r>
            <a:r>
              <a:rPr lang="en-US" sz="2000" i="1" dirty="0" smtClean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</a:rPr>
              <a:t> values agree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5638800" y="3043535"/>
            <a:ext cx="2057400" cy="1223665"/>
          </a:xfrm>
          <a:prstGeom prst="wedgeEllipseCallout">
            <a:avLst>
              <a:gd name="adj1" fmla="val 10249"/>
              <a:gd name="adj2" fmla="val -91598"/>
            </a:avLst>
          </a:prstGeom>
          <a:solidFill>
            <a:srgbClr val="0000FF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</a:rPr>
              <a:t>then the </a:t>
            </a:r>
            <a:r>
              <a:rPr lang="en-US" sz="2000" i="1" dirty="0" smtClean="0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</a:rPr>
              <a:t> values must also agree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4110335"/>
            <a:ext cx="374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and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are sets of attributes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914400"/>
          </a:xfrm>
        </p:spPr>
        <p:txBody>
          <a:bodyPr/>
          <a:lstStyle/>
          <a:p>
            <a:r>
              <a:rPr lang="en-US" smtClean="0"/>
              <a:t>Problems with Decompositions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876800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 smtClean="0">
                <a:latin typeface="Calibri" pitchFamily="34" charset="0"/>
              </a:rPr>
              <a:t>There are three potential problems to consider:</a:t>
            </a:r>
          </a:p>
          <a:p>
            <a:pPr marL="912813" lvl="1" indent="-223838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Some queries become more expensive.  </a:t>
            </a:r>
          </a:p>
          <a:p>
            <a:pPr marL="1371600" lvl="2" indent="-342900">
              <a:defRPr/>
            </a:pPr>
            <a:r>
              <a:rPr lang="en-US" dirty="0" smtClean="0">
                <a:latin typeface="Calibri" pitchFamily="34" charset="0"/>
              </a:rPr>
              <a:t>e.g.,  How much did sailor Joe earn?  (salary = W*H)</a:t>
            </a:r>
          </a:p>
          <a:p>
            <a:pPr marL="969963" lvl="1" indent="-280988">
              <a:buSzPct val="11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Given instances of the decomposed relations, we may not be able to reconstruct the corresponding instance of the original relation!  </a:t>
            </a:r>
          </a:p>
          <a:p>
            <a:pPr marL="1371600" lvl="2" indent="-342900">
              <a:defRPr/>
            </a:pPr>
            <a:r>
              <a:rPr lang="en-US" dirty="0" smtClean="0">
                <a:latin typeface="Calibri" pitchFamily="34" charset="0"/>
              </a:rPr>
              <a:t>Fortunately, not in the SNLRWH example.</a:t>
            </a:r>
          </a:p>
          <a:p>
            <a:pPr marL="969963" lvl="1" indent="-280988">
              <a:buSzPct val="110000"/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Checking some dependencies may require joining the instances of the decomposed relations.</a:t>
            </a:r>
          </a:p>
          <a:p>
            <a:pPr marL="1371600" lvl="2" indent="-342900">
              <a:defRPr/>
            </a:pPr>
            <a:r>
              <a:rPr lang="en-US" dirty="0" smtClean="0">
                <a:latin typeface="Calibri" pitchFamily="34" charset="0"/>
              </a:rPr>
              <a:t>Fortunately, not in the SNLRWH example.</a:t>
            </a:r>
          </a:p>
          <a:p>
            <a:pPr marL="533400" indent="-533400"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Tradeoff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: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  </a:t>
            </a:r>
            <a:r>
              <a:rPr lang="en-US" dirty="0" smtClean="0">
                <a:latin typeface="Calibri" pitchFamily="34" charset="0"/>
              </a:rPr>
              <a:t>Must consider these issues vs. redundancy.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1143000"/>
            <a:ext cx="5334000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decompose SNLRWH into SNLRH and RW 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 bwMode="auto">
          <a:xfrm>
            <a:off x="7162800" y="3962400"/>
            <a:ext cx="1371600" cy="612648"/>
          </a:xfrm>
          <a:prstGeom prst="wedgeEllipseCallout">
            <a:avLst>
              <a:gd name="adj1" fmla="val -70433"/>
              <a:gd name="adj2" fmla="val 25485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Lossless Join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7162800" y="5181600"/>
            <a:ext cx="1752600" cy="612648"/>
          </a:xfrm>
          <a:prstGeom prst="wedgeEllipseCallout">
            <a:avLst>
              <a:gd name="adj1" fmla="val -70433"/>
              <a:gd name="adj2" fmla="val 27873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Dependency Preserving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Lossless Join Decompositions</a:t>
            </a:r>
          </a:p>
        </p:txBody>
      </p:sp>
      <p:sp>
        <p:nvSpPr>
          <p:cNvPr id="2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562600" cy="4724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alibri" pitchFamily="34" charset="0"/>
              </a:rPr>
              <a:t>Decomposition 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into </a:t>
            </a:r>
            <a:r>
              <a:rPr lang="en-US" i="1" dirty="0" smtClean="0">
                <a:latin typeface="Calibri" pitchFamily="34" charset="0"/>
              </a:rPr>
              <a:t>X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i="1" dirty="0" smtClean="0">
                <a:latin typeface="Calibri" pitchFamily="34" charset="0"/>
              </a:rPr>
              <a:t>Y</a:t>
            </a:r>
            <a:r>
              <a:rPr lang="en-US" dirty="0" smtClean="0">
                <a:latin typeface="Calibri" pitchFamily="34" charset="0"/>
              </a:rPr>
              <a:t> is </a:t>
            </a:r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lossless-join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err="1" smtClean="0">
                <a:latin typeface="Calibri" pitchFamily="34" charset="0"/>
              </a:rPr>
              <a:t>w.r.t</a:t>
            </a:r>
            <a:r>
              <a:rPr lang="en-US" dirty="0" smtClean="0">
                <a:latin typeface="Calibri" pitchFamily="34" charset="0"/>
              </a:rPr>
              <a:t>. a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if, for every instance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that satisfies F, we have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</a:t>
            </a:r>
            <a:r>
              <a:rPr lang="en-US" i="1" baseline="-25000" dirty="0" smtClean="0">
                <a:latin typeface="Calibri" pitchFamily="34" charset="0"/>
                <a:sym typeface="Symbol" pitchFamily="18" charset="2"/>
              </a:rPr>
              <a:t>X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(r)       </a:t>
            </a:r>
            <a:r>
              <a:rPr lang="en-US" i="1" baseline="-25000" dirty="0" smtClean="0">
                <a:latin typeface="Calibri" pitchFamily="34" charset="0"/>
                <a:sym typeface="Symbol" pitchFamily="18" charset="2"/>
              </a:rPr>
              <a:t>Y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(r) = r </a:t>
            </a:r>
            <a:endParaRPr lang="en-US" i="1" dirty="0" smtClean="0">
              <a:latin typeface="Calibri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It is always true that   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latin typeface="Calibri" pitchFamily="34" charset="0"/>
              </a:rPr>
              <a:t>	r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 </a:t>
            </a:r>
            <a:r>
              <a:rPr lang="en-US" i="1" baseline="-25000" dirty="0" smtClean="0">
                <a:latin typeface="Calibri" pitchFamily="34" charset="0"/>
                <a:sym typeface="Symbol" pitchFamily="18" charset="2"/>
              </a:rPr>
              <a:t>X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(r)         </a:t>
            </a:r>
            <a:r>
              <a:rPr lang="en-US" i="1" baseline="-25000" dirty="0" smtClean="0">
                <a:latin typeface="Calibri" pitchFamily="34" charset="0"/>
                <a:sym typeface="Symbol" pitchFamily="18" charset="2"/>
              </a:rPr>
              <a:t>Y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(r)</a:t>
            </a:r>
            <a:r>
              <a:rPr lang="en-US" i="1" dirty="0" smtClean="0">
                <a:latin typeface="Calibri" pitchFamily="34" charset="0"/>
              </a:rPr>
              <a:t>     </a:t>
            </a:r>
            <a:endParaRPr lang="en-US" dirty="0" smtClean="0">
              <a:latin typeface="Calibri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SzPct val="75000"/>
            </a:pPr>
            <a:r>
              <a:rPr lang="en-US" dirty="0" smtClean="0">
                <a:latin typeface="Calibri" pitchFamily="34" charset="0"/>
              </a:rPr>
              <a:t>In general, the other direction does not hold!  If it does, the decomposition is lossless-join. </a:t>
            </a:r>
          </a:p>
        </p:txBody>
      </p:sp>
      <p:graphicFrame>
        <p:nvGraphicFramePr>
          <p:cNvPr id="205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0" y="3116263"/>
          <a:ext cx="4746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Equation" r:id="rId4" imgW="476941" imgH="312696" progId="Equation.3">
                  <p:embed/>
                </p:oleObj>
              </mc:Choice>
              <mc:Fallback>
                <p:oleObj name="Equation" r:id="rId4" imgW="476941" imgH="31269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16263"/>
                        <a:ext cx="4746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86113" y="4300538"/>
          <a:ext cx="4778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Equation" r:id="rId6" imgW="476941" imgH="312696" progId="Equation.3">
                  <p:embed/>
                </p:oleObj>
              </mc:Choice>
              <mc:Fallback>
                <p:oleObj name="Equation" r:id="rId6" imgW="476941" imgH="31269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300538"/>
                        <a:ext cx="4778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867400" y="457200"/>
            <a:ext cx="3276600" cy="6324600"/>
            <a:chOff x="5867400" y="457200"/>
            <a:chExt cx="3276600" cy="6324600"/>
          </a:xfrm>
        </p:grpSpPr>
        <p:graphicFrame>
          <p:nvGraphicFramePr>
            <p:cNvPr id="2970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867400" y="3905250"/>
            <a:ext cx="1981200" cy="287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1" name="Document" r:id="rId8" imgW="1941513" imgH="2776538" progId="Word.Document.8">
                    <p:embed/>
                  </p:oleObj>
                </mc:Choice>
                <mc:Fallback>
                  <p:oleObj name="Document" r:id="rId8" imgW="1941513" imgH="2776538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905250"/>
                          <a:ext cx="1981200" cy="287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867400" y="1371600"/>
            <a:ext cx="16764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2" name="Document" r:id="rId10" imgW="1938148" imgH="1938148" progId="Word.Document.8">
                    <p:embed/>
                  </p:oleObj>
                </mc:Choice>
                <mc:Fallback>
                  <p:oleObj name="Document" r:id="rId10" imgW="1938148" imgH="1938148" progId="Word.Document.8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1371600"/>
                          <a:ext cx="1676400" cy="19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077200" y="457200"/>
            <a:ext cx="990600" cy="195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3" name="Document" r:id="rId12" imgW="1329604" imgH="1938148" progId="Word.Document.8">
                    <p:embed/>
                  </p:oleObj>
                </mc:Choice>
                <mc:Fallback>
                  <p:oleObj name="Document" r:id="rId12" imgW="1329604" imgH="1938148" progId="Word.Document.8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0" y="457200"/>
                          <a:ext cx="990600" cy="1958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077200" y="2457450"/>
            <a:ext cx="9906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14" name="Document" r:id="rId14" imgW="1347036" imgH="2011046" progId="Word.Document.8">
                    <p:embed/>
                  </p:oleObj>
                </mc:Choice>
                <mc:Fallback>
                  <p:oleObj name="Document" r:id="rId14" imgW="1347036" imgH="2011046" progId="Word.Document.8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0" y="2457450"/>
                          <a:ext cx="990600" cy="196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7473950" y="2063750"/>
              <a:ext cx="444500" cy="596900"/>
            </a:xfrm>
            <a:prstGeom prst="rightArrow">
              <a:avLst>
                <a:gd name="adj1" fmla="val 50000"/>
                <a:gd name="adj2" fmla="val 50051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" name="Bent Arrow 12"/>
            <p:cNvSpPr/>
            <p:nvPr/>
          </p:nvSpPr>
          <p:spPr bwMode="auto">
            <a:xfrm rot="10800000">
              <a:off x="7772400" y="4419600"/>
              <a:ext cx="990600" cy="868363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9714" name="TextBox 17"/>
            <p:cNvSpPr txBox="1">
              <a:spLocks noChangeArrowheads="1"/>
            </p:cNvSpPr>
            <p:nvPr/>
          </p:nvSpPr>
          <p:spPr bwMode="auto">
            <a:xfrm>
              <a:off x="8002588" y="5181600"/>
              <a:ext cx="1141412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2500"/>
                </a:lnSpc>
              </a:pPr>
              <a:r>
                <a:rPr lang="en-US" sz="2000">
                  <a:latin typeface="Calibri" pitchFamily="34" charset="0"/>
                </a:rPr>
                <a:t>Join two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sz="2000">
                  <a:latin typeface="Calibri" pitchFamily="34" charset="0"/>
                </a:rPr>
                <a:t>tables on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n-US" sz="2000" i="1">
                  <a:latin typeface="Calibri" pitchFamily="34" charset="0"/>
                </a:rPr>
                <a:t>B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68975" y="2846388"/>
            <a:ext cx="2514600" cy="1295400"/>
            <a:chOff x="5715000" y="2819400"/>
            <a:chExt cx="2514600" cy="1295400"/>
          </a:xfrm>
        </p:grpSpPr>
        <p:sp>
          <p:nvSpPr>
            <p:cNvPr id="29706" name="Explosion 2 15"/>
            <p:cNvSpPr>
              <a:spLocks noChangeArrowheads="1"/>
            </p:cNvSpPr>
            <p:nvPr/>
          </p:nvSpPr>
          <p:spPr bwMode="auto">
            <a:xfrm>
              <a:off x="5715000" y="2819400"/>
              <a:ext cx="2514600" cy="1295400"/>
            </a:xfrm>
            <a:prstGeom prst="irregularSeal2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0811585">
              <a:off x="6129338" y="3211512"/>
              <a:ext cx="1524000" cy="585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itchFamily="34" charset="0"/>
                  <a:cs typeface="Calibri" pitchFamily="34" charset="0"/>
                </a:rPr>
                <a:t>NOT</a:t>
              </a:r>
            </a:p>
            <a:p>
              <a:pPr algn="ctr">
                <a:defRPr/>
              </a:pPr>
              <a:r>
                <a:rPr lang="en-US" sz="1600" b="1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itchFamily="34" charset="0"/>
                  <a:cs typeface="Calibri" pitchFamily="34" charset="0"/>
                </a:rPr>
                <a:t>LOSSLESS JOIN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Lossless Join Decompositions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2057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Definition extended to decomposition into 3 or more relations in a straightforward way.</a:t>
            </a:r>
          </a:p>
          <a:p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It is essential that all decompositions used to deal with redundancy be lossless!  (Avoids Problem (2) in page 30)</a:t>
            </a:r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on Lossless Join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724400" cy="3048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decomposition of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into </a:t>
            </a:r>
            <a:r>
              <a:rPr lang="en-US" i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and </a:t>
            </a:r>
            <a:r>
              <a:rPr lang="en-US" i="1" dirty="0" smtClean="0">
                <a:latin typeface="Calibri" pitchFamily="34" charset="0"/>
              </a:rPr>
              <a:t>Y</a:t>
            </a:r>
            <a:r>
              <a:rPr lang="en-US" dirty="0" smtClean="0">
                <a:latin typeface="Calibri" pitchFamily="34" charset="0"/>
              </a:rPr>
              <a:t> is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lossless-join </a:t>
            </a:r>
            <a:r>
              <a:rPr lang="en-US" dirty="0" err="1" smtClean="0">
                <a:solidFill>
                  <a:schemeClr val="accent2"/>
                </a:solidFill>
                <a:latin typeface="Calibri" pitchFamily="34" charset="0"/>
              </a:rPr>
              <a:t>wrt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 if and only if </a:t>
            </a:r>
            <a:r>
              <a:rPr lang="en-US" dirty="0" smtClean="0">
                <a:latin typeface="Calibri" pitchFamily="34" charset="0"/>
              </a:rPr>
              <a:t>the closure of F contains: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X 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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Y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→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X,   or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SzPct val="75000"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X 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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Y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→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05401" y="1447800"/>
            <a:ext cx="3429000" cy="1446213"/>
            <a:chOff x="5257800" y="1981200"/>
            <a:chExt cx="3429000" cy="1446550"/>
          </a:xfrm>
        </p:grpSpPr>
        <p:sp>
          <p:nvSpPr>
            <p:cNvPr id="14" name="Rectangle 13"/>
            <p:cNvSpPr/>
            <p:nvPr/>
          </p:nvSpPr>
          <p:spPr>
            <a:xfrm>
              <a:off x="5257800" y="1981200"/>
              <a:ext cx="3429000" cy="1446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u="sng" dirty="0">
                  <a:solidFill>
                    <a:srgbClr val="7030A0"/>
                  </a:solidFill>
                  <a:latin typeface="Calibri" pitchFamily="34" charset="0"/>
                </a:rPr>
                <a:t>Example</a:t>
              </a:r>
              <a:r>
                <a:rPr lang="en-US" sz="3200" dirty="0">
                  <a:solidFill>
                    <a:srgbClr val="7030A0"/>
                  </a:solidFill>
                  <a:latin typeface="Calibri" pitchFamily="34" charset="0"/>
                </a:rPr>
                <a:t>:</a:t>
              </a:r>
            </a:p>
            <a:p>
              <a:pPr>
                <a:defRPr/>
              </a:pPr>
              <a:r>
                <a:rPr lang="en-US" sz="2800" dirty="0">
                  <a:solidFill>
                    <a:srgbClr val="7030A0"/>
                  </a:solidFill>
                  <a:latin typeface="Calibri" pitchFamily="34" charset="0"/>
                </a:rPr>
                <a:t>Decompose </a:t>
              </a:r>
              <a:r>
                <a:rPr lang="en-US" sz="2800" i="1" u="sng" dirty="0">
                  <a:solidFill>
                    <a:schemeClr val="accent2"/>
                  </a:solidFill>
                  <a:latin typeface="Calibri" pitchFamily="34" charset="0"/>
                </a:rPr>
                <a:t>S</a:t>
              </a:r>
              <a:r>
                <a:rPr lang="en-US" sz="2800" i="1" dirty="0">
                  <a:solidFill>
                    <a:schemeClr val="accent2"/>
                  </a:solidFill>
                  <a:latin typeface="Calibri" pitchFamily="34" charset="0"/>
                </a:rPr>
                <a:t>NLRWH</a:t>
              </a:r>
              <a:r>
                <a:rPr lang="en-US" sz="2800" dirty="0">
                  <a:latin typeface="Calibri" pitchFamily="34" charset="0"/>
                </a:rPr>
                <a:t> </a:t>
              </a:r>
              <a:r>
                <a:rPr lang="en-US" sz="2800" dirty="0">
                  <a:solidFill>
                    <a:srgbClr val="7030A0"/>
                  </a:solidFill>
                  <a:latin typeface="Calibri" pitchFamily="34" charset="0"/>
                </a:rPr>
                <a:t>into</a:t>
              </a:r>
              <a:r>
                <a:rPr lang="en-US" sz="2800" dirty="0">
                  <a:latin typeface="Calibri" pitchFamily="34" charset="0"/>
                </a:rPr>
                <a:t> </a:t>
              </a:r>
              <a:r>
                <a:rPr lang="en-US" sz="2800" i="1" u="sng" dirty="0">
                  <a:solidFill>
                    <a:schemeClr val="accent2"/>
                  </a:solidFill>
                  <a:latin typeface="Calibri" pitchFamily="34" charset="0"/>
                </a:rPr>
                <a:t>S</a:t>
              </a:r>
              <a:r>
                <a:rPr lang="en-US" sz="2800" i="1" dirty="0">
                  <a:solidFill>
                    <a:schemeClr val="accent2"/>
                  </a:solidFill>
                  <a:latin typeface="Calibri" pitchFamily="34" charset="0"/>
                </a:rPr>
                <a:t>NLRH</a:t>
              </a:r>
              <a:r>
                <a:rPr lang="en-US" sz="2800" dirty="0">
                  <a:latin typeface="Calibri" pitchFamily="34" charset="0"/>
                </a:rPr>
                <a:t> </a:t>
              </a:r>
              <a:r>
                <a:rPr lang="en-US" sz="2800" dirty="0">
                  <a:solidFill>
                    <a:srgbClr val="7030A0"/>
                  </a:solidFill>
                  <a:latin typeface="Calibri" pitchFamily="34" charset="0"/>
                </a:rPr>
                <a:t>and</a:t>
              </a:r>
              <a:r>
                <a:rPr lang="en-US" sz="2800" dirty="0">
                  <a:latin typeface="Calibri" pitchFamily="34" charset="0"/>
                </a:rPr>
                <a:t> </a:t>
              </a:r>
              <a:r>
                <a:rPr lang="en-US" sz="2800" i="1" u="sng" dirty="0">
                  <a:solidFill>
                    <a:schemeClr val="accent2"/>
                  </a:solidFill>
                  <a:latin typeface="Calibri" pitchFamily="34" charset="0"/>
                </a:rPr>
                <a:t>R</a:t>
              </a:r>
              <a:r>
                <a:rPr lang="en-US" sz="2800" i="1" dirty="0">
                  <a:solidFill>
                    <a:schemeClr val="accent2"/>
                  </a:solidFill>
                  <a:latin typeface="Calibri" pitchFamily="34" charset="0"/>
                </a:rPr>
                <a:t>W</a:t>
              </a:r>
              <a:endParaRPr lang="en-US" sz="2800" dirty="0"/>
            </a:p>
          </p:txBody>
        </p:sp>
        <p:cxnSp>
          <p:nvCxnSpPr>
            <p:cNvPr id="31757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7886700" y="24765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Straight Connector 18"/>
            <p:cNvCxnSpPr>
              <a:cxnSpLocks noChangeShapeType="1"/>
            </p:cNvCxnSpPr>
            <p:nvPr/>
          </p:nvCxnSpPr>
          <p:spPr bwMode="auto">
            <a:xfrm rot="10800000">
              <a:off x="7772400" y="2362200"/>
              <a:ext cx="228600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Connector 20"/>
            <p:cNvCxnSpPr>
              <a:cxnSpLocks noChangeShapeType="1"/>
            </p:cNvCxnSpPr>
            <p:nvPr/>
          </p:nvCxnSpPr>
          <p:spPr bwMode="auto">
            <a:xfrm rot="5400000">
              <a:off x="7658100" y="2476500"/>
              <a:ext cx="228600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Curved Up Arrow 21"/>
          <p:cNvSpPr/>
          <p:nvPr/>
        </p:nvSpPr>
        <p:spPr bwMode="auto">
          <a:xfrm>
            <a:off x="6416676" y="2830513"/>
            <a:ext cx="1277938" cy="427037"/>
          </a:xfrm>
          <a:prstGeom prst="curvedUpArrow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2971800" y="4800600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kern="0" dirty="0">
                <a:latin typeface="Calibri" pitchFamily="34" charset="0"/>
                <a:cs typeface="+mn-cs"/>
              </a:rPr>
              <a:t>In particular, the decomposition of </a:t>
            </a:r>
            <a:r>
              <a:rPr lang="en-US" sz="2800" i="1" kern="0" dirty="0">
                <a:latin typeface="Calibri" pitchFamily="34" charset="0"/>
                <a:cs typeface="+mn-cs"/>
              </a:rPr>
              <a:t>R</a:t>
            </a:r>
            <a:r>
              <a:rPr lang="en-US" sz="2800" kern="0" dirty="0">
                <a:latin typeface="Calibri" pitchFamily="34" charset="0"/>
                <a:cs typeface="+mn-cs"/>
              </a:rPr>
              <a:t> into  </a:t>
            </a:r>
            <a:r>
              <a:rPr lang="en-US" sz="2800" i="1" kern="0" dirty="0">
                <a:latin typeface="Calibri" pitchFamily="34" charset="0"/>
                <a:cs typeface="+mn-cs"/>
              </a:rPr>
              <a:t>UV</a:t>
            </a:r>
            <a:r>
              <a:rPr lang="en-US" sz="2800" kern="0" dirty="0">
                <a:latin typeface="Calibri" pitchFamily="34" charset="0"/>
                <a:cs typeface="+mn-cs"/>
              </a:rPr>
              <a:t>  and  </a:t>
            </a:r>
            <a:r>
              <a:rPr lang="en-US" sz="2800" i="1" kern="0" dirty="0">
                <a:latin typeface="Calibri" pitchFamily="34" charset="0"/>
                <a:cs typeface="+mn-cs"/>
              </a:rPr>
              <a:t>R</a:t>
            </a:r>
            <a:r>
              <a:rPr lang="en-US" sz="2800" kern="0" dirty="0">
                <a:latin typeface="Calibri" pitchFamily="34" charset="0"/>
                <a:cs typeface="+mn-cs"/>
              </a:rPr>
              <a:t>-</a:t>
            </a:r>
            <a:r>
              <a:rPr lang="en-US" sz="2800" i="1" kern="0" dirty="0">
                <a:latin typeface="Calibri" pitchFamily="34" charset="0"/>
                <a:cs typeface="+mn-cs"/>
              </a:rPr>
              <a:t>V</a:t>
            </a:r>
            <a:r>
              <a:rPr lang="en-US" sz="2800" kern="0" dirty="0">
                <a:latin typeface="Calibri" pitchFamily="34" charset="0"/>
                <a:cs typeface="+mn-cs"/>
              </a:rPr>
              <a:t>  is lossless-join if  </a:t>
            </a:r>
            <a:r>
              <a:rPr lang="en-US" sz="2800" i="1" kern="0" dirty="0">
                <a:latin typeface="Calibri" pitchFamily="34" charset="0"/>
                <a:cs typeface="+mn-cs"/>
              </a:rPr>
              <a:t>U</a:t>
            </a:r>
            <a:r>
              <a:rPr lang="en-US" sz="2800" kern="0" dirty="0">
                <a:latin typeface="Calibri" pitchFamily="34" charset="0"/>
                <a:cs typeface="Times New Roman" pitchFamily="18" charset="0"/>
              </a:rPr>
              <a:t>→</a:t>
            </a:r>
            <a:r>
              <a:rPr lang="en-US" sz="2800" i="1" kern="0" dirty="0">
                <a:latin typeface="Calibri" pitchFamily="34" charset="0"/>
                <a:cs typeface="+mn-cs"/>
              </a:rPr>
              <a:t>V</a:t>
            </a:r>
            <a:r>
              <a:rPr lang="en-US" sz="2800" kern="0" dirty="0">
                <a:latin typeface="Calibri" pitchFamily="34" charset="0"/>
                <a:cs typeface="+mn-cs"/>
              </a:rPr>
              <a:t>  holds over </a:t>
            </a:r>
            <a:r>
              <a:rPr lang="en-US" sz="2800" i="1" kern="0" dirty="0">
                <a:latin typeface="Calibri" pitchFamily="34" charset="0"/>
                <a:cs typeface="+mn-cs"/>
              </a:rPr>
              <a:t>R</a:t>
            </a:r>
            <a:r>
              <a:rPr lang="en-US" sz="2800" kern="0" dirty="0" smtClean="0">
                <a:latin typeface="Calibri" pitchFamily="34" charset="0"/>
                <a:cs typeface="+mn-cs"/>
              </a:rPr>
              <a:t>.   </a:t>
            </a:r>
            <a:r>
              <a:rPr 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(</a:t>
            </a:r>
            <a:r>
              <a:rPr lang="en-US" sz="2800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cs typeface="+mn-cs"/>
              </a:rPr>
              <a:t>Next page</a:t>
            </a:r>
            <a:r>
              <a:rPr 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)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533400" y="3276600"/>
            <a:ext cx="2743199" cy="1101236"/>
          </a:xfrm>
          <a:prstGeom prst="ellipse">
            <a:avLst/>
          </a:prstGeom>
          <a:noFill/>
          <a:ln w="1270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000" y="4724400"/>
            <a:ext cx="2286000" cy="1447800"/>
          </a:xfrm>
          <a:prstGeom prst="wedgeRoundRectCallout">
            <a:avLst>
              <a:gd name="adj1" fmla="val 19739"/>
              <a:gd name="adj2" fmla="val -81284"/>
              <a:gd name="adj3" fmla="val 16667"/>
            </a:avLst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rIns="0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intersection must be the primary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key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X or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4" name="Oval Callout 3"/>
          <p:cNvSpPr/>
          <p:nvPr/>
        </p:nvSpPr>
        <p:spPr bwMode="auto">
          <a:xfrm>
            <a:off x="5181601" y="3056223"/>
            <a:ext cx="1028700" cy="685800"/>
          </a:xfrm>
          <a:prstGeom prst="wedgeEllipseCallout">
            <a:avLst>
              <a:gd name="adj1" fmla="val 65923"/>
              <a:gd name="adj2" fmla="val -90033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Foreign key</a:t>
            </a:r>
          </a:p>
        </p:txBody>
      </p:sp>
      <p:sp>
        <p:nvSpPr>
          <p:cNvPr id="16" name="Oval Callout 15"/>
          <p:cNvSpPr/>
          <p:nvPr/>
        </p:nvSpPr>
        <p:spPr bwMode="auto">
          <a:xfrm>
            <a:off x="6705600" y="3288624"/>
            <a:ext cx="2285999" cy="1108564"/>
          </a:xfrm>
          <a:prstGeom prst="wedgeEllipseCallout">
            <a:avLst>
              <a:gd name="adj1" fmla="val -6261"/>
              <a:gd name="adj2" fmla="val -87209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The intersection “</a:t>
            </a:r>
            <a:r>
              <a:rPr lang="en-US" sz="1800" b="1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18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” is the primary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key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772400" cy="3276600"/>
          </a:xfrm>
        </p:spPr>
        <p:txBody>
          <a:bodyPr/>
          <a:lstStyle/>
          <a:p>
            <a:pPr marL="514350" indent="-514350">
              <a:buSzPct val="100000"/>
              <a:buFont typeface="Book Antiqua" pitchFamily="18" charset="0"/>
              <a:buAutoNum type="arabicPeriod"/>
            </a:pPr>
            <a:r>
              <a:rPr lang="en-US" dirty="0" smtClean="0">
                <a:latin typeface="Calibri" pitchFamily="34" charset="0"/>
              </a:rPr>
              <a:t>Given </a:t>
            </a:r>
            <a:r>
              <a:rPr lang="en-US" i="1" dirty="0" smtClean="0">
                <a:latin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V,  </a:t>
            </a:r>
            <a:r>
              <a:rPr lang="en-US" dirty="0" smtClean="0">
                <a:latin typeface="Calibri" pitchFamily="34" charset="0"/>
              </a:rPr>
              <a:t>we create the first table as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UV</a:t>
            </a:r>
          </a:p>
          <a:p>
            <a:pPr marL="514350" indent="-514350">
              <a:lnSpc>
                <a:spcPts val="2900"/>
              </a:lnSpc>
              <a:buSzPct val="100000"/>
              <a:buFont typeface="Book Antiqua" pitchFamily="18" charset="0"/>
              <a:buAutoNum type="arabicPeriod"/>
            </a:pPr>
            <a:r>
              <a:rPr lang="en-US" dirty="0" smtClean="0">
                <a:latin typeface="Calibri" pitchFamily="34" charset="0"/>
              </a:rPr>
              <a:t>Remove  </a:t>
            </a:r>
            <a:r>
              <a:rPr lang="en-US" i="1" dirty="0" smtClean="0">
                <a:latin typeface="Calibri" pitchFamily="34" charset="0"/>
              </a:rPr>
              <a:t>V </a:t>
            </a:r>
            <a:r>
              <a:rPr lang="en-US" dirty="0" smtClean="0">
                <a:latin typeface="Calibri" pitchFamily="34" charset="0"/>
              </a:rPr>
              <a:t> from the original table (i.e.,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</a:rPr>
              <a:t>-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V</a:t>
            </a:r>
            <a:r>
              <a:rPr lang="en-US" dirty="0" smtClean="0">
                <a:latin typeface="Calibri" pitchFamily="34" charset="0"/>
              </a:rPr>
              <a:t>)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to create the second table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Loss-Less Join Decomposition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7010400" cy="10779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Calibri" pitchFamily="34" charset="0"/>
              </a:rPr>
              <a:t>the decomposition of </a:t>
            </a:r>
            <a:r>
              <a:rPr lang="en-US" sz="3200" i="1" dirty="0">
                <a:latin typeface="Calibri" pitchFamily="34" charset="0"/>
              </a:rPr>
              <a:t>R</a:t>
            </a:r>
            <a:r>
              <a:rPr lang="en-US" sz="3200" dirty="0">
                <a:latin typeface="Calibri" pitchFamily="34" charset="0"/>
              </a:rPr>
              <a:t> into </a:t>
            </a:r>
            <a:r>
              <a:rPr lang="en-US" sz="3200" b="1" i="1" dirty="0">
                <a:solidFill>
                  <a:srgbClr val="7030A0"/>
                </a:solidFill>
                <a:latin typeface="Calibri" pitchFamily="34" charset="0"/>
              </a:rPr>
              <a:t>UV</a:t>
            </a:r>
            <a:r>
              <a:rPr lang="en-US" sz="3200" dirty="0">
                <a:latin typeface="Calibri" pitchFamily="34" charset="0"/>
              </a:rPr>
              <a:t>  and  </a:t>
            </a:r>
            <a:r>
              <a:rPr lang="en-US" sz="3200" b="1" i="1" dirty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sz="3200" b="1" dirty="0">
                <a:solidFill>
                  <a:srgbClr val="7030A0"/>
                </a:solidFill>
                <a:latin typeface="Calibri" pitchFamily="34" charset="0"/>
              </a:rPr>
              <a:t>-</a:t>
            </a:r>
            <a:r>
              <a:rPr lang="en-US" sz="3200" b="1" i="1" dirty="0">
                <a:solidFill>
                  <a:srgbClr val="7030A0"/>
                </a:solidFill>
                <a:latin typeface="Calibri" pitchFamily="34" charset="0"/>
              </a:rPr>
              <a:t>V</a:t>
            </a:r>
            <a:r>
              <a:rPr lang="en-US" sz="3200" dirty="0">
                <a:latin typeface="Calibri" pitchFamily="34" charset="0"/>
              </a:rPr>
              <a:t>  is lossless-join if  </a:t>
            </a:r>
            <a:r>
              <a:rPr lang="en-US" sz="3200" i="1" dirty="0">
                <a:latin typeface="Calibri" pitchFamily="34" charset="0"/>
              </a:rPr>
              <a:t>U</a:t>
            </a:r>
            <a:r>
              <a:rPr lang="en-US" sz="3200" dirty="0">
                <a:latin typeface="Calibri" pitchFamily="34" charset="0"/>
                <a:cs typeface="Times New Roman"/>
              </a:rPr>
              <a:t>→</a:t>
            </a:r>
            <a:r>
              <a:rPr lang="en-US" sz="3200" i="1" dirty="0">
                <a:latin typeface="Calibri" pitchFamily="34" charset="0"/>
              </a:rPr>
              <a:t>V</a:t>
            </a:r>
            <a:r>
              <a:rPr lang="en-US" sz="3200" dirty="0">
                <a:latin typeface="Calibri" pitchFamily="34" charset="0"/>
              </a:rPr>
              <a:t>  holds over </a:t>
            </a:r>
            <a:r>
              <a:rPr lang="en-US" sz="3200" i="1" dirty="0">
                <a:latin typeface="Calibri" pitchFamily="34" charset="0"/>
              </a:rPr>
              <a:t>R</a:t>
            </a:r>
            <a:r>
              <a:rPr lang="en-US" sz="3200" dirty="0">
                <a:latin typeface="Calibri" pitchFamily="34" charset="0"/>
              </a:rPr>
              <a:t>.</a:t>
            </a:r>
            <a:endParaRPr lang="en-US" sz="3200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76800" y="3962400"/>
            <a:ext cx="1905000" cy="1223963"/>
            <a:chOff x="5105400" y="4038600"/>
            <a:chExt cx="1905000" cy="12236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 bwMode="auto">
            <a:xfrm>
              <a:off x="5105400" y="4043362"/>
              <a:ext cx="914400" cy="12189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19800" y="4043362"/>
              <a:ext cx="990600" cy="12189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cxnSp>
          <p:nvCxnSpPr>
            <p:cNvPr id="32800" name="Straight Connector 20"/>
            <p:cNvCxnSpPr>
              <a:cxnSpLocks noChangeShapeType="1"/>
            </p:cNvCxnSpPr>
            <p:nvPr/>
          </p:nvCxnSpPr>
          <p:spPr bwMode="auto">
            <a:xfrm>
              <a:off x="5105400" y="4424065"/>
              <a:ext cx="9144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Straight Connector 21"/>
            <p:cNvCxnSpPr>
              <a:cxnSpLocks noChangeShapeType="1"/>
            </p:cNvCxnSpPr>
            <p:nvPr/>
          </p:nvCxnSpPr>
          <p:spPr bwMode="auto">
            <a:xfrm>
              <a:off x="6019800" y="4424065"/>
              <a:ext cx="990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2" name="TextBox 22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3818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U</a:t>
              </a:r>
            </a:p>
          </p:txBody>
        </p:sp>
        <p:sp>
          <p:nvSpPr>
            <p:cNvPr id="32803" name="TextBox 23"/>
            <p:cNvSpPr txBox="1">
              <a:spLocks noChangeArrowheads="1"/>
            </p:cNvSpPr>
            <p:nvPr/>
          </p:nvSpPr>
          <p:spPr bwMode="auto">
            <a:xfrm>
              <a:off x="6346206" y="4043065"/>
              <a:ext cx="3593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V</a:t>
              </a:r>
            </a:p>
          </p:txBody>
        </p:sp>
        <p:cxnSp>
          <p:nvCxnSpPr>
            <p:cNvPr id="25" name="Elbow Connector 24"/>
            <p:cNvCxnSpPr>
              <a:stCxn id="32802" idx="2"/>
              <a:endCxn id="32803" idx="2"/>
            </p:cNvCxnSpPr>
            <p:nvPr/>
          </p:nvCxnSpPr>
          <p:spPr bwMode="auto">
            <a:xfrm rot="16200000" flipH="1">
              <a:off x="6061077" y="4040074"/>
              <a:ext cx="4761" cy="925513"/>
            </a:xfrm>
            <a:prstGeom prst="bentConnector3">
              <a:avLst>
                <a:gd name="adj1" fmla="val 5219821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2774" name="Group 37"/>
          <p:cNvGrpSpPr>
            <a:grpSpLocks/>
          </p:cNvGrpSpPr>
          <p:nvPr/>
        </p:nvGrpSpPr>
        <p:grpSpPr bwMode="auto">
          <a:xfrm>
            <a:off x="762000" y="4867275"/>
            <a:ext cx="3352800" cy="1228725"/>
            <a:chOff x="990600" y="4944070"/>
            <a:chExt cx="3352800" cy="122813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2787" name="Group 33"/>
            <p:cNvGrpSpPr>
              <a:grpSpLocks/>
            </p:cNvGrpSpPr>
            <p:nvPr/>
          </p:nvGrpSpPr>
          <p:grpSpPr bwMode="auto">
            <a:xfrm>
              <a:off x="990600" y="4944070"/>
              <a:ext cx="3352800" cy="1228130"/>
              <a:chOff x="685800" y="4796135"/>
              <a:chExt cx="3352800" cy="122813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85800" y="4800896"/>
                <a:ext cx="1447800" cy="121861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2133600" y="4800896"/>
                <a:ext cx="914400" cy="12186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048000" y="4805655"/>
                <a:ext cx="990600" cy="12186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cxnSp>
            <p:nvCxnSpPr>
              <p:cNvPr id="32792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685800" y="5181600"/>
                <a:ext cx="1447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93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2133600" y="5181600"/>
                <a:ext cx="9144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94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048000" y="5186065"/>
                <a:ext cx="9906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795" name="TextBox 13"/>
              <p:cNvSpPr txBox="1">
                <a:spLocks noChangeArrowheads="1"/>
              </p:cNvSpPr>
              <p:nvPr/>
            </p:nvSpPr>
            <p:spPr bwMode="auto">
              <a:xfrm>
                <a:off x="2438400" y="4796135"/>
                <a:ext cx="3818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U</a:t>
                </a:r>
              </a:p>
            </p:txBody>
          </p:sp>
          <p:sp>
            <p:nvSpPr>
              <p:cNvPr id="32796" name="TextBox 14"/>
              <p:cNvSpPr txBox="1">
                <a:spLocks noChangeArrowheads="1"/>
              </p:cNvSpPr>
              <p:nvPr/>
            </p:nvSpPr>
            <p:spPr bwMode="auto">
              <a:xfrm>
                <a:off x="3374406" y="4805065"/>
                <a:ext cx="3593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V</a:t>
                </a:r>
              </a:p>
            </p:txBody>
          </p:sp>
          <p:cxnSp>
            <p:nvCxnSpPr>
              <p:cNvPr id="17" name="Elbow Connector 16"/>
              <p:cNvCxnSpPr>
                <a:stCxn id="32795" idx="2"/>
                <a:endCxn id="32796" idx="2"/>
              </p:cNvCxnSpPr>
              <p:nvPr/>
            </p:nvCxnSpPr>
            <p:spPr bwMode="auto">
              <a:xfrm rot="16200000" flipH="1">
                <a:off x="3086896" y="4799878"/>
                <a:ext cx="9520" cy="925513"/>
              </a:xfrm>
              <a:prstGeom prst="bentConnector3">
                <a:avLst>
                  <a:gd name="adj1" fmla="val 265991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sp>
          <p:nvSpPr>
            <p:cNvPr id="32788" name="TextBox 34"/>
            <p:cNvSpPr txBox="1">
              <a:spLocks noChangeArrowheads="1"/>
            </p:cNvSpPr>
            <p:nvPr/>
          </p:nvSpPr>
          <p:spPr bwMode="auto">
            <a:xfrm>
              <a:off x="1600200" y="4948535"/>
              <a:ext cx="335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T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6172200" y="5024438"/>
            <a:ext cx="2362200" cy="1223962"/>
            <a:chOff x="6400800" y="5100935"/>
            <a:chExt cx="2362200" cy="12236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2780" name="Group 32"/>
            <p:cNvGrpSpPr>
              <a:grpSpLocks/>
            </p:cNvGrpSpPr>
            <p:nvPr/>
          </p:nvGrpSpPr>
          <p:grpSpPr bwMode="auto">
            <a:xfrm>
              <a:off x="6400800" y="5100935"/>
              <a:ext cx="2362200" cy="1223665"/>
              <a:chOff x="6400800" y="5029200"/>
              <a:chExt cx="2362200" cy="1223665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6400800" y="5033961"/>
                <a:ext cx="1447800" cy="121890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7848600" y="5033961"/>
                <a:ext cx="914400" cy="12189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cxnSp>
            <p:nvCxnSpPr>
              <p:cNvPr id="32784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6400800" y="5414665"/>
                <a:ext cx="14478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85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7848600" y="5414665"/>
                <a:ext cx="914400" cy="1588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786" name="TextBox 31"/>
              <p:cNvSpPr txBox="1">
                <a:spLocks noChangeArrowheads="1"/>
              </p:cNvSpPr>
              <p:nvPr/>
            </p:nvSpPr>
            <p:spPr bwMode="auto">
              <a:xfrm>
                <a:off x="8153400" y="5029200"/>
                <a:ext cx="3818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U</a:t>
                </a:r>
              </a:p>
            </p:txBody>
          </p:sp>
        </p:grpSp>
        <p:sp>
          <p:nvSpPr>
            <p:cNvPr id="32781" name="TextBox 35"/>
            <p:cNvSpPr txBox="1">
              <a:spLocks noChangeArrowheads="1"/>
            </p:cNvSpPr>
            <p:nvPr/>
          </p:nvSpPr>
          <p:spPr bwMode="auto">
            <a:xfrm>
              <a:off x="6933364" y="5105400"/>
              <a:ext cx="335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T</a:t>
              </a:r>
            </a:p>
          </p:txBody>
        </p:sp>
      </p:grpSp>
      <p:sp>
        <p:nvSpPr>
          <p:cNvPr id="39" name="Up Arrow 38"/>
          <p:cNvSpPr>
            <a:spLocks noChangeArrowheads="1"/>
          </p:cNvSpPr>
          <p:nvPr/>
        </p:nvSpPr>
        <p:spPr bwMode="auto">
          <a:xfrm rot="3866221">
            <a:off x="4495006" y="4588669"/>
            <a:ext cx="484188" cy="977900"/>
          </a:xfrm>
          <a:prstGeom prst="upArrow">
            <a:avLst>
              <a:gd name="adj1" fmla="val 50000"/>
              <a:gd name="adj2" fmla="val 50024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0" name="Up Arrow 39"/>
          <p:cNvSpPr>
            <a:spLocks noChangeArrowheads="1"/>
          </p:cNvSpPr>
          <p:nvPr/>
        </p:nvSpPr>
        <p:spPr bwMode="auto">
          <a:xfrm rot="5400000">
            <a:off x="5015706" y="4661694"/>
            <a:ext cx="484188" cy="1981200"/>
          </a:xfrm>
          <a:prstGeom prst="upArrow">
            <a:avLst>
              <a:gd name="adj1" fmla="val 50000"/>
              <a:gd name="adj2" fmla="val 50049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5" name="Oval Callout 34"/>
          <p:cNvSpPr>
            <a:spLocks noChangeArrowheads="1"/>
          </p:cNvSpPr>
          <p:nvPr/>
        </p:nvSpPr>
        <p:spPr bwMode="auto">
          <a:xfrm>
            <a:off x="7543800" y="4267200"/>
            <a:ext cx="990600" cy="536575"/>
          </a:xfrm>
          <a:prstGeom prst="wedgeEllipseCallout">
            <a:avLst>
              <a:gd name="adj1" fmla="val 8796"/>
              <a:gd name="adj2" fmla="val 108796"/>
            </a:avLst>
          </a:prstGeom>
          <a:solidFill>
            <a:srgbClr val="ABE9FF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rIns="0" bIns="0" anchor="ctr"/>
          <a:lstStyle/>
          <a:p>
            <a:pPr algn="ctr" eaLnBrk="0" hangingPunct="0">
              <a:lnSpc>
                <a:spcPts val="1300"/>
              </a:lnSpc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Foreign key</a:t>
            </a:r>
          </a:p>
        </p:txBody>
      </p:sp>
      <p:sp>
        <p:nvSpPr>
          <p:cNvPr id="36" name="Oval Callout 35"/>
          <p:cNvSpPr>
            <a:spLocks noChangeArrowheads="1"/>
          </p:cNvSpPr>
          <p:nvPr/>
        </p:nvSpPr>
        <p:spPr bwMode="auto">
          <a:xfrm>
            <a:off x="3657600" y="4191000"/>
            <a:ext cx="990600" cy="536575"/>
          </a:xfrm>
          <a:prstGeom prst="wedgeEllipseCallout">
            <a:avLst>
              <a:gd name="adj1" fmla="val 107370"/>
              <a:gd name="adj2" fmla="val -49032"/>
            </a:avLst>
          </a:prstGeom>
          <a:solidFill>
            <a:srgbClr val="ABE9FF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rIns="0" bIns="0" anchor="ctr"/>
          <a:lstStyle/>
          <a:p>
            <a:pPr algn="ctr" eaLnBrk="0" hangingPunct="0">
              <a:lnSpc>
                <a:spcPts val="1300"/>
              </a:lnSpc>
            </a:pPr>
            <a:r>
              <a:rPr lang="en-US" sz="1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 animBg="1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Dependency Preserving Decomposition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9050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Consider </a:t>
            </a:r>
            <a:r>
              <a:rPr lang="en-US" sz="3200" i="1" u="sng" dirty="0" smtClean="0">
                <a:latin typeface="Calibri" pitchFamily="34" charset="0"/>
              </a:rPr>
              <a:t>C</a:t>
            </a:r>
            <a:r>
              <a:rPr lang="en-US" sz="3200" i="1" dirty="0" smtClean="0">
                <a:latin typeface="Calibri" pitchFamily="34" charset="0"/>
              </a:rPr>
              <a:t>SJDPQV</a:t>
            </a:r>
            <a:r>
              <a:rPr lang="en-US" sz="3200" dirty="0" smtClean="0">
                <a:latin typeface="Calibri" pitchFamily="34" charset="0"/>
              </a:rPr>
              <a:t>,  </a:t>
            </a:r>
            <a:r>
              <a:rPr lang="en-US" sz="3200" i="1" dirty="0" smtClean="0"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 is key,  </a:t>
            </a:r>
            <a:r>
              <a:rPr lang="en-US" sz="3200" i="1" dirty="0" smtClean="0">
                <a:latin typeface="Calibri" pitchFamily="34" charset="0"/>
              </a:rPr>
              <a:t>JP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3200" i="1" dirty="0" smtClean="0"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  and  </a:t>
            </a:r>
            <a:r>
              <a:rPr lang="en-US" sz="3200" b="1" i="1" dirty="0" smtClean="0">
                <a:latin typeface="Calibri" pitchFamily="34" charset="0"/>
              </a:rPr>
              <a:t>SD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b="1" i="1" dirty="0" smtClean="0">
                <a:latin typeface="Calibri" pitchFamily="34" charset="0"/>
              </a:rPr>
              <a:t>P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pPr lvl="1">
              <a:buSzPct val="75000"/>
            </a:pPr>
            <a:r>
              <a:rPr lang="en-US" sz="2800" dirty="0" smtClean="0">
                <a:latin typeface="Calibri" pitchFamily="34" charset="0"/>
              </a:rPr>
              <a:t>BCNF decomposition:   </a:t>
            </a:r>
            <a:r>
              <a:rPr lang="en-US" sz="2800" b="1" i="1" u="sng" dirty="0" smtClean="0">
                <a:solidFill>
                  <a:srgbClr val="0070C0"/>
                </a:solidFill>
                <a:latin typeface="Calibri" pitchFamily="34" charset="0"/>
              </a:rPr>
              <a:t>C</a:t>
            </a:r>
            <a:r>
              <a:rPr lang="en-US" sz="2800" i="1" dirty="0" smtClean="0">
                <a:latin typeface="Calibri" pitchFamily="34" charset="0"/>
              </a:rPr>
              <a:t>S</a:t>
            </a:r>
            <a:r>
              <a:rPr lang="en-US" sz="2800" b="1" i="1" dirty="0" smtClean="0">
                <a:solidFill>
                  <a:srgbClr val="0070C0"/>
                </a:solidFill>
                <a:latin typeface="Calibri" pitchFamily="34" charset="0"/>
              </a:rPr>
              <a:t>J</a:t>
            </a:r>
            <a:r>
              <a:rPr lang="en-US" sz="2800" i="1" dirty="0" smtClean="0">
                <a:latin typeface="Calibri" pitchFamily="34" charset="0"/>
              </a:rPr>
              <a:t>DQV</a:t>
            </a:r>
            <a:r>
              <a:rPr lang="en-US" sz="2800" dirty="0" smtClean="0">
                <a:latin typeface="Calibri" pitchFamily="34" charset="0"/>
              </a:rPr>
              <a:t> and </a:t>
            </a:r>
            <a:r>
              <a:rPr lang="en-US" sz="2800" b="1" i="1" u="sng" dirty="0" smtClean="0">
                <a:latin typeface="Calibri" pitchFamily="34" charset="0"/>
              </a:rPr>
              <a:t>SD</a:t>
            </a:r>
            <a:r>
              <a:rPr lang="en-US" sz="2800" b="1" i="1" dirty="0" smtClean="0">
                <a:solidFill>
                  <a:srgbClr val="0070C0"/>
                </a:solidFill>
                <a:latin typeface="Calibri" pitchFamily="34" charset="0"/>
              </a:rPr>
              <a:t>P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sz="2800" dirty="0" smtClean="0">
                <a:latin typeface="Calibri" pitchFamily="34" charset="0"/>
              </a:rPr>
              <a:t>Problem:  Checking  </a:t>
            </a:r>
            <a:r>
              <a:rPr lang="en-US" sz="2800" i="1" dirty="0" smtClean="0">
                <a:latin typeface="Calibri" pitchFamily="34" charset="0"/>
              </a:rPr>
              <a:t>JP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i="1" dirty="0" smtClean="0">
                <a:latin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</a:rPr>
              <a:t>  requires a join!</a:t>
            </a:r>
          </a:p>
        </p:txBody>
      </p:sp>
      <p:pic>
        <p:nvPicPr>
          <p:cNvPr id="33798" name="Picture 6" descr="C:\Users\Kien\AppData\Local\Microsoft\Windows\Temporary Internet Files\Content.IE5\6C2W1QW1\MC900440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12" y="3533460"/>
            <a:ext cx="1374204" cy="1114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7171"/>
              </p:ext>
            </p:extLst>
          </p:nvPr>
        </p:nvGraphicFramePr>
        <p:xfrm>
          <a:off x="2895600" y="3205779"/>
          <a:ext cx="2590798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2400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4572000" y="3586779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3124200" y="3815379"/>
            <a:ext cx="1447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124200" y="3586779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848100" y="3586779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3429000" y="3053379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429000" y="3053379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572000" y="3053379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186518" y="304800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09549"/>
              </p:ext>
            </p:extLst>
          </p:nvPr>
        </p:nvGraphicFramePr>
        <p:xfrm>
          <a:off x="1905000" y="4945380"/>
          <a:ext cx="2220684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2400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67624"/>
              </p:ext>
            </p:extLst>
          </p:nvPr>
        </p:nvGraphicFramePr>
        <p:xfrm>
          <a:off x="5105400" y="4945380"/>
          <a:ext cx="1110342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14"/>
                <a:gridCol w="370114"/>
                <a:gridCol w="370114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  <a:endParaRPr lang="en-US" sz="2400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2400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5290969" y="4761603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5296348" y="4769671"/>
            <a:ext cx="731520" cy="125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792" name="Straight Arrow Connector 33791"/>
          <p:cNvCxnSpPr/>
          <p:nvPr/>
        </p:nvCxnSpPr>
        <p:spPr bwMode="auto">
          <a:xfrm flipH="1">
            <a:off x="6022489" y="4769672"/>
            <a:ext cx="3586" cy="2330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799" name="Straight Connector 33798"/>
          <p:cNvCxnSpPr/>
          <p:nvPr/>
        </p:nvCxnSpPr>
        <p:spPr bwMode="auto">
          <a:xfrm>
            <a:off x="5638800" y="4766982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096000" y="532638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2112979" y="5551394"/>
            <a:ext cx="39830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112979" y="5298590"/>
            <a:ext cx="1794" cy="264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819400" y="532638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806" name="Left-Up Arrow 33805"/>
          <p:cNvSpPr/>
          <p:nvPr/>
        </p:nvSpPr>
        <p:spPr bwMode="auto">
          <a:xfrm rot="13275423">
            <a:off x="3672714" y="4017475"/>
            <a:ext cx="1307592" cy="1231392"/>
          </a:xfrm>
          <a:prstGeom prst="leftUpArrow">
            <a:avLst>
              <a:gd name="adj1" fmla="val 16264"/>
              <a:gd name="adj2" fmla="val 16264"/>
              <a:gd name="adj3" fmla="val 25000"/>
            </a:avLst>
          </a:prstGeom>
          <a:solidFill>
            <a:srgbClr val="A3A3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808" name="Oval Callout 33807"/>
          <p:cNvSpPr/>
          <p:nvPr/>
        </p:nvSpPr>
        <p:spPr bwMode="auto">
          <a:xfrm>
            <a:off x="990600" y="3739179"/>
            <a:ext cx="1981200" cy="685800"/>
          </a:xfrm>
          <a:prstGeom prst="wedgeEllipseCallout">
            <a:avLst>
              <a:gd name="adj1" fmla="val 85049"/>
              <a:gd name="adj2" fmla="val 36029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27432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BCNF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decomposition</a:t>
            </a:r>
          </a:p>
        </p:txBody>
      </p:sp>
      <p:sp>
        <p:nvSpPr>
          <p:cNvPr id="55" name="Oval Callout 54"/>
          <p:cNvSpPr/>
          <p:nvPr/>
        </p:nvSpPr>
        <p:spPr bwMode="auto">
          <a:xfrm>
            <a:off x="6048048" y="5826585"/>
            <a:ext cx="2181552" cy="879015"/>
          </a:xfrm>
          <a:prstGeom prst="wedgeEllipseCallout">
            <a:avLst>
              <a:gd name="adj1" fmla="val -79653"/>
              <a:gd name="adj2" fmla="val -82071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27432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Checking JP→C requires a join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Dependency Preserving Decomposition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04800" y="22098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Aft>
                <a:spcPts val="600"/>
              </a:spcAft>
              <a:buSzPct val="75000"/>
              <a:buFont typeface="Wingdings" pitchFamily="2" charset="2"/>
              <a:buNone/>
            </a:pPr>
            <a:r>
              <a:rPr lang="en-US" sz="2800" kern="0" dirty="0" smtClean="0">
                <a:latin typeface="Calibri" pitchFamily="34" charset="0"/>
              </a:rPr>
              <a:t>If </a:t>
            </a:r>
            <a:r>
              <a:rPr lang="en-US" sz="2800" i="1" kern="0" dirty="0" smtClean="0">
                <a:latin typeface="Calibri" pitchFamily="34" charset="0"/>
              </a:rPr>
              <a:t>R</a:t>
            </a:r>
            <a:r>
              <a:rPr lang="en-US" sz="2800" kern="0" dirty="0" smtClean="0">
                <a:latin typeface="Calibri" pitchFamily="34" charset="0"/>
              </a:rPr>
              <a:t> is decomposed into </a:t>
            </a:r>
            <a:r>
              <a:rPr lang="en-US" sz="2800" i="1" kern="0" dirty="0" smtClean="0">
                <a:latin typeface="Calibri" pitchFamily="34" charset="0"/>
              </a:rPr>
              <a:t>X</a:t>
            </a:r>
            <a:r>
              <a:rPr lang="en-US" sz="2800" kern="0" dirty="0" smtClean="0">
                <a:latin typeface="Calibri" pitchFamily="34" charset="0"/>
              </a:rPr>
              <a:t>, </a:t>
            </a:r>
            <a:r>
              <a:rPr lang="en-US" sz="2800" i="1" kern="0" dirty="0" smtClean="0">
                <a:latin typeface="Calibri" pitchFamily="34" charset="0"/>
              </a:rPr>
              <a:t>Y</a:t>
            </a:r>
            <a:r>
              <a:rPr lang="en-US" sz="2800" kern="0" dirty="0" smtClean="0">
                <a:latin typeface="Calibri" pitchFamily="34" charset="0"/>
              </a:rPr>
              <a:t> and </a:t>
            </a:r>
            <a:r>
              <a:rPr lang="en-US" sz="2800" i="1" kern="0" dirty="0" smtClean="0">
                <a:latin typeface="Calibri" pitchFamily="34" charset="0"/>
              </a:rPr>
              <a:t>Z</a:t>
            </a:r>
            <a:r>
              <a:rPr lang="en-US" sz="2800" kern="0" dirty="0" smtClean="0">
                <a:latin typeface="Calibri" pitchFamily="34" charset="0"/>
              </a:rPr>
              <a:t>, and we enforce  the FDs that hold on </a:t>
            </a:r>
            <a:r>
              <a:rPr lang="en-US" sz="2800" i="1" kern="0" dirty="0" smtClean="0">
                <a:latin typeface="Calibri" pitchFamily="34" charset="0"/>
              </a:rPr>
              <a:t>X</a:t>
            </a:r>
            <a:r>
              <a:rPr lang="en-US" sz="2800" kern="0" dirty="0" smtClean="0">
                <a:latin typeface="Calibri" pitchFamily="34" charset="0"/>
              </a:rPr>
              <a:t>, on </a:t>
            </a:r>
            <a:r>
              <a:rPr lang="en-US" sz="2800" i="1" kern="0" dirty="0" smtClean="0">
                <a:latin typeface="Calibri" pitchFamily="34" charset="0"/>
              </a:rPr>
              <a:t>Y</a:t>
            </a:r>
            <a:r>
              <a:rPr lang="en-US" sz="2800" kern="0" dirty="0" smtClean="0">
                <a:latin typeface="Calibri" pitchFamily="34" charset="0"/>
              </a:rPr>
              <a:t> and on </a:t>
            </a:r>
            <a:r>
              <a:rPr lang="en-US" sz="2800" i="1" kern="0" dirty="0" smtClean="0">
                <a:latin typeface="Calibri" pitchFamily="34" charset="0"/>
              </a:rPr>
              <a:t>Z</a:t>
            </a:r>
            <a:r>
              <a:rPr lang="en-US" sz="2800" kern="0" dirty="0" smtClean="0">
                <a:latin typeface="Calibri" pitchFamily="34" charset="0"/>
              </a:rPr>
              <a:t>, then all FDs  that were given to hold on </a:t>
            </a:r>
            <a:r>
              <a:rPr lang="en-US" sz="2800" i="1" kern="0" dirty="0" smtClean="0">
                <a:latin typeface="Calibri" pitchFamily="34" charset="0"/>
              </a:rPr>
              <a:t>R</a:t>
            </a:r>
            <a:r>
              <a:rPr lang="en-US" sz="2800" kern="0" dirty="0" smtClean="0">
                <a:latin typeface="Calibri" pitchFamily="34" charset="0"/>
              </a:rPr>
              <a:t> must also hold.      </a:t>
            </a:r>
            <a:r>
              <a:rPr lang="en-US" sz="2800" i="1" kern="0" dirty="0" smtClean="0">
                <a:solidFill>
                  <a:schemeClr val="accent2"/>
                </a:solidFill>
                <a:latin typeface="Calibri" pitchFamily="34" charset="0"/>
              </a:rPr>
              <a:t>(Avoids Problem (3) in page 30.)</a:t>
            </a:r>
          </a:p>
        </p:txBody>
      </p:sp>
    </p:spTree>
    <p:extLst>
      <p:ext uri="{BB962C8B-B14F-4D97-AF65-F5344CB8AC3E}">
        <p14:creationId xmlns:p14="http://schemas.microsoft.com/office/powerpoint/2010/main" val="20594294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Projection of a Set of FDs 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1600200"/>
          </a:xfrm>
        </p:spPr>
        <p:txBody>
          <a:bodyPr/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r>
              <a:rPr lang="en-US" sz="3200" smtClean="0">
                <a:latin typeface="Calibri" pitchFamily="34" charset="0"/>
              </a:rPr>
              <a:t>If </a:t>
            </a:r>
            <a:r>
              <a:rPr lang="en-US" sz="3200" i="1" smtClean="0">
                <a:latin typeface="Calibri" pitchFamily="34" charset="0"/>
              </a:rPr>
              <a:t>R</a:t>
            </a:r>
            <a:r>
              <a:rPr lang="en-US" sz="3200" smtClean="0">
                <a:latin typeface="Calibri" pitchFamily="34" charset="0"/>
              </a:rPr>
              <a:t> is decomposed into </a:t>
            </a:r>
            <a:r>
              <a:rPr lang="en-US" sz="3200" i="1" smtClean="0">
                <a:latin typeface="Calibri" pitchFamily="34" charset="0"/>
              </a:rPr>
              <a:t>X</a:t>
            </a:r>
            <a:r>
              <a:rPr lang="en-US" sz="3200" smtClean="0">
                <a:latin typeface="Calibri" pitchFamily="34" charset="0"/>
              </a:rPr>
              <a:t>, ... projection of </a:t>
            </a:r>
            <a:r>
              <a:rPr lang="en-US" sz="3200" i="1" smtClean="0">
                <a:latin typeface="Calibri" pitchFamily="34" charset="0"/>
              </a:rPr>
              <a:t>F</a:t>
            </a:r>
            <a:r>
              <a:rPr lang="en-US" sz="3200" smtClean="0">
                <a:latin typeface="Calibri" pitchFamily="34" charset="0"/>
              </a:rPr>
              <a:t> onto </a:t>
            </a:r>
            <a:r>
              <a:rPr lang="en-US" sz="3200" i="1" smtClean="0">
                <a:latin typeface="Calibri" pitchFamily="34" charset="0"/>
              </a:rPr>
              <a:t>X</a:t>
            </a:r>
            <a:r>
              <a:rPr lang="en-US" sz="3200" smtClean="0">
                <a:latin typeface="Calibri" pitchFamily="34" charset="0"/>
              </a:rPr>
              <a:t>  (denoted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3200" i="1" baseline="-25000" smtClean="0">
                <a:solidFill>
                  <a:schemeClr val="accent2"/>
                </a:solidFill>
                <a:latin typeface="Calibri" pitchFamily="34" charset="0"/>
              </a:rPr>
              <a:t>X</a:t>
            </a:r>
            <a:r>
              <a:rPr lang="en-US" sz="3200" smtClean="0">
                <a:latin typeface="Calibri" pitchFamily="34" charset="0"/>
              </a:rPr>
              <a:t> ) is the set of FDs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U</a:t>
            </a:r>
            <a:r>
              <a:rPr lang="en-US" sz="320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32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V  </a:t>
            </a:r>
            <a:r>
              <a:rPr lang="en-US" sz="3200" smtClean="0">
                <a:solidFill>
                  <a:schemeClr val="accent2"/>
                </a:solidFill>
                <a:latin typeface="Calibri" pitchFamily="34" charset="0"/>
              </a:rPr>
              <a:t>in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3200" baseline="30000" smtClean="0">
                <a:solidFill>
                  <a:schemeClr val="accent2"/>
                </a:solidFill>
                <a:latin typeface="Calibri" pitchFamily="34" charset="0"/>
              </a:rPr>
              <a:t>+</a:t>
            </a:r>
            <a:r>
              <a:rPr lang="en-US" sz="3200" i="1" smtClean="0">
                <a:latin typeface="Calibri" pitchFamily="34" charset="0"/>
              </a:rPr>
              <a:t> </a:t>
            </a:r>
            <a:r>
              <a:rPr lang="en-US" sz="3200" smtClean="0">
                <a:latin typeface="Calibri" pitchFamily="34" charset="0"/>
              </a:rPr>
              <a:t>such that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U</a:t>
            </a:r>
            <a:r>
              <a:rPr lang="en-US" sz="3200" smtClean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V</a:t>
            </a:r>
            <a:r>
              <a:rPr lang="en-US" sz="3200" smtClean="0">
                <a:solidFill>
                  <a:schemeClr val="accent2"/>
                </a:solidFill>
                <a:latin typeface="Calibri" pitchFamily="34" charset="0"/>
              </a:rPr>
              <a:t> are in </a:t>
            </a:r>
            <a:r>
              <a:rPr lang="en-US" sz="3200" i="1" smtClean="0">
                <a:solidFill>
                  <a:schemeClr val="accent2"/>
                </a:solidFill>
                <a:latin typeface="Calibri" pitchFamily="34" charset="0"/>
              </a:rPr>
              <a:t>X</a:t>
            </a:r>
            <a:endParaRPr lang="en-US" sz="3200" smtClean="0">
              <a:latin typeface="Calibri" pitchFamily="34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33400" y="4572000"/>
            <a:ext cx="5715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i.e., </a:t>
            </a:r>
            <a:r>
              <a:rPr lang="en-US" sz="2800" i="1" kern="0" dirty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i="1" kern="0" baseline="-25000" dirty="0">
                <a:solidFill>
                  <a:schemeClr val="accent2"/>
                </a:solidFill>
                <a:latin typeface="Calibri" pitchFamily="34" charset="0"/>
              </a:rPr>
              <a:t>X  </a:t>
            </a:r>
            <a:r>
              <a:rPr lang="en-US" sz="280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is the set of FDs in </a:t>
            </a:r>
            <a:r>
              <a:rPr lang="en-US" sz="2800" i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F</a:t>
            </a:r>
            <a:r>
              <a:rPr lang="en-US" sz="2800" i="1" kern="0" baseline="300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+</a:t>
            </a:r>
            <a:r>
              <a:rPr lang="en-US" sz="2800" i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, </a:t>
            </a:r>
            <a:r>
              <a:rPr lang="en-US" sz="280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that involve only attributes in </a:t>
            </a:r>
            <a:r>
              <a:rPr lang="en-US" sz="2800" i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X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latin typeface="Calibri" pitchFamily="34" charset="0"/>
              </a:rPr>
              <a:t>Important to consider </a:t>
            </a:r>
            <a:r>
              <a:rPr lang="en-US" sz="2800" i="1" kern="0" dirty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kern="0" baseline="30000" dirty="0">
                <a:solidFill>
                  <a:schemeClr val="accent2"/>
                </a:solidFill>
                <a:latin typeface="Calibri" pitchFamily="34" charset="0"/>
              </a:rPr>
              <a:t> +</a:t>
            </a:r>
            <a:r>
              <a:rPr lang="en-US" sz="2800" kern="0" dirty="0">
                <a:latin typeface="Calibri" pitchFamily="34" charset="0"/>
              </a:rPr>
              <a:t>, </a:t>
            </a: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</a:rPr>
              <a:t>not </a:t>
            </a:r>
            <a:r>
              <a:rPr lang="en-US" sz="2800" i="1" kern="0" dirty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kern="0" dirty="0">
                <a:latin typeface="Calibri" pitchFamily="34" charset="0"/>
              </a:rPr>
              <a:t>, in this definition (</a:t>
            </a:r>
            <a:r>
              <a:rPr lang="en-US" sz="2800" kern="0" dirty="0" smtClean="0">
                <a:latin typeface="Calibri" pitchFamily="34" charset="0"/>
              </a:rPr>
              <a:t>see page 40)</a:t>
            </a:r>
            <a:endParaRPr lang="en-US" sz="2800" i="1" kern="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2971800"/>
            <a:ext cx="276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)     </a:t>
            </a:r>
          </a:p>
          <a:p>
            <a:pPr eaLnBrk="1" hangingPunct="1"/>
            <a:r>
              <a:rPr lang="en-US" sz="2800" b="1" i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: Set of FD’s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810000" y="2667000"/>
            <a:ext cx="4267200" cy="17526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67400" y="2616200"/>
            <a:ext cx="509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200" i="1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3200" i="1" baseline="300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en-US" sz="3200" i="1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00800" y="3180526"/>
            <a:ext cx="849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→CD</a:t>
            </a:r>
            <a:endParaRPr lang="en-US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91000" y="2971800"/>
            <a:ext cx="2209800" cy="1219200"/>
            <a:chOff x="4191000" y="2971800"/>
            <a:chExt cx="2209800" cy="1219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Oval 8"/>
            <p:cNvSpPr/>
            <p:nvPr/>
          </p:nvSpPr>
          <p:spPr bwMode="auto">
            <a:xfrm>
              <a:off x="4191000" y="2971800"/>
              <a:ext cx="2209800" cy="1219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6519" y="3590161"/>
              <a:ext cx="373063" cy="58420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i="1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476652" y="3601274"/>
              <a:ext cx="692150" cy="40005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B→C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551149" y="3120935"/>
              <a:ext cx="705642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sz="200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→B</a:t>
              </a:r>
              <a:endPara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566498" y="3219450"/>
              <a:ext cx="713657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r>
                <a:rPr lang="en-US" sz="200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→</a:t>
              </a:r>
              <a:r>
                <a:rPr lang="en-US" sz="20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3048000"/>
            <a:ext cx="2209800" cy="1219200"/>
          </a:xfrm>
          <a:prstGeom prst="ellipse">
            <a:avLst/>
          </a:prstGeom>
          <a:solidFill>
            <a:srgbClr val="C1C1D5">
              <a:alpha val="58038"/>
            </a:srgbClr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81763" y="3505200"/>
            <a:ext cx="8338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3200" i="1" baseline="-25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BCD</a:t>
            </a:r>
            <a:endParaRPr lang="en-US" sz="3200" i="1" dirty="0">
              <a:solidFill>
                <a:schemeClr val="tx2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553200" y="4724400"/>
            <a:ext cx="1828800" cy="838200"/>
          </a:xfrm>
          <a:prstGeom prst="wedgeRoundRectCallout">
            <a:avLst>
              <a:gd name="adj1" fmla="val -51471"/>
              <a:gd name="adj2" fmla="val -123841"/>
              <a:gd name="adj3" fmla="val 16667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3152" rIns="45720" anchor="ctr"/>
          <a:lstStyle/>
          <a:p>
            <a:pPr eaLnBrk="0" hangingPunct="0">
              <a:lnSpc>
                <a:spcPts val="2600"/>
              </a:lnSpc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Projection of </a:t>
            </a:r>
            <a:r>
              <a:rPr lang="en-US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onto </a:t>
            </a:r>
            <a:r>
              <a:rPr lang="en-US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BCD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4" grpId="0"/>
      <p:bldP spid="10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1104900"/>
          </a:xfrm>
        </p:spPr>
        <p:txBody>
          <a:bodyPr/>
          <a:lstStyle/>
          <a:p>
            <a:r>
              <a:rPr lang="en-US" sz="3200" dirty="0" smtClean="0"/>
              <a:t>Dependency Preserving Decomposition </a:t>
            </a:r>
            <a:br>
              <a:rPr lang="en-US" sz="3200" dirty="0" smtClean="0"/>
            </a:br>
            <a:r>
              <a:rPr lang="en-US" sz="3200" dirty="0" smtClean="0"/>
              <a:t>vs. </a:t>
            </a:r>
            <a:r>
              <a:rPr lang="en-US" sz="3200" dirty="0"/>
              <a:t>L</a:t>
            </a:r>
            <a:r>
              <a:rPr lang="en-US" sz="3200" dirty="0" smtClean="0"/>
              <a:t>ossless Join Decomposition</a:t>
            </a:r>
          </a:p>
        </p:txBody>
      </p:sp>
      <p:sp>
        <p:nvSpPr>
          <p:cNvPr id="71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1910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smtClean="0">
                <a:latin typeface="Calibri" pitchFamily="34" charset="0"/>
              </a:rPr>
              <a:t>Dependency preserving does not imply lossless join:</a:t>
            </a:r>
          </a:p>
          <a:p>
            <a:pPr lvl="1">
              <a:spcAft>
                <a:spcPts val="600"/>
              </a:spcAft>
              <a:buSzPct val="75000"/>
              <a:defRPr/>
            </a:pP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ABC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,  with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= {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},  decomposed into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AB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BC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.</a:t>
            </a:r>
          </a:p>
          <a:p>
            <a:pPr lvl="1">
              <a:spcAft>
                <a:spcPts val="600"/>
              </a:spcAft>
              <a:buSzPct val="75000"/>
              <a:defRPr/>
            </a:pP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002060"/>
                </a:solidFill>
                <a:latin typeface="Calibri" pitchFamily="34" charset="0"/>
              </a:rPr>
              <a:t>AB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= {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}   and 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002060"/>
                </a:solidFill>
                <a:latin typeface="Calibri" pitchFamily="34" charset="0"/>
              </a:rPr>
              <a:t>BC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/>
              </a:rPr>
              <a:t>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lvl="1">
              <a:spcAft>
                <a:spcPts val="600"/>
              </a:spcAft>
              <a:buSzPct val="75000"/>
              <a:buFont typeface="Symbol" pitchFamily="18" charset="2"/>
              <a:buChar char="Þ"/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(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002060"/>
                </a:solidFill>
                <a:latin typeface="Calibri" pitchFamily="34" charset="0"/>
              </a:rPr>
              <a:t>AB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sym typeface="Symbol"/>
              </a:rPr>
              <a:t>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002060"/>
                </a:solidFill>
                <a:latin typeface="Calibri" pitchFamily="34" charset="0"/>
              </a:rPr>
              <a:t>BC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</a:t>
            </a:r>
            <a:r>
              <a:rPr lang="en-US" baseline="30000" dirty="0" smtClean="0">
                <a:solidFill>
                  <a:srgbClr val="002060"/>
                </a:solidFill>
                <a:latin typeface="Calibri" pitchFamily="34" charset="0"/>
              </a:rPr>
              <a:t>+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= {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} =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baseline="30000" dirty="0" smtClean="0">
                <a:solidFill>
                  <a:srgbClr val="002060"/>
                </a:solidFill>
                <a:latin typeface="Calibri" pitchFamily="34" charset="0"/>
              </a:rPr>
              <a:t>+</a:t>
            </a:r>
          </a:p>
          <a:p>
            <a:pPr marL="803275" lvl="1" indent="-346075">
              <a:spcAft>
                <a:spcPts val="1200"/>
              </a:spcAft>
              <a:buSzPct val="75000"/>
              <a:buFont typeface="Symbol" pitchFamily="18" charset="2"/>
              <a:buChar char="Þ"/>
              <a:defRPr/>
            </a:pPr>
            <a:r>
              <a:rPr lang="en-US" baseline="300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The decomposition is dependency preserving.  Nonetheless,  it is not a lossless-join decomposition !</a:t>
            </a:r>
            <a:endParaRPr lang="en-US" baseline="30000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dirty="0" smtClean="0">
                <a:latin typeface="Calibri" pitchFamily="34" charset="0"/>
              </a:rPr>
              <a:t>And vice-versa!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029200"/>
            <a:ext cx="7543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2060"/>
                </a:solidFill>
                <a:latin typeface="Calibri" pitchFamily="34" charset="0"/>
              </a:rPr>
              <a:t>Consider 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CSJDPQV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,  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 is key,  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JP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>
                <a:solidFill>
                  <a:srgbClr val="002060"/>
                </a:solidFill>
                <a:cs typeface="Times New Roman" pitchFamily="18" charset="0"/>
              </a:rPr>
              <a:t>→ 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  and  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SD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>
                <a:solidFill>
                  <a:srgbClr val="002060"/>
                </a:solidFill>
                <a:cs typeface="Times New Roman" pitchFamily="18" charset="0"/>
              </a:rPr>
              <a:t>→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P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.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>
                <a:solidFill>
                  <a:srgbClr val="002060"/>
                </a:solidFill>
                <a:latin typeface="Calibri" pitchFamily="34" charset="0"/>
              </a:rPr>
              <a:t>BCNF decomposition:   </a:t>
            </a:r>
            <a:r>
              <a:rPr lang="en-US" b="1" i="1" u="sng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S</a:t>
            </a:r>
            <a:r>
              <a:rPr lang="en-US" b="1" i="1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en-US" i="1">
                <a:solidFill>
                  <a:srgbClr val="002060"/>
                </a:solidFill>
                <a:latin typeface="Calibri" pitchFamily="34" charset="0"/>
              </a:rPr>
              <a:t>DQV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 and </a:t>
            </a:r>
            <a:r>
              <a:rPr lang="en-US" i="1" u="sng">
                <a:solidFill>
                  <a:srgbClr val="002060"/>
                </a:solidFill>
                <a:latin typeface="Calibri" pitchFamily="34" charset="0"/>
              </a:rPr>
              <a:t>SD</a:t>
            </a:r>
            <a:r>
              <a:rPr lang="en-US" b="1" i="1">
                <a:solidFill>
                  <a:srgbClr val="FF0000"/>
                </a:solidFill>
                <a:latin typeface="Calibri" pitchFamily="34" charset="0"/>
              </a:rPr>
              <a:t>P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>
                <a:solidFill>
                  <a:srgbClr val="002060"/>
                </a:solidFill>
                <a:latin typeface="Calibri" pitchFamily="34" charset="0"/>
              </a:rPr>
              <a:t>Problem:  Checking  </a:t>
            </a:r>
            <a:r>
              <a:rPr lang="en-US" i="1">
                <a:solidFill>
                  <a:srgbClr val="FF0000"/>
                </a:solidFill>
                <a:latin typeface="Calibri" pitchFamily="34" charset="0"/>
              </a:rPr>
              <a:t>JP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→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i="1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>
                <a:solidFill>
                  <a:srgbClr val="002060"/>
                </a:solidFill>
                <a:latin typeface="Calibri" pitchFamily="34" charset="0"/>
              </a:rPr>
              <a:t>requires a join!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5867400" y="2539253"/>
            <a:ext cx="2514600" cy="965947"/>
          </a:xfrm>
          <a:prstGeom prst="wedgeEllipseCallout">
            <a:avLst>
              <a:gd name="adj1" fmla="val -14949"/>
              <a:gd name="adj2" fmla="val -67145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intersection “B” is not a key of either relation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6877050" y="5123092"/>
            <a:ext cx="1924050" cy="879015"/>
          </a:xfrm>
          <a:prstGeom prst="wedgeEllipseCallout">
            <a:avLst>
              <a:gd name="adj1" fmla="val -70347"/>
              <a:gd name="adj2" fmla="val 10489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27432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Lossless Join decomposition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7048500" y="5851238"/>
            <a:ext cx="1752600" cy="879015"/>
          </a:xfrm>
          <a:prstGeom prst="wedgeEllipseCallout">
            <a:avLst>
              <a:gd name="adj1" fmla="val -61295"/>
              <a:gd name="adj2" fmla="val -14279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27432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Not dependency preserving 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1104900"/>
          </a:xfrm>
        </p:spPr>
        <p:txBody>
          <a:bodyPr/>
          <a:lstStyle/>
          <a:p>
            <a:r>
              <a:rPr lang="en-US" sz="3200" smtClean="0"/>
              <a:t>Dependency Preserving Decompositions </a:t>
            </a:r>
            <a:br>
              <a:rPr lang="en-US" sz="3200" smtClean="0"/>
            </a:br>
            <a:r>
              <a:rPr lang="en-US" sz="3200" smtClean="0"/>
              <a:t>(Contd.)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r>
              <a:rPr lang="en-US" sz="3200" dirty="0" smtClean="0">
                <a:latin typeface="Calibri" pitchFamily="34" charset="0"/>
              </a:rPr>
              <a:t>Decomposition of </a:t>
            </a:r>
            <a:r>
              <a:rPr lang="en-US" sz="3200" i="1" dirty="0" smtClean="0">
                <a:latin typeface="Calibri" pitchFamily="34" charset="0"/>
              </a:rPr>
              <a:t>R</a:t>
            </a:r>
            <a:r>
              <a:rPr lang="en-US" sz="3200" dirty="0" smtClean="0">
                <a:latin typeface="Calibri" pitchFamily="34" charset="0"/>
              </a:rPr>
              <a:t> into </a:t>
            </a:r>
            <a:r>
              <a:rPr lang="en-US" sz="3200" i="1" dirty="0" smtClean="0">
                <a:latin typeface="Calibri" pitchFamily="34" charset="0"/>
              </a:rPr>
              <a:t>X </a:t>
            </a:r>
            <a:r>
              <a:rPr lang="en-US" sz="3200" dirty="0" smtClean="0">
                <a:latin typeface="Calibri" pitchFamily="34" charset="0"/>
              </a:rPr>
              <a:t>and </a:t>
            </a:r>
            <a:r>
              <a:rPr lang="en-US" sz="3200" i="1" dirty="0" smtClean="0">
                <a:latin typeface="Calibri" pitchFamily="34" charset="0"/>
              </a:rPr>
              <a:t>Y</a:t>
            </a:r>
            <a:r>
              <a:rPr lang="en-US" sz="3200" dirty="0" smtClean="0">
                <a:latin typeface="Calibri" pitchFamily="34" charset="0"/>
              </a:rPr>
              <a:t> is </a:t>
            </a:r>
            <a:r>
              <a:rPr lang="en-US" sz="3200" i="1" u="sng" dirty="0" smtClean="0">
                <a:solidFill>
                  <a:schemeClr val="accent2"/>
                </a:solidFill>
                <a:latin typeface="Calibri" pitchFamily="34" charset="0"/>
              </a:rPr>
              <a:t>dependency</a:t>
            </a:r>
            <a:r>
              <a:rPr lang="en-US" sz="3200" u="sng" dirty="0" smtClean="0">
                <a:latin typeface="Calibri" pitchFamily="34" charset="0"/>
              </a:rPr>
              <a:t> </a:t>
            </a:r>
            <a:r>
              <a:rPr lang="en-US" sz="3200" i="1" u="sng" dirty="0" smtClean="0">
                <a:solidFill>
                  <a:schemeClr val="accent2"/>
                </a:solidFill>
                <a:latin typeface="Calibri" pitchFamily="34" charset="0"/>
              </a:rPr>
              <a:t>preserving</a:t>
            </a:r>
            <a:r>
              <a:rPr lang="en-US" sz="3200" dirty="0" smtClean="0">
                <a:latin typeface="Calibri" pitchFamily="34" charset="0"/>
              </a:rPr>
              <a:t>  if  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3200" i="1" baseline="-25000" dirty="0" smtClean="0">
                <a:solidFill>
                  <a:schemeClr val="accent2"/>
                </a:solidFill>
                <a:latin typeface="Calibri" pitchFamily="34" charset="0"/>
              </a:rPr>
              <a:t>X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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3200" i="1" dirty="0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3200" i="1" baseline="-25000" dirty="0" smtClean="0">
                <a:solidFill>
                  <a:schemeClr val="accent2"/>
                </a:solidFill>
                <a:latin typeface="Calibri" pitchFamily="34" charset="0"/>
              </a:rPr>
              <a:t>Y 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)</a:t>
            </a:r>
            <a:r>
              <a:rPr lang="en-US" sz="3200" baseline="30000" dirty="0" smtClean="0">
                <a:solidFill>
                  <a:schemeClr val="accent2"/>
                </a:solidFill>
                <a:latin typeface="Calibri" pitchFamily="34" charset="0"/>
              </a:rPr>
              <a:t>+  </a:t>
            </a: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=  </a:t>
            </a:r>
            <a:r>
              <a:rPr lang="en-US" sz="3200" i="1" dirty="0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3200" i="1" baseline="30000" dirty="0" smtClean="0">
                <a:solidFill>
                  <a:schemeClr val="accent2"/>
                </a:solidFill>
                <a:latin typeface="Calibri" pitchFamily="34" charset="0"/>
              </a:rPr>
              <a:t>+</a:t>
            </a:r>
          </a:p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endParaRPr lang="en-US" sz="3200" i="1" baseline="30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endParaRPr lang="en-US" sz="3200" i="1" baseline="30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lvl="1">
              <a:spcAft>
                <a:spcPts val="600"/>
              </a:spcAft>
              <a:buSzPct val="75000"/>
            </a:pPr>
            <a:r>
              <a:rPr lang="en-US" sz="2800" dirty="0" smtClean="0">
                <a:latin typeface="Calibri" pitchFamily="34" charset="0"/>
              </a:rPr>
              <a:t>We need to enforce only  the dependencies in </a:t>
            </a:r>
            <a:r>
              <a:rPr lang="en-US" sz="2800" i="1" dirty="0" smtClean="0">
                <a:latin typeface="Calibri" pitchFamily="34" charset="0"/>
              </a:rPr>
              <a:t>F</a:t>
            </a:r>
            <a:r>
              <a:rPr lang="en-US" sz="2800" i="1" baseline="-25000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 and </a:t>
            </a:r>
            <a:r>
              <a:rPr lang="en-US" sz="2800" i="1" dirty="0" smtClean="0">
                <a:latin typeface="Calibri" pitchFamily="34" charset="0"/>
              </a:rPr>
              <a:t>F</a:t>
            </a:r>
            <a:r>
              <a:rPr lang="en-US" sz="2800" i="1" baseline="-25000" dirty="0" smtClean="0">
                <a:latin typeface="Calibri" pitchFamily="34" charset="0"/>
              </a:rPr>
              <a:t>Y </a:t>
            </a:r>
            <a:r>
              <a:rPr lang="en-US" sz="2800" dirty="0" smtClean="0">
                <a:latin typeface="Calibri" pitchFamily="34" charset="0"/>
              </a:rPr>
              <a:t>; and all FDs in </a:t>
            </a:r>
            <a:r>
              <a:rPr lang="en-US" sz="2800" i="1" dirty="0" smtClean="0">
                <a:latin typeface="Calibri" pitchFamily="34" charset="0"/>
              </a:rPr>
              <a:t>F</a:t>
            </a:r>
            <a:r>
              <a:rPr lang="en-US" sz="2800" baseline="30000" dirty="0" smtClean="0">
                <a:latin typeface="Calibri" pitchFamily="34" charset="0"/>
              </a:rPr>
              <a:t>+</a:t>
            </a:r>
            <a:r>
              <a:rPr lang="en-US" sz="2800" dirty="0" smtClean="0">
                <a:latin typeface="Calibri" pitchFamily="34" charset="0"/>
              </a:rPr>
              <a:t> are then sure to be satisfied</a:t>
            </a:r>
          </a:p>
          <a:p>
            <a:pPr lvl="1">
              <a:spcAft>
                <a:spcPts val="600"/>
              </a:spcAft>
              <a:buSzPct val="75000"/>
            </a:pPr>
            <a:r>
              <a:rPr lang="en-US" sz="2800" dirty="0" smtClean="0">
                <a:latin typeface="Calibri" pitchFamily="34" charset="0"/>
              </a:rPr>
              <a:t>To enforce </a:t>
            </a:r>
            <a:r>
              <a:rPr lang="en-US" sz="2800" i="1" dirty="0" smtClean="0">
                <a:latin typeface="Calibri" pitchFamily="34" charset="0"/>
              </a:rPr>
              <a:t>F</a:t>
            </a:r>
            <a:r>
              <a:rPr lang="en-US" sz="2800" i="1" baseline="-25000" dirty="0" smtClean="0">
                <a:latin typeface="Calibri" pitchFamily="34" charset="0"/>
              </a:rPr>
              <a:t>X </a:t>
            </a:r>
            <a:r>
              <a:rPr lang="en-US" sz="2800" dirty="0" smtClean="0">
                <a:latin typeface="Calibri" pitchFamily="34" charset="0"/>
              </a:rPr>
              <a:t>, we need to examine only relation </a:t>
            </a:r>
            <a:r>
              <a:rPr lang="en-US" sz="2800" i="1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 on inserts to that relation.</a:t>
            </a:r>
          </a:p>
          <a:p>
            <a:pPr lvl="1">
              <a:buSzPct val="75000"/>
            </a:pPr>
            <a:r>
              <a:rPr lang="en-US" sz="2800" dirty="0" smtClean="0">
                <a:latin typeface="Calibri" pitchFamily="34" charset="0"/>
              </a:rPr>
              <a:t> To enforce </a:t>
            </a:r>
            <a:r>
              <a:rPr lang="en-US" sz="2800" i="1" dirty="0" smtClean="0">
                <a:latin typeface="Calibri" pitchFamily="34" charset="0"/>
              </a:rPr>
              <a:t>F</a:t>
            </a:r>
            <a:r>
              <a:rPr lang="en-US" sz="2800" i="1" baseline="-25000" dirty="0" smtClean="0">
                <a:latin typeface="Calibri" pitchFamily="34" charset="0"/>
              </a:rPr>
              <a:t>Y </a:t>
            </a:r>
            <a:r>
              <a:rPr lang="en-US" sz="2800" dirty="0" smtClean="0">
                <a:latin typeface="Calibri" pitchFamily="34" charset="0"/>
              </a:rPr>
              <a:t>, we need to examine only relation </a:t>
            </a:r>
            <a:r>
              <a:rPr lang="en-US" sz="2800" i="1" dirty="0" smtClean="0">
                <a:latin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17638" y="2514600"/>
            <a:ext cx="5821362" cy="1193800"/>
            <a:chOff x="1417638" y="2616200"/>
            <a:chExt cx="5821362" cy="1193800"/>
          </a:xfrm>
        </p:grpSpPr>
        <p:sp>
          <p:nvSpPr>
            <p:cNvPr id="35846" name="TextBox 5"/>
            <p:cNvSpPr txBox="1">
              <a:spLocks noChangeArrowheads="1"/>
            </p:cNvSpPr>
            <p:nvPr/>
          </p:nvSpPr>
          <p:spPr bwMode="auto">
            <a:xfrm>
              <a:off x="1417638" y="2949575"/>
              <a:ext cx="4079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i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048000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09800" y="3048000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3048000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71800" y="3048000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3048000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5852" name="Right Arrow 12"/>
            <p:cNvSpPr>
              <a:spLocks noChangeArrowheads="1"/>
            </p:cNvSpPr>
            <p:nvPr/>
          </p:nvSpPr>
          <p:spPr bwMode="auto">
            <a:xfrm>
              <a:off x="4495800" y="2792413"/>
              <a:ext cx="762000" cy="255587"/>
            </a:xfrm>
            <a:prstGeom prst="rightArrow">
              <a:avLst>
                <a:gd name="adj1" fmla="val 50000"/>
                <a:gd name="adj2" fmla="val 5009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5853" name="Right Arrow 13"/>
            <p:cNvSpPr>
              <a:spLocks noChangeArrowheads="1"/>
            </p:cNvSpPr>
            <p:nvPr/>
          </p:nvSpPr>
          <p:spPr bwMode="auto">
            <a:xfrm>
              <a:off x="4495800" y="3402013"/>
              <a:ext cx="762000" cy="255587"/>
            </a:xfrm>
            <a:prstGeom prst="rightArrow">
              <a:avLst>
                <a:gd name="adj1" fmla="val 50000"/>
                <a:gd name="adj2" fmla="val 5009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4441825" y="2859088"/>
              <a:ext cx="130175" cy="7302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784600" y="3186113"/>
              <a:ext cx="787400" cy="114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5856" name="TextBox 16"/>
            <p:cNvSpPr txBox="1">
              <a:spLocks noChangeArrowheads="1"/>
            </p:cNvSpPr>
            <p:nvPr/>
          </p:nvSpPr>
          <p:spPr bwMode="auto">
            <a:xfrm>
              <a:off x="5303838" y="2616200"/>
              <a:ext cx="3984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i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15000" y="27146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096000" y="27146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5859" name="TextBox 22"/>
            <p:cNvSpPr txBox="1">
              <a:spLocks noChangeArrowheads="1"/>
            </p:cNvSpPr>
            <p:nvPr/>
          </p:nvSpPr>
          <p:spPr bwMode="auto">
            <a:xfrm>
              <a:off x="5303838" y="3225800"/>
              <a:ext cx="3857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i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715000" y="33242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096000" y="33242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477000" y="33242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858000" y="3324225"/>
              <a:ext cx="381000" cy="381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 smtClean="0"/>
              <a:t>Functional Dependencies (FDs)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1200"/>
              </a:spcBef>
              <a:spcAft>
                <a:spcPts val="900"/>
              </a:spcAft>
            </a:pPr>
            <a:r>
              <a:rPr lang="en-US" sz="3200" dirty="0" smtClean="0">
                <a:latin typeface="Calibri" pitchFamily="34" charset="0"/>
              </a:rPr>
              <a:t>An FD is a statement about </a:t>
            </a:r>
            <a:r>
              <a:rPr lang="en-US" sz="3200" i="1" dirty="0" smtClean="0">
                <a:solidFill>
                  <a:schemeClr val="accent2"/>
                </a:solidFill>
                <a:latin typeface="Calibri" pitchFamily="34" charset="0"/>
              </a:rPr>
              <a:t>all</a:t>
            </a:r>
            <a:r>
              <a:rPr lang="en-US" sz="3200" dirty="0" smtClean="0">
                <a:latin typeface="Calibri" pitchFamily="34" charset="0"/>
              </a:rPr>
              <a:t> allowable instances of a relation.</a:t>
            </a:r>
          </a:p>
          <a:p>
            <a:pPr lvl="1">
              <a:spcBef>
                <a:spcPts val="500"/>
              </a:spcBef>
              <a:spcAft>
                <a:spcPts val="900"/>
              </a:spcAft>
              <a:buSzPct val="75000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Must be identified based on semantics of application.</a:t>
            </a:r>
          </a:p>
          <a:p>
            <a:pPr lvl="1">
              <a:lnSpc>
                <a:spcPts val="2600"/>
              </a:lnSpc>
              <a:spcBef>
                <a:spcPts val="500"/>
              </a:spcBef>
              <a:spcAft>
                <a:spcPts val="1200"/>
              </a:spcAft>
              <a:buSzPct val="75000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Given some allowable instance of R, we can check if it violates some FD </a:t>
            </a: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, but we cannot tell if </a:t>
            </a: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f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 holds over R!</a:t>
            </a:r>
          </a:p>
          <a:p>
            <a:pPr>
              <a:spcBef>
                <a:spcPts val="1200"/>
              </a:spcBef>
              <a:spcAft>
                <a:spcPts val="900"/>
              </a:spcAft>
            </a:pPr>
            <a:r>
              <a:rPr lang="en-US" sz="3200" dirty="0" smtClean="0">
                <a:latin typeface="Calibri" pitchFamily="34" charset="0"/>
              </a:rPr>
              <a:t>K is a candidate key for R means that 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dirty="0" smtClean="0">
                <a:latin typeface="Calibri" pitchFamily="34" charset="0"/>
              </a:rPr>
              <a:t> R</a:t>
            </a:r>
          </a:p>
          <a:p>
            <a:pPr lvl="1">
              <a:spcBef>
                <a:spcPts val="500"/>
              </a:spcBef>
              <a:buSzPct val="75000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However, K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 R  does not require K to be </a:t>
            </a:r>
            <a:r>
              <a:rPr lang="en-US" sz="2800" i="1" dirty="0" smtClean="0">
                <a:solidFill>
                  <a:srgbClr val="002060"/>
                </a:solidFill>
                <a:latin typeface="Calibri" pitchFamily="34" charset="0"/>
              </a:rPr>
              <a:t>minimal</a:t>
            </a: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53926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05800" cy="1104900"/>
          </a:xfrm>
        </p:spPr>
        <p:txBody>
          <a:bodyPr/>
          <a:lstStyle/>
          <a:p>
            <a:r>
              <a:rPr lang="en-US" sz="3200" smtClean="0"/>
              <a:t>Dependency Preserving Decompositions: </a:t>
            </a:r>
            <a:br>
              <a:rPr lang="en-US" sz="3200" smtClean="0"/>
            </a:br>
            <a:r>
              <a:rPr lang="en-US" sz="3200" smtClean="0"/>
              <a:t>Example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472440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i="1" dirty="0" smtClean="0">
                <a:latin typeface="Calibri" pitchFamily="34" charset="0"/>
              </a:rPr>
              <a:t>ABC</a:t>
            </a:r>
            <a:r>
              <a:rPr lang="en-US" dirty="0" smtClean="0">
                <a:latin typeface="Calibri" pitchFamily="34" charset="0"/>
              </a:rPr>
              <a:t>,  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B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,  </a:t>
            </a:r>
            <a:r>
              <a:rPr lang="en-US" i="1" dirty="0" smtClean="0">
                <a:latin typeface="Calibri" pitchFamily="34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, decomposed into </a:t>
            </a:r>
            <a:r>
              <a:rPr lang="en-US" i="1" dirty="0" smtClean="0">
                <a:latin typeface="Calibri" pitchFamily="34" charset="0"/>
              </a:rPr>
              <a:t>AB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i="1" dirty="0" smtClean="0">
                <a:latin typeface="Calibri" pitchFamily="34" charset="0"/>
              </a:rPr>
              <a:t>BC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457200" lvl="1" indent="-282575">
              <a:spcAft>
                <a:spcPts val="600"/>
              </a:spcAft>
              <a:buFont typeface="Symbol" pitchFamily="18" charset="2"/>
              <a:buChar char="Þ"/>
              <a:defRPr/>
            </a:pPr>
            <a:r>
              <a:rPr lang="en-US" i="1" dirty="0" smtClean="0">
                <a:latin typeface="Calibri" pitchFamily="34" charset="0"/>
              </a:rPr>
              <a:t> F</a:t>
            </a:r>
            <a:r>
              <a:rPr lang="en-US" baseline="30000" dirty="0" smtClean="0">
                <a:latin typeface="Calibri" pitchFamily="34" charset="0"/>
              </a:rPr>
              <a:t>+</a:t>
            </a:r>
            <a:r>
              <a:rPr lang="en-US" i="1" dirty="0" smtClean="0">
                <a:latin typeface="Calibri" pitchFamily="34" charset="0"/>
              </a:rPr>
              <a:t> =  F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 {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B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}</a:t>
            </a:r>
            <a:endParaRPr lang="en-US" i="1" dirty="0" smtClean="0">
              <a:latin typeface="Calibri" pitchFamily="34" charset="0"/>
              <a:sym typeface="Symbol" pitchFamily="18" charset="2"/>
            </a:endParaRPr>
          </a:p>
          <a:p>
            <a:pPr marL="457200" lvl="1" indent="-282575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Calibri" pitchFamily="34" charset="0"/>
              </a:rPr>
              <a:t>If we consider only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(instead of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30000" dirty="0" smtClean="0">
                <a:latin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</a:rPr>
              <a:t>)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 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AB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= {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}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BC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= {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}</a:t>
            </a:r>
          </a:p>
          <a:p>
            <a:pPr marL="457200" lvl="1" indent="-282575">
              <a:spcAft>
                <a:spcPts val="0"/>
              </a:spcAft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</a:rPr>
              <a:t> (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AB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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BC</a:t>
            </a:r>
            <a:r>
              <a:rPr lang="en-US" dirty="0" smtClean="0">
                <a:latin typeface="Calibri" pitchFamily="34" charset="0"/>
              </a:rPr>
              <a:t> )</a:t>
            </a:r>
            <a:r>
              <a:rPr lang="en-US" baseline="30000" dirty="0" smtClean="0">
                <a:latin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</a:rPr>
              <a:t> = {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B,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C,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dirty="0" smtClean="0">
                <a:latin typeface="Calibri" pitchFamily="34" charset="0"/>
              </a:rPr>
              <a:t>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F</a:t>
            </a:r>
            <a:r>
              <a:rPr lang="en-US" i="1" baseline="30000" dirty="0" smtClean="0">
                <a:latin typeface="Calibri" pitchFamily="34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   </a:t>
            </a:r>
          </a:p>
          <a:p>
            <a:pPr marL="457200" lvl="1" indent="-282575">
              <a:spcAft>
                <a:spcPts val="600"/>
              </a:spcAft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  not dependency preserving ??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 marL="457200" lvl="1" indent="-282575">
              <a:buSzPct val="75000"/>
              <a:buFont typeface="Wingdings" pitchFamily="2" charset="2"/>
              <a:buNone/>
              <a:defRPr/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We need to examine F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(not F) when computing F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AB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&amp; F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BC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endParaRPr lang="en-US" i="1" dirty="0" smtClean="0">
              <a:latin typeface="Calibri" pitchFamily="34" charset="0"/>
            </a:endParaRPr>
          </a:p>
          <a:p>
            <a:pPr marL="457200" lvl="1" indent="-282575">
              <a:buSzPct val="75000"/>
              <a:buFont typeface="Symbol" pitchFamily="18" charset="2"/>
              <a:buChar char="Þ"/>
              <a:defRPr/>
            </a:pP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AB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= {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B,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} 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and 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BC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= {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}</a:t>
            </a:r>
          </a:p>
          <a:p>
            <a:pPr marL="457200" lvl="1" indent="-282575">
              <a:buSzPct val="75000"/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AB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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BC</a:t>
            </a:r>
            <a:r>
              <a:rPr lang="en-US" dirty="0" smtClean="0">
                <a:latin typeface="Calibri" pitchFamily="34" charset="0"/>
              </a:rPr>
              <a:t> = {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B,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}</a:t>
            </a:r>
          </a:p>
          <a:p>
            <a:pPr marL="457200" lvl="1" indent="-282575">
              <a:buSzPct val="75000"/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AB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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i="1" baseline="-25000" dirty="0" smtClean="0">
                <a:latin typeface="Calibri" pitchFamily="34" charset="0"/>
              </a:rPr>
              <a:t>BC</a:t>
            </a:r>
            <a:r>
              <a:rPr lang="en-US" dirty="0" smtClean="0">
                <a:latin typeface="Calibri" pitchFamily="34" charset="0"/>
              </a:rPr>
              <a:t> )</a:t>
            </a:r>
            <a:r>
              <a:rPr lang="en-US" baseline="30000" dirty="0" smtClean="0">
                <a:latin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</a:rPr>
              <a:t>= {</a:t>
            </a: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</a:rPr>
              <a:t>B,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i="1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C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} = </a:t>
            </a:r>
            <a:r>
              <a:rPr lang="en-US" i="1" dirty="0" smtClean="0">
                <a:latin typeface="Calibri" pitchFamily="34" charset="0"/>
                <a:sym typeface="Symbol" pitchFamily="18" charset="2"/>
              </a:rPr>
              <a:t>F</a:t>
            </a:r>
            <a:r>
              <a:rPr lang="en-US" i="1" baseline="30000" dirty="0" smtClean="0">
                <a:latin typeface="Calibri" pitchFamily="34" charset="0"/>
                <a:sym typeface="Symbol" pitchFamily="18" charset="2"/>
              </a:rPr>
              <a:t>+</a:t>
            </a:r>
          </a:p>
          <a:p>
            <a:pPr marL="457200" lvl="1" indent="-282575">
              <a:buSzPct val="75000"/>
              <a:buFont typeface="Symbol" pitchFamily="18" charset="2"/>
              <a:buChar char="Þ"/>
              <a:defRPr/>
            </a:pPr>
            <a:r>
              <a:rPr lang="en-US" dirty="0" smtClean="0">
                <a:latin typeface="Calibri" pitchFamily="34" charset="0"/>
              </a:rPr>
              <a:t> The decomposition preserves the dependencies !!</a:t>
            </a:r>
          </a:p>
          <a:p>
            <a:pPr marL="457200" lvl="1" indent="-282575">
              <a:buSzPct val="75000"/>
              <a:buFont typeface="Wingdings" pitchFamily="2" charset="2"/>
              <a:buNone/>
              <a:defRPr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981200" y="762000"/>
            <a:ext cx="7010400" cy="9540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>
                <a:latin typeface="Calibri" pitchFamily="34" charset="0"/>
              </a:rPr>
              <a:t>Decomposition of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into </a:t>
            </a:r>
            <a:r>
              <a:rPr lang="en-US" sz="2800" i="1">
                <a:latin typeface="Calibri" pitchFamily="34" charset="0"/>
              </a:rPr>
              <a:t>X </a:t>
            </a:r>
            <a:r>
              <a:rPr lang="en-US" sz="2800">
                <a:latin typeface="Calibri" pitchFamily="34" charset="0"/>
              </a:rPr>
              <a:t>and </a:t>
            </a:r>
            <a:r>
              <a:rPr lang="en-US" sz="2800" i="1">
                <a:latin typeface="Calibri" pitchFamily="34" charset="0"/>
              </a:rPr>
              <a:t>Y</a:t>
            </a:r>
            <a:r>
              <a:rPr lang="en-US" sz="2800">
                <a:latin typeface="Calibri" pitchFamily="34" charset="0"/>
              </a:rPr>
              <a:t> is </a:t>
            </a:r>
            <a:r>
              <a:rPr lang="en-US" sz="2800" i="1" u="sng">
                <a:solidFill>
                  <a:schemeClr val="accent2"/>
                </a:solidFill>
                <a:latin typeface="Calibri" pitchFamily="34" charset="0"/>
              </a:rPr>
              <a:t>dependency</a:t>
            </a:r>
            <a:r>
              <a:rPr lang="en-US" sz="2800" u="sng">
                <a:latin typeface="Calibri" pitchFamily="34" charset="0"/>
              </a:rPr>
              <a:t> </a:t>
            </a:r>
            <a:r>
              <a:rPr lang="en-US" sz="2800" i="1" u="sng">
                <a:solidFill>
                  <a:schemeClr val="accent2"/>
                </a:solidFill>
                <a:latin typeface="Calibri" pitchFamily="34" charset="0"/>
              </a:rPr>
              <a:t>preserving</a:t>
            </a:r>
            <a:r>
              <a:rPr lang="en-US" sz="2800">
                <a:latin typeface="Calibri" pitchFamily="34" charset="0"/>
              </a:rPr>
              <a:t>  if  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(</a:t>
            </a:r>
            <a:r>
              <a:rPr lang="en-US" sz="2800" i="1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i="1" baseline="-25000">
                <a:solidFill>
                  <a:schemeClr val="accent2"/>
                </a:solidFill>
                <a:latin typeface="Calibri" pitchFamily="34" charset="0"/>
              </a:rPr>
              <a:t>X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  <a:sym typeface="Symbol" pitchFamily="18" charset="2"/>
              </a:rPr>
              <a:t>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i="1" baseline="-25000">
                <a:solidFill>
                  <a:schemeClr val="accent2"/>
                </a:solidFill>
                <a:latin typeface="Calibri" pitchFamily="34" charset="0"/>
              </a:rPr>
              <a:t>Y 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) </a:t>
            </a:r>
            <a:r>
              <a:rPr lang="en-US" sz="2800" baseline="30000">
                <a:solidFill>
                  <a:schemeClr val="accent2"/>
                </a:solidFill>
                <a:latin typeface="Calibri" pitchFamily="34" charset="0"/>
              </a:rPr>
              <a:t>+  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=  </a:t>
            </a:r>
            <a:r>
              <a:rPr lang="en-US" sz="2800" i="1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sz="2800" baseline="30000">
                <a:solidFill>
                  <a:schemeClr val="accent2"/>
                </a:solidFill>
                <a:latin typeface="Calibri" pitchFamily="34" charset="0"/>
              </a:rPr>
              <a:t> +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BCNF</a:t>
            </a:r>
          </a:p>
        </p:txBody>
      </p:sp>
      <p:sp>
        <p:nvSpPr>
          <p:cNvPr id="6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19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Consider relation </a:t>
            </a:r>
            <a:r>
              <a:rPr lang="en-US" i="1" dirty="0" smtClean="0">
                <a:latin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</a:rPr>
              <a:t> with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. 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If X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Y violates BCNF, decompose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into 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-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and </a:t>
            </a:r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X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Repeated application </a:t>
            </a:r>
            <a:r>
              <a:rPr lang="en-US" dirty="0" smtClean="0">
                <a:latin typeface="Calibri" pitchFamily="34" charset="0"/>
              </a:rPr>
              <a:t>of this idea will give us a collection of relations that are in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BCNF; lossless join decomposition</a:t>
            </a:r>
            <a:r>
              <a:rPr lang="en-US" dirty="0" smtClean="0">
                <a:latin typeface="Calibri" pitchFamily="34" charset="0"/>
              </a:rPr>
              <a:t>, and guaranteed to terminate.</a:t>
            </a:r>
          </a:p>
          <a:p>
            <a:pPr lvl="1">
              <a:buSzPct val="75000"/>
              <a:buFont typeface="Wingdings" pitchFamily="2" charset="2"/>
              <a:buNone/>
              <a:defRPr/>
            </a:pPr>
            <a:r>
              <a:rPr lang="en-US" u="sng" dirty="0" smtClean="0">
                <a:latin typeface="Calibri" pitchFamily="34" charset="0"/>
              </a:rPr>
              <a:t>Example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</a:t>
            </a:r>
            <a:r>
              <a:rPr lang="en-US" i="1" dirty="0" smtClean="0">
                <a:latin typeface="Calibri" pitchFamily="34" charset="0"/>
              </a:rPr>
              <a:t>SJDPQV</a:t>
            </a:r>
            <a:r>
              <a:rPr lang="en-US" dirty="0" smtClean="0">
                <a:latin typeface="Calibri" pitchFamily="34" charset="0"/>
              </a:rPr>
              <a:t>,  key </a:t>
            </a:r>
            <a:r>
              <a:rPr lang="en-US" i="1" dirty="0" smtClean="0">
                <a:latin typeface="Calibri" pitchFamily="34" charset="0"/>
              </a:rPr>
              <a:t>C,  JP </a:t>
            </a:r>
            <a:r>
              <a:rPr lang="en-US" i="1" dirty="0" smtClean="0">
                <a:latin typeface="Times New Roman"/>
                <a:cs typeface="Times New Roman"/>
              </a:rPr>
              <a:t>→</a:t>
            </a:r>
            <a:r>
              <a:rPr lang="en-US" i="1" dirty="0" smtClean="0">
                <a:latin typeface="Calibri" pitchFamily="34" charset="0"/>
              </a:rPr>
              <a:t>C,  SD </a:t>
            </a:r>
            <a:r>
              <a:rPr lang="en-US" i="1" dirty="0" smtClean="0">
                <a:latin typeface="Times New Roman"/>
                <a:cs typeface="Times New Roman"/>
              </a:rPr>
              <a:t>→</a:t>
            </a:r>
            <a:r>
              <a:rPr lang="en-US" i="1" dirty="0" smtClean="0">
                <a:latin typeface="Calibri" pitchFamily="34" charset="0"/>
              </a:rPr>
              <a:t>P,   J </a:t>
            </a:r>
            <a:r>
              <a:rPr lang="en-US" i="1" dirty="0" smtClean="0">
                <a:latin typeface="Times New Roman"/>
                <a:cs typeface="Times New Roman"/>
              </a:rPr>
              <a:t>→</a:t>
            </a:r>
            <a:r>
              <a:rPr lang="en-US" i="1" dirty="0" smtClean="0">
                <a:latin typeface="Calibri" pitchFamily="34" charset="0"/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5257800"/>
            <a:ext cx="1600200" cy="6096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rgbClr val="C00000"/>
                </a:solidFill>
                <a:latin typeface="Calibri" pitchFamily="34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SJDPQV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43200" y="4800600"/>
            <a:ext cx="2819400" cy="1524000"/>
            <a:chOff x="2743200" y="4800600"/>
            <a:chExt cx="2819400" cy="15240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962400" y="57150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SD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62400" y="4800600"/>
              <a:ext cx="1600200" cy="609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rgbClr val="C00000"/>
                  </a:solidFill>
                  <a:latin typeface="Calibri" pitchFamily="34" charset="0"/>
                </a:rPr>
                <a:t>C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SJDQV</a:t>
              </a:r>
            </a:p>
          </p:txBody>
        </p:sp>
        <p:cxnSp>
          <p:nvCxnSpPr>
            <p:cNvPr id="38930" name="Straight Arrow Connector 17"/>
            <p:cNvCxnSpPr>
              <a:cxnSpLocks noChangeShapeType="1"/>
              <a:stCxn id="12" idx="3"/>
              <a:endCxn id="15" idx="1"/>
            </p:cNvCxnSpPr>
            <p:nvPr/>
          </p:nvCxnSpPr>
          <p:spPr bwMode="auto">
            <a:xfrm flipV="1">
              <a:off x="2743200" y="51054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1" name="Straight Arrow Connector 19"/>
            <p:cNvCxnSpPr>
              <a:cxnSpLocks noChangeShapeType="1"/>
              <a:stCxn id="12" idx="3"/>
              <a:endCxn id="14" idx="1"/>
            </p:cNvCxnSpPr>
            <p:nvPr/>
          </p:nvCxnSpPr>
          <p:spPr bwMode="auto">
            <a:xfrm>
              <a:off x="2743200" y="55626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62600" y="4343400"/>
            <a:ext cx="2819400" cy="1524000"/>
            <a:chOff x="5562600" y="4343400"/>
            <a:chExt cx="2819400" cy="1524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81800" y="52578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J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38925" name="Rectangle 15"/>
            <p:cNvSpPr>
              <a:spLocks noChangeArrowheads="1"/>
            </p:cNvSpPr>
            <p:nvPr/>
          </p:nvSpPr>
          <p:spPr bwMode="auto">
            <a:xfrm>
              <a:off x="6781800" y="43434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/>
              <a:r>
                <a:rPr lang="en-US" i="1" u="sng">
                  <a:solidFill>
                    <a:srgbClr val="C00000"/>
                  </a:solidFill>
                  <a:latin typeface="Calibri" pitchFamily="34" charset="0"/>
                </a:rPr>
                <a:t>C</a:t>
              </a:r>
              <a:r>
                <a:rPr lang="en-US" i="1">
                  <a:solidFill>
                    <a:srgbClr val="000000"/>
                  </a:solidFill>
                  <a:latin typeface="Calibri" pitchFamily="34" charset="0"/>
                </a:rPr>
                <a:t>JDQV</a:t>
              </a:r>
            </a:p>
          </p:txBody>
        </p:sp>
        <p:cxnSp>
          <p:nvCxnSpPr>
            <p:cNvPr id="38926" name="Straight Arrow Connector 21"/>
            <p:cNvCxnSpPr>
              <a:cxnSpLocks noChangeShapeType="1"/>
              <a:stCxn id="15" idx="3"/>
              <a:endCxn id="38925" idx="1"/>
            </p:cNvCxnSpPr>
            <p:nvPr/>
          </p:nvCxnSpPr>
          <p:spPr bwMode="auto">
            <a:xfrm flipV="1">
              <a:off x="5562600" y="46482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7" name="Straight Arrow Connector 23"/>
            <p:cNvCxnSpPr>
              <a:cxnSpLocks noChangeShapeType="1"/>
              <a:stCxn id="15" idx="3"/>
              <a:endCxn id="13" idx="1"/>
            </p:cNvCxnSpPr>
            <p:nvPr/>
          </p:nvCxnSpPr>
          <p:spPr bwMode="auto">
            <a:xfrm>
              <a:off x="5562600" y="51054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28" name="Rectangle 24"/>
          <p:cNvSpPr>
            <a:spLocks noChangeArrowheads="1"/>
          </p:cNvSpPr>
          <p:nvPr/>
        </p:nvSpPr>
        <p:spPr bwMode="auto">
          <a:xfrm>
            <a:off x="2981325" y="5334000"/>
            <a:ext cx="90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SD </a:t>
            </a:r>
            <a:r>
              <a:rPr lang="en-US" sz="2000" i="1">
                <a:solidFill>
                  <a:srgbClr val="0070C0"/>
                </a:solidFill>
                <a:cs typeface="Times New Roman" pitchFamily="18" charset="0"/>
              </a:rPr>
              <a:t>→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P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929" name="Rectangle 25"/>
          <p:cNvSpPr>
            <a:spLocks noChangeArrowheads="1"/>
          </p:cNvSpPr>
          <p:nvPr/>
        </p:nvSpPr>
        <p:spPr bwMode="auto">
          <a:xfrm>
            <a:off x="5857875" y="487680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J </a:t>
            </a:r>
            <a:r>
              <a:rPr lang="en-US" sz="2000" i="1">
                <a:solidFill>
                  <a:srgbClr val="0070C0"/>
                </a:solidFill>
                <a:cs typeface="Times New Roman" pitchFamily="18" charset="0"/>
              </a:rPr>
              <a:t>→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S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28" name="Cloud Callout 27"/>
          <p:cNvSpPr/>
          <p:nvPr/>
        </p:nvSpPr>
        <p:spPr bwMode="auto">
          <a:xfrm>
            <a:off x="914400" y="4038600"/>
            <a:ext cx="2895600" cy="1066800"/>
          </a:xfrm>
          <a:prstGeom prst="cloudCallout">
            <a:avLst>
              <a:gd name="adj1" fmla="val 56360"/>
              <a:gd name="adj2" fmla="val 3320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800" dirty="0">
                <a:latin typeface="Calibri" pitchFamily="34" charset="0"/>
              </a:rPr>
              <a:t>Keep SD as a foreign key to facilitate JOIN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928" grpId="0"/>
      <p:bldP spid="38929" grpId="0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BCNF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144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>
                <a:latin typeface="Calibri" pitchFamily="34" charset="0"/>
              </a:rPr>
              <a:t>In general, several dependencies may cause violation of BCNF.  The order in which we ``deal with’’ them could lead to very different sets of relations!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914400" y="3581400"/>
            <a:ext cx="7239000" cy="1981200"/>
            <a:chOff x="990600" y="4343400"/>
            <a:chExt cx="7239000" cy="1981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990600" y="5257800"/>
              <a:ext cx="1600200" cy="609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rgbClr val="C00000"/>
                  </a:solidFill>
                  <a:latin typeface="Calibri" pitchFamily="34" charset="0"/>
                </a:rPr>
                <a:t>C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SJDPQV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629400" y="52578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J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810000" y="57150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SD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810000" y="4800600"/>
              <a:ext cx="1600200" cy="609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i="1" u="sng" dirty="0">
                  <a:solidFill>
                    <a:srgbClr val="C00000"/>
                  </a:solidFill>
                  <a:latin typeface="Calibri" pitchFamily="34" charset="0"/>
                </a:rPr>
                <a:t>C</a:t>
              </a:r>
              <a:r>
                <a:rPr lang="en-US" i="1" dirty="0">
                  <a:solidFill>
                    <a:srgbClr val="000000"/>
                  </a:solidFill>
                  <a:latin typeface="Calibri" pitchFamily="34" charset="0"/>
                </a:rPr>
                <a:t>SJDQV</a:t>
              </a:r>
            </a:p>
          </p:txBody>
        </p:sp>
        <p:sp>
          <p:nvSpPr>
            <p:cNvPr id="39947" name="Rectangle 10"/>
            <p:cNvSpPr>
              <a:spLocks noChangeArrowheads="1"/>
            </p:cNvSpPr>
            <p:nvPr/>
          </p:nvSpPr>
          <p:spPr bwMode="auto">
            <a:xfrm>
              <a:off x="6629400" y="4343400"/>
              <a:ext cx="1600200" cy="609600"/>
            </a:xfrm>
            <a:prstGeom prst="rect">
              <a:avLst/>
            </a:prstGeom>
            <a:solidFill>
              <a:srgbClr val="C1C1D5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eaLnBrk="0" hangingPunct="0"/>
              <a:r>
                <a:rPr lang="en-US" i="1" u="sng">
                  <a:solidFill>
                    <a:srgbClr val="C00000"/>
                  </a:solidFill>
                  <a:latin typeface="Calibri" pitchFamily="34" charset="0"/>
                </a:rPr>
                <a:t>C</a:t>
              </a:r>
              <a:r>
                <a:rPr lang="en-US" i="1">
                  <a:solidFill>
                    <a:srgbClr val="000000"/>
                  </a:solidFill>
                  <a:latin typeface="Calibri" pitchFamily="34" charset="0"/>
                </a:rPr>
                <a:t>JDQV</a:t>
              </a:r>
            </a:p>
          </p:txBody>
        </p:sp>
        <p:cxnSp>
          <p:nvCxnSpPr>
            <p:cNvPr id="39948" name="Straight Arrow Connector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2590800" y="51054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Straight Arrow Connector 12"/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>
              <a:off x="2590800" y="55626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Straight Arrow Connector 13"/>
            <p:cNvCxnSpPr>
              <a:cxnSpLocks noChangeShapeType="1"/>
              <a:stCxn id="10" idx="3"/>
              <a:endCxn id="39947" idx="1"/>
            </p:cNvCxnSpPr>
            <p:nvPr/>
          </p:nvCxnSpPr>
          <p:spPr bwMode="auto">
            <a:xfrm flipV="1">
              <a:off x="5410200" y="46482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Straight Arrow Connector 14"/>
            <p:cNvCxnSpPr>
              <a:cxnSpLocks noChangeShapeType="1"/>
              <a:stCxn id="10" idx="3"/>
              <a:endCxn id="8" idx="1"/>
            </p:cNvCxnSpPr>
            <p:nvPr/>
          </p:nvCxnSpPr>
          <p:spPr bwMode="auto">
            <a:xfrm>
              <a:off x="5410200" y="5105400"/>
              <a:ext cx="121920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2" name="Rectangle 15"/>
            <p:cNvSpPr>
              <a:spLocks noChangeArrowheads="1"/>
            </p:cNvSpPr>
            <p:nvPr/>
          </p:nvSpPr>
          <p:spPr bwMode="auto">
            <a:xfrm>
              <a:off x="2829385" y="5334000"/>
              <a:ext cx="9044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SD </a:t>
              </a:r>
              <a:r>
                <a:rPr lang="en-US" sz="2000" i="1">
                  <a:solidFill>
                    <a:srgbClr val="0070C0"/>
                  </a:solidFill>
                  <a:cs typeface="Times New Roman" pitchFamily="18" charset="0"/>
                </a:rPr>
                <a:t>→</a:t>
              </a:r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P</a:t>
              </a:r>
              <a:endParaRPr lang="en-US" sz="2000">
                <a:solidFill>
                  <a:srgbClr val="0070C0"/>
                </a:solidFill>
              </a:endParaRPr>
            </a:p>
          </p:txBody>
        </p:sp>
        <p:sp>
          <p:nvSpPr>
            <p:cNvPr id="39953" name="Rectangle 16"/>
            <p:cNvSpPr>
              <a:spLocks noChangeArrowheads="1"/>
            </p:cNvSpPr>
            <p:nvPr/>
          </p:nvSpPr>
          <p:spPr bwMode="auto">
            <a:xfrm>
              <a:off x="5704776" y="4876800"/>
              <a:ext cx="696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J </a:t>
              </a:r>
              <a:r>
                <a:rPr lang="en-US" sz="2000" i="1">
                  <a:solidFill>
                    <a:srgbClr val="0070C0"/>
                  </a:solidFill>
                  <a:cs typeface="Times New Roman" pitchFamily="18" charset="0"/>
                </a:rPr>
                <a:t>→</a:t>
              </a:r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S</a:t>
              </a:r>
              <a:endParaRPr lang="en-US" sz="200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066800" y="1143000"/>
            <a:ext cx="64008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dirty="0">
                <a:latin typeface="Calibri" pitchFamily="34" charset="0"/>
              </a:rPr>
              <a:t>In general, there may not be a dependency preserving decomposition into BCNF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mtClean="0"/>
              <a:t>BCNF &amp; Dependency Preservation</a:t>
            </a:r>
          </a:p>
        </p:txBody>
      </p:sp>
      <p:sp>
        <p:nvSpPr>
          <p:cNvPr id="71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458200" cy="5181600"/>
          </a:xfrm>
        </p:spPr>
        <p:txBody>
          <a:bodyPr/>
          <a:lstStyle/>
          <a:p>
            <a:pPr marL="0" indent="0">
              <a:lnSpc>
                <a:spcPts val="27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u="sng" dirty="0" smtClean="0">
                <a:latin typeface="Calibri" pitchFamily="34" charset="0"/>
              </a:rPr>
              <a:t>Example 2</a:t>
            </a:r>
            <a:r>
              <a:rPr lang="en-US" sz="2400" dirty="0" smtClean="0">
                <a:latin typeface="Calibri" pitchFamily="34" charset="0"/>
              </a:rPr>
              <a:t>:  Decomposition of </a:t>
            </a:r>
            <a:r>
              <a:rPr lang="en-US" sz="2400" i="1" dirty="0" smtClean="0">
                <a:latin typeface="Calibri" pitchFamily="34" charset="0"/>
              </a:rPr>
              <a:t>CSJDQV</a:t>
            </a:r>
            <a:r>
              <a:rPr lang="en-US" sz="2400" dirty="0" smtClean="0">
                <a:latin typeface="Calibri" pitchFamily="34" charset="0"/>
              </a:rPr>
              <a:t> into </a:t>
            </a:r>
            <a:r>
              <a:rPr lang="en-US" sz="2400" i="1" dirty="0" smtClean="0">
                <a:latin typeface="Calibri" pitchFamily="34" charset="0"/>
              </a:rPr>
              <a:t>SDP, JS, </a:t>
            </a:r>
            <a:r>
              <a:rPr lang="en-US" sz="2400" dirty="0" smtClean="0">
                <a:latin typeface="Calibri" pitchFamily="34" charset="0"/>
              </a:rPr>
              <a:t>and </a:t>
            </a:r>
            <a:r>
              <a:rPr lang="en-US" sz="2400" i="1" dirty="0" smtClean="0">
                <a:latin typeface="Calibri" pitchFamily="34" charset="0"/>
              </a:rPr>
              <a:t>CJDQV</a:t>
            </a:r>
            <a:r>
              <a:rPr lang="en-US" sz="2400" dirty="0" smtClean="0">
                <a:latin typeface="Calibri" pitchFamily="34" charset="0"/>
              </a:rPr>
              <a:t>  is not dependency preserving (</a:t>
            </a:r>
            <a:r>
              <a:rPr lang="en-US" sz="2400" dirty="0" err="1" smtClean="0">
                <a:latin typeface="Calibri" pitchFamily="34" charset="0"/>
              </a:rPr>
              <a:t>w.r.t</a:t>
            </a:r>
            <a:r>
              <a:rPr lang="en-US" sz="2400" dirty="0" smtClean="0">
                <a:latin typeface="Calibri" pitchFamily="34" charset="0"/>
              </a:rPr>
              <a:t>. the FDs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JP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i="1" dirty="0" smtClean="0">
                <a:latin typeface="Calibri" pitchFamily="34" charset="0"/>
              </a:rPr>
              <a:t>SD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 </a:t>
            </a:r>
            <a:r>
              <a:rPr lang="en-US" sz="2400" i="1" dirty="0" smtClean="0">
                <a:latin typeface="Calibri" pitchFamily="34" charset="0"/>
              </a:rPr>
              <a:t>P</a:t>
            </a:r>
            <a:r>
              <a:rPr lang="en-US" sz="2400" dirty="0" smtClean="0">
                <a:latin typeface="Calibri" pitchFamily="34" charset="0"/>
              </a:rPr>
              <a:t>, and      </a:t>
            </a:r>
            <a:r>
              <a:rPr lang="en-US" sz="2400" i="1" dirty="0" smtClean="0">
                <a:latin typeface="Calibri" pitchFamily="34" charset="0"/>
              </a:rPr>
              <a:t>J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 </a:t>
            </a:r>
            <a:r>
              <a:rPr lang="en-US" sz="2400" i="1" dirty="0" smtClean="0">
                <a:latin typeface="Calibri" pitchFamily="34" charset="0"/>
              </a:rPr>
              <a:t>S</a:t>
            </a:r>
            <a:r>
              <a:rPr lang="en-US" sz="2400" dirty="0" smtClean="0">
                <a:latin typeface="Calibri" pitchFamily="34" charset="0"/>
              </a:rPr>
              <a:t>).</a:t>
            </a:r>
          </a:p>
          <a:p>
            <a:pPr marL="0" indent="0">
              <a:lnSpc>
                <a:spcPts val="31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lnSpc>
                <a:spcPts val="31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80988" indent="-280988">
              <a:lnSpc>
                <a:spcPts val="2600"/>
              </a:lnSpc>
              <a:spcBef>
                <a:spcPts val="42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Calibri" pitchFamily="34" charset="0"/>
              </a:rPr>
              <a:t>This is a lossless join decomposition.  However </a:t>
            </a: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JP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 </a:t>
            </a:r>
            <a:r>
              <a:rPr lang="en-US" sz="2200" dirty="0" smtClean="0">
                <a:latin typeface="Calibri" pitchFamily="34" charset="0"/>
              </a:rPr>
              <a:t>is not preserved </a:t>
            </a:r>
          </a:p>
          <a:p>
            <a:pPr marL="280988" indent="-280988">
              <a:lnSpc>
                <a:spcPts val="2400"/>
              </a:lnSpc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Calibri" pitchFamily="34" charset="0"/>
              </a:rPr>
              <a:t>Adding  </a:t>
            </a:r>
            <a:r>
              <a:rPr lang="en-US" sz="2200" i="1" dirty="0" smtClean="0">
                <a:latin typeface="Calibri" pitchFamily="34" charset="0"/>
              </a:rPr>
              <a:t>JPC </a:t>
            </a:r>
            <a:r>
              <a:rPr lang="en-US" sz="2200" dirty="0" smtClean="0">
                <a:latin typeface="Calibri" pitchFamily="34" charset="0"/>
              </a:rPr>
              <a:t> to the collection of relations gives us a dependency preserving decomposition.</a:t>
            </a:r>
          </a:p>
          <a:p>
            <a:pPr lvl="2">
              <a:defRPr/>
            </a:pPr>
            <a:r>
              <a:rPr lang="en-US" i="1" dirty="0" smtClean="0">
                <a:latin typeface="Calibri" pitchFamily="34" charset="0"/>
              </a:rPr>
              <a:t>JPC</a:t>
            </a:r>
            <a:r>
              <a:rPr lang="en-US" dirty="0" smtClean="0">
                <a:latin typeface="Calibri" pitchFamily="34" charset="0"/>
              </a:rPr>
              <a:t> tuples stored only for checking FD! 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Redundancy!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3048000"/>
            <a:ext cx="7848600" cy="1905000"/>
            <a:chOff x="685800" y="3048000"/>
            <a:chExt cx="7848600" cy="1905000"/>
          </a:xfrm>
        </p:grpSpPr>
        <p:grpSp>
          <p:nvGrpSpPr>
            <p:cNvPr id="41991" name="Group 6"/>
            <p:cNvGrpSpPr>
              <a:grpSpLocks/>
            </p:cNvGrpSpPr>
            <p:nvPr/>
          </p:nvGrpSpPr>
          <p:grpSpPr bwMode="auto">
            <a:xfrm>
              <a:off x="685800" y="3124200"/>
              <a:ext cx="6019800" cy="1600200"/>
              <a:chOff x="990600" y="4495800"/>
              <a:chExt cx="6019800" cy="16002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990600" y="5257800"/>
                <a:ext cx="12954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SJDPQV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867400" y="5257800"/>
                <a:ext cx="1143000" cy="457200"/>
              </a:xfrm>
              <a:prstGeom prst="rect">
                <a:avLst/>
              </a:prstGeom>
              <a:solidFill>
                <a:srgbClr val="C1C1D5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chemeClr val="accent6">
                        <a:lumMod val="75000"/>
                      </a:schemeClr>
                    </a:solidFill>
                    <a:latin typeface="Calibri" pitchFamily="34" charset="0"/>
                  </a:rPr>
                  <a:t>J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505200" y="5638800"/>
                <a:ext cx="1295400" cy="457200"/>
              </a:xfrm>
              <a:prstGeom prst="rect">
                <a:avLst/>
              </a:prstGeom>
              <a:solidFill>
                <a:srgbClr val="C1C1D5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chemeClr val="accent6">
                        <a:lumMod val="75000"/>
                      </a:schemeClr>
                    </a:solidFill>
                    <a:latin typeface="Calibri" pitchFamily="34" charset="0"/>
                  </a:rPr>
                  <a:t>SD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505200" y="4800600"/>
                <a:ext cx="12954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SJDQV</a:t>
                </a:r>
              </a:p>
            </p:txBody>
          </p:sp>
          <p:sp>
            <p:nvSpPr>
              <p:cNvPr id="41998" name="Rectangle 11"/>
              <p:cNvSpPr>
                <a:spLocks noChangeArrowheads="1"/>
              </p:cNvSpPr>
              <p:nvPr/>
            </p:nvSpPr>
            <p:spPr bwMode="auto">
              <a:xfrm>
                <a:off x="5867400" y="4495800"/>
                <a:ext cx="1143000" cy="457200"/>
              </a:xfrm>
              <a:prstGeom prst="rect">
                <a:avLst/>
              </a:prstGeom>
              <a:solidFill>
                <a:srgbClr val="C1C1D5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/>
                <a:r>
                  <a:rPr lang="en-US" i="1" u="sng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>
                    <a:solidFill>
                      <a:srgbClr val="000000"/>
                    </a:solidFill>
                    <a:latin typeface="Calibri" pitchFamily="34" charset="0"/>
                  </a:rPr>
                  <a:t>JDQV</a:t>
                </a:r>
              </a:p>
            </p:txBody>
          </p:sp>
          <p:cxnSp>
            <p:nvCxnSpPr>
              <p:cNvPr id="41999" name="Straight Arrow Connector 12"/>
              <p:cNvCxnSpPr>
                <a:cxnSpLocks noChangeShapeType="1"/>
                <a:stCxn id="8" idx="3"/>
                <a:endCxn id="11" idx="1"/>
              </p:cNvCxnSpPr>
              <p:nvPr/>
            </p:nvCxnSpPr>
            <p:spPr bwMode="auto">
              <a:xfrm flipV="1">
                <a:off x="2286000" y="5029200"/>
                <a:ext cx="1219200" cy="4572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0" name="Straight Arrow Connector 13"/>
              <p:cNvCxnSpPr>
                <a:cxnSpLocks noChangeShapeType="1"/>
                <a:stCxn id="8" idx="3"/>
                <a:endCxn id="10" idx="1"/>
              </p:cNvCxnSpPr>
              <p:nvPr/>
            </p:nvCxnSpPr>
            <p:spPr bwMode="auto">
              <a:xfrm>
                <a:off x="2286000" y="5486400"/>
                <a:ext cx="1219200" cy="3810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1" name="Straight Arrow Connector 14"/>
              <p:cNvCxnSpPr>
                <a:cxnSpLocks noChangeShapeType="1"/>
                <a:stCxn id="11" idx="3"/>
                <a:endCxn id="41998" idx="1"/>
              </p:cNvCxnSpPr>
              <p:nvPr/>
            </p:nvCxnSpPr>
            <p:spPr bwMode="auto">
              <a:xfrm flipV="1">
                <a:off x="4800600" y="4724400"/>
                <a:ext cx="1066800" cy="3048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02" name="Straight Arrow Connector 15"/>
              <p:cNvCxnSpPr>
                <a:cxnSpLocks noChangeShapeType="1"/>
                <a:stCxn id="11" idx="3"/>
                <a:endCxn id="9" idx="1"/>
              </p:cNvCxnSpPr>
              <p:nvPr/>
            </p:nvCxnSpPr>
            <p:spPr bwMode="auto">
              <a:xfrm>
                <a:off x="4800600" y="5029200"/>
                <a:ext cx="1066800" cy="4572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003" name="Rectangle 16"/>
              <p:cNvSpPr>
                <a:spLocks noChangeArrowheads="1"/>
              </p:cNvSpPr>
              <p:nvPr/>
            </p:nvSpPr>
            <p:spPr bwMode="auto">
              <a:xfrm>
                <a:off x="2514600" y="5257800"/>
                <a:ext cx="9044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SD </a:t>
                </a:r>
                <a:r>
                  <a:rPr lang="en-US" sz="2000" i="1">
                    <a:solidFill>
                      <a:srgbClr val="0070C0"/>
                    </a:solidFill>
                    <a:cs typeface="Times New Roman" pitchFamily="18" charset="0"/>
                  </a:rPr>
                  <a:t>→</a:t>
                </a:r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P</a:t>
                </a:r>
                <a:endParaRPr lang="en-US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42004" name="Rectangle 17"/>
              <p:cNvSpPr>
                <a:spLocks noChangeArrowheads="1"/>
              </p:cNvSpPr>
              <p:nvPr/>
            </p:nvSpPr>
            <p:spPr bwMode="auto">
              <a:xfrm>
                <a:off x="5105400" y="4876800"/>
                <a:ext cx="69602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J </a:t>
                </a:r>
                <a:r>
                  <a:rPr lang="en-US" sz="2000" i="1">
                    <a:solidFill>
                      <a:srgbClr val="0070C0"/>
                    </a:solidFill>
                    <a:cs typeface="Times New Roman" pitchFamily="18" charset="0"/>
                  </a:rPr>
                  <a:t>→</a:t>
                </a:r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S</a:t>
                </a:r>
                <a:endParaRPr lang="en-US" sz="200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1992" name="Picture 7" descr="C:\Users\Kien\AppData\Local\Microsoft\Windows\Temporary Internet Files\Content.IE5\R7S19DGI\MCj0078711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443288"/>
              <a:ext cx="622300" cy="150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Cloud Callout 19"/>
            <p:cNvSpPr/>
            <p:nvPr/>
          </p:nvSpPr>
          <p:spPr bwMode="auto">
            <a:xfrm>
              <a:off x="7010400" y="3048000"/>
              <a:ext cx="1524000" cy="609600"/>
            </a:xfrm>
            <a:prstGeom prst="cloudCallout">
              <a:avLst>
                <a:gd name="adj1" fmla="val -28950"/>
                <a:gd name="adj2" fmla="val 58379"/>
              </a:avLst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i="1" dirty="0">
                  <a:latin typeface="Calibri" pitchFamily="34" charset="0"/>
                  <a:cs typeface="Calibri" pitchFamily="34" charset="0"/>
                </a:rPr>
                <a:t>JP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→</a:t>
              </a:r>
              <a:r>
                <a:rPr lang="en-US" i="1" dirty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 ?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 into 3NF</a:t>
            </a:r>
          </a:p>
        </p:txBody>
      </p:sp>
      <p:sp>
        <p:nvSpPr>
          <p:cNvPr id="82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To ensure dependency preservation, one idea:</a:t>
            </a:r>
            <a:endParaRPr lang="en-US" dirty="0" smtClean="0">
              <a:latin typeface="Calibri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SzPct val="75000"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If 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Y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 is not preserved, add relation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XY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SzPct val="75000"/>
              <a:defRPr/>
            </a:pPr>
            <a:r>
              <a:rPr lang="en-US" dirty="0" smtClean="0">
                <a:latin typeface="Calibri" pitchFamily="34" charset="0"/>
              </a:rPr>
              <a:t>Problem is that </a:t>
            </a:r>
            <a:r>
              <a:rPr lang="en-US" i="1" dirty="0" smtClean="0">
                <a:latin typeface="Calibri" pitchFamily="34" charset="0"/>
              </a:rPr>
              <a:t>XY</a:t>
            </a:r>
            <a:r>
              <a:rPr lang="en-US" dirty="0" smtClean="0">
                <a:latin typeface="Calibri" pitchFamily="34" charset="0"/>
              </a:rPr>
              <a:t> may violate 3NF!  </a:t>
            </a:r>
          </a:p>
          <a:p>
            <a:pPr lvl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SzPct val="75000"/>
              <a:defRPr/>
            </a:pPr>
            <a:r>
              <a:rPr lang="en-US" dirty="0" smtClean="0">
                <a:latin typeface="Calibri" pitchFamily="34" charset="0"/>
              </a:rPr>
              <a:t>Example:  In the following decomposition, adding</a:t>
            </a:r>
            <a:r>
              <a:rPr lang="en-US" i="1" dirty="0" smtClean="0">
                <a:latin typeface="Calibri" pitchFamily="34" charset="0"/>
              </a:rPr>
              <a:t> JPC </a:t>
            </a:r>
            <a:r>
              <a:rPr lang="en-US" dirty="0" smtClean="0">
                <a:latin typeface="Calibri" pitchFamily="34" charset="0"/>
              </a:rPr>
              <a:t>to  preserve  </a:t>
            </a:r>
            <a:r>
              <a:rPr lang="en-US" i="1" dirty="0" smtClean="0">
                <a:latin typeface="Calibri" pitchFamily="34" charset="0"/>
              </a:rPr>
              <a:t>JP</a:t>
            </a:r>
            <a:r>
              <a:rPr lang="en-US" dirty="0" smtClean="0">
                <a:latin typeface="Calibri" pitchFamily="34" charset="0"/>
                <a:cs typeface="Times New Roman"/>
              </a:rPr>
              <a:t>→</a:t>
            </a:r>
            <a:r>
              <a:rPr lang="en-US" i="1" dirty="0" smtClean="0"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 does not work if we also have  </a:t>
            </a:r>
            <a:r>
              <a:rPr lang="en-US" i="1" dirty="0" smtClean="0">
                <a:latin typeface="Calibri" pitchFamily="34" charset="0"/>
              </a:rPr>
              <a:t>J</a:t>
            </a:r>
            <a:r>
              <a:rPr lang="en-US" dirty="0" smtClean="0"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C.</a:t>
            </a:r>
            <a:endParaRPr lang="en-US" dirty="0" smtClean="0">
              <a:latin typeface="Calibri" pitchFamily="34" charset="0"/>
            </a:endParaRPr>
          </a:p>
          <a:p>
            <a:pPr lvl="1">
              <a:lnSpc>
                <a:spcPts val="2600"/>
              </a:lnSpc>
              <a:spcAft>
                <a:spcPts val="1200"/>
              </a:spcAft>
              <a:buSzPct val="75000"/>
              <a:defRPr/>
            </a:pPr>
            <a:endParaRPr lang="en-US" dirty="0" smtClean="0">
              <a:latin typeface="Calibri" pitchFamily="34" charset="0"/>
            </a:endParaRPr>
          </a:p>
          <a:p>
            <a:pPr lvl="1">
              <a:lnSpc>
                <a:spcPts val="2600"/>
              </a:lnSpc>
              <a:spcAft>
                <a:spcPts val="1200"/>
              </a:spcAft>
              <a:buSzPct val="75000"/>
              <a:defRPr/>
            </a:pPr>
            <a:endParaRPr lang="en-US" dirty="0" smtClean="0">
              <a:latin typeface="Calibri" pitchFamily="34" charset="0"/>
            </a:endParaRPr>
          </a:p>
          <a:p>
            <a:pPr lvl="1">
              <a:lnSpc>
                <a:spcPts val="2600"/>
              </a:lnSpc>
              <a:spcAft>
                <a:spcPts val="1200"/>
              </a:spcAft>
              <a:buSzPct val="75000"/>
              <a:defRPr/>
            </a:pPr>
            <a:endParaRPr lang="en-US" dirty="0" smtClean="0">
              <a:latin typeface="Calibri" pitchFamily="34" charset="0"/>
            </a:endParaRPr>
          </a:p>
          <a:p>
            <a:pPr lvl="1">
              <a:lnSpc>
                <a:spcPts val="2600"/>
              </a:lnSpc>
              <a:spcAft>
                <a:spcPts val="1200"/>
              </a:spcAft>
              <a:buSzPct val="75000"/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Refinement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:  </a:t>
            </a:r>
            <a:r>
              <a:rPr lang="en-US" dirty="0" smtClean="0">
                <a:latin typeface="Calibri" pitchFamily="34" charset="0"/>
              </a:rPr>
              <a:t>Instead of the given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, use a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minimal cover for F</a:t>
            </a:r>
            <a:r>
              <a:rPr lang="en-US" dirty="0" smtClean="0">
                <a:latin typeface="Calibri" pitchFamily="34" charset="0"/>
              </a:rPr>
              <a:t> (another form of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).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3505200"/>
            <a:ext cx="6019800" cy="1981200"/>
            <a:chOff x="762000" y="3505200"/>
            <a:chExt cx="6019800" cy="1981200"/>
          </a:xfrm>
        </p:grpSpPr>
        <p:grpSp>
          <p:nvGrpSpPr>
            <p:cNvPr id="44042" name="Group 18"/>
            <p:cNvGrpSpPr>
              <a:grpSpLocks/>
            </p:cNvGrpSpPr>
            <p:nvPr/>
          </p:nvGrpSpPr>
          <p:grpSpPr bwMode="auto">
            <a:xfrm>
              <a:off x="762000" y="3505200"/>
              <a:ext cx="6019800" cy="1981200"/>
              <a:chOff x="1371600" y="3581400"/>
              <a:chExt cx="6019800" cy="1981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371600" y="4343400"/>
                <a:ext cx="12954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SJDPQV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48400" y="4343400"/>
                <a:ext cx="1143000" cy="457200"/>
              </a:xfrm>
              <a:prstGeom prst="rect">
                <a:avLst/>
              </a:prstGeom>
              <a:solidFill>
                <a:srgbClr val="C1C1D5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chemeClr val="accent6">
                        <a:lumMod val="75000"/>
                      </a:schemeClr>
                    </a:solidFill>
                    <a:latin typeface="Calibri" pitchFamily="34" charset="0"/>
                  </a:rPr>
                  <a:t>J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86200" y="4724400"/>
                <a:ext cx="1295400" cy="457200"/>
              </a:xfrm>
              <a:prstGeom prst="rect">
                <a:avLst/>
              </a:prstGeom>
              <a:solidFill>
                <a:srgbClr val="C1C1D5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chemeClr val="accent6">
                        <a:lumMod val="75000"/>
                      </a:schemeClr>
                    </a:solidFill>
                    <a:latin typeface="Calibri" pitchFamily="34" charset="0"/>
                  </a:rPr>
                  <a:t>SD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P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886200" y="3886200"/>
                <a:ext cx="1295400" cy="457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SJDQV</a:t>
                </a:r>
              </a:p>
            </p:txBody>
          </p:sp>
          <p:sp>
            <p:nvSpPr>
              <p:cNvPr id="44048" name="Rectangle 10"/>
              <p:cNvSpPr>
                <a:spLocks noChangeArrowheads="1"/>
              </p:cNvSpPr>
              <p:nvPr/>
            </p:nvSpPr>
            <p:spPr bwMode="auto">
              <a:xfrm>
                <a:off x="6248400" y="3581400"/>
                <a:ext cx="1143000" cy="457200"/>
              </a:xfrm>
              <a:prstGeom prst="rect">
                <a:avLst/>
              </a:prstGeom>
              <a:solidFill>
                <a:srgbClr val="C1C1D5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/>
                <a:r>
                  <a:rPr lang="en-US" i="1" u="sng">
                    <a:solidFill>
                      <a:srgbClr val="C00000"/>
                    </a:solidFill>
                    <a:latin typeface="Calibri" pitchFamily="34" charset="0"/>
                  </a:rPr>
                  <a:t>C</a:t>
                </a:r>
                <a:r>
                  <a:rPr lang="en-US" i="1">
                    <a:solidFill>
                      <a:srgbClr val="000000"/>
                    </a:solidFill>
                    <a:latin typeface="Calibri" pitchFamily="34" charset="0"/>
                  </a:rPr>
                  <a:t>JDQV</a:t>
                </a:r>
              </a:p>
            </p:txBody>
          </p:sp>
          <p:cxnSp>
            <p:nvCxnSpPr>
              <p:cNvPr id="44049" name="Straight Arrow Connector 11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 flipV="1">
                <a:off x="2667000" y="4114800"/>
                <a:ext cx="1219200" cy="4572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050" name="Straight Arrow Connector 12"/>
              <p:cNvCxnSpPr>
                <a:cxnSpLocks noChangeShapeType="1"/>
                <a:stCxn id="7" idx="3"/>
                <a:endCxn id="9" idx="1"/>
              </p:cNvCxnSpPr>
              <p:nvPr/>
            </p:nvCxnSpPr>
            <p:spPr bwMode="auto">
              <a:xfrm>
                <a:off x="2667000" y="4572000"/>
                <a:ext cx="1219200" cy="3810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051" name="Straight Arrow Connector 13"/>
              <p:cNvCxnSpPr>
                <a:cxnSpLocks noChangeShapeType="1"/>
                <a:stCxn id="10" idx="3"/>
                <a:endCxn id="44048" idx="1"/>
              </p:cNvCxnSpPr>
              <p:nvPr/>
            </p:nvCxnSpPr>
            <p:spPr bwMode="auto">
              <a:xfrm flipV="1">
                <a:off x="5181600" y="3810000"/>
                <a:ext cx="1066800" cy="3048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052" name="Straight Arrow Connector 14"/>
              <p:cNvCxnSpPr>
                <a:cxnSpLocks noChangeShapeType="1"/>
                <a:stCxn id="10" idx="3"/>
                <a:endCxn id="8" idx="1"/>
              </p:cNvCxnSpPr>
              <p:nvPr/>
            </p:nvCxnSpPr>
            <p:spPr bwMode="auto">
              <a:xfrm>
                <a:off x="5181600" y="4114800"/>
                <a:ext cx="1066800" cy="45720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053" name="Rectangle 15"/>
              <p:cNvSpPr>
                <a:spLocks noChangeArrowheads="1"/>
              </p:cNvSpPr>
              <p:nvPr/>
            </p:nvSpPr>
            <p:spPr bwMode="auto">
              <a:xfrm>
                <a:off x="2895600" y="4343400"/>
                <a:ext cx="9044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SD </a:t>
                </a:r>
                <a:r>
                  <a:rPr lang="en-US" sz="2000" i="1">
                    <a:solidFill>
                      <a:srgbClr val="0070C0"/>
                    </a:solidFill>
                    <a:cs typeface="Times New Roman" pitchFamily="18" charset="0"/>
                  </a:rPr>
                  <a:t>→</a:t>
                </a:r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P</a:t>
                </a:r>
                <a:endParaRPr lang="en-US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44054" name="Rectangle 16"/>
              <p:cNvSpPr>
                <a:spLocks noChangeArrowheads="1"/>
              </p:cNvSpPr>
              <p:nvPr/>
            </p:nvSpPr>
            <p:spPr bwMode="auto">
              <a:xfrm>
                <a:off x="5486400" y="3962400"/>
                <a:ext cx="69602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J </a:t>
                </a:r>
                <a:r>
                  <a:rPr lang="en-US" sz="2000" i="1">
                    <a:solidFill>
                      <a:srgbClr val="0070C0"/>
                    </a:solidFill>
                    <a:cs typeface="Times New Roman" pitchFamily="18" charset="0"/>
                  </a:rPr>
                  <a:t>→</a:t>
                </a:r>
                <a:r>
                  <a:rPr lang="en-US" sz="2000" i="1">
                    <a:solidFill>
                      <a:srgbClr val="0070C0"/>
                    </a:solidFill>
                    <a:latin typeface="Calibri" pitchFamily="34" charset="0"/>
                  </a:rPr>
                  <a:t>S</a:t>
                </a:r>
                <a:endParaRPr lang="en-US" sz="200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248400" y="5105400"/>
                <a:ext cx="1143000" cy="457200"/>
              </a:xfrm>
              <a:prstGeom prst="rect">
                <a:avLst/>
              </a:prstGeom>
              <a:solidFill>
                <a:srgbClr val="C1C1D5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i="1" u="sng" dirty="0">
                    <a:solidFill>
                      <a:schemeClr val="accent6">
                        <a:lumMod val="75000"/>
                      </a:schemeClr>
                    </a:solidFill>
                    <a:latin typeface="Calibri" pitchFamily="34" charset="0"/>
                  </a:rPr>
                  <a:t>JP</a:t>
                </a:r>
                <a:r>
                  <a:rPr lang="en-US" i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</a:p>
            </p:txBody>
          </p:sp>
        </p:grpSp>
        <p:sp>
          <p:nvSpPr>
            <p:cNvPr id="44043" name="Rectangle 19"/>
            <p:cNvSpPr>
              <a:spLocks noChangeArrowheads="1"/>
            </p:cNvSpPr>
            <p:nvPr/>
          </p:nvSpPr>
          <p:spPr bwMode="auto">
            <a:xfrm>
              <a:off x="4872038" y="4876800"/>
              <a:ext cx="7667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JP</a:t>
              </a:r>
              <a:r>
                <a:rPr lang="en-US" sz="2000">
                  <a:solidFill>
                    <a:srgbClr val="0070C0"/>
                  </a:solidFill>
                  <a:latin typeface="Calibri" pitchFamily="34" charset="0"/>
                  <a:cs typeface="Times New Roman" pitchFamily="18" charset="0"/>
                </a:rPr>
                <a:t>→</a:t>
              </a:r>
              <a:r>
                <a:rPr lang="en-US" sz="2000" i="1">
                  <a:solidFill>
                    <a:srgbClr val="0070C0"/>
                  </a:solidFill>
                  <a:latin typeface="Calibri" pitchFamily="34" charset="0"/>
                </a:rPr>
                <a:t>C</a:t>
              </a:r>
              <a:endParaRPr lang="en-US" sz="2000">
                <a:solidFill>
                  <a:srgbClr val="0070C0"/>
                </a:solidFill>
              </a:endParaRPr>
            </a:p>
          </p:txBody>
        </p:sp>
      </p:grpSp>
      <p:sp>
        <p:nvSpPr>
          <p:cNvPr id="20" name="Rounded Rectangular Callout 19"/>
          <p:cNvSpPr/>
          <p:nvPr/>
        </p:nvSpPr>
        <p:spPr bwMode="auto">
          <a:xfrm>
            <a:off x="7239000" y="3962400"/>
            <a:ext cx="1600200" cy="1219200"/>
          </a:xfrm>
          <a:prstGeom prst="wedgeRoundRectCallout">
            <a:avLst>
              <a:gd name="adj1" fmla="val -88489"/>
              <a:gd name="adj2" fmla="val 57786"/>
              <a:gd name="adj3" fmla="val 16667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45720" rIns="45720" anchor="ctr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dirty="0">
                <a:latin typeface="Calibri" pitchFamily="34" charset="0"/>
              </a:rPr>
              <a:t>Does not work if we also have </a:t>
            </a:r>
            <a:r>
              <a:rPr lang="en-US" i="1" dirty="0">
                <a:latin typeface="Calibri" pitchFamily="34" charset="0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→</a:t>
            </a:r>
            <a:r>
              <a:rPr lang="en-US" i="1" dirty="0">
                <a:latin typeface="Calibri" pitchFamily="34" charset="0"/>
                <a:cs typeface="Times New Roman"/>
              </a:rPr>
              <a:t>C</a:t>
            </a:r>
            <a:endParaRPr lang="en-US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Minimal Cover for a Set of FDs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Minimal cover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 for a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is a set of FDs such that</a:t>
            </a:r>
          </a:p>
          <a:p>
            <a:pPr lvl="1">
              <a:buSzPct val="75000"/>
            </a:pPr>
            <a:r>
              <a:rPr lang="en-US" sz="2600" dirty="0" smtClean="0">
                <a:latin typeface="Calibri" pitchFamily="34" charset="0"/>
              </a:rPr>
              <a:t>Closure of 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dirty="0" smtClean="0">
                <a:latin typeface="Calibri" pitchFamily="34" charset="0"/>
              </a:rPr>
              <a:t>  =  closure of </a:t>
            </a:r>
            <a:r>
              <a:rPr lang="en-US" sz="2600" i="1" dirty="0" smtClean="0">
                <a:latin typeface="Calibri" pitchFamily="34" charset="0"/>
              </a:rPr>
              <a:t>G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  <a:p>
            <a:pPr lvl="1">
              <a:buSzPct val="75000"/>
            </a:pPr>
            <a:r>
              <a:rPr lang="en-US" sz="2600" dirty="0" smtClean="0">
                <a:latin typeface="Calibri" pitchFamily="34" charset="0"/>
              </a:rPr>
              <a:t>Right hand side of each FD in </a:t>
            </a:r>
            <a:r>
              <a:rPr lang="en-US" sz="2600" i="1" dirty="0" smtClean="0">
                <a:latin typeface="Calibri" pitchFamily="34" charset="0"/>
              </a:rPr>
              <a:t>G</a:t>
            </a:r>
            <a:r>
              <a:rPr lang="en-US" sz="2600" dirty="0" smtClean="0">
                <a:latin typeface="Calibri" pitchFamily="34" charset="0"/>
              </a:rPr>
              <a:t> is a single attribute.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sz="2600" dirty="0" smtClean="0">
                <a:latin typeface="Calibri" pitchFamily="34" charset="0"/>
              </a:rPr>
              <a:t>If we modify </a:t>
            </a:r>
            <a:r>
              <a:rPr lang="en-US" sz="2600" i="1" dirty="0" smtClean="0">
                <a:latin typeface="Calibri" pitchFamily="34" charset="0"/>
              </a:rPr>
              <a:t>G</a:t>
            </a:r>
            <a:r>
              <a:rPr lang="en-US" sz="2600" dirty="0" smtClean="0">
                <a:latin typeface="Calibri" pitchFamily="34" charset="0"/>
              </a:rPr>
              <a:t> by deleting an FD or by deleting attributes from an FD in </a:t>
            </a:r>
            <a:r>
              <a:rPr lang="en-US" sz="2600" i="1" dirty="0" smtClean="0">
                <a:latin typeface="Calibri" pitchFamily="34" charset="0"/>
              </a:rPr>
              <a:t>G</a:t>
            </a:r>
            <a:r>
              <a:rPr lang="en-US" sz="2600" dirty="0" smtClean="0">
                <a:latin typeface="Calibri" pitchFamily="34" charset="0"/>
              </a:rPr>
              <a:t>, the closure changes (i.e., it is minimal).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Calibri" pitchFamily="34" charset="0"/>
              </a:rPr>
              <a:t>Intuitively, every FD in </a:t>
            </a:r>
            <a:r>
              <a:rPr lang="en-US" i="1" dirty="0" smtClean="0"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 is needed, and ``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as small as possible</a:t>
            </a:r>
            <a:r>
              <a:rPr lang="en-US" dirty="0" smtClean="0">
                <a:latin typeface="Calibri" pitchFamily="34" charset="0"/>
              </a:rPr>
              <a:t>’’ in order to get the same closure as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63498" y="5973834"/>
            <a:ext cx="7620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dirty="0" smtClean="0"/>
              <a:t>Minimal Cover:  Example</a:t>
            </a:r>
          </a:p>
        </p:txBody>
      </p:sp>
      <p:sp>
        <p:nvSpPr>
          <p:cNvPr id="9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638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,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EF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GH</a:t>
            </a:r>
            <a:r>
              <a:rPr lang="en-US" sz="2600" dirty="0">
                <a:latin typeface="Calibri" pitchFamily="34" charset="0"/>
              </a:rPr>
              <a:t>,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ABCD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lang="en-US" sz="2600" dirty="0" smtClean="0">
                <a:latin typeface="Calibri" pitchFamily="34" charset="0"/>
              </a:rPr>
              <a:t>,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ACDF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600" dirty="0" smtClean="0">
                <a:latin typeface="Calibri" pitchFamily="34" charset="0"/>
              </a:rPr>
              <a:t>  Compute minimal cover</a:t>
            </a:r>
          </a:p>
          <a:p>
            <a:pPr marL="111125" indent="0">
              <a:spcAft>
                <a:spcPts val="1200"/>
              </a:spcAft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Calibri" pitchFamily="34" charset="0"/>
              </a:rPr>
              <a:t>Initial Set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= {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EF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EF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H,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ABCD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E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ACDF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E, </a:t>
            </a:r>
            <a:r>
              <a:rPr lang="en-US" sz="2400" i="1" dirty="0">
                <a:solidFill>
                  <a:schemeClr val="tx2"/>
                </a:solidFill>
                <a:latin typeface="Calibri" pitchFamily="34" charset="0"/>
              </a:rPr>
              <a:t>ACDF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G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}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</a:p>
          <a:p>
            <a:pPr marL="461963" indent="-350838">
              <a:spcAft>
                <a:spcPts val="3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</a:rPr>
              <a:t>We keep  </a:t>
            </a:r>
            <a:r>
              <a:rPr lang="en-US" sz="2400" i="1" dirty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,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Calibri" pitchFamily="34" charset="0"/>
              </a:rPr>
              <a:t>EF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G</a:t>
            </a:r>
            <a:r>
              <a:rPr lang="en-US" sz="2400" i="1" dirty="0" smtClean="0">
                <a:latin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</a:rPr>
              <a:t>and </a:t>
            </a:r>
            <a:r>
              <a:rPr lang="en-US" sz="2400" i="1" dirty="0">
                <a:latin typeface="Calibri" pitchFamily="34" charset="0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Calibri" pitchFamily="34" charset="0"/>
              </a:rPr>
              <a:t>EF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i="1" dirty="0">
                <a:solidFill>
                  <a:srgbClr val="7030A0"/>
                </a:solidFill>
                <a:latin typeface="Calibri" pitchFamily="34" charset="0"/>
              </a:rPr>
              <a:t>H</a:t>
            </a:r>
            <a:r>
              <a:rPr lang="en-US" sz="2400" i="1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because they are </a:t>
            </a:r>
            <a:r>
              <a:rPr lang="en-US" sz="2400" dirty="0">
                <a:latin typeface="Calibri" pitchFamily="34" charset="0"/>
              </a:rPr>
              <a:t>minimal and cannot be </a:t>
            </a:r>
            <a:r>
              <a:rPr lang="en-US" sz="2400" dirty="0" smtClean="0">
                <a:latin typeface="Calibri" pitchFamily="34" charset="0"/>
              </a:rPr>
              <a:t>inferred from the other FDs in the initial set</a:t>
            </a:r>
          </a:p>
          <a:p>
            <a:pPr marL="461963" indent="-350838"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can remove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from</a:t>
            </a: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ABCD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because</a:t>
            </a:r>
            <a:r>
              <a:rPr lang="en-US" sz="2400" i="1" dirty="0">
                <a:latin typeface="Calibri" pitchFamily="34" charset="0"/>
              </a:rPr>
              <a:t>  </a:t>
            </a:r>
            <a:endParaRPr lang="en-US" sz="2400" i="1" dirty="0" smtClean="0">
              <a:latin typeface="Calibri" pitchFamily="34" charset="0"/>
            </a:endParaRPr>
          </a:p>
          <a:p>
            <a:pPr marL="690563" lvl="1" indent="0">
              <a:spcAft>
                <a:spcPts val="300"/>
              </a:spcAft>
              <a:buNone/>
              <a:defRPr/>
            </a:pPr>
            <a:r>
              <a:rPr lang="en-US" i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B </a:t>
            </a:r>
            <a:r>
              <a:rPr lang="en-US" dirty="0" smtClean="0">
                <a:latin typeface="Calibri" pitchFamily="34" charset="0"/>
                <a:sym typeface="Symbol"/>
              </a:rPr>
              <a:t> </a:t>
            </a:r>
            <a:r>
              <a:rPr lang="en-US" i="1" dirty="0" smtClean="0">
                <a:latin typeface="Calibri" pitchFamily="34" charset="0"/>
              </a:rPr>
              <a:t>AACD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BACD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 </a:t>
            </a:r>
            <a:r>
              <a:rPr lang="en-US" dirty="0" smtClean="0">
                <a:latin typeface="Calibri" pitchFamily="34" charset="0"/>
                <a:sym typeface="Symbol"/>
              </a:rPr>
              <a:t>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ACD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E   </a:t>
            </a:r>
          </a:p>
          <a:p>
            <a:pPr marL="690563" lvl="1" indent="0">
              <a:spcAft>
                <a:spcPts val="300"/>
              </a:spcAft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W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e also have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ACD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  <a:sym typeface="Symbol"/>
              </a:rPr>
              <a:t>  </a:t>
            </a:r>
            <a:r>
              <a:rPr lang="en-US" i="1" dirty="0" smtClean="0">
                <a:latin typeface="Calibri" pitchFamily="34" charset="0"/>
              </a:rPr>
              <a:t>ABCD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461963" indent="-350838">
              <a:spcAft>
                <a:spcPts val="3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We do not keep </a:t>
            </a:r>
            <a:r>
              <a:rPr lang="en-US" sz="2400" i="1" dirty="0" smtClean="0">
                <a:latin typeface="Calibri" pitchFamily="34" charset="0"/>
              </a:rPr>
              <a:t>ACDF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latin typeface="Calibri" pitchFamily="34" charset="0"/>
              </a:rPr>
              <a:t>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because we already keep </a:t>
            </a:r>
            <a:r>
              <a:rPr lang="en-US" sz="2400" i="1" dirty="0">
                <a:latin typeface="Calibri" pitchFamily="34" charset="0"/>
              </a:rPr>
              <a:t>ACD </a:t>
            </a:r>
            <a:r>
              <a:rPr lang="en-US" sz="2400" dirty="0"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</a:rPr>
              <a:t>E  </a:t>
            </a:r>
            <a:r>
              <a:rPr lang="en-US" sz="2400" dirty="0" smtClean="0">
                <a:latin typeface="Calibri" pitchFamily="34" charset="0"/>
              </a:rPr>
              <a:t>(i.e., </a:t>
            </a:r>
            <a:r>
              <a:rPr lang="en-US" sz="2400" i="1" dirty="0" smtClean="0">
                <a:latin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</a:rPr>
              <a:t> can be removed)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 marL="461963" indent="-350838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Calibri" pitchFamily="34" charset="0"/>
              </a:rPr>
              <a:t>We do not keep </a:t>
            </a:r>
            <a:r>
              <a:rPr lang="en-US" sz="2400" i="1" dirty="0" smtClean="0">
                <a:latin typeface="Calibri" pitchFamily="34" charset="0"/>
              </a:rPr>
              <a:t>ACDF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</a:t>
            </a:r>
            <a:r>
              <a:rPr lang="en-US" sz="2400" i="1" dirty="0" smtClean="0">
                <a:latin typeface="Calibri" pitchFamily="34" charset="0"/>
              </a:rPr>
              <a:t>G </a:t>
            </a:r>
            <a:r>
              <a:rPr lang="en-US" sz="2400" dirty="0" smtClean="0">
                <a:latin typeface="Calibri" pitchFamily="34" charset="0"/>
              </a:rPr>
              <a:t>because we already keep </a:t>
            </a:r>
            <a:r>
              <a:rPr lang="en-US" sz="2400" i="1" dirty="0">
                <a:solidFill>
                  <a:srgbClr val="005400"/>
                </a:solidFill>
                <a:latin typeface="Calibri" pitchFamily="34" charset="0"/>
              </a:rPr>
              <a:t>ACD </a:t>
            </a:r>
            <a:r>
              <a:rPr lang="en-US" sz="2400" dirty="0">
                <a:solidFill>
                  <a:srgbClr val="00540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rgbClr val="005400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rgbClr val="005400"/>
                </a:solidFill>
                <a:latin typeface="Calibri" pitchFamily="34" charset="0"/>
              </a:rPr>
              <a:t>E </a:t>
            </a:r>
            <a:endParaRPr lang="en-US" sz="2400" dirty="0" smtClean="0">
              <a:latin typeface="Calibri" pitchFamily="34" charset="0"/>
            </a:endParaRPr>
          </a:p>
          <a:p>
            <a:pPr marL="801688" indent="0">
              <a:spcAft>
                <a:spcPts val="300"/>
              </a:spcAft>
              <a:buNone/>
              <a:defRPr/>
            </a:pPr>
            <a:r>
              <a:rPr lang="en-US" sz="2400" i="1" dirty="0" smtClean="0">
                <a:latin typeface="Calibri" pitchFamily="34" charset="0"/>
              </a:rPr>
              <a:t>ACD</a:t>
            </a:r>
            <a:r>
              <a:rPr lang="en-US" sz="2400" dirty="0">
                <a:latin typeface="Calibri" pitchFamily="34" charset="0"/>
                <a:cs typeface="Times New Roman"/>
              </a:rPr>
              <a:t> →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</a:rPr>
              <a:t>E </a:t>
            </a:r>
            <a:r>
              <a:rPr lang="en-US" sz="2400" dirty="0">
                <a:latin typeface="Calibri" pitchFamily="34" charset="0"/>
                <a:sym typeface="Symbol"/>
              </a:rPr>
              <a:t> </a:t>
            </a:r>
            <a:r>
              <a:rPr lang="en-US" sz="2400" i="1" dirty="0" smtClean="0">
                <a:latin typeface="Calibri" pitchFamily="34" charset="0"/>
              </a:rPr>
              <a:t>ACDF </a:t>
            </a:r>
            <a:r>
              <a:rPr lang="en-US" sz="2400" dirty="0"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EF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G </a:t>
            </a:r>
            <a:r>
              <a:rPr lang="en-US" sz="2400" dirty="0">
                <a:latin typeface="Calibri" pitchFamily="34" charset="0"/>
                <a:sym typeface="Symbol"/>
              </a:rPr>
              <a:t> </a:t>
            </a:r>
            <a:r>
              <a:rPr lang="en-US" sz="2400" i="1" dirty="0">
                <a:latin typeface="Calibri" pitchFamily="34" charset="0"/>
              </a:rPr>
              <a:t>ACDF </a:t>
            </a:r>
            <a:r>
              <a:rPr lang="en-US" sz="2400" dirty="0" smtClean="0">
                <a:latin typeface="Calibri" pitchFamily="34" charset="0"/>
                <a:cs typeface="Times New Roman"/>
              </a:rPr>
              <a:t>→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G</a:t>
            </a: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2400" i="1" dirty="0" smtClean="0">
              <a:latin typeface="Calibri" pitchFamily="34" charset="0"/>
            </a:endParaRPr>
          </a:p>
          <a:p>
            <a:pPr marL="461963" indent="-35083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A minimal Cover for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F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is {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EF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G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EF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H, ACD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E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5064" y="1934430"/>
            <a:ext cx="820949" cy="381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4277" y="1928068"/>
            <a:ext cx="871537" cy="383203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44899" y="1947185"/>
            <a:ext cx="891396" cy="360108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76709" y="3068941"/>
            <a:ext cx="6305598" cy="1461939"/>
            <a:chOff x="2676709" y="3068941"/>
            <a:chExt cx="6305598" cy="1461939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11551" y="3161371"/>
              <a:ext cx="2967487" cy="457200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45945" y="3068941"/>
              <a:ext cx="2736362" cy="1461939"/>
              <a:chOff x="6245945" y="3068941"/>
              <a:chExt cx="2736362" cy="1461939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6248400" y="3161371"/>
                <a:ext cx="155448" cy="914400"/>
              </a:xfrm>
              <a:prstGeom prst="rightBrac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245945" y="3068941"/>
                <a:ext cx="2736362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0563" lvl="1" eaLnBrk="0" hangingPunct="0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5400"/>
                  </a:buClr>
                  <a:defRPr/>
                </a:pPr>
                <a:r>
                  <a:rPr lang="en-US" i="1" kern="0" dirty="0" smtClean="0">
                    <a:solidFill>
                      <a:srgbClr val="005400"/>
                    </a:solidFill>
                    <a:latin typeface="Calibri" pitchFamily="34" charset="0"/>
                  </a:rPr>
                  <a:t>ABCD </a:t>
                </a:r>
                <a:r>
                  <a:rPr lang="en-US" kern="0" dirty="0">
                    <a:solidFill>
                      <a:srgbClr val="438E00">
                        <a:lumMod val="50000"/>
                      </a:srgbClr>
                    </a:solidFill>
                    <a:latin typeface="Calibri" pitchFamily="34" charset="0"/>
                    <a:cs typeface="Times New Roman"/>
                  </a:rPr>
                  <a:t>→</a:t>
                </a:r>
                <a:r>
                  <a:rPr lang="en-US" kern="0" dirty="0">
                    <a:solidFill>
                      <a:srgbClr val="438E00">
                        <a:lumMod val="50000"/>
                      </a:srgbClr>
                    </a:solidFill>
                    <a:latin typeface="Calibri" pitchFamily="34" charset="0"/>
                  </a:rPr>
                  <a:t> </a:t>
                </a:r>
                <a:r>
                  <a:rPr lang="en-US" i="1" kern="0" dirty="0" smtClean="0">
                    <a:solidFill>
                      <a:srgbClr val="438E00">
                        <a:lumMod val="50000"/>
                      </a:srgbClr>
                    </a:solidFill>
                    <a:latin typeface="Calibri" pitchFamily="34" charset="0"/>
                  </a:rPr>
                  <a:t>E and </a:t>
                </a:r>
              </a:p>
              <a:p>
                <a:pPr marL="690563" lvl="1" eaLnBrk="0" hangingPunct="0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5400"/>
                  </a:buClr>
                  <a:defRPr/>
                </a:pP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ACD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  <a:cs typeface="Times New Roman"/>
                  </a:rPr>
                  <a:t>→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E are </a:t>
                </a:r>
              </a:p>
              <a:p>
                <a:pPr marL="690563" lvl="1" eaLnBrk="0" hangingPunct="0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5400"/>
                  </a:buClr>
                  <a:defRPr/>
                </a:pP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</a:rPr>
                  <a:t>equivalent</a:t>
                </a:r>
                <a:r>
                  <a:rPr lang="en-US" i="1" kern="0" dirty="0" smtClean="0">
                    <a:solidFill>
                      <a:srgbClr val="438E00">
                        <a:lumMod val="50000"/>
                      </a:srgbClr>
                    </a:solidFill>
                    <a:latin typeface="Calibri" pitchFamily="34" charset="0"/>
                  </a:rPr>
                  <a:t>  </a:t>
                </a:r>
                <a:endParaRPr lang="en-US" kern="0" dirty="0">
                  <a:solidFill>
                    <a:srgbClr val="438E00">
                      <a:lumMod val="75000"/>
                    </a:srgbClr>
                  </a:solidFill>
                  <a:latin typeface="Calibri" pitchFamily="34" charset="0"/>
                </a:endParaRPr>
              </a:p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59661" y="3385813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  <a:sym typeface="Symbol"/>
                  </a:rPr>
                  <a:t> </a:t>
                </a:r>
                <a:r>
                  <a:rPr lang="en-US" dirty="0">
                    <a:latin typeface="Calibri" pitchFamily="34" charset="0"/>
                    <a:sym typeface="Symbol"/>
                  </a:rPr>
                  <a:t> </a:t>
                </a:r>
                <a:endParaRPr lang="en-US" dirty="0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6709" y="3657600"/>
              <a:ext cx="2967487" cy="457200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00B0F0"/>
                </a:solidFill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85153" y="3425877"/>
            <a:ext cx="1178548" cy="360108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7" grpId="0" animBg="1"/>
      <p:bldP spid="1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Minimal Cover:  Algorithm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577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Put FDs in the standard form</a:t>
            </a:r>
            <a:r>
              <a:rPr lang="en-US" dirty="0" smtClean="0">
                <a:latin typeface="Calibri" pitchFamily="34" charset="0"/>
              </a:rPr>
              <a:t>:  Obtain a collection</a:t>
            </a:r>
            <a:r>
              <a:rPr lang="en-US" i="1" dirty="0" smtClean="0">
                <a:latin typeface="Calibri" pitchFamily="34" charset="0"/>
              </a:rPr>
              <a:t> G </a:t>
            </a:r>
            <a:r>
              <a:rPr lang="en-US" dirty="0" smtClean="0">
                <a:latin typeface="Calibri" pitchFamily="34" charset="0"/>
              </a:rPr>
              <a:t>of equivalent FDs with a single attribute on the right side (i.e., the initial set)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Minimize the left side of each FD</a:t>
            </a:r>
            <a:r>
              <a:rPr lang="en-US" dirty="0" smtClean="0">
                <a:latin typeface="Calibri" pitchFamily="34" charset="0"/>
              </a:rPr>
              <a:t>:  For each FD in </a:t>
            </a:r>
            <a:r>
              <a:rPr lang="en-US" i="1" dirty="0" smtClean="0"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, check each attribute in the left side to determine if it can be deleted while preserving equivalence to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baseline="30000" dirty="0" smtClean="0">
                <a:latin typeface="Calibri" pitchFamily="34" charset="0"/>
              </a:rPr>
              <a:t>+</a:t>
            </a:r>
          </a:p>
          <a:p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Delete redundant FDs</a:t>
            </a:r>
            <a:r>
              <a:rPr lang="en-US" dirty="0" smtClean="0">
                <a:latin typeface="Calibri" pitchFamily="34" charset="0"/>
              </a:rPr>
              <a:t>:   Check each remaining FD in </a:t>
            </a:r>
            <a:r>
              <a:rPr lang="en-US" i="1" dirty="0" smtClean="0"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 to determine if it can be deleted while preserving equivalence to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baseline="30000" dirty="0" smtClean="0">
                <a:latin typeface="Calibri" pitchFamily="34" charset="0"/>
              </a:rPr>
              <a:t>+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04900"/>
          </a:xfrm>
        </p:spPr>
        <p:txBody>
          <a:bodyPr/>
          <a:lstStyle/>
          <a:p>
            <a:r>
              <a:rPr lang="en-US" sz="3600" smtClean="0"/>
              <a:t>Lossless-Join Dependency-Preserving Decomposition into 3NF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800"/>
          </a:xfrm>
        </p:spPr>
        <p:txBody>
          <a:bodyPr/>
          <a:lstStyle/>
          <a:p>
            <a:pPr marL="457200" indent="-457200">
              <a:lnSpc>
                <a:spcPts val="3000"/>
              </a:lnSpc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</a:rPr>
              <a:t>Compute a minimal cover 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dirty="0" smtClean="0">
                <a:latin typeface="Calibri" pitchFamily="34" charset="0"/>
              </a:rPr>
              <a:t> of the original set of FDs</a:t>
            </a:r>
          </a:p>
          <a:p>
            <a:pPr marL="457200" indent="-457200">
              <a:lnSpc>
                <a:spcPts val="3000"/>
              </a:lnSpc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</a:rPr>
              <a:t>Obtain a lossless-join decomposition:  </a:t>
            </a:r>
            <a:r>
              <a:rPr lang="en-US" sz="2600" i="1" dirty="0" smtClean="0">
                <a:latin typeface="Calibri" pitchFamily="34" charset="0"/>
              </a:rPr>
              <a:t>R</a:t>
            </a:r>
            <a:r>
              <a:rPr lang="en-US" sz="2600" i="1" baseline="-25000" dirty="0" smtClean="0">
                <a:latin typeface="Calibri" pitchFamily="34" charset="0"/>
              </a:rPr>
              <a:t>1</a:t>
            </a:r>
            <a:r>
              <a:rPr lang="en-US" sz="2600" dirty="0" smtClean="0">
                <a:latin typeface="Calibri" pitchFamily="34" charset="0"/>
              </a:rPr>
              <a:t>, </a:t>
            </a:r>
            <a:r>
              <a:rPr lang="en-US" sz="2600" i="1" dirty="0" smtClean="0">
                <a:latin typeface="Calibri" pitchFamily="34" charset="0"/>
              </a:rPr>
              <a:t>R</a:t>
            </a:r>
            <a:r>
              <a:rPr lang="en-US" sz="2600" i="1" baseline="-25000" dirty="0" smtClean="0">
                <a:latin typeface="Calibri" pitchFamily="34" charset="0"/>
              </a:rPr>
              <a:t>2</a:t>
            </a:r>
            <a:r>
              <a:rPr lang="en-US" sz="2600" dirty="0" smtClean="0">
                <a:latin typeface="Calibri" pitchFamily="34" charset="0"/>
              </a:rPr>
              <a:t>, …  </a:t>
            </a:r>
            <a:r>
              <a:rPr lang="en-US" sz="2600" i="1" dirty="0" err="1" smtClean="0">
                <a:latin typeface="Calibri" pitchFamily="34" charset="0"/>
              </a:rPr>
              <a:t>R</a:t>
            </a:r>
            <a:r>
              <a:rPr lang="en-US" sz="2600" i="1" baseline="-25000" dirty="0" err="1" smtClean="0">
                <a:latin typeface="Calibri" pitchFamily="34" charset="0"/>
              </a:rPr>
              <a:t>n</a:t>
            </a:r>
            <a:r>
              <a:rPr lang="en-US" sz="2600" i="1" dirty="0" smtClean="0">
                <a:latin typeface="Calibri" pitchFamily="34" charset="0"/>
              </a:rPr>
              <a:t>  </a:t>
            </a:r>
            <a:r>
              <a:rPr lang="en-US" sz="2600" dirty="0" smtClean="0">
                <a:latin typeface="Calibri" pitchFamily="34" charset="0"/>
              </a:rPr>
              <a:t>such that each one is in 3NF 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  <a:p>
            <a:pPr marL="457200" indent="-457200">
              <a:lnSpc>
                <a:spcPts val="3000"/>
              </a:lnSpc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</a:rPr>
              <a:t>Determine the projection of 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dirty="0" smtClean="0">
                <a:latin typeface="Calibri" pitchFamily="34" charset="0"/>
              </a:rPr>
              <a:t> onto each </a:t>
            </a:r>
            <a:r>
              <a:rPr lang="en-US" sz="2600" i="1" dirty="0" err="1" smtClean="0">
                <a:latin typeface="Calibri" pitchFamily="34" charset="0"/>
              </a:rPr>
              <a:t>R</a:t>
            </a:r>
            <a:r>
              <a:rPr lang="en-US" sz="2600" baseline="-25000" dirty="0" err="1" smtClean="0">
                <a:latin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</a:rPr>
              <a:t> , i.e., 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baseline="-25000" dirty="0" smtClean="0">
                <a:latin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</a:rPr>
              <a:t> 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  <a:p>
            <a:pPr marL="457200" indent="-457200">
              <a:lnSpc>
                <a:spcPts val="3000"/>
              </a:lnSpc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</a:rPr>
              <a:t>Identify the set </a:t>
            </a:r>
            <a:r>
              <a:rPr lang="en-US" sz="2600" i="1" dirty="0" smtClean="0">
                <a:latin typeface="Calibri" pitchFamily="34" charset="0"/>
              </a:rPr>
              <a:t>N</a:t>
            </a:r>
            <a:r>
              <a:rPr lang="en-US" sz="2600" dirty="0" smtClean="0">
                <a:latin typeface="Calibri" pitchFamily="34" charset="0"/>
              </a:rPr>
              <a:t> of FDs in F that is not preserved, i.e., not included in (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i="1" baseline="-25000" dirty="0" smtClean="0">
                <a:latin typeface="Calibri" pitchFamily="34" charset="0"/>
              </a:rPr>
              <a:t>1</a:t>
            </a:r>
            <a:r>
              <a:rPr lang="en-US" sz="2600" dirty="0" smtClean="0">
                <a:latin typeface="Calibri" pitchFamily="34" charset="0"/>
                <a:sym typeface="Symbol"/>
              </a:rPr>
              <a:t>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i="1" baseline="-25000" dirty="0" smtClean="0">
                <a:latin typeface="Calibri" pitchFamily="34" charset="0"/>
              </a:rPr>
              <a:t>2</a:t>
            </a:r>
            <a:r>
              <a:rPr lang="en-US" sz="2600" dirty="0" smtClean="0">
                <a:latin typeface="Calibri" pitchFamily="34" charset="0"/>
                <a:sym typeface="Symbol"/>
              </a:rPr>
              <a:t>  </a:t>
            </a:r>
            <a:r>
              <a:rPr lang="en-US" sz="2600" dirty="0" smtClean="0">
                <a:latin typeface="Calibri" pitchFamily="34" charset="0"/>
              </a:rPr>
              <a:t>…</a:t>
            </a:r>
            <a:r>
              <a:rPr lang="en-US" sz="2600" dirty="0" smtClean="0">
                <a:latin typeface="Calibri" pitchFamily="34" charset="0"/>
                <a:sym typeface="Symbol"/>
              </a:rPr>
              <a:t>  </a:t>
            </a:r>
            <a:r>
              <a:rPr lang="en-US" sz="2600" i="1" dirty="0" smtClean="0">
                <a:latin typeface="Calibri" pitchFamily="34" charset="0"/>
              </a:rPr>
              <a:t>F</a:t>
            </a:r>
            <a:r>
              <a:rPr lang="en-US" sz="2600" i="1" baseline="-25000" dirty="0" smtClean="0">
                <a:latin typeface="Calibri" pitchFamily="34" charset="0"/>
              </a:rPr>
              <a:t>n</a:t>
            </a:r>
            <a:r>
              <a:rPr lang="en-US" sz="2600" dirty="0" smtClean="0">
                <a:latin typeface="Calibri" pitchFamily="34" charset="0"/>
              </a:rPr>
              <a:t>)</a:t>
            </a:r>
            <a:r>
              <a:rPr lang="en-US" sz="2600" baseline="30000" dirty="0" smtClean="0">
                <a:latin typeface="Calibri" pitchFamily="34" charset="0"/>
              </a:rPr>
              <a:t>+</a:t>
            </a:r>
            <a:endParaRPr lang="en-US" sz="2600" dirty="0" smtClean="0">
              <a:latin typeface="Calibri" pitchFamily="34" charset="0"/>
            </a:endParaRPr>
          </a:p>
          <a:p>
            <a:pPr marL="457200" indent="-457200">
              <a:lnSpc>
                <a:spcPts val="3000"/>
              </a:lnSpc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</a:rPr>
              <a:t>For each FD </a:t>
            </a:r>
            <a:r>
              <a:rPr lang="en-US" sz="2600" i="1" dirty="0" smtClean="0">
                <a:latin typeface="Calibri" pitchFamily="34" charset="0"/>
              </a:rPr>
              <a:t>X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i="1" dirty="0" smtClean="0">
                <a:latin typeface="Calibri" pitchFamily="34" charset="0"/>
              </a:rPr>
              <a:t>A</a:t>
            </a:r>
            <a:r>
              <a:rPr lang="en-US" sz="2600" dirty="0" smtClean="0">
                <a:latin typeface="Calibri" pitchFamily="34" charset="0"/>
              </a:rPr>
              <a:t> in </a:t>
            </a:r>
            <a:r>
              <a:rPr lang="en-US" sz="2600" i="1" dirty="0" smtClean="0">
                <a:latin typeface="Calibri" pitchFamily="34" charset="0"/>
              </a:rPr>
              <a:t>N</a:t>
            </a:r>
            <a:r>
              <a:rPr lang="en-US" sz="2600" dirty="0" smtClean="0">
                <a:latin typeface="Calibri" pitchFamily="34" charset="0"/>
              </a:rPr>
              <a:t>, create a relation schema </a:t>
            </a:r>
            <a:r>
              <a:rPr lang="en-US" sz="2600" i="1" dirty="0" smtClean="0">
                <a:latin typeface="Calibri" pitchFamily="34" charset="0"/>
              </a:rPr>
              <a:t>XA</a:t>
            </a:r>
            <a:r>
              <a:rPr lang="en-US" sz="2600" dirty="0" smtClean="0">
                <a:latin typeface="Calibri" pitchFamily="34" charset="0"/>
              </a:rPr>
              <a:t> and add it to the result set</a:t>
            </a:r>
          </a:p>
          <a:p>
            <a:pPr marL="0" indent="0">
              <a:lnSpc>
                <a:spcPts val="3000"/>
              </a:lnSpc>
              <a:buSzPct val="100000"/>
              <a:buFont typeface="Wingdings" pitchFamily="2" charset="2"/>
              <a:buNone/>
              <a:defRPr/>
            </a:pPr>
            <a:r>
              <a:rPr lang="en-US" sz="2600" u="sng" dirty="0" smtClean="0">
                <a:solidFill>
                  <a:srgbClr val="7030A0"/>
                </a:solidFill>
                <a:latin typeface="Calibri" pitchFamily="34" charset="0"/>
              </a:rPr>
              <a:t>Optimization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:  If </a:t>
            </a:r>
            <a:r>
              <a:rPr lang="en-US" sz="26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contains {X</a:t>
            </a:r>
            <a:r>
              <a:rPr lang="en-US" sz="26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→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, X</a:t>
            </a:r>
            <a:r>
              <a:rPr lang="en-US" sz="26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→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, … X</a:t>
            </a:r>
            <a:r>
              <a:rPr lang="en-US" sz="26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→ </a:t>
            </a:r>
            <a:r>
              <a:rPr lang="en-US" sz="2600" dirty="0" err="1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err="1" smtClean="0">
                <a:solidFill>
                  <a:srgbClr val="7030A0"/>
                </a:solidFill>
                <a:latin typeface="Calibri" pitchFamily="34" charset="0"/>
              </a:rPr>
              <a:t>k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}, replace them with X</a:t>
            </a:r>
            <a:r>
              <a:rPr lang="en-US" sz="26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→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…</a:t>
            </a:r>
            <a:r>
              <a:rPr lang="en-US" sz="2600" dirty="0" err="1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600" baseline="-25000" dirty="0" err="1" smtClean="0">
                <a:solidFill>
                  <a:srgbClr val="7030A0"/>
                </a:solidFill>
                <a:latin typeface="Calibri" pitchFamily="34" charset="0"/>
              </a:rPr>
              <a:t>k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 to produce only one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Lossless-Join &amp; Dependency-Preserving 3NF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38600"/>
            <a:ext cx="8077200" cy="23622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A minimal cover: 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{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P, J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S, </a:t>
            </a:r>
            <a:r>
              <a:rPr lang="en-US" sz="2400" b="1" i="1" dirty="0" smtClean="0">
                <a:solidFill>
                  <a:srgbClr val="FF0000"/>
                </a:solidFill>
                <a:latin typeface="Calibri" pitchFamily="34" charset="0"/>
              </a:rPr>
              <a:t>JP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b="1" i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}</a:t>
            </a:r>
          </a:p>
          <a:p>
            <a:pPr>
              <a:spcAft>
                <a:spcPts val="300"/>
              </a:spcAft>
              <a:defRPr/>
            </a:pP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{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}, 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JS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= {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J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}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sym typeface="Symbol"/>
              </a:rPr>
              <a:t>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SDP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sym typeface="Symbol"/>
              </a:rPr>
              <a:t>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JS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)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+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{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P, J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}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300"/>
              </a:spcAft>
              <a:defRPr/>
            </a:pPr>
            <a:r>
              <a:rPr lang="en-US" sz="2400" b="1" i="1" dirty="0" smtClean="0">
                <a:solidFill>
                  <a:srgbClr val="FF0000"/>
                </a:solidFill>
                <a:latin typeface="Calibri" pitchFamily="34" charset="0"/>
              </a:rPr>
              <a:t>JP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→</a:t>
            </a:r>
            <a:r>
              <a:rPr lang="en-US" sz="2400" b="1" i="1" dirty="0" smtClean="0">
                <a:solidFill>
                  <a:srgbClr val="FF0000"/>
                </a:solidFill>
                <a:latin typeface="Calibri" pitchFamily="34" charset="0"/>
              </a:rPr>
              <a:t>C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is not in (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SDP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sym typeface="Symbol"/>
              </a:rPr>
              <a:t>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sz="2400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JS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)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sym typeface="Symbol"/>
              </a:rPr>
              <a:t>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add relation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JPC</a:t>
            </a:r>
            <a:endParaRPr lang="en-US" sz="24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(SDP, CJDQV, JS, and JPC) is a lossless-join dependency preserving 3NF decomposition</a:t>
            </a:r>
            <a:r>
              <a:rPr lang="en-US" sz="2400" dirty="0" smtClean="0">
                <a:latin typeface="Calibri" pitchFamily="34" charset="0"/>
              </a:rPr>
              <a:t> 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2514600"/>
            <a:ext cx="1295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rgbClr val="C00000"/>
                </a:solidFill>
                <a:latin typeface="Calibri" pitchFamily="34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SJDPQV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24600" y="2514600"/>
            <a:ext cx="1143000" cy="457200"/>
          </a:xfrm>
          <a:prstGeom prst="rect">
            <a:avLst/>
          </a:prstGeom>
          <a:solidFill>
            <a:srgbClr val="C1C1D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solidFill>
            <a:srgbClr val="C1C1D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SD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62400" y="2057400"/>
            <a:ext cx="12954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rgbClr val="C00000"/>
                </a:solidFill>
                <a:latin typeface="Calibri" pitchFamily="34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SJDQV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324600" y="1752600"/>
            <a:ext cx="1143000" cy="457200"/>
          </a:xfrm>
          <a:prstGeom prst="rect">
            <a:avLst/>
          </a:prstGeom>
          <a:solidFill>
            <a:srgbClr val="C1C1D5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/>
            <a:r>
              <a:rPr lang="en-US" i="1" u="sng" dirty="0">
                <a:solidFill>
                  <a:srgbClr val="C00000"/>
                </a:solidFill>
                <a:latin typeface="Calibri" pitchFamily="34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JDQV</a:t>
            </a:r>
          </a:p>
        </p:txBody>
      </p:sp>
      <p:cxnSp>
        <p:nvCxnSpPr>
          <p:cNvPr id="49161" name="Straight Arrow Connector 9"/>
          <p:cNvCxnSpPr>
            <a:cxnSpLocks noChangeShapeType="1"/>
            <a:stCxn id="5" idx="3"/>
            <a:endCxn id="8" idx="1"/>
          </p:cNvCxnSpPr>
          <p:nvPr/>
        </p:nvCxnSpPr>
        <p:spPr bwMode="auto">
          <a:xfrm flipV="1">
            <a:off x="2743200" y="2286000"/>
            <a:ext cx="12192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0"/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2743200" y="2743200"/>
            <a:ext cx="121920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1"/>
          <p:cNvCxnSpPr>
            <a:cxnSpLocks noChangeShapeType="1"/>
            <a:stCxn id="8" idx="3"/>
            <a:endCxn id="49160" idx="1"/>
          </p:cNvCxnSpPr>
          <p:nvPr/>
        </p:nvCxnSpPr>
        <p:spPr bwMode="auto">
          <a:xfrm flipV="1">
            <a:off x="5257800" y="1981200"/>
            <a:ext cx="10668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2"/>
          <p:cNvCxnSpPr>
            <a:cxnSpLocks noChangeShapeType="1"/>
            <a:stCxn id="8" idx="3"/>
            <a:endCxn id="6" idx="1"/>
          </p:cNvCxnSpPr>
          <p:nvPr/>
        </p:nvCxnSpPr>
        <p:spPr bwMode="auto">
          <a:xfrm>
            <a:off x="5257800" y="2286000"/>
            <a:ext cx="10668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2971800" y="2514600"/>
            <a:ext cx="90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SD </a:t>
            </a:r>
            <a:r>
              <a:rPr lang="en-US" sz="2000" i="1">
                <a:solidFill>
                  <a:srgbClr val="0070C0"/>
                </a:solidFill>
                <a:cs typeface="Times New Roman" pitchFamily="18" charset="0"/>
              </a:rPr>
              <a:t>→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P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562600" y="213360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J </a:t>
            </a:r>
            <a:r>
              <a:rPr lang="en-US" sz="2000" i="1">
                <a:solidFill>
                  <a:srgbClr val="0070C0"/>
                </a:solidFill>
                <a:cs typeface="Times New Roman" pitchFamily="18" charset="0"/>
              </a:rPr>
              <a:t>→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S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4600" y="3276600"/>
            <a:ext cx="1143000" cy="457200"/>
          </a:xfrm>
          <a:prstGeom prst="rect">
            <a:avLst/>
          </a:prstGeom>
          <a:solidFill>
            <a:srgbClr val="C1C1D5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i="1" u="sng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JP</a:t>
            </a:r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562600" y="3200400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JP</a:t>
            </a:r>
            <a:r>
              <a:rPr lang="en-US" sz="200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→</a:t>
            </a:r>
            <a:r>
              <a:rPr lang="en-US" sz="2000" i="1">
                <a:solidFill>
                  <a:srgbClr val="0070C0"/>
                </a:solidFill>
                <a:latin typeface="Calibri" pitchFamily="34" charset="0"/>
              </a:rPr>
              <a:t>C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04900"/>
          </a:xfrm>
        </p:spPr>
        <p:txBody>
          <a:bodyPr/>
          <a:lstStyle/>
          <a:p>
            <a:r>
              <a:rPr lang="en-US" smtClean="0"/>
              <a:t>Example:  Constraints on Entity Set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4648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Consider relation obtained from </a:t>
            </a:r>
            <a:r>
              <a:rPr lang="en-US" dirty="0" err="1" smtClean="0">
                <a:latin typeface="Calibri" pitchFamily="34" charset="0"/>
              </a:rPr>
              <a:t>Hourly_Emps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Hourly_Emps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(</a:t>
            </a:r>
            <a:r>
              <a:rPr lang="en-US" i="1" u="sng" dirty="0" err="1" smtClean="0">
                <a:solidFill>
                  <a:srgbClr val="002060"/>
                </a:solidFill>
                <a:latin typeface="Calibri" pitchFamily="34" charset="0"/>
              </a:rPr>
              <a:t>ssn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, name, lot, rating, </a:t>
            </a:r>
            <a:r>
              <a:rPr lang="en-US" i="1" dirty="0" err="1" smtClean="0">
                <a:solidFill>
                  <a:srgbClr val="002060"/>
                </a:solidFill>
                <a:latin typeface="Calibri" pitchFamily="34" charset="0"/>
              </a:rPr>
              <a:t>hrly_wages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US" i="1" dirty="0" err="1" smtClean="0">
                <a:solidFill>
                  <a:srgbClr val="002060"/>
                </a:solidFill>
                <a:latin typeface="Calibri" pitchFamily="34" charset="0"/>
              </a:rPr>
              <a:t>hrs_worked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)</a:t>
            </a:r>
          </a:p>
          <a:p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Notation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:  </a:t>
            </a:r>
            <a:r>
              <a:rPr lang="en-US" dirty="0" smtClean="0">
                <a:latin typeface="Calibri" pitchFamily="34" charset="0"/>
              </a:rPr>
              <a:t>We will denote this relation schema by listing the attributes:  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SNLRWH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This is really the </a:t>
            </a:r>
            <a:r>
              <a:rPr lang="en-US" i="1" dirty="0" smtClean="0">
                <a:solidFill>
                  <a:srgbClr val="002060"/>
                </a:solidFill>
                <a:latin typeface="Calibri" pitchFamily="34" charset="0"/>
              </a:rPr>
              <a:t>set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of attributes {S,N,L,R,W,H}.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Sometimes, we will refer to all attributes of a relation by using the relation name.  (e.g.,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Hourly_Emps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for SNLRWH)</a:t>
            </a:r>
          </a:p>
          <a:p>
            <a:r>
              <a:rPr lang="en-US" dirty="0" smtClean="0">
                <a:latin typeface="Calibri" pitchFamily="34" charset="0"/>
              </a:rPr>
              <a:t>Some FDs on </a:t>
            </a:r>
            <a:r>
              <a:rPr lang="en-US" dirty="0" err="1" smtClean="0">
                <a:latin typeface="Calibri" pitchFamily="34" charset="0"/>
              </a:rPr>
              <a:t>Hourly_Emps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75000"/>
            </a:pP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ssn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is the key:   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S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SNLRWH 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rating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determines 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hrly_wages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:   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R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057400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        N       L        R               W                    H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 !</a:t>
            </a:r>
          </a:p>
        </p:txBody>
      </p:sp>
      <p:sp>
        <p:nvSpPr>
          <p:cNvPr id="82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190750"/>
            <a:ext cx="7162800" cy="1371600"/>
          </a:xfrm>
        </p:spPr>
        <p:txBody>
          <a:bodyPr/>
          <a:lstStyle/>
          <a:p>
            <a:pPr marL="0" indent="0">
              <a:lnSpc>
                <a:spcPts val="3100"/>
              </a:lnSpc>
              <a:spcAft>
                <a:spcPts val="1200"/>
              </a:spcAft>
              <a:buNone/>
              <a:defRPr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 decomposition into 3NF relations that is lossless-join and dependency-preserving is always possible</a:t>
            </a:r>
          </a:p>
        </p:txBody>
      </p:sp>
      <p:pic>
        <p:nvPicPr>
          <p:cNvPr id="41990" name="Picture 6" descr="C:\Users\Kien\AppData\Local\Microsoft\Windows\Temporary Internet Files\Content.IE5\B0Q1DNUH\MCj0423860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87712"/>
            <a:ext cx="9112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Refining an ER Diagram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4038600" cy="52578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1st diagram translated:           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Workers(</a:t>
            </a:r>
            <a:r>
              <a:rPr lang="en-US" sz="2400" dirty="0" err="1" smtClean="0">
                <a:solidFill>
                  <a:schemeClr val="accent2"/>
                </a:solidFill>
                <a:latin typeface="Calibri" pitchFamily="34" charset="0"/>
              </a:rPr>
              <a:t>S,N,L,D,Si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)       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Departments(D,M,B)</a:t>
            </a:r>
          </a:p>
          <a:p>
            <a:pPr lvl="1">
              <a:buSzPct val="75000"/>
            </a:pPr>
            <a:r>
              <a:rPr lang="en-US" sz="2000" dirty="0" smtClean="0">
                <a:latin typeface="Calibri" pitchFamily="34" charset="0"/>
              </a:rPr>
              <a:t>Lots associated with workers.</a:t>
            </a:r>
          </a:p>
          <a:p>
            <a:r>
              <a:rPr lang="en-US" sz="2400" dirty="0" smtClean="0">
                <a:latin typeface="Calibri" pitchFamily="34" charset="0"/>
              </a:rPr>
              <a:t>Suppose all workers in a </a:t>
            </a:r>
            <a:r>
              <a:rPr lang="en-US" sz="2400" dirty="0" err="1" smtClean="0">
                <a:latin typeface="Calibri" pitchFamily="34" charset="0"/>
              </a:rPr>
              <a:t>dept</a:t>
            </a:r>
            <a:r>
              <a:rPr lang="en-US" sz="2400" dirty="0" smtClean="0">
                <a:latin typeface="Calibri" pitchFamily="34" charset="0"/>
              </a:rPr>
              <a:t> are assigned the same lot:   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latin typeface="Calibri" pitchFamily="34" charset="0"/>
              </a:rPr>
              <a:t>L</a:t>
            </a:r>
          </a:p>
          <a:p>
            <a:r>
              <a:rPr lang="en-US" sz="2400" dirty="0" smtClean="0">
                <a:latin typeface="Calibri" pitchFamily="34" charset="0"/>
              </a:rPr>
              <a:t>Redundancy; fixed by: 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Workers2(</a:t>
            </a:r>
            <a:r>
              <a:rPr lang="en-US" sz="2400" dirty="0" err="1" smtClean="0">
                <a:solidFill>
                  <a:schemeClr val="accent2"/>
                </a:solidFill>
                <a:latin typeface="Calibri" pitchFamily="34" charset="0"/>
              </a:rPr>
              <a:t>S,N,D,Si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) </a:t>
            </a:r>
            <a:r>
              <a:rPr lang="en-US" sz="2400" dirty="0" err="1" smtClean="0">
                <a:solidFill>
                  <a:srgbClr val="7030A0"/>
                </a:solidFill>
                <a:latin typeface="Calibri" pitchFamily="34" charset="0"/>
              </a:rPr>
              <a:t>Dept_Lots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(D,L)</a:t>
            </a:r>
          </a:p>
          <a:p>
            <a:r>
              <a:rPr lang="en-US" sz="2400" dirty="0" smtClean="0">
                <a:latin typeface="Calibri" pitchFamily="34" charset="0"/>
              </a:rPr>
              <a:t>Can fine-tune this: 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Workers2(</a:t>
            </a:r>
            <a:r>
              <a:rPr lang="en-US" sz="2400" dirty="0" err="1" smtClean="0">
                <a:solidFill>
                  <a:schemeClr val="accent2"/>
                </a:solidFill>
                <a:latin typeface="Calibri" pitchFamily="34" charset="0"/>
              </a:rPr>
              <a:t>S,N,D,Si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) 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Departments(D,M,B,L)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</a:p>
        </p:txBody>
      </p:sp>
      <p:grpSp>
        <p:nvGrpSpPr>
          <p:cNvPr id="50182" name="Group 36"/>
          <p:cNvGrpSpPr>
            <a:grpSpLocks/>
          </p:cNvGrpSpPr>
          <p:nvPr/>
        </p:nvGrpSpPr>
        <p:grpSpPr bwMode="auto">
          <a:xfrm>
            <a:off x="4114800" y="1524000"/>
            <a:ext cx="4910138" cy="1754188"/>
            <a:chOff x="2592" y="1104"/>
            <a:chExt cx="3093" cy="1105"/>
          </a:xfrm>
        </p:grpSpPr>
        <p:sp>
          <p:nvSpPr>
            <p:cNvPr id="50217" name="Freeform 7"/>
            <p:cNvSpPr>
              <a:spLocks/>
            </p:cNvSpPr>
            <p:nvPr/>
          </p:nvSpPr>
          <p:spPr bwMode="auto">
            <a:xfrm>
              <a:off x="2996" y="1252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7 h 266"/>
                <a:gd name="T4" fmla="*/ 428 w 450"/>
                <a:gd name="T5" fmla="*/ 76 h 266"/>
                <a:gd name="T6" fmla="*/ 409 w 450"/>
                <a:gd name="T7" fmla="*/ 56 h 266"/>
                <a:gd name="T8" fmla="*/ 383 w 450"/>
                <a:gd name="T9" fmla="*/ 39 h 266"/>
                <a:gd name="T10" fmla="*/ 353 w 450"/>
                <a:gd name="T11" fmla="*/ 23 h 266"/>
                <a:gd name="T12" fmla="*/ 319 w 450"/>
                <a:gd name="T13" fmla="*/ 13 h 266"/>
                <a:gd name="T14" fmla="*/ 282 w 450"/>
                <a:gd name="T15" fmla="*/ 3 h 266"/>
                <a:gd name="T16" fmla="*/ 243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3 h 266"/>
                <a:gd name="T24" fmla="*/ 95 w 450"/>
                <a:gd name="T25" fmla="*/ 23 h 266"/>
                <a:gd name="T26" fmla="*/ 65 w 450"/>
                <a:gd name="T27" fmla="*/ 39 h 266"/>
                <a:gd name="T28" fmla="*/ 39 w 450"/>
                <a:gd name="T29" fmla="*/ 56 h 266"/>
                <a:gd name="T30" fmla="*/ 20 w 450"/>
                <a:gd name="T31" fmla="*/ 76 h 266"/>
                <a:gd name="T32" fmla="*/ 6 w 450"/>
                <a:gd name="T33" fmla="*/ 97 h 266"/>
                <a:gd name="T34" fmla="*/ 0 w 450"/>
                <a:gd name="T35" fmla="*/ 120 h 266"/>
                <a:gd name="T36" fmla="*/ 0 w 450"/>
                <a:gd name="T37" fmla="*/ 142 h 266"/>
                <a:gd name="T38" fmla="*/ 6 w 450"/>
                <a:gd name="T39" fmla="*/ 166 h 266"/>
                <a:gd name="T40" fmla="*/ 20 w 450"/>
                <a:gd name="T41" fmla="*/ 187 h 266"/>
                <a:gd name="T42" fmla="*/ 39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3 w 450"/>
                <a:gd name="T55" fmla="*/ 263 h 266"/>
                <a:gd name="T56" fmla="*/ 282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8 w 450"/>
                <a:gd name="T67" fmla="*/ 187 h 266"/>
                <a:gd name="T68" fmla="*/ 442 w 450"/>
                <a:gd name="T69" fmla="*/ 166 h 266"/>
                <a:gd name="T70" fmla="*/ 449 w 450"/>
                <a:gd name="T71" fmla="*/ 142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0"/>
                <a:gd name="T109" fmla="*/ 0 h 266"/>
                <a:gd name="T110" fmla="*/ 450 w 450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5" y="108"/>
                  </a:lnTo>
                  <a:lnTo>
                    <a:pt x="442" y="97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8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2" y="3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3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39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7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2"/>
                  </a:lnTo>
                  <a:lnTo>
                    <a:pt x="3" y="154"/>
                  </a:lnTo>
                  <a:lnTo>
                    <a:pt x="6" y="166"/>
                  </a:lnTo>
                  <a:lnTo>
                    <a:pt x="12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39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5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3" y="265"/>
                  </a:lnTo>
                  <a:lnTo>
                    <a:pt x="243" y="263"/>
                  </a:lnTo>
                  <a:lnTo>
                    <a:pt x="263" y="262"/>
                  </a:lnTo>
                  <a:lnTo>
                    <a:pt x="282" y="259"/>
                  </a:lnTo>
                  <a:lnTo>
                    <a:pt x="300" y="255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8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8" y="198"/>
                  </a:lnTo>
                  <a:lnTo>
                    <a:pt x="428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5" y="154"/>
                  </a:lnTo>
                  <a:lnTo>
                    <a:pt x="449" y="142"/>
                  </a:lnTo>
                  <a:lnTo>
                    <a:pt x="449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Freeform 8"/>
            <p:cNvSpPr>
              <a:spLocks/>
            </p:cNvSpPr>
            <p:nvPr/>
          </p:nvSpPr>
          <p:spPr bwMode="auto">
            <a:xfrm>
              <a:off x="4389" y="1454"/>
              <a:ext cx="451" cy="266"/>
            </a:xfrm>
            <a:custGeom>
              <a:avLst/>
              <a:gdLst>
                <a:gd name="T0" fmla="*/ 448 w 451"/>
                <a:gd name="T1" fmla="*/ 120 h 266"/>
                <a:gd name="T2" fmla="*/ 441 w 451"/>
                <a:gd name="T3" fmla="*/ 98 h 266"/>
                <a:gd name="T4" fmla="*/ 429 w 451"/>
                <a:gd name="T5" fmla="*/ 76 h 266"/>
                <a:gd name="T6" fmla="*/ 409 w 451"/>
                <a:gd name="T7" fmla="*/ 56 h 266"/>
                <a:gd name="T8" fmla="*/ 383 w 451"/>
                <a:gd name="T9" fmla="*/ 39 h 266"/>
                <a:gd name="T10" fmla="*/ 353 w 451"/>
                <a:gd name="T11" fmla="*/ 24 h 266"/>
                <a:gd name="T12" fmla="*/ 319 w 451"/>
                <a:gd name="T13" fmla="*/ 13 h 266"/>
                <a:gd name="T14" fmla="*/ 283 w 451"/>
                <a:gd name="T15" fmla="*/ 5 h 266"/>
                <a:gd name="T16" fmla="*/ 243 w 451"/>
                <a:gd name="T17" fmla="*/ 0 h 266"/>
                <a:gd name="T18" fmla="*/ 205 w 451"/>
                <a:gd name="T19" fmla="*/ 0 h 266"/>
                <a:gd name="T20" fmla="*/ 166 w 451"/>
                <a:gd name="T21" fmla="*/ 5 h 266"/>
                <a:gd name="T22" fmla="*/ 129 w 451"/>
                <a:gd name="T23" fmla="*/ 13 h 266"/>
                <a:gd name="T24" fmla="*/ 95 w 451"/>
                <a:gd name="T25" fmla="*/ 24 h 266"/>
                <a:gd name="T26" fmla="*/ 66 w 451"/>
                <a:gd name="T27" fmla="*/ 39 h 266"/>
                <a:gd name="T28" fmla="*/ 40 w 451"/>
                <a:gd name="T29" fmla="*/ 56 h 266"/>
                <a:gd name="T30" fmla="*/ 20 w 451"/>
                <a:gd name="T31" fmla="*/ 76 h 266"/>
                <a:gd name="T32" fmla="*/ 6 w 451"/>
                <a:gd name="T33" fmla="*/ 98 h 266"/>
                <a:gd name="T34" fmla="*/ 1 w 451"/>
                <a:gd name="T35" fmla="*/ 120 h 266"/>
                <a:gd name="T36" fmla="*/ 1 w 451"/>
                <a:gd name="T37" fmla="*/ 144 h 266"/>
                <a:gd name="T38" fmla="*/ 6 w 451"/>
                <a:gd name="T39" fmla="*/ 166 h 266"/>
                <a:gd name="T40" fmla="*/ 20 w 451"/>
                <a:gd name="T41" fmla="*/ 188 h 266"/>
                <a:gd name="T42" fmla="*/ 40 w 451"/>
                <a:gd name="T43" fmla="*/ 208 h 266"/>
                <a:gd name="T44" fmla="*/ 66 w 451"/>
                <a:gd name="T45" fmla="*/ 225 h 266"/>
                <a:gd name="T46" fmla="*/ 95 w 451"/>
                <a:gd name="T47" fmla="*/ 240 h 266"/>
                <a:gd name="T48" fmla="*/ 129 w 451"/>
                <a:gd name="T49" fmla="*/ 251 h 266"/>
                <a:gd name="T50" fmla="*/ 166 w 451"/>
                <a:gd name="T51" fmla="*/ 259 h 266"/>
                <a:gd name="T52" fmla="*/ 205 w 451"/>
                <a:gd name="T53" fmla="*/ 265 h 266"/>
                <a:gd name="T54" fmla="*/ 243 w 451"/>
                <a:gd name="T55" fmla="*/ 265 h 266"/>
                <a:gd name="T56" fmla="*/ 283 w 451"/>
                <a:gd name="T57" fmla="*/ 259 h 266"/>
                <a:gd name="T58" fmla="*/ 319 w 451"/>
                <a:gd name="T59" fmla="*/ 251 h 266"/>
                <a:gd name="T60" fmla="*/ 353 w 451"/>
                <a:gd name="T61" fmla="*/ 240 h 266"/>
                <a:gd name="T62" fmla="*/ 383 w 451"/>
                <a:gd name="T63" fmla="*/ 225 h 266"/>
                <a:gd name="T64" fmla="*/ 409 w 451"/>
                <a:gd name="T65" fmla="*/ 208 h 266"/>
                <a:gd name="T66" fmla="*/ 429 w 451"/>
                <a:gd name="T67" fmla="*/ 188 h 266"/>
                <a:gd name="T68" fmla="*/ 441 w 451"/>
                <a:gd name="T69" fmla="*/ 166 h 266"/>
                <a:gd name="T70" fmla="*/ 448 w 451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1"/>
                <a:gd name="T109" fmla="*/ 0 h 266"/>
                <a:gd name="T110" fmla="*/ 451 w 451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1" h="266">
                  <a:moveTo>
                    <a:pt x="450" y="132"/>
                  </a:move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4"/>
                  </a:lnTo>
                  <a:lnTo>
                    <a:pt x="336" y="17"/>
                  </a:lnTo>
                  <a:lnTo>
                    <a:pt x="319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1" y="17"/>
                  </a:lnTo>
                  <a:lnTo>
                    <a:pt x="95" y="24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6"/>
                  </a:lnTo>
                  <a:lnTo>
                    <a:pt x="6" y="166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6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5"/>
                  </a:lnTo>
                  <a:lnTo>
                    <a:pt x="225" y="265"/>
                  </a:lnTo>
                  <a:lnTo>
                    <a:pt x="243" y="265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1" y="257"/>
                  </a:lnTo>
                  <a:lnTo>
                    <a:pt x="319" y="251"/>
                  </a:lnTo>
                  <a:lnTo>
                    <a:pt x="336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7"/>
                  </a:lnTo>
                  <a:lnTo>
                    <a:pt x="441" y="166"/>
                  </a:lnTo>
                  <a:lnTo>
                    <a:pt x="446" y="156"/>
                  </a:lnTo>
                  <a:lnTo>
                    <a:pt x="448" y="144"/>
                  </a:lnTo>
                  <a:lnTo>
                    <a:pt x="450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Freeform 9"/>
            <p:cNvSpPr>
              <a:spLocks/>
            </p:cNvSpPr>
            <p:nvPr/>
          </p:nvSpPr>
          <p:spPr bwMode="auto">
            <a:xfrm>
              <a:off x="5184" y="1454"/>
              <a:ext cx="481" cy="266"/>
            </a:xfrm>
            <a:custGeom>
              <a:avLst/>
              <a:gdLst>
                <a:gd name="T0" fmla="*/ 0 w 481"/>
                <a:gd name="T1" fmla="*/ 144 h 266"/>
                <a:gd name="T2" fmla="*/ 7 w 481"/>
                <a:gd name="T3" fmla="*/ 166 h 266"/>
                <a:gd name="T4" fmla="*/ 22 w 481"/>
                <a:gd name="T5" fmla="*/ 188 h 266"/>
                <a:gd name="T6" fmla="*/ 42 w 481"/>
                <a:gd name="T7" fmla="*/ 208 h 266"/>
                <a:gd name="T8" fmla="*/ 69 w 481"/>
                <a:gd name="T9" fmla="*/ 225 h 266"/>
                <a:gd name="T10" fmla="*/ 102 w 481"/>
                <a:gd name="T11" fmla="*/ 240 h 266"/>
                <a:gd name="T12" fmla="*/ 138 w 481"/>
                <a:gd name="T13" fmla="*/ 251 h 266"/>
                <a:gd name="T14" fmla="*/ 178 w 481"/>
                <a:gd name="T15" fmla="*/ 259 h 266"/>
                <a:gd name="T16" fmla="*/ 219 w 481"/>
                <a:gd name="T17" fmla="*/ 265 h 266"/>
                <a:gd name="T18" fmla="*/ 260 w 481"/>
                <a:gd name="T19" fmla="*/ 265 h 266"/>
                <a:gd name="T20" fmla="*/ 301 w 481"/>
                <a:gd name="T21" fmla="*/ 259 h 266"/>
                <a:gd name="T22" fmla="*/ 341 w 481"/>
                <a:gd name="T23" fmla="*/ 251 h 266"/>
                <a:gd name="T24" fmla="*/ 377 w 481"/>
                <a:gd name="T25" fmla="*/ 240 h 266"/>
                <a:gd name="T26" fmla="*/ 410 w 481"/>
                <a:gd name="T27" fmla="*/ 225 h 266"/>
                <a:gd name="T28" fmla="*/ 436 w 481"/>
                <a:gd name="T29" fmla="*/ 208 h 266"/>
                <a:gd name="T30" fmla="*/ 457 w 481"/>
                <a:gd name="T31" fmla="*/ 187 h 266"/>
                <a:gd name="T32" fmla="*/ 472 w 481"/>
                <a:gd name="T33" fmla="*/ 166 h 266"/>
                <a:gd name="T34" fmla="*/ 478 w 481"/>
                <a:gd name="T35" fmla="*/ 144 h 266"/>
                <a:gd name="T36" fmla="*/ 478 w 481"/>
                <a:gd name="T37" fmla="*/ 120 h 266"/>
                <a:gd name="T38" fmla="*/ 472 w 481"/>
                <a:gd name="T39" fmla="*/ 98 h 266"/>
                <a:gd name="T40" fmla="*/ 457 w 481"/>
                <a:gd name="T41" fmla="*/ 76 h 266"/>
                <a:gd name="T42" fmla="*/ 436 w 481"/>
                <a:gd name="T43" fmla="*/ 56 h 266"/>
                <a:gd name="T44" fmla="*/ 410 w 481"/>
                <a:gd name="T45" fmla="*/ 39 h 266"/>
                <a:gd name="T46" fmla="*/ 377 w 481"/>
                <a:gd name="T47" fmla="*/ 23 h 266"/>
                <a:gd name="T48" fmla="*/ 341 w 481"/>
                <a:gd name="T49" fmla="*/ 13 h 266"/>
                <a:gd name="T50" fmla="*/ 301 w 481"/>
                <a:gd name="T51" fmla="*/ 5 h 266"/>
                <a:gd name="T52" fmla="*/ 260 w 481"/>
                <a:gd name="T53" fmla="*/ 0 h 266"/>
                <a:gd name="T54" fmla="*/ 219 w 481"/>
                <a:gd name="T55" fmla="*/ 0 h 266"/>
                <a:gd name="T56" fmla="*/ 177 w 481"/>
                <a:gd name="T57" fmla="*/ 5 h 266"/>
                <a:gd name="T58" fmla="*/ 138 w 481"/>
                <a:gd name="T59" fmla="*/ 13 h 266"/>
                <a:gd name="T60" fmla="*/ 102 w 481"/>
                <a:gd name="T61" fmla="*/ 24 h 266"/>
                <a:gd name="T62" fmla="*/ 69 w 481"/>
                <a:gd name="T63" fmla="*/ 39 h 266"/>
                <a:gd name="T64" fmla="*/ 42 w 481"/>
                <a:gd name="T65" fmla="*/ 56 h 266"/>
                <a:gd name="T66" fmla="*/ 22 w 481"/>
                <a:gd name="T67" fmla="*/ 76 h 266"/>
                <a:gd name="T68" fmla="*/ 7 w 481"/>
                <a:gd name="T69" fmla="*/ 98 h 266"/>
                <a:gd name="T70" fmla="*/ 0 w 481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1"/>
                <a:gd name="T109" fmla="*/ 0 h 266"/>
                <a:gd name="T110" fmla="*/ 481 w 481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1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7" y="166"/>
                  </a:lnTo>
                  <a:lnTo>
                    <a:pt x="13" y="177"/>
                  </a:lnTo>
                  <a:lnTo>
                    <a:pt x="22" y="188"/>
                  </a:lnTo>
                  <a:lnTo>
                    <a:pt x="31" y="199"/>
                  </a:lnTo>
                  <a:lnTo>
                    <a:pt x="42" y="208"/>
                  </a:lnTo>
                  <a:lnTo>
                    <a:pt x="56" y="217"/>
                  </a:lnTo>
                  <a:lnTo>
                    <a:pt x="69" y="225"/>
                  </a:lnTo>
                  <a:lnTo>
                    <a:pt x="86" y="233"/>
                  </a:lnTo>
                  <a:lnTo>
                    <a:pt x="102" y="240"/>
                  </a:lnTo>
                  <a:lnTo>
                    <a:pt x="119" y="246"/>
                  </a:lnTo>
                  <a:lnTo>
                    <a:pt x="138" y="251"/>
                  </a:lnTo>
                  <a:lnTo>
                    <a:pt x="157" y="257"/>
                  </a:lnTo>
                  <a:lnTo>
                    <a:pt x="178" y="259"/>
                  </a:lnTo>
                  <a:lnTo>
                    <a:pt x="198" y="262"/>
                  </a:lnTo>
                  <a:lnTo>
                    <a:pt x="219" y="265"/>
                  </a:lnTo>
                  <a:lnTo>
                    <a:pt x="239" y="265"/>
                  </a:lnTo>
                  <a:lnTo>
                    <a:pt x="260" y="265"/>
                  </a:lnTo>
                  <a:lnTo>
                    <a:pt x="281" y="262"/>
                  </a:lnTo>
                  <a:lnTo>
                    <a:pt x="301" y="259"/>
                  </a:lnTo>
                  <a:lnTo>
                    <a:pt x="321" y="257"/>
                  </a:lnTo>
                  <a:lnTo>
                    <a:pt x="341" y="251"/>
                  </a:lnTo>
                  <a:lnTo>
                    <a:pt x="360" y="246"/>
                  </a:lnTo>
                  <a:lnTo>
                    <a:pt x="377" y="240"/>
                  </a:lnTo>
                  <a:lnTo>
                    <a:pt x="393" y="233"/>
                  </a:lnTo>
                  <a:lnTo>
                    <a:pt x="410" y="225"/>
                  </a:lnTo>
                  <a:lnTo>
                    <a:pt x="423" y="217"/>
                  </a:lnTo>
                  <a:lnTo>
                    <a:pt x="436" y="208"/>
                  </a:lnTo>
                  <a:lnTo>
                    <a:pt x="447" y="198"/>
                  </a:lnTo>
                  <a:lnTo>
                    <a:pt x="457" y="187"/>
                  </a:lnTo>
                  <a:lnTo>
                    <a:pt x="465" y="177"/>
                  </a:lnTo>
                  <a:lnTo>
                    <a:pt x="472" y="166"/>
                  </a:lnTo>
                  <a:lnTo>
                    <a:pt x="476" y="156"/>
                  </a:lnTo>
                  <a:lnTo>
                    <a:pt x="478" y="144"/>
                  </a:lnTo>
                  <a:lnTo>
                    <a:pt x="480" y="132"/>
                  </a:lnTo>
                  <a:lnTo>
                    <a:pt x="478" y="120"/>
                  </a:lnTo>
                  <a:lnTo>
                    <a:pt x="476" y="108"/>
                  </a:lnTo>
                  <a:lnTo>
                    <a:pt x="472" y="98"/>
                  </a:lnTo>
                  <a:lnTo>
                    <a:pt x="465" y="86"/>
                  </a:lnTo>
                  <a:lnTo>
                    <a:pt x="457" y="76"/>
                  </a:lnTo>
                  <a:lnTo>
                    <a:pt x="447" y="65"/>
                  </a:lnTo>
                  <a:lnTo>
                    <a:pt x="436" y="56"/>
                  </a:lnTo>
                  <a:lnTo>
                    <a:pt x="423" y="47"/>
                  </a:lnTo>
                  <a:lnTo>
                    <a:pt x="410" y="39"/>
                  </a:lnTo>
                  <a:lnTo>
                    <a:pt x="393" y="31"/>
                  </a:lnTo>
                  <a:lnTo>
                    <a:pt x="377" y="23"/>
                  </a:lnTo>
                  <a:lnTo>
                    <a:pt x="360" y="17"/>
                  </a:lnTo>
                  <a:lnTo>
                    <a:pt x="341" y="13"/>
                  </a:lnTo>
                  <a:lnTo>
                    <a:pt x="321" y="7"/>
                  </a:lnTo>
                  <a:lnTo>
                    <a:pt x="301" y="5"/>
                  </a:lnTo>
                  <a:lnTo>
                    <a:pt x="281" y="2"/>
                  </a:lnTo>
                  <a:lnTo>
                    <a:pt x="260" y="0"/>
                  </a:lnTo>
                  <a:lnTo>
                    <a:pt x="239" y="0"/>
                  </a:lnTo>
                  <a:lnTo>
                    <a:pt x="219" y="0"/>
                  </a:lnTo>
                  <a:lnTo>
                    <a:pt x="198" y="2"/>
                  </a:lnTo>
                  <a:lnTo>
                    <a:pt x="177" y="5"/>
                  </a:lnTo>
                  <a:lnTo>
                    <a:pt x="157" y="7"/>
                  </a:lnTo>
                  <a:lnTo>
                    <a:pt x="138" y="13"/>
                  </a:lnTo>
                  <a:lnTo>
                    <a:pt x="119" y="18"/>
                  </a:lnTo>
                  <a:lnTo>
                    <a:pt x="102" y="24"/>
                  </a:lnTo>
                  <a:lnTo>
                    <a:pt x="84" y="31"/>
                  </a:lnTo>
                  <a:lnTo>
                    <a:pt x="69" y="39"/>
                  </a:lnTo>
                  <a:lnTo>
                    <a:pt x="56" y="47"/>
                  </a:lnTo>
                  <a:lnTo>
                    <a:pt x="42" y="56"/>
                  </a:lnTo>
                  <a:lnTo>
                    <a:pt x="31" y="66"/>
                  </a:lnTo>
                  <a:lnTo>
                    <a:pt x="22" y="76"/>
                  </a:lnTo>
                  <a:lnTo>
                    <a:pt x="13" y="87"/>
                  </a:lnTo>
                  <a:lnTo>
                    <a:pt x="7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Freeform 10"/>
            <p:cNvSpPr>
              <a:spLocks/>
            </p:cNvSpPr>
            <p:nvPr/>
          </p:nvSpPr>
          <p:spPr bwMode="auto">
            <a:xfrm>
              <a:off x="3894" y="1104"/>
              <a:ext cx="450" cy="266"/>
            </a:xfrm>
            <a:custGeom>
              <a:avLst/>
              <a:gdLst>
                <a:gd name="T0" fmla="*/ 0 w 450"/>
                <a:gd name="T1" fmla="*/ 144 h 266"/>
                <a:gd name="T2" fmla="*/ 8 w 450"/>
                <a:gd name="T3" fmla="*/ 166 h 266"/>
                <a:gd name="T4" fmla="*/ 20 w 450"/>
                <a:gd name="T5" fmla="*/ 188 h 266"/>
                <a:gd name="T6" fmla="*/ 40 w 450"/>
                <a:gd name="T7" fmla="*/ 208 h 266"/>
                <a:gd name="T8" fmla="*/ 65 w 450"/>
                <a:gd name="T9" fmla="*/ 226 h 266"/>
                <a:gd name="T10" fmla="*/ 95 w 450"/>
                <a:gd name="T11" fmla="*/ 241 h 266"/>
                <a:gd name="T12" fmla="*/ 129 w 450"/>
                <a:gd name="T13" fmla="*/ 253 h 266"/>
                <a:gd name="T14" fmla="*/ 166 w 450"/>
                <a:gd name="T15" fmla="*/ 259 h 266"/>
                <a:gd name="T16" fmla="*/ 205 w 450"/>
                <a:gd name="T17" fmla="*/ 263 h 266"/>
                <a:gd name="T18" fmla="*/ 244 w 450"/>
                <a:gd name="T19" fmla="*/ 263 h 266"/>
                <a:gd name="T20" fmla="*/ 283 w 450"/>
                <a:gd name="T21" fmla="*/ 259 h 266"/>
                <a:gd name="T22" fmla="*/ 319 w 450"/>
                <a:gd name="T23" fmla="*/ 251 h 266"/>
                <a:gd name="T24" fmla="*/ 353 w 450"/>
                <a:gd name="T25" fmla="*/ 241 h 266"/>
                <a:gd name="T26" fmla="*/ 383 w 450"/>
                <a:gd name="T27" fmla="*/ 225 h 266"/>
                <a:gd name="T28" fmla="*/ 409 w 450"/>
                <a:gd name="T29" fmla="*/ 208 h 266"/>
                <a:gd name="T30" fmla="*/ 428 w 450"/>
                <a:gd name="T31" fmla="*/ 188 h 266"/>
                <a:gd name="T32" fmla="*/ 442 w 450"/>
                <a:gd name="T33" fmla="*/ 166 h 266"/>
                <a:gd name="T34" fmla="*/ 449 w 450"/>
                <a:gd name="T35" fmla="*/ 144 h 266"/>
                <a:gd name="T36" fmla="*/ 449 w 450"/>
                <a:gd name="T37" fmla="*/ 120 h 266"/>
                <a:gd name="T38" fmla="*/ 442 w 450"/>
                <a:gd name="T39" fmla="*/ 98 h 266"/>
                <a:gd name="T40" fmla="*/ 428 w 450"/>
                <a:gd name="T41" fmla="*/ 76 h 266"/>
                <a:gd name="T42" fmla="*/ 409 w 450"/>
                <a:gd name="T43" fmla="*/ 56 h 266"/>
                <a:gd name="T44" fmla="*/ 383 w 450"/>
                <a:gd name="T45" fmla="*/ 39 h 266"/>
                <a:gd name="T46" fmla="*/ 353 w 450"/>
                <a:gd name="T47" fmla="*/ 23 h 266"/>
                <a:gd name="T48" fmla="*/ 319 w 450"/>
                <a:gd name="T49" fmla="*/ 11 h 266"/>
                <a:gd name="T50" fmla="*/ 283 w 450"/>
                <a:gd name="T51" fmla="*/ 3 h 266"/>
                <a:gd name="T52" fmla="*/ 244 w 450"/>
                <a:gd name="T53" fmla="*/ 1 h 266"/>
                <a:gd name="T54" fmla="*/ 205 w 450"/>
                <a:gd name="T55" fmla="*/ 1 h 266"/>
                <a:gd name="T56" fmla="*/ 166 w 450"/>
                <a:gd name="T57" fmla="*/ 3 h 266"/>
                <a:gd name="T58" fmla="*/ 129 w 450"/>
                <a:gd name="T59" fmla="*/ 11 h 266"/>
                <a:gd name="T60" fmla="*/ 95 w 450"/>
                <a:gd name="T61" fmla="*/ 23 h 266"/>
                <a:gd name="T62" fmla="*/ 65 w 450"/>
                <a:gd name="T63" fmla="*/ 39 h 266"/>
                <a:gd name="T64" fmla="*/ 40 w 450"/>
                <a:gd name="T65" fmla="*/ 56 h 266"/>
                <a:gd name="T66" fmla="*/ 20 w 450"/>
                <a:gd name="T67" fmla="*/ 77 h 266"/>
                <a:gd name="T68" fmla="*/ 8 w 450"/>
                <a:gd name="T69" fmla="*/ 98 h 266"/>
                <a:gd name="T70" fmla="*/ 0 w 450"/>
                <a:gd name="T71" fmla="*/ 120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0"/>
                <a:gd name="T109" fmla="*/ 0 h 266"/>
                <a:gd name="T110" fmla="*/ 450 w 450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0" h="266">
                  <a:moveTo>
                    <a:pt x="0" y="132"/>
                  </a:moveTo>
                  <a:lnTo>
                    <a:pt x="0" y="144"/>
                  </a:lnTo>
                  <a:lnTo>
                    <a:pt x="3" y="156"/>
                  </a:lnTo>
                  <a:lnTo>
                    <a:pt x="8" y="166"/>
                  </a:lnTo>
                  <a:lnTo>
                    <a:pt x="12" y="178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6"/>
                  </a:lnTo>
                  <a:lnTo>
                    <a:pt x="80" y="233"/>
                  </a:lnTo>
                  <a:lnTo>
                    <a:pt x="95" y="241"/>
                  </a:lnTo>
                  <a:lnTo>
                    <a:pt x="111" y="246"/>
                  </a:lnTo>
                  <a:lnTo>
                    <a:pt x="129" y="253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3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1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6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8" y="188"/>
                  </a:lnTo>
                  <a:lnTo>
                    <a:pt x="436" y="178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8" y="76"/>
                  </a:lnTo>
                  <a:lnTo>
                    <a:pt x="418" y="66"/>
                  </a:lnTo>
                  <a:lnTo>
                    <a:pt x="409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0" y="120"/>
                  </a:lnTo>
                  <a:lnTo>
                    <a:pt x="0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Freeform 11"/>
            <p:cNvSpPr>
              <a:spLocks/>
            </p:cNvSpPr>
            <p:nvPr/>
          </p:nvSpPr>
          <p:spPr bwMode="auto">
            <a:xfrm>
              <a:off x="2592" y="1447"/>
              <a:ext cx="450" cy="265"/>
            </a:xfrm>
            <a:custGeom>
              <a:avLst/>
              <a:gdLst>
                <a:gd name="T0" fmla="*/ 447 w 450"/>
                <a:gd name="T1" fmla="*/ 120 h 265"/>
                <a:gd name="T2" fmla="*/ 442 w 450"/>
                <a:gd name="T3" fmla="*/ 98 h 265"/>
                <a:gd name="T4" fmla="*/ 428 w 450"/>
                <a:gd name="T5" fmla="*/ 75 h 265"/>
                <a:gd name="T6" fmla="*/ 408 w 450"/>
                <a:gd name="T7" fmla="*/ 56 h 265"/>
                <a:gd name="T8" fmla="*/ 383 w 450"/>
                <a:gd name="T9" fmla="*/ 39 h 265"/>
                <a:gd name="T10" fmla="*/ 353 w 450"/>
                <a:gd name="T11" fmla="*/ 23 h 265"/>
                <a:gd name="T12" fmla="*/ 319 w 450"/>
                <a:gd name="T13" fmla="*/ 13 h 265"/>
                <a:gd name="T14" fmla="*/ 283 w 450"/>
                <a:gd name="T15" fmla="*/ 5 h 265"/>
                <a:gd name="T16" fmla="*/ 243 w 450"/>
                <a:gd name="T17" fmla="*/ 1 h 265"/>
                <a:gd name="T18" fmla="*/ 205 w 450"/>
                <a:gd name="T19" fmla="*/ 1 h 265"/>
                <a:gd name="T20" fmla="*/ 166 w 450"/>
                <a:gd name="T21" fmla="*/ 5 h 265"/>
                <a:gd name="T22" fmla="*/ 129 w 450"/>
                <a:gd name="T23" fmla="*/ 13 h 265"/>
                <a:gd name="T24" fmla="*/ 95 w 450"/>
                <a:gd name="T25" fmla="*/ 23 h 265"/>
                <a:gd name="T26" fmla="*/ 65 w 450"/>
                <a:gd name="T27" fmla="*/ 39 h 265"/>
                <a:gd name="T28" fmla="*/ 40 w 450"/>
                <a:gd name="T29" fmla="*/ 56 h 265"/>
                <a:gd name="T30" fmla="*/ 20 w 450"/>
                <a:gd name="T31" fmla="*/ 75 h 265"/>
                <a:gd name="T32" fmla="*/ 6 w 450"/>
                <a:gd name="T33" fmla="*/ 98 h 265"/>
                <a:gd name="T34" fmla="*/ 0 w 450"/>
                <a:gd name="T35" fmla="*/ 120 h 265"/>
                <a:gd name="T36" fmla="*/ 0 w 450"/>
                <a:gd name="T37" fmla="*/ 143 h 265"/>
                <a:gd name="T38" fmla="*/ 6 w 450"/>
                <a:gd name="T39" fmla="*/ 165 h 265"/>
                <a:gd name="T40" fmla="*/ 20 w 450"/>
                <a:gd name="T41" fmla="*/ 188 h 265"/>
                <a:gd name="T42" fmla="*/ 40 w 450"/>
                <a:gd name="T43" fmla="*/ 207 h 265"/>
                <a:gd name="T44" fmla="*/ 65 w 450"/>
                <a:gd name="T45" fmla="*/ 224 h 265"/>
                <a:gd name="T46" fmla="*/ 95 w 450"/>
                <a:gd name="T47" fmla="*/ 240 h 265"/>
                <a:gd name="T48" fmla="*/ 129 w 450"/>
                <a:gd name="T49" fmla="*/ 250 h 265"/>
                <a:gd name="T50" fmla="*/ 166 w 450"/>
                <a:gd name="T51" fmla="*/ 258 h 265"/>
                <a:gd name="T52" fmla="*/ 205 w 450"/>
                <a:gd name="T53" fmla="*/ 264 h 265"/>
                <a:gd name="T54" fmla="*/ 243 w 450"/>
                <a:gd name="T55" fmla="*/ 264 h 265"/>
                <a:gd name="T56" fmla="*/ 283 w 450"/>
                <a:gd name="T57" fmla="*/ 258 h 265"/>
                <a:gd name="T58" fmla="*/ 319 w 450"/>
                <a:gd name="T59" fmla="*/ 250 h 265"/>
                <a:gd name="T60" fmla="*/ 353 w 450"/>
                <a:gd name="T61" fmla="*/ 240 h 265"/>
                <a:gd name="T62" fmla="*/ 383 w 450"/>
                <a:gd name="T63" fmla="*/ 224 h 265"/>
                <a:gd name="T64" fmla="*/ 408 w 450"/>
                <a:gd name="T65" fmla="*/ 207 h 265"/>
                <a:gd name="T66" fmla="*/ 428 w 450"/>
                <a:gd name="T67" fmla="*/ 188 h 265"/>
                <a:gd name="T68" fmla="*/ 442 w 450"/>
                <a:gd name="T69" fmla="*/ 165 h 265"/>
                <a:gd name="T70" fmla="*/ 447 w 450"/>
                <a:gd name="T71" fmla="*/ 143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0"/>
                <a:gd name="T109" fmla="*/ 0 h 265"/>
                <a:gd name="T110" fmla="*/ 450 w 450"/>
                <a:gd name="T111" fmla="*/ 265 h 26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0" h="265">
                  <a:moveTo>
                    <a:pt x="449" y="132"/>
                  </a:moveTo>
                  <a:lnTo>
                    <a:pt x="447" y="120"/>
                  </a:lnTo>
                  <a:lnTo>
                    <a:pt x="445" y="108"/>
                  </a:lnTo>
                  <a:lnTo>
                    <a:pt x="442" y="98"/>
                  </a:lnTo>
                  <a:lnTo>
                    <a:pt x="435" y="87"/>
                  </a:lnTo>
                  <a:lnTo>
                    <a:pt x="428" y="75"/>
                  </a:lnTo>
                  <a:lnTo>
                    <a:pt x="418" y="66"/>
                  </a:lnTo>
                  <a:lnTo>
                    <a:pt x="408" y="56"/>
                  </a:lnTo>
                  <a:lnTo>
                    <a:pt x="396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8"/>
                  </a:lnTo>
                  <a:lnTo>
                    <a:pt x="319" y="13"/>
                  </a:lnTo>
                  <a:lnTo>
                    <a:pt x="300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5" y="1"/>
                  </a:lnTo>
                  <a:lnTo>
                    <a:pt x="185" y="2"/>
                  </a:lnTo>
                  <a:lnTo>
                    <a:pt x="166" y="5"/>
                  </a:lnTo>
                  <a:lnTo>
                    <a:pt x="146" y="7"/>
                  </a:lnTo>
                  <a:lnTo>
                    <a:pt x="129" y="13"/>
                  </a:lnTo>
                  <a:lnTo>
                    <a:pt x="111" y="18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29" y="66"/>
                  </a:lnTo>
                  <a:lnTo>
                    <a:pt x="20" y="75"/>
                  </a:lnTo>
                  <a:lnTo>
                    <a:pt x="12" y="87"/>
                  </a:lnTo>
                  <a:lnTo>
                    <a:pt x="6" y="98"/>
                  </a:lnTo>
                  <a:lnTo>
                    <a:pt x="3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0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12" y="177"/>
                  </a:lnTo>
                  <a:lnTo>
                    <a:pt x="20" y="188"/>
                  </a:lnTo>
                  <a:lnTo>
                    <a:pt x="29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5" y="224"/>
                  </a:lnTo>
                  <a:lnTo>
                    <a:pt x="80" y="232"/>
                  </a:lnTo>
                  <a:lnTo>
                    <a:pt x="95" y="240"/>
                  </a:lnTo>
                  <a:lnTo>
                    <a:pt x="111" y="245"/>
                  </a:lnTo>
                  <a:lnTo>
                    <a:pt x="129" y="250"/>
                  </a:lnTo>
                  <a:lnTo>
                    <a:pt x="146" y="256"/>
                  </a:lnTo>
                  <a:lnTo>
                    <a:pt x="166" y="258"/>
                  </a:lnTo>
                  <a:lnTo>
                    <a:pt x="185" y="261"/>
                  </a:lnTo>
                  <a:lnTo>
                    <a:pt x="205" y="264"/>
                  </a:lnTo>
                  <a:lnTo>
                    <a:pt x="223" y="264"/>
                  </a:lnTo>
                  <a:lnTo>
                    <a:pt x="243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0" y="256"/>
                  </a:lnTo>
                  <a:lnTo>
                    <a:pt x="319" y="250"/>
                  </a:lnTo>
                  <a:lnTo>
                    <a:pt x="337" y="245"/>
                  </a:lnTo>
                  <a:lnTo>
                    <a:pt x="353" y="240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6" y="216"/>
                  </a:lnTo>
                  <a:lnTo>
                    <a:pt x="408" y="207"/>
                  </a:lnTo>
                  <a:lnTo>
                    <a:pt x="418" y="198"/>
                  </a:lnTo>
                  <a:lnTo>
                    <a:pt x="428" y="188"/>
                  </a:lnTo>
                  <a:lnTo>
                    <a:pt x="435" y="177"/>
                  </a:lnTo>
                  <a:lnTo>
                    <a:pt x="442" y="165"/>
                  </a:lnTo>
                  <a:lnTo>
                    <a:pt x="445" y="154"/>
                  </a:lnTo>
                  <a:lnTo>
                    <a:pt x="447" y="143"/>
                  </a:lnTo>
                  <a:lnTo>
                    <a:pt x="449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Freeform 12"/>
            <p:cNvSpPr>
              <a:spLocks/>
            </p:cNvSpPr>
            <p:nvPr/>
          </p:nvSpPr>
          <p:spPr bwMode="auto">
            <a:xfrm>
              <a:off x="3417" y="1447"/>
              <a:ext cx="451" cy="265"/>
            </a:xfrm>
            <a:custGeom>
              <a:avLst/>
              <a:gdLst>
                <a:gd name="T0" fmla="*/ 1 w 451"/>
                <a:gd name="T1" fmla="*/ 143 h 265"/>
                <a:gd name="T2" fmla="*/ 8 w 451"/>
                <a:gd name="T3" fmla="*/ 165 h 265"/>
                <a:gd name="T4" fmla="*/ 20 w 451"/>
                <a:gd name="T5" fmla="*/ 188 h 265"/>
                <a:gd name="T6" fmla="*/ 40 w 451"/>
                <a:gd name="T7" fmla="*/ 207 h 265"/>
                <a:gd name="T8" fmla="*/ 66 w 451"/>
                <a:gd name="T9" fmla="*/ 226 h 265"/>
                <a:gd name="T10" fmla="*/ 96 w 451"/>
                <a:gd name="T11" fmla="*/ 240 h 265"/>
                <a:gd name="T12" fmla="*/ 129 w 451"/>
                <a:gd name="T13" fmla="*/ 250 h 265"/>
                <a:gd name="T14" fmla="*/ 166 w 451"/>
                <a:gd name="T15" fmla="*/ 258 h 265"/>
                <a:gd name="T16" fmla="*/ 205 w 451"/>
                <a:gd name="T17" fmla="*/ 264 h 265"/>
                <a:gd name="T18" fmla="*/ 244 w 451"/>
                <a:gd name="T19" fmla="*/ 264 h 265"/>
                <a:gd name="T20" fmla="*/ 283 w 451"/>
                <a:gd name="T21" fmla="*/ 258 h 265"/>
                <a:gd name="T22" fmla="*/ 320 w 451"/>
                <a:gd name="T23" fmla="*/ 250 h 265"/>
                <a:gd name="T24" fmla="*/ 353 w 451"/>
                <a:gd name="T25" fmla="*/ 239 h 265"/>
                <a:gd name="T26" fmla="*/ 383 w 451"/>
                <a:gd name="T27" fmla="*/ 224 h 265"/>
                <a:gd name="T28" fmla="*/ 409 w 451"/>
                <a:gd name="T29" fmla="*/ 207 h 265"/>
                <a:gd name="T30" fmla="*/ 429 w 451"/>
                <a:gd name="T31" fmla="*/ 188 h 265"/>
                <a:gd name="T32" fmla="*/ 441 w 451"/>
                <a:gd name="T33" fmla="*/ 165 h 265"/>
                <a:gd name="T34" fmla="*/ 448 w 451"/>
                <a:gd name="T35" fmla="*/ 143 h 265"/>
                <a:gd name="T36" fmla="*/ 448 w 451"/>
                <a:gd name="T37" fmla="*/ 120 h 265"/>
                <a:gd name="T38" fmla="*/ 441 w 451"/>
                <a:gd name="T39" fmla="*/ 98 h 265"/>
                <a:gd name="T40" fmla="*/ 429 w 451"/>
                <a:gd name="T41" fmla="*/ 75 h 265"/>
                <a:gd name="T42" fmla="*/ 409 w 451"/>
                <a:gd name="T43" fmla="*/ 56 h 265"/>
                <a:gd name="T44" fmla="*/ 383 w 451"/>
                <a:gd name="T45" fmla="*/ 39 h 265"/>
                <a:gd name="T46" fmla="*/ 353 w 451"/>
                <a:gd name="T47" fmla="*/ 23 h 265"/>
                <a:gd name="T48" fmla="*/ 320 w 451"/>
                <a:gd name="T49" fmla="*/ 13 h 265"/>
                <a:gd name="T50" fmla="*/ 283 w 451"/>
                <a:gd name="T51" fmla="*/ 5 h 265"/>
                <a:gd name="T52" fmla="*/ 244 w 451"/>
                <a:gd name="T53" fmla="*/ 1 h 265"/>
                <a:gd name="T54" fmla="*/ 205 w 451"/>
                <a:gd name="T55" fmla="*/ 1 h 265"/>
                <a:gd name="T56" fmla="*/ 166 w 451"/>
                <a:gd name="T57" fmla="*/ 5 h 265"/>
                <a:gd name="T58" fmla="*/ 129 w 451"/>
                <a:gd name="T59" fmla="*/ 13 h 265"/>
                <a:gd name="T60" fmla="*/ 96 w 451"/>
                <a:gd name="T61" fmla="*/ 23 h 265"/>
                <a:gd name="T62" fmla="*/ 66 w 451"/>
                <a:gd name="T63" fmla="*/ 39 h 265"/>
                <a:gd name="T64" fmla="*/ 40 w 451"/>
                <a:gd name="T65" fmla="*/ 56 h 265"/>
                <a:gd name="T66" fmla="*/ 20 w 451"/>
                <a:gd name="T67" fmla="*/ 77 h 265"/>
                <a:gd name="T68" fmla="*/ 8 w 451"/>
                <a:gd name="T69" fmla="*/ 98 h 265"/>
                <a:gd name="T70" fmla="*/ 1 w 451"/>
                <a:gd name="T71" fmla="*/ 120 h 2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1"/>
                <a:gd name="T109" fmla="*/ 0 h 265"/>
                <a:gd name="T110" fmla="*/ 451 w 451"/>
                <a:gd name="T111" fmla="*/ 265 h 26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1" h="265">
                  <a:moveTo>
                    <a:pt x="0" y="132"/>
                  </a:moveTo>
                  <a:lnTo>
                    <a:pt x="1" y="143"/>
                  </a:lnTo>
                  <a:lnTo>
                    <a:pt x="3" y="154"/>
                  </a:lnTo>
                  <a:lnTo>
                    <a:pt x="8" y="165"/>
                  </a:lnTo>
                  <a:lnTo>
                    <a:pt x="13" y="177"/>
                  </a:lnTo>
                  <a:lnTo>
                    <a:pt x="20" y="188"/>
                  </a:lnTo>
                  <a:lnTo>
                    <a:pt x="30" y="198"/>
                  </a:lnTo>
                  <a:lnTo>
                    <a:pt x="40" y="207"/>
                  </a:lnTo>
                  <a:lnTo>
                    <a:pt x="52" y="216"/>
                  </a:lnTo>
                  <a:lnTo>
                    <a:pt x="66" y="226"/>
                  </a:lnTo>
                  <a:lnTo>
                    <a:pt x="80" y="232"/>
                  </a:lnTo>
                  <a:lnTo>
                    <a:pt x="96" y="240"/>
                  </a:lnTo>
                  <a:lnTo>
                    <a:pt x="113" y="245"/>
                  </a:lnTo>
                  <a:lnTo>
                    <a:pt x="129" y="250"/>
                  </a:lnTo>
                  <a:lnTo>
                    <a:pt x="148" y="256"/>
                  </a:lnTo>
                  <a:lnTo>
                    <a:pt x="166" y="258"/>
                  </a:lnTo>
                  <a:lnTo>
                    <a:pt x="186" y="261"/>
                  </a:lnTo>
                  <a:lnTo>
                    <a:pt x="205" y="264"/>
                  </a:lnTo>
                  <a:lnTo>
                    <a:pt x="225" y="264"/>
                  </a:lnTo>
                  <a:lnTo>
                    <a:pt x="244" y="264"/>
                  </a:lnTo>
                  <a:lnTo>
                    <a:pt x="263" y="261"/>
                  </a:lnTo>
                  <a:lnTo>
                    <a:pt x="283" y="258"/>
                  </a:lnTo>
                  <a:lnTo>
                    <a:pt x="301" y="256"/>
                  </a:lnTo>
                  <a:lnTo>
                    <a:pt x="320" y="250"/>
                  </a:lnTo>
                  <a:lnTo>
                    <a:pt x="336" y="245"/>
                  </a:lnTo>
                  <a:lnTo>
                    <a:pt x="353" y="239"/>
                  </a:lnTo>
                  <a:lnTo>
                    <a:pt x="369" y="232"/>
                  </a:lnTo>
                  <a:lnTo>
                    <a:pt x="383" y="224"/>
                  </a:lnTo>
                  <a:lnTo>
                    <a:pt x="397" y="216"/>
                  </a:lnTo>
                  <a:lnTo>
                    <a:pt x="409" y="207"/>
                  </a:lnTo>
                  <a:lnTo>
                    <a:pt x="419" y="198"/>
                  </a:lnTo>
                  <a:lnTo>
                    <a:pt x="429" y="188"/>
                  </a:lnTo>
                  <a:lnTo>
                    <a:pt x="436" y="176"/>
                  </a:lnTo>
                  <a:lnTo>
                    <a:pt x="441" y="165"/>
                  </a:lnTo>
                  <a:lnTo>
                    <a:pt x="446" y="154"/>
                  </a:lnTo>
                  <a:lnTo>
                    <a:pt x="448" y="143"/>
                  </a:lnTo>
                  <a:lnTo>
                    <a:pt x="450" y="132"/>
                  </a:lnTo>
                  <a:lnTo>
                    <a:pt x="448" y="120"/>
                  </a:lnTo>
                  <a:lnTo>
                    <a:pt x="446" y="108"/>
                  </a:lnTo>
                  <a:lnTo>
                    <a:pt x="441" y="98"/>
                  </a:lnTo>
                  <a:lnTo>
                    <a:pt x="436" y="87"/>
                  </a:lnTo>
                  <a:lnTo>
                    <a:pt x="429" y="75"/>
                  </a:lnTo>
                  <a:lnTo>
                    <a:pt x="419" y="66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9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6" y="18"/>
                  </a:lnTo>
                  <a:lnTo>
                    <a:pt x="320" y="13"/>
                  </a:lnTo>
                  <a:lnTo>
                    <a:pt x="301" y="7"/>
                  </a:lnTo>
                  <a:lnTo>
                    <a:pt x="283" y="5"/>
                  </a:lnTo>
                  <a:lnTo>
                    <a:pt x="263" y="2"/>
                  </a:lnTo>
                  <a:lnTo>
                    <a:pt x="244" y="1"/>
                  </a:lnTo>
                  <a:lnTo>
                    <a:pt x="225" y="0"/>
                  </a:lnTo>
                  <a:lnTo>
                    <a:pt x="205" y="1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48" y="7"/>
                  </a:lnTo>
                  <a:lnTo>
                    <a:pt x="129" y="13"/>
                  </a:lnTo>
                  <a:lnTo>
                    <a:pt x="113" y="18"/>
                  </a:lnTo>
                  <a:lnTo>
                    <a:pt x="96" y="23"/>
                  </a:lnTo>
                  <a:lnTo>
                    <a:pt x="80" y="31"/>
                  </a:lnTo>
                  <a:lnTo>
                    <a:pt x="66" y="39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6"/>
                  </a:lnTo>
                  <a:lnTo>
                    <a:pt x="20" y="77"/>
                  </a:lnTo>
                  <a:lnTo>
                    <a:pt x="13" y="87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</a:path>
              </a:pathLst>
            </a:custGeom>
            <a:solidFill>
              <a:schemeClr val="bg2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Freeform 13"/>
            <p:cNvSpPr>
              <a:spLocks/>
            </p:cNvSpPr>
            <p:nvPr/>
          </p:nvSpPr>
          <p:spPr bwMode="auto">
            <a:xfrm>
              <a:off x="3792" y="1772"/>
              <a:ext cx="721" cy="437"/>
            </a:xfrm>
            <a:custGeom>
              <a:avLst/>
              <a:gdLst>
                <a:gd name="T0" fmla="*/ 0 w 721"/>
                <a:gd name="T1" fmla="*/ 218 h 437"/>
                <a:gd name="T2" fmla="*/ 354 w 721"/>
                <a:gd name="T3" fmla="*/ 0 h 437"/>
                <a:gd name="T4" fmla="*/ 720 w 721"/>
                <a:gd name="T5" fmla="*/ 227 h 437"/>
                <a:gd name="T6" fmla="*/ 354 w 721"/>
                <a:gd name="T7" fmla="*/ 436 h 437"/>
                <a:gd name="T8" fmla="*/ 0 w 721"/>
                <a:gd name="T9" fmla="*/ 218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1"/>
                <a:gd name="T16" fmla="*/ 0 h 437"/>
                <a:gd name="T17" fmla="*/ 721 w 721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1" h="437">
                  <a:moveTo>
                    <a:pt x="0" y="218"/>
                  </a:moveTo>
                  <a:lnTo>
                    <a:pt x="354" y="0"/>
                  </a:lnTo>
                  <a:lnTo>
                    <a:pt x="720" y="227"/>
                  </a:lnTo>
                  <a:lnTo>
                    <a:pt x="354" y="436"/>
                  </a:lnTo>
                  <a:lnTo>
                    <a:pt x="0" y="2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Freeform 14"/>
            <p:cNvSpPr>
              <a:spLocks/>
            </p:cNvSpPr>
            <p:nvPr/>
          </p:nvSpPr>
          <p:spPr bwMode="auto">
            <a:xfrm>
              <a:off x="4704" y="1881"/>
              <a:ext cx="865" cy="274"/>
            </a:xfrm>
            <a:custGeom>
              <a:avLst/>
              <a:gdLst>
                <a:gd name="T0" fmla="*/ 864 w 865"/>
                <a:gd name="T1" fmla="*/ 273 h 274"/>
                <a:gd name="T2" fmla="*/ 864 w 865"/>
                <a:gd name="T3" fmla="*/ 0 h 274"/>
                <a:gd name="T4" fmla="*/ 0 w 865"/>
                <a:gd name="T5" fmla="*/ 0 h 274"/>
                <a:gd name="T6" fmla="*/ 0 w 865"/>
                <a:gd name="T7" fmla="*/ 273 h 274"/>
                <a:gd name="T8" fmla="*/ 864 w 865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274"/>
                <a:gd name="T17" fmla="*/ 865 w 865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274">
                  <a:moveTo>
                    <a:pt x="864" y="273"/>
                  </a:moveTo>
                  <a:lnTo>
                    <a:pt x="864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864" y="2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Freeform 15"/>
            <p:cNvSpPr>
              <a:spLocks/>
            </p:cNvSpPr>
            <p:nvPr/>
          </p:nvSpPr>
          <p:spPr bwMode="auto">
            <a:xfrm>
              <a:off x="2784" y="1873"/>
              <a:ext cx="769" cy="274"/>
            </a:xfrm>
            <a:custGeom>
              <a:avLst/>
              <a:gdLst>
                <a:gd name="T0" fmla="*/ 768 w 769"/>
                <a:gd name="T1" fmla="*/ 273 h 274"/>
                <a:gd name="T2" fmla="*/ 768 w 769"/>
                <a:gd name="T3" fmla="*/ 0 h 274"/>
                <a:gd name="T4" fmla="*/ 0 w 769"/>
                <a:gd name="T5" fmla="*/ 0 h 274"/>
                <a:gd name="T6" fmla="*/ 0 w 769"/>
                <a:gd name="T7" fmla="*/ 273 h 274"/>
                <a:gd name="T8" fmla="*/ 768 w 769"/>
                <a:gd name="T9" fmla="*/ 27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274"/>
                <a:gd name="T17" fmla="*/ 769 w 769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274">
                  <a:moveTo>
                    <a:pt x="768" y="27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768" y="2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Freeform 16"/>
            <p:cNvSpPr>
              <a:spLocks/>
            </p:cNvSpPr>
            <p:nvPr/>
          </p:nvSpPr>
          <p:spPr bwMode="auto">
            <a:xfrm>
              <a:off x="4794" y="1260"/>
              <a:ext cx="450" cy="266"/>
            </a:xfrm>
            <a:custGeom>
              <a:avLst/>
              <a:gdLst>
                <a:gd name="T0" fmla="*/ 449 w 450"/>
                <a:gd name="T1" fmla="*/ 120 h 266"/>
                <a:gd name="T2" fmla="*/ 442 w 450"/>
                <a:gd name="T3" fmla="*/ 98 h 266"/>
                <a:gd name="T4" fmla="*/ 429 w 450"/>
                <a:gd name="T5" fmla="*/ 76 h 266"/>
                <a:gd name="T6" fmla="*/ 409 w 450"/>
                <a:gd name="T7" fmla="*/ 56 h 266"/>
                <a:gd name="T8" fmla="*/ 383 w 450"/>
                <a:gd name="T9" fmla="*/ 38 h 266"/>
                <a:gd name="T10" fmla="*/ 353 w 450"/>
                <a:gd name="T11" fmla="*/ 23 h 266"/>
                <a:gd name="T12" fmla="*/ 319 w 450"/>
                <a:gd name="T13" fmla="*/ 11 h 266"/>
                <a:gd name="T14" fmla="*/ 283 w 450"/>
                <a:gd name="T15" fmla="*/ 3 h 266"/>
                <a:gd name="T16" fmla="*/ 244 w 450"/>
                <a:gd name="T17" fmla="*/ 0 h 266"/>
                <a:gd name="T18" fmla="*/ 205 w 450"/>
                <a:gd name="T19" fmla="*/ 0 h 266"/>
                <a:gd name="T20" fmla="*/ 166 w 450"/>
                <a:gd name="T21" fmla="*/ 3 h 266"/>
                <a:gd name="T22" fmla="*/ 129 w 450"/>
                <a:gd name="T23" fmla="*/ 11 h 266"/>
                <a:gd name="T24" fmla="*/ 95 w 450"/>
                <a:gd name="T25" fmla="*/ 23 h 266"/>
                <a:gd name="T26" fmla="*/ 65 w 450"/>
                <a:gd name="T27" fmla="*/ 38 h 266"/>
                <a:gd name="T28" fmla="*/ 40 w 450"/>
                <a:gd name="T29" fmla="*/ 56 h 266"/>
                <a:gd name="T30" fmla="*/ 20 w 450"/>
                <a:gd name="T31" fmla="*/ 76 h 266"/>
                <a:gd name="T32" fmla="*/ 8 w 450"/>
                <a:gd name="T33" fmla="*/ 98 h 266"/>
                <a:gd name="T34" fmla="*/ 1 w 450"/>
                <a:gd name="T35" fmla="*/ 120 h 266"/>
                <a:gd name="T36" fmla="*/ 1 w 450"/>
                <a:gd name="T37" fmla="*/ 144 h 266"/>
                <a:gd name="T38" fmla="*/ 8 w 450"/>
                <a:gd name="T39" fmla="*/ 166 h 266"/>
                <a:gd name="T40" fmla="*/ 20 w 450"/>
                <a:gd name="T41" fmla="*/ 187 h 266"/>
                <a:gd name="T42" fmla="*/ 40 w 450"/>
                <a:gd name="T43" fmla="*/ 208 h 266"/>
                <a:gd name="T44" fmla="*/ 65 w 450"/>
                <a:gd name="T45" fmla="*/ 225 h 266"/>
                <a:gd name="T46" fmla="*/ 95 w 450"/>
                <a:gd name="T47" fmla="*/ 240 h 266"/>
                <a:gd name="T48" fmla="*/ 129 w 450"/>
                <a:gd name="T49" fmla="*/ 251 h 266"/>
                <a:gd name="T50" fmla="*/ 166 w 450"/>
                <a:gd name="T51" fmla="*/ 259 h 266"/>
                <a:gd name="T52" fmla="*/ 205 w 450"/>
                <a:gd name="T53" fmla="*/ 263 h 266"/>
                <a:gd name="T54" fmla="*/ 244 w 450"/>
                <a:gd name="T55" fmla="*/ 263 h 266"/>
                <a:gd name="T56" fmla="*/ 283 w 450"/>
                <a:gd name="T57" fmla="*/ 259 h 266"/>
                <a:gd name="T58" fmla="*/ 319 w 450"/>
                <a:gd name="T59" fmla="*/ 251 h 266"/>
                <a:gd name="T60" fmla="*/ 353 w 450"/>
                <a:gd name="T61" fmla="*/ 240 h 266"/>
                <a:gd name="T62" fmla="*/ 383 w 450"/>
                <a:gd name="T63" fmla="*/ 225 h 266"/>
                <a:gd name="T64" fmla="*/ 409 w 450"/>
                <a:gd name="T65" fmla="*/ 208 h 266"/>
                <a:gd name="T66" fmla="*/ 429 w 450"/>
                <a:gd name="T67" fmla="*/ 187 h 266"/>
                <a:gd name="T68" fmla="*/ 442 w 450"/>
                <a:gd name="T69" fmla="*/ 166 h 266"/>
                <a:gd name="T70" fmla="*/ 449 w 450"/>
                <a:gd name="T71" fmla="*/ 144 h 2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0"/>
                <a:gd name="T109" fmla="*/ 0 h 266"/>
                <a:gd name="T110" fmla="*/ 450 w 450"/>
                <a:gd name="T111" fmla="*/ 266 h 26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0" h="266">
                  <a:moveTo>
                    <a:pt x="449" y="132"/>
                  </a:moveTo>
                  <a:lnTo>
                    <a:pt x="449" y="120"/>
                  </a:lnTo>
                  <a:lnTo>
                    <a:pt x="446" y="108"/>
                  </a:lnTo>
                  <a:lnTo>
                    <a:pt x="442" y="98"/>
                  </a:lnTo>
                  <a:lnTo>
                    <a:pt x="436" y="86"/>
                  </a:lnTo>
                  <a:lnTo>
                    <a:pt x="429" y="76"/>
                  </a:lnTo>
                  <a:lnTo>
                    <a:pt x="419" y="65"/>
                  </a:lnTo>
                  <a:lnTo>
                    <a:pt x="409" y="56"/>
                  </a:lnTo>
                  <a:lnTo>
                    <a:pt x="397" y="47"/>
                  </a:lnTo>
                  <a:lnTo>
                    <a:pt x="383" y="38"/>
                  </a:lnTo>
                  <a:lnTo>
                    <a:pt x="369" y="31"/>
                  </a:lnTo>
                  <a:lnTo>
                    <a:pt x="353" y="23"/>
                  </a:lnTo>
                  <a:lnTo>
                    <a:pt x="337" y="17"/>
                  </a:lnTo>
                  <a:lnTo>
                    <a:pt x="319" y="11"/>
                  </a:lnTo>
                  <a:lnTo>
                    <a:pt x="302" y="7"/>
                  </a:lnTo>
                  <a:lnTo>
                    <a:pt x="283" y="3"/>
                  </a:lnTo>
                  <a:lnTo>
                    <a:pt x="263" y="1"/>
                  </a:lnTo>
                  <a:lnTo>
                    <a:pt x="244" y="0"/>
                  </a:lnTo>
                  <a:lnTo>
                    <a:pt x="225" y="0"/>
                  </a:lnTo>
                  <a:lnTo>
                    <a:pt x="205" y="0"/>
                  </a:lnTo>
                  <a:lnTo>
                    <a:pt x="185" y="1"/>
                  </a:lnTo>
                  <a:lnTo>
                    <a:pt x="166" y="3"/>
                  </a:lnTo>
                  <a:lnTo>
                    <a:pt x="148" y="7"/>
                  </a:lnTo>
                  <a:lnTo>
                    <a:pt x="129" y="11"/>
                  </a:lnTo>
                  <a:lnTo>
                    <a:pt x="111" y="17"/>
                  </a:lnTo>
                  <a:lnTo>
                    <a:pt x="95" y="23"/>
                  </a:lnTo>
                  <a:lnTo>
                    <a:pt x="80" y="31"/>
                  </a:lnTo>
                  <a:lnTo>
                    <a:pt x="65" y="38"/>
                  </a:lnTo>
                  <a:lnTo>
                    <a:pt x="52" y="47"/>
                  </a:lnTo>
                  <a:lnTo>
                    <a:pt x="40" y="56"/>
                  </a:lnTo>
                  <a:lnTo>
                    <a:pt x="30" y="65"/>
                  </a:lnTo>
                  <a:lnTo>
                    <a:pt x="20" y="76"/>
                  </a:lnTo>
                  <a:lnTo>
                    <a:pt x="13" y="86"/>
                  </a:lnTo>
                  <a:lnTo>
                    <a:pt x="8" y="98"/>
                  </a:lnTo>
                  <a:lnTo>
                    <a:pt x="3" y="108"/>
                  </a:lnTo>
                  <a:lnTo>
                    <a:pt x="1" y="120"/>
                  </a:lnTo>
                  <a:lnTo>
                    <a:pt x="0" y="132"/>
                  </a:lnTo>
                  <a:lnTo>
                    <a:pt x="1" y="144"/>
                  </a:lnTo>
                  <a:lnTo>
                    <a:pt x="3" y="154"/>
                  </a:lnTo>
                  <a:lnTo>
                    <a:pt x="8" y="166"/>
                  </a:lnTo>
                  <a:lnTo>
                    <a:pt x="13" y="177"/>
                  </a:lnTo>
                  <a:lnTo>
                    <a:pt x="20" y="187"/>
                  </a:lnTo>
                  <a:lnTo>
                    <a:pt x="30" y="198"/>
                  </a:lnTo>
                  <a:lnTo>
                    <a:pt x="40" y="208"/>
                  </a:lnTo>
                  <a:lnTo>
                    <a:pt x="52" y="217"/>
                  </a:lnTo>
                  <a:lnTo>
                    <a:pt x="65" y="225"/>
                  </a:lnTo>
                  <a:lnTo>
                    <a:pt x="80" y="233"/>
                  </a:lnTo>
                  <a:lnTo>
                    <a:pt x="95" y="240"/>
                  </a:lnTo>
                  <a:lnTo>
                    <a:pt x="111" y="246"/>
                  </a:lnTo>
                  <a:lnTo>
                    <a:pt x="129" y="251"/>
                  </a:lnTo>
                  <a:lnTo>
                    <a:pt x="148" y="257"/>
                  </a:lnTo>
                  <a:lnTo>
                    <a:pt x="166" y="259"/>
                  </a:lnTo>
                  <a:lnTo>
                    <a:pt x="185" y="262"/>
                  </a:lnTo>
                  <a:lnTo>
                    <a:pt x="205" y="263"/>
                  </a:lnTo>
                  <a:lnTo>
                    <a:pt x="225" y="265"/>
                  </a:lnTo>
                  <a:lnTo>
                    <a:pt x="244" y="263"/>
                  </a:lnTo>
                  <a:lnTo>
                    <a:pt x="263" y="262"/>
                  </a:lnTo>
                  <a:lnTo>
                    <a:pt x="283" y="259"/>
                  </a:lnTo>
                  <a:lnTo>
                    <a:pt x="302" y="257"/>
                  </a:lnTo>
                  <a:lnTo>
                    <a:pt x="319" y="251"/>
                  </a:lnTo>
                  <a:lnTo>
                    <a:pt x="337" y="246"/>
                  </a:lnTo>
                  <a:lnTo>
                    <a:pt x="353" y="240"/>
                  </a:lnTo>
                  <a:lnTo>
                    <a:pt x="369" y="233"/>
                  </a:lnTo>
                  <a:lnTo>
                    <a:pt x="383" y="225"/>
                  </a:lnTo>
                  <a:lnTo>
                    <a:pt x="397" y="217"/>
                  </a:lnTo>
                  <a:lnTo>
                    <a:pt x="409" y="208"/>
                  </a:lnTo>
                  <a:lnTo>
                    <a:pt x="419" y="198"/>
                  </a:lnTo>
                  <a:lnTo>
                    <a:pt x="429" y="187"/>
                  </a:lnTo>
                  <a:lnTo>
                    <a:pt x="436" y="177"/>
                  </a:lnTo>
                  <a:lnTo>
                    <a:pt x="442" y="166"/>
                  </a:lnTo>
                  <a:lnTo>
                    <a:pt x="446" y="154"/>
                  </a:lnTo>
                  <a:lnTo>
                    <a:pt x="449" y="144"/>
                  </a:lnTo>
                  <a:lnTo>
                    <a:pt x="449" y="1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Rectangle 17"/>
            <p:cNvSpPr>
              <a:spLocks noChangeArrowheads="1"/>
            </p:cNvSpPr>
            <p:nvPr/>
          </p:nvSpPr>
          <p:spPr bwMode="auto">
            <a:xfrm>
              <a:off x="3481" y="1486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50228" name="Rectangle 18"/>
            <p:cNvSpPr>
              <a:spLocks noChangeArrowheads="1"/>
            </p:cNvSpPr>
            <p:nvPr/>
          </p:nvSpPr>
          <p:spPr bwMode="auto">
            <a:xfrm>
              <a:off x="4759" y="1282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50229" name="Rectangle 19"/>
            <p:cNvSpPr>
              <a:spLocks noChangeArrowheads="1"/>
            </p:cNvSpPr>
            <p:nvPr/>
          </p:nvSpPr>
          <p:spPr bwMode="auto">
            <a:xfrm>
              <a:off x="5144" y="1486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50230" name="Rectangle 20"/>
            <p:cNvSpPr>
              <a:spLocks noChangeArrowheads="1"/>
            </p:cNvSpPr>
            <p:nvPr/>
          </p:nvSpPr>
          <p:spPr bwMode="auto">
            <a:xfrm>
              <a:off x="4441" y="1486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50231" name="Rectangle 21"/>
            <p:cNvSpPr>
              <a:spLocks noChangeArrowheads="1"/>
            </p:cNvSpPr>
            <p:nvPr/>
          </p:nvSpPr>
          <p:spPr bwMode="auto">
            <a:xfrm>
              <a:off x="3927" y="1134"/>
              <a:ext cx="4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50232" name="Rectangle 22"/>
            <p:cNvSpPr>
              <a:spLocks noChangeArrowheads="1"/>
            </p:cNvSpPr>
            <p:nvPr/>
          </p:nvSpPr>
          <p:spPr bwMode="auto">
            <a:xfrm>
              <a:off x="3027" y="1274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50233" name="Rectangle 23"/>
            <p:cNvSpPr>
              <a:spLocks noChangeArrowheads="1"/>
            </p:cNvSpPr>
            <p:nvPr/>
          </p:nvSpPr>
          <p:spPr bwMode="auto">
            <a:xfrm>
              <a:off x="3806" y="1897"/>
              <a:ext cx="65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Works_In</a:t>
              </a:r>
            </a:p>
          </p:txBody>
        </p:sp>
        <p:sp>
          <p:nvSpPr>
            <p:cNvPr id="50234" name="Rectangle 24"/>
            <p:cNvSpPr>
              <a:spLocks noChangeArrowheads="1"/>
            </p:cNvSpPr>
            <p:nvPr/>
          </p:nvSpPr>
          <p:spPr bwMode="auto">
            <a:xfrm>
              <a:off x="4704" y="1913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50235" name="Rectangle 25"/>
            <p:cNvSpPr>
              <a:spLocks noChangeArrowheads="1"/>
            </p:cNvSpPr>
            <p:nvPr/>
          </p:nvSpPr>
          <p:spPr bwMode="auto">
            <a:xfrm>
              <a:off x="2771" y="1906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50236" name="Rectangle 26"/>
            <p:cNvSpPr>
              <a:spLocks noChangeArrowheads="1"/>
            </p:cNvSpPr>
            <p:nvPr/>
          </p:nvSpPr>
          <p:spPr bwMode="auto">
            <a:xfrm>
              <a:off x="2632" y="1478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50237" name="Line 27"/>
            <p:cNvSpPr>
              <a:spLocks noChangeShapeType="1"/>
            </p:cNvSpPr>
            <p:nvPr/>
          </p:nvSpPr>
          <p:spPr bwMode="auto">
            <a:xfrm>
              <a:off x="2832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Line 28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Line 29"/>
            <p:cNvSpPr>
              <a:spLocks noChangeShapeType="1"/>
            </p:cNvSpPr>
            <p:nvPr/>
          </p:nvSpPr>
          <p:spPr bwMode="auto">
            <a:xfrm flipH="1">
              <a:off x="3456" y="1728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Line 30"/>
            <p:cNvSpPr>
              <a:spLocks noChangeShapeType="1"/>
            </p:cNvSpPr>
            <p:nvPr/>
          </p:nvSpPr>
          <p:spPr bwMode="auto">
            <a:xfrm>
              <a:off x="4128" y="13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31"/>
            <p:cNvSpPr>
              <a:spLocks noChangeShapeType="1"/>
            </p:cNvSpPr>
            <p:nvPr/>
          </p:nvSpPr>
          <p:spPr bwMode="auto">
            <a:xfrm>
              <a:off x="4608" y="1728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Line 32"/>
            <p:cNvSpPr>
              <a:spLocks noChangeShapeType="1"/>
            </p:cNvSpPr>
            <p:nvPr/>
          </p:nvSpPr>
          <p:spPr bwMode="auto">
            <a:xfrm>
              <a:off x="5040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33"/>
            <p:cNvSpPr>
              <a:spLocks noChangeShapeType="1"/>
            </p:cNvSpPr>
            <p:nvPr/>
          </p:nvSpPr>
          <p:spPr bwMode="auto">
            <a:xfrm flipH="1">
              <a:off x="5280" y="172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34"/>
            <p:cNvSpPr>
              <a:spLocks noChangeShapeType="1"/>
            </p:cNvSpPr>
            <p:nvPr/>
          </p:nvSpPr>
          <p:spPr bwMode="auto">
            <a:xfrm>
              <a:off x="4512" y="201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35"/>
            <p:cNvSpPr>
              <a:spLocks noChangeShapeType="1"/>
            </p:cNvSpPr>
            <p:nvPr/>
          </p:nvSpPr>
          <p:spPr bwMode="auto">
            <a:xfrm>
              <a:off x="3558" y="199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4" name="Rectangle 69"/>
          <p:cNvSpPr>
            <a:spLocks noChangeArrowheads="1"/>
          </p:cNvSpPr>
          <p:nvPr/>
        </p:nvSpPr>
        <p:spPr bwMode="auto">
          <a:xfrm>
            <a:off x="4176713" y="1219200"/>
            <a:ext cx="10890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u="sng" dirty="0">
                <a:solidFill>
                  <a:srgbClr val="CF0E30"/>
                </a:solidFill>
                <a:latin typeface="Calibri" pitchFamily="34" charset="0"/>
              </a:rPr>
              <a:t>Before: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87788" y="4037013"/>
            <a:ext cx="5029200" cy="2114550"/>
            <a:chOff x="3887788" y="4037013"/>
            <a:chExt cx="5029200" cy="2114550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887788" y="4267200"/>
              <a:ext cx="5029200" cy="1884363"/>
              <a:chOff x="2449" y="2798"/>
              <a:chExt cx="3168" cy="1187"/>
            </a:xfrm>
          </p:grpSpPr>
          <p:sp>
            <p:nvSpPr>
              <p:cNvPr id="50186" name="Freeform 37"/>
              <p:cNvSpPr>
                <a:spLocks/>
              </p:cNvSpPr>
              <p:nvPr/>
            </p:nvSpPr>
            <p:spPr bwMode="auto">
              <a:xfrm>
                <a:off x="2853" y="3028"/>
                <a:ext cx="450" cy="266"/>
              </a:xfrm>
              <a:custGeom>
                <a:avLst/>
                <a:gdLst>
                  <a:gd name="T0" fmla="*/ 449 w 450"/>
                  <a:gd name="T1" fmla="*/ 120 h 266"/>
                  <a:gd name="T2" fmla="*/ 442 w 450"/>
                  <a:gd name="T3" fmla="*/ 97 h 266"/>
                  <a:gd name="T4" fmla="*/ 428 w 450"/>
                  <a:gd name="T5" fmla="*/ 76 h 266"/>
                  <a:gd name="T6" fmla="*/ 409 w 450"/>
                  <a:gd name="T7" fmla="*/ 56 h 266"/>
                  <a:gd name="T8" fmla="*/ 383 w 450"/>
                  <a:gd name="T9" fmla="*/ 39 h 266"/>
                  <a:gd name="T10" fmla="*/ 353 w 450"/>
                  <a:gd name="T11" fmla="*/ 23 h 266"/>
                  <a:gd name="T12" fmla="*/ 319 w 450"/>
                  <a:gd name="T13" fmla="*/ 13 h 266"/>
                  <a:gd name="T14" fmla="*/ 282 w 450"/>
                  <a:gd name="T15" fmla="*/ 3 h 266"/>
                  <a:gd name="T16" fmla="*/ 243 w 450"/>
                  <a:gd name="T17" fmla="*/ 0 h 266"/>
                  <a:gd name="T18" fmla="*/ 205 w 450"/>
                  <a:gd name="T19" fmla="*/ 0 h 266"/>
                  <a:gd name="T20" fmla="*/ 166 w 450"/>
                  <a:gd name="T21" fmla="*/ 3 h 266"/>
                  <a:gd name="T22" fmla="*/ 129 w 450"/>
                  <a:gd name="T23" fmla="*/ 13 h 266"/>
                  <a:gd name="T24" fmla="*/ 95 w 450"/>
                  <a:gd name="T25" fmla="*/ 23 h 266"/>
                  <a:gd name="T26" fmla="*/ 65 w 450"/>
                  <a:gd name="T27" fmla="*/ 39 h 266"/>
                  <a:gd name="T28" fmla="*/ 39 w 450"/>
                  <a:gd name="T29" fmla="*/ 56 h 266"/>
                  <a:gd name="T30" fmla="*/ 20 w 450"/>
                  <a:gd name="T31" fmla="*/ 76 h 266"/>
                  <a:gd name="T32" fmla="*/ 6 w 450"/>
                  <a:gd name="T33" fmla="*/ 97 h 266"/>
                  <a:gd name="T34" fmla="*/ 0 w 450"/>
                  <a:gd name="T35" fmla="*/ 120 h 266"/>
                  <a:gd name="T36" fmla="*/ 0 w 450"/>
                  <a:gd name="T37" fmla="*/ 142 h 266"/>
                  <a:gd name="T38" fmla="*/ 6 w 450"/>
                  <a:gd name="T39" fmla="*/ 166 h 266"/>
                  <a:gd name="T40" fmla="*/ 20 w 450"/>
                  <a:gd name="T41" fmla="*/ 187 h 266"/>
                  <a:gd name="T42" fmla="*/ 39 w 450"/>
                  <a:gd name="T43" fmla="*/ 208 h 266"/>
                  <a:gd name="T44" fmla="*/ 65 w 450"/>
                  <a:gd name="T45" fmla="*/ 225 h 266"/>
                  <a:gd name="T46" fmla="*/ 95 w 450"/>
                  <a:gd name="T47" fmla="*/ 240 h 266"/>
                  <a:gd name="T48" fmla="*/ 129 w 450"/>
                  <a:gd name="T49" fmla="*/ 251 h 266"/>
                  <a:gd name="T50" fmla="*/ 166 w 450"/>
                  <a:gd name="T51" fmla="*/ 259 h 266"/>
                  <a:gd name="T52" fmla="*/ 205 w 450"/>
                  <a:gd name="T53" fmla="*/ 263 h 266"/>
                  <a:gd name="T54" fmla="*/ 243 w 450"/>
                  <a:gd name="T55" fmla="*/ 263 h 266"/>
                  <a:gd name="T56" fmla="*/ 282 w 450"/>
                  <a:gd name="T57" fmla="*/ 259 h 266"/>
                  <a:gd name="T58" fmla="*/ 319 w 450"/>
                  <a:gd name="T59" fmla="*/ 251 h 266"/>
                  <a:gd name="T60" fmla="*/ 353 w 450"/>
                  <a:gd name="T61" fmla="*/ 240 h 266"/>
                  <a:gd name="T62" fmla="*/ 383 w 450"/>
                  <a:gd name="T63" fmla="*/ 225 h 266"/>
                  <a:gd name="T64" fmla="*/ 409 w 450"/>
                  <a:gd name="T65" fmla="*/ 208 h 266"/>
                  <a:gd name="T66" fmla="*/ 428 w 450"/>
                  <a:gd name="T67" fmla="*/ 187 h 266"/>
                  <a:gd name="T68" fmla="*/ 442 w 450"/>
                  <a:gd name="T69" fmla="*/ 166 h 266"/>
                  <a:gd name="T70" fmla="*/ 449 w 450"/>
                  <a:gd name="T71" fmla="*/ 142 h 2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0"/>
                  <a:gd name="T109" fmla="*/ 0 h 266"/>
                  <a:gd name="T110" fmla="*/ 450 w 450"/>
                  <a:gd name="T111" fmla="*/ 266 h 2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0" h="266">
                    <a:moveTo>
                      <a:pt x="449" y="132"/>
                    </a:moveTo>
                    <a:lnTo>
                      <a:pt x="449" y="120"/>
                    </a:lnTo>
                    <a:lnTo>
                      <a:pt x="445" y="108"/>
                    </a:lnTo>
                    <a:lnTo>
                      <a:pt x="442" y="97"/>
                    </a:lnTo>
                    <a:lnTo>
                      <a:pt x="436" y="86"/>
                    </a:lnTo>
                    <a:lnTo>
                      <a:pt x="428" y="76"/>
                    </a:lnTo>
                    <a:lnTo>
                      <a:pt x="418" y="65"/>
                    </a:lnTo>
                    <a:lnTo>
                      <a:pt x="409" y="56"/>
                    </a:lnTo>
                    <a:lnTo>
                      <a:pt x="396" y="47"/>
                    </a:lnTo>
                    <a:lnTo>
                      <a:pt x="383" y="39"/>
                    </a:lnTo>
                    <a:lnTo>
                      <a:pt x="368" y="31"/>
                    </a:lnTo>
                    <a:lnTo>
                      <a:pt x="353" y="23"/>
                    </a:lnTo>
                    <a:lnTo>
                      <a:pt x="337" y="17"/>
                    </a:lnTo>
                    <a:lnTo>
                      <a:pt x="319" y="13"/>
                    </a:lnTo>
                    <a:lnTo>
                      <a:pt x="300" y="7"/>
                    </a:lnTo>
                    <a:lnTo>
                      <a:pt x="282" y="3"/>
                    </a:lnTo>
                    <a:lnTo>
                      <a:pt x="263" y="2"/>
                    </a:lnTo>
                    <a:lnTo>
                      <a:pt x="243" y="0"/>
                    </a:lnTo>
                    <a:lnTo>
                      <a:pt x="223" y="0"/>
                    </a:lnTo>
                    <a:lnTo>
                      <a:pt x="205" y="0"/>
                    </a:lnTo>
                    <a:lnTo>
                      <a:pt x="185" y="2"/>
                    </a:lnTo>
                    <a:lnTo>
                      <a:pt x="166" y="3"/>
                    </a:lnTo>
                    <a:lnTo>
                      <a:pt x="148" y="7"/>
                    </a:lnTo>
                    <a:lnTo>
                      <a:pt x="129" y="13"/>
                    </a:lnTo>
                    <a:lnTo>
                      <a:pt x="111" y="17"/>
                    </a:lnTo>
                    <a:lnTo>
                      <a:pt x="95" y="23"/>
                    </a:lnTo>
                    <a:lnTo>
                      <a:pt x="80" y="31"/>
                    </a:lnTo>
                    <a:lnTo>
                      <a:pt x="65" y="39"/>
                    </a:lnTo>
                    <a:lnTo>
                      <a:pt x="52" y="47"/>
                    </a:lnTo>
                    <a:lnTo>
                      <a:pt x="39" y="56"/>
                    </a:lnTo>
                    <a:lnTo>
                      <a:pt x="30" y="65"/>
                    </a:lnTo>
                    <a:lnTo>
                      <a:pt x="20" y="76"/>
                    </a:lnTo>
                    <a:lnTo>
                      <a:pt x="12" y="86"/>
                    </a:lnTo>
                    <a:lnTo>
                      <a:pt x="6" y="97"/>
                    </a:lnTo>
                    <a:lnTo>
                      <a:pt x="3" y="108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42"/>
                    </a:lnTo>
                    <a:lnTo>
                      <a:pt x="3" y="154"/>
                    </a:lnTo>
                    <a:lnTo>
                      <a:pt x="6" y="166"/>
                    </a:lnTo>
                    <a:lnTo>
                      <a:pt x="12" y="177"/>
                    </a:lnTo>
                    <a:lnTo>
                      <a:pt x="20" y="187"/>
                    </a:lnTo>
                    <a:lnTo>
                      <a:pt x="30" y="198"/>
                    </a:lnTo>
                    <a:lnTo>
                      <a:pt x="39" y="208"/>
                    </a:lnTo>
                    <a:lnTo>
                      <a:pt x="52" y="217"/>
                    </a:lnTo>
                    <a:lnTo>
                      <a:pt x="65" y="225"/>
                    </a:lnTo>
                    <a:lnTo>
                      <a:pt x="80" y="233"/>
                    </a:lnTo>
                    <a:lnTo>
                      <a:pt x="95" y="240"/>
                    </a:lnTo>
                    <a:lnTo>
                      <a:pt x="111" y="246"/>
                    </a:lnTo>
                    <a:lnTo>
                      <a:pt x="129" y="251"/>
                    </a:lnTo>
                    <a:lnTo>
                      <a:pt x="148" y="255"/>
                    </a:lnTo>
                    <a:lnTo>
                      <a:pt x="166" y="259"/>
                    </a:lnTo>
                    <a:lnTo>
                      <a:pt x="185" y="262"/>
                    </a:lnTo>
                    <a:lnTo>
                      <a:pt x="205" y="263"/>
                    </a:lnTo>
                    <a:lnTo>
                      <a:pt x="223" y="265"/>
                    </a:lnTo>
                    <a:lnTo>
                      <a:pt x="243" y="263"/>
                    </a:lnTo>
                    <a:lnTo>
                      <a:pt x="263" y="262"/>
                    </a:lnTo>
                    <a:lnTo>
                      <a:pt x="282" y="259"/>
                    </a:lnTo>
                    <a:lnTo>
                      <a:pt x="300" y="255"/>
                    </a:lnTo>
                    <a:lnTo>
                      <a:pt x="319" y="251"/>
                    </a:lnTo>
                    <a:lnTo>
                      <a:pt x="337" y="246"/>
                    </a:lnTo>
                    <a:lnTo>
                      <a:pt x="353" y="240"/>
                    </a:lnTo>
                    <a:lnTo>
                      <a:pt x="368" y="233"/>
                    </a:lnTo>
                    <a:lnTo>
                      <a:pt x="383" y="225"/>
                    </a:lnTo>
                    <a:lnTo>
                      <a:pt x="396" y="217"/>
                    </a:lnTo>
                    <a:lnTo>
                      <a:pt x="409" y="208"/>
                    </a:lnTo>
                    <a:lnTo>
                      <a:pt x="418" y="198"/>
                    </a:lnTo>
                    <a:lnTo>
                      <a:pt x="428" y="187"/>
                    </a:lnTo>
                    <a:lnTo>
                      <a:pt x="436" y="177"/>
                    </a:lnTo>
                    <a:lnTo>
                      <a:pt x="442" y="166"/>
                    </a:lnTo>
                    <a:lnTo>
                      <a:pt x="445" y="154"/>
                    </a:lnTo>
                    <a:lnTo>
                      <a:pt x="449" y="142"/>
                    </a:lnTo>
                    <a:lnTo>
                      <a:pt x="449" y="1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7" name="Freeform 38"/>
              <p:cNvSpPr>
                <a:spLocks/>
              </p:cNvSpPr>
              <p:nvPr/>
            </p:nvSpPr>
            <p:spPr bwMode="auto">
              <a:xfrm>
                <a:off x="4246" y="3230"/>
                <a:ext cx="451" cy="266"/>
              </a:xfrm>
              <a:custGeom>
                <a:avLst/>
                <a:gdLst>
                  <a:gd name="T0" fmla="*/ 448 w 451"/>
                  <a:gd name="T1" fmla="*/ 120 h 266"/>
                  <a:gd name="T2" fmla="*/ 441 w 451"/>
                  <a:gd name="T3" fmla="*/ 98 h 266"/>
                  <a:gd name="T4" fmla="*/ 429 w 451"/>
                  <a:gd name="T5" fmla="*/ 76 h 266"/>
                  <a:gd name="T6" fmla="*/ 409 w 451"/>
                  <a:gd name="T7" fmla="*/ 56 h 266"/>
                  <a:gd name="T8" fmla="*/ 383 w 451"/>
                  <a:gd name="T9" fmla="*/ 39 h 266"/>
                  <a:gd name="T10" fmla="*/ 353 w 451"/>
                  <a:gd name="T11" fmla="*/ 24 h 266"/>
                  <a:gd name="T12" fmla="*/ 319 w 451"/>
                  <a:gd name="T13" fmla="*/ 13 h 266"/>
                  <a:gd name="T14" fmla="*/ 283 w 451"/>
                  <a:gd name="T15" fmla="*/ 5 h 266"/>
                  <a:gd name="T16" fmla="*/ 243 w 451"/>
                  <a:gd name="T17" fmla="*/ 0 h 266"/>
                  <a:gd name="T18" fmla="*/ 205 w 451"/>
                  <a:gd name="T19" fmla="*/ 0 h 266"/>
                  <a:gd name="T20" fmla="*/ 166 w 451"/>
                  <a:gd name="T21" fmla="*/ 5 h 266"/>
                  <a:gd name="T22" fmla="*/ 129 w 451"/>
                  <a:gd name="T23" fmla="*/ 13 h 266"/>
                  <a:gd name="T24" fmla="*/ 95 w 451"/>
                  <a:gd name="T25" fmla="*/ 24 h 266"/>
                  <a:gd name="T26" fmla="*/ 66 w 451"/>
                  <a:gd name="T27" fmla="*/ 39 h 266"/>
                  <a:gd name="T28" fmla="*/ 40 w 451"/>
                  <a:gd name="T29" fmla="*/ 56 h 266"/>
                  <a:gd name="T30" fmla="*/ 20 w 451"/>
                  <a:gd name="T31" fmla="*/ 76 h 266"/>
                  <a:gd name="T32" fmla="*/ 6 w 451"/>
                  <a:gd name="T33" fmla="*/ 98 h 266"/>
                  <a:gd name="T34" fmla="*/ 1 w 451"/>
                  <a:gd name="T35" fmla="*/ 120 h 266"/>
                  <a:gd name="T36" fmla="*/ 1 w 451"/>
                  <a:gd name="T37" fmla="*/ 144 h 266"/>
                  <a:gd name="T38" fmla="*/ 6 w 451"/>
                  <a:gd name="T39" fmla="*/ 166 h 266"/>
                  <a:gd name="T40" fmla="*/ 20 w 451"/>
                  <a:gd name="T41" fmla="*/ 188 h 266"/>
                  <a:gd name="T42" fmla="*/ 40 w 451"/>
                  <a:gd name="T43" fmla="*/ 208 h 266"/>
                  <a:gd name="T44" fmla="*/ 66 w 451"/>
                  <a:gd name="T45" fmla="*/ 225 h 266"/>
                  <a:gd name="T46" fmla="*/ 95 w 451"/>
                  <a:gd name="T47" fmla="*/ 240 h 266"/>
                  <a:gd name="T48" fmla="*/ 129 w 451"/>
                  <a:gd name="T49" fmla="*/ 251 h 266"/>
                  <a:gd name="T50" fmla="*/ 166 w 451"/>
                  <a:gd name="T51" fmla="*/ 259 h 266"/>
                  <a:gd name="T52" fmla="*/ 205 w 451"/>
                  <a:gd name="T53" fmla="*/ 265 h 266"/>
                  <a:gd name="T54" fmla="*/ 243 w 451"/>
                  <a:gd name="T55" fmla="*/ 265 h 266"/>
                  <a:gd name="T56" fmla="*/ 283 w 451"/>
                  <a:gd name="T57" fmla="*/ 259 h 266"/>
                  <a:gd name="T58" fmla="*/ 319 w 451"/>
                  <a:gd name="T59" fmla="*/ 251 h 266"/>
                  <a:gd name="T60" fmla="*/ 353 w 451"/>
                  <a:gd name="T61" fmla="*/ 240 h 266"/>
                  <a:gd name="T62" fmla="*/ 383 w 451"/>
                  <a:gd name="T63" fmla="*/ 225 h 266"/>
                  <a:gd name="T64" fmla="*/ 409 w 451"/>
                  <a:gd name="T65" fmla="*/ 208 h 266"/>
                  <a:gd name="T66" fmla="*/ 429 w 451"/>
                  <a:gd name="T67" fmla="*/ 188 h 266"/>
                  <a:gd name="T68" fmla="*/ 441 w 451"/>
                  <a:gd name="T69" fmla="*/ 166 h 266"/>
                  <a:gd name="T70" fmla="*/ 448 w 451"/>
                  <a:gd name="T71" fmla="*/ 144 h 2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1"/>
                  <a:gd name="T109" fmla="*/ 0 h 266"/>
                  <a:gd name="T110" fmla="*/ 451 w 451"/>
                  <a:gd name="T111" fmla="*/ 266 h 2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1" h="266">
                    <a:moveTo>
                      <a:pt x="450" y="132"/>
                    </a:moveTo>
                    <a:lnTo>
                      <a:pt x="448" y="120"/>
                    </a:lnTo>
                    <a:lnTo>
                      <a:pt x="446" y="108"/>
                    </a:lnTo>
                    <a:lnTo>
                      <a:pt x="441" y="98"/>
                    </a:lnTo>
                    <a:lnTo>
                      <a:pt x="436" y="87"/>
                    </a:lnTo>
                    <a:lnTo>
                      <a:pt x="429" y="76"/>
                    </a:lnTo>
                    <a:lnTo>
                      <a:pt x="419" y="65"/>
                    </a:lnTo>
                    <a:lnTo>
                      <a:pt x="409" y="56"/>
                    </a:lnTo>
                    <a:lnTo>
                      <a:pt x="396" y="47"/>
                    </a:lnTo>
                    <a:lnTo>
                      <a:pt x="383" y="39"/>
                    </a:lnTo>
                    <a:lnTo>
                      <a:pt x="369" y="31"/>
                    </a:lnTo>
                    <a:lnTo>
                      <a:pt x="353" y="24"/>
                    </a:lnTo>
                    <a:lnTo>
                      <a:pt x="336" y="17"/>
                    </a:lnTo>
                    <a:lnTo>
                      <a:pt x="319" y="13"/>
                    </a:lnTo>
                    <a:lnTo>
                      <a:pt x="301" y="7"/>
                    </a:lnTo>
                    <a:lnTo>
                      <a:pt x="283" y="5"/>
                    </a:lnTo>
                    <a:lnTo>
                      <a:pt x="263" y="2"/>
                    </a:lnTo>
                    <a:lnTo>
                      <a:pt x="243" y="0"/>
                    </a:lnTo>
                    <a:lnTo>
                      <a:pt x="225" y="0"/>
                    </a:lnTo>
                    <a:lnTo>
                      <a:pt x="205" y="0"/>
                    </a:lnTo>
                    <a:lnTo>
                      <a:pt x="185" y="2"/>
                    </a:lnTo>
                    <a:lnTo>
                      <a:pt x="166" y="5"/>
                    </a:lnTo>
                    <a:lnTo>
                      <a:pt x="148" y="7"/>
                    </a:lnTo>
                    <a:lnTo>
                      <a:pt x="129" y="13"/>
                    </a:lnTo>
                    <a:lnTo>
                      <a:pt x="111" y="17"/>
                    </a:lnTo>
                    <a:lnTo>
                      <a:pt x="95" y="24"/>
                    </a:lnTo>
                    <a:lnTo>
                      <a:pt x="80" y="31"/>
                    </a:lnTo>
                    <a:lnTo>
                      <a:pt x="66" y="39"/>
                    </a:lnTo>
                    <a:lnTo>
                      <a:pt x="52" y="47"/>
                    </a:lnTo>
                    <a:lnTo>
                      <a:pt x="40" y="56"/>
                    </a:lnTo>
                    <a:lnTo>
                      <a:pt x="30" y="65"/>
                    </a:lnTo>
                    <a:lnTo>
                      <a:pt x="20" y="76"/>
                    </a:lnTo>
                    <a:lnTo>
                      <a:pt x="13" y="87"/>
                    </a:lnTo>
                    <a:lnTo>
                      <a:pt x="6" y="98"/>
                    </a:lnTo>
                    <a:lnTo>
                      <a:pt x="3" y="108"/>
                    </a:lnTo>
                    <a:lnTo>
                      <a:pt x="1" y="120"/>
                    </a:lnTo>
                    <a:lnTo>
                      <a:pt x="0" y="132"/>
                    </a:lnTo>
                    <a:lnTo>
                      <a:pt x="1" y="144"/>
                    </a:lnTo>
                    <a:lnTo>
                      <a:pt x="3" y="156"/>
                    </a:lnTo>
                    <a:lnTo>
                      <a:pt x="6" y="166"/>
                    </a:lnTo>
                    <a:lnTo>
                      <a:pt x="13" y="177"/>
                    </a:lnTo>
                    <a:lnTo>
                      <a:pt x="20" y="188"/>
                    </a:lnTo>
                    <a:lnTo>
                      <a:pt x="30" y="198"/>
                    </a:lnTo>
                    <a:lnTo>
                      <a:pt x="40" y="208"/>
                    </a:lnTo>
                    <a:lnTo>
                      <a:pt x="52" y="217"/>
                    </a:lnTo>
                    <a:lnTo>
                      <a:pt x="66" y="225"/>
                    </a:lnTo>
                    <a:lnTo>
                      <a:pt x="80" y="233"/>
                    </a:lnTo>
                    <a:lnTo>
                      <a:pt x="95" y="240"/>
                    </a:lnTo>
                    <a:lnTo>
                      <a:pt x="111" y="246"/>
                    </a:lnTo>
                    <a:lnTo>
                      <a:pt x="129" y="251"/>
                    </a:lnTo>
                    <a:lnTo>
                      <a:pt x="148" y="257"/>
                    </a:lnTo>
                    <a:lnTo>
                      <a:pt x="166" y="259"/>
                    </a:lnTo>
                    <a:lnTo>
                      <a:pt x="185" y="262"/>
                    </a:lnTo>
                    <a:lnTo>
                      <a:pt x="205" y="265"/>
                    </a:lnTo>
                    <a:lnTo>
                      <a:pt x="225" y="265"/>
                    </a:lnTo>
                    <a:lnTo>
                      <a:pt x="243" y="265"/>
                    </a:lnTo>
                    <a:lnTo>
                      <a:pt x="263" y="262"/>
                    </a:lnTo>
                    <a:lnTo>
                      <a:pt x="283" y="259"/>
                    </a:lnTo>
                    <a:lnTo>
                      <a:pt x="301" y="257"/>
                    </a:lnTo>
                    <a:lnTo>
                      <a:pt x="319" y="251"/>
                    </a:lnTo>
                    <a:lnTo>
                      <a:pt x="336" y="246"/>
                    </a:lnTo>
                    <a:lnTo>
                      <a:pt x="353" y="240"/>
                    </a:lnTo>
                    <a:lnTo>
                      <a:pt x="369" y="233"/>
                    </a:lnTo>
                    <a:lnTo>
                      <a:pt x="383" y="225"/>
                    </a:lnTo>
                    <a:lnTo>
                      <a:pt x="396" y="217"/>
                    </a:lnTo>
                    <a:lnTo>
                      <a:pt x="409" y="208"/>
                    </a:lnTo>
                    <a:lnTo>
                      <a:pt x="419" y="198"/>
                    </a:lnTo>
                    <a:lnTo>
                      <a:pt x="429" y="188"/>
                    </a:lnTo>
                    <a:lnTo>
                      <a:pt x="436" y="177"/>
                    </a:lnTo>
                    <a:lnTo>
                      <a:pt x="441" y="166"/>
                    </a:lnTo>
                    <a:lnTo>
                      <a:pt x="446" y="156"/>
                    </a:lnTo>
                    <a:lnTo>
                      <a:pt x="448" y="144"/>
                    </a:lnTo>
                    <a:lnTo>
                      <a:pt x="450" y="1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8" name="Freeform 39"/>
              <p:cNvSpPr>
                <a:spLocks/>
              </p:cNvSpPr>
              <p:nvPr/>
            </p:nvSpPr>
            <p:spPr bwMode="auto">
              <a:xfrm>
                <a:off x="3751" y="2880"/>
                <a:ext cx="450" cy="266"/>
              </a:xfrm>
              <a:custGeom>
                <a:avLst/>
                <a:gdLst>
                  <a:gd name="T0" fmla="*/ 0 w 450"/>
                  <a:gd name="T1" fmla="*/ 144 h 266"/>
                  <a:gd name="T2" fmla="*/ 8 w 450"/>
                  <a:gd name="T3" fmla="*/ 166 h 266"/>
                  <a:gd name="T4" fmla="*/ 20 w 450"/>
                  <a:gd name="T5" fmla="*/ 188 h 266"/>
                  <a:gd name="T6" fmla="*/ 40 w 450"/>
                  <a:gd name="T7" fmla="*/ 208 h 266"/>
                  <a:gd name="T8" fmla="*/ 65 w 450"/>
                  <a:gd name="T9" fmla="*/ 226 h 266"/>
                  <a:gd name="T10" fmla="*/ 95 w 450"/>
                  <a:gd name="T11" fmla="*/ 241 h 266"/>
                  <a:gd name="T12" fmla="*/ 129 w 450"/>
                  <a:gd name="T13" fmla="*/ 253 h 266"/>
                  <a:gd name="T14" fmla="*/ 166 w 450"/>
                  <a:gd name="T15" fmla="*/ 259 h 266"/>
                  <a:gd name="T16" fmla="*/ 205 w 450"/>
                  <a:gd name="T17" fmla="*/ 263 h 266"/>
                  <a:gd name="T18" fmla="*/ 244 w 450"/>
                  <a:gd name="T19" fmla="*/ 263 h 266"/>
                  <a:gd name="T20" fmla="*/ 283 w 450"/>
                  <a:gd name="T21" fmla="*/ 259 h 266"/>
                  <a:gd name="T22" fmla="*/ 319 w 450"/>
                  <a:gd name="T23" fmla="*/ 251 h 266"/>
                  <a:gd name="T24" fmla="*/ 353 w 450"/>
                  <a:gd name="T25" fmla="*/ 241 h 266"/>
                  <a:gd name="T26" fmla="*/ 383 w 450"/>
                  <a:gd name="T27" fmla="*/ 225 h 266"/>
                  <a:gd name="T28" fmla="*/ 409 w 450"/>
                  <a:gd name="T29" fmla="*/ 208 h 266"/>
                  <a:gd name="T30" fmla="*/ 428 w 450"/>
                  <a:gd name="T31" fmla="*/ 188 h 266"/>
                  <a:gd name="T32" fmla="*/ 442 w 450"/>
                  <a:gd name="T33" fmla="*/ 166 h 266"/>
                  <a:gd name="T34" fmla="*/ 449 w 450"/>
                  <a:gd name="T35" fmla="*/ 144 h 266"/>
                  <a:gd name="T36" fmla="*/ 449 w 450"/>
                  <a:gd name="T37" fmla="*/ 120 h 266"/>
                  <a:gd name="T38" fmla="*/ 442 w 450"/>
                  <a:gd name="T39" fmla="*/ 98 h 266"/>
                  <a:gd name="T40" fmla="*/ 428 w 450"/>
                  <a:gd name="T41" fmla="*/ 76 h 266"/>
                  <a:gd name="T42" fmla="*/ 409 w 450"/>
                  <a:gd name="T43" fmla="*/ 56 h 266"/>
                  <a:gd name="T44" fmla="*/ 383 w 450"/>
                  <a:gd name="T45" fmla="*/ 39 h 266"/>
                  <a:gd name="T46" fmla="*/ 353 w 450"/>
                  <a:gd name="T47" fmla="*/ 23 h 266"/>
                  <a:gd name="T48" fmla="*/ 319 w 450"/>
                  <a:gd name="T49" fmla="*/ 11 h 266"/>
                  <a:gd name="T50" fmla="*/ 283 w 450"/>
                  <a:gd name="T51" fmla="*/ 3 h 266"/>
                  <a:gd name="T52" fmla="*/ 244 w 450"/>
                  <a:gd name="T53" fmla="*/ 1 h 266"/>
                  <a:gd name="T54" fmla="*/ 205 w 450"/>
                  <a:gd name="T55" fmla="*/ 1 h 266"/>
                  <a:gd name="T56" fmla="*/ 166 w 450"/>
                  <a:gd name="T57" fmla="*/ 3 h 266"/>
                  <a:gd name="T58" fmla="*/ 129 w 450"/>
                  <a:gd name="T59" fmla="*/ 11 h 266"/>
                  <a:gd name="T60" fmla="*/ 95 w 450"/>
                  <a:gd name="T61" fmla="*/ 23 h 266"/>
                  <a:gd name="T62" fmla="*/ 65 w 450"/>
                  <a:gd name="T63" fmla="*/ 39 h 266"/>
                  <a:gd name="T64" fmla="*/ 40 w 450"/>
                  <a:gd name="T65" fmla="*/ 56 h 266"/>
                  <a:gd name="T66" fmla="*/ 20 w 450"/>
                  <a:gd name="T67" fmla="*/ 77 h 266"/>
                  <a:gd name="T68" fmla="*/ 8 w 450"/>
                  <a:gd name="T69" fmla="*/ 98 h 266"/>
                  <a:gd name="T70" fmla="*/ 0 w 450"/>
                  <a:gd name="T71" fmla="*/ 120 h 2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0"/>
                  <a:gd name="T109" fmla="*/ 0 h 266"/>
                  <a:gd name="T110" fmla="*/ 450 w 450"/>
                  <a:gd name="T111" fmla="*/ 266 h 2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0" h="266">
                    <a:moveTo>
                      <a:pt x="0" y="132"/>
                    </a:moveTo>
                    <a:lnTo>
                      <a:pt x="0" y="144"/>
                    </a:lnTo>
                    <a:lnTo>
                      <a:pt x="3" y="156"/>
                    </a:lnTo>
                    <a:lnTo>
                      <a:pt x="8" y="166"/>
                    </a:lnTo>
                    <a:lnTo>
                      <a:pt x="12" y="178"/>
                    </a:lnTo>
                    <a:lnTo>
                      <a:pt x="20" y="188"/>
                    </a:lnTo>
                    <a:lnTo>
                      <a:pt x="30" y="198"/>
                    </a:lnTo>
                    <a:lnTo>
                      <a:pt x="40" y="208"/>
                    </a:lnTo>
                    <a:lnTo>
                      <a:pt x="52" y="217"/>
                    </a:lnTo>
                    <a:lnTo>
                      <a:pt x="65" y="226"/>
                    </a:lnTo>
                    <a:lnTo>
                      <a:pt x="80" y="233"/>
                    </a:lnTo>
                    <a:lnTo>
                      <a:pt x="95" y="241"/>
                    </a:lnTo>
                    <a:lnTo>
                      <a:pt x="111" y="246"/>
                    </a:lnTo>
                    <a:lnTo>
                      <a:pt x="129" y="253"/>
                    </a:lnTo>
                    <a:lnTo>
                      <a:pt x="148" y="257"/>
                    </a:lnTo>
                    <a:lnTo>
                      <a:pt x="166" y="259"/>
                    </a:lnTo>
                    <a:lnTo>
                      <a:pt x="185" y="263"/>
                    </a:lnTo>
                    <a:lnTo>
                      <a:pt x="205" y="263"/>
                    </a:lnTo>
                    <a:lnTo>
                      <a:pt x="225" y="265"/>
                    </a:lnTo>
                    <a:lnTo>
                      <a:pt x="244" y="263"/>
                    </a:lnTo>
                    <a:lnTo>
                      <a:pt x="263" y="262"/>
                    </a:lnTo>
                    <a:lnTo>
                      <a:pt x="283" y="259"/>
                    </a:lnTo>
                    <a:lnTo>
                      <a:pt x="302" y="257"/>
                    </a:lnTo>
                    <a:lnTo>
                      <a:pt x="319" y="251"/>
                    </a:lnTo>
                    <a:lnTo>
                      <a:pt x="337" y="246"/>
                    </a:lnTo>
                    <a:lnTo>
                      <a:pt x="353" y="241"/>
                    </a:lnTo>
                    <a:lnTo>
                      <a:pt x="369" y="233"/>
                    </a:lnTo>
                    <a:lnTo>
                      <a:pt x="383" y="225"/>
                    </a:lnTo>
                    <a:lnTo>
                      <a:pt x="396" y="217"/>
                    </a:lnTo>
                    <a:lnTo>
                      <a:pt x="409" y="208"/>
                    </a:lnTo>
                    <a:lnTo>
                      <a:pt x="419" y="198"/>
                    </a:lnTo>
                    <a:lnTo>
                      <a:pt x="428" y="188"/>
                    </a:lnTo>
                    <a:lnTo>
                      <a:pt x="436" y="178"/>
                    </a:lnTo>
                    <a:lnTo>
                      <a:pt x="442" y="166"/>
                    </a:lnTo>
                    <a:lnTo>
                      <a:pt x="446" y="154"/>
                    </a:lnTo>
                    <a:lnTo>
                      <a:pt x="449" y="144"/>
                    </a:lnTo>
                    <a:lnTo>
                      <a:pt x="449" y="132"/>
                    </a:lnTo>
                    <a:lnTo>
                      <a:pt x="449" y="120"/>
                    </a:lnTo>
                    <a:lnTo>
                      <a:pt x="446" y="108"/>
                    </a:lnTo>
                    <a:lnTo>
                      <a:pt x="442" y="98"/>
                    </a:lnTo>
                    <a:lnTo>
                      <a:pt x="436" y="86"/>
                    </a:lnTo>
                    <a:lnTo>
                      <a:pt x="428" y="76"/>
                    </a:lnTo>
                    <a:lnTo>
                      <a:pt x="418" y="66"/>
                    </a:lnTo>
                    <a:lnTo>
                      <a:pt x="409" y="56"/>
                    </a:lnTo>
                    <a:lnTo>
                      <a:pt x="396" y="47"/>
                    </a:lnTo>
                    <a:lnTo>
                      <a:pt x="383" y="39"/>
                    </a:lnTo>
                    <a:lnTo>
                      <a:pt x="369" y="31"/>
                    </a:lnTo>
                    <a:lnTo>
                      <a:pt x="353" y="23"/>
                    </a:lnTo>
                    <a:lnTo>
                      <a:pt x="337" y="18"/>
                    </a:lnTo>
                    <a:lnTo>
                      <a:pt x="319" y="11"/>
                    </a:lnTo>
                    <a:lnTo>
                      <a:pt x="302" y="7"/>
                    </a:lnTo>
                    <a:lnTo>
                      <a:pt x="283" y="3"/>
                    </a:lnTo>
                    <a:lnTo>
                      <a:pt x="263" y="2"/>
                    </a:lnTo>
                    <a:lnTo>
                      <a:pt x="244" y="1"/>
                    </a:lnTo>
                    <a:lnTo>
                      <a:pt x="223" y="0"/>
                    </a:lnTo>
                    <a:lnTo>
                      <a:pt x="205" y="1"/>
                    </a:lnTo>
                    <a:lnTo>
                      <a:pt x="185" y="2"/>
                    </a:lnTo>
                    <a:lnTo>
                      <a:pt x="166" y="3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1" y="18"/>
                    </a:lnTo>
                    <a:lnTo>
                      <a:pt x="95" y="23"/>
                    </a:lnTo>
                    <a:lnTo>
                      <a:pt x="80" y="31"/>
                    </a:lnTo>
                    <a:lnTo>
                      <a:pt x="65" y="39"/>
                    </a:lnTo>
                    <a:lnTo>
                      <a:pt x="52" y="47"/>
                    </a:lnTo>
                    <a:lnTo>
                      <a:pt x="40" y="56"/>
                    </a:lnTo>
                    <a:lnTo>
                      <a:pt x="29" y="66"/>
                    </a:lnTo>
                    <a:lnTo>
                      <a:pt x="20" y="77"/>
                    </a:lnTo>
                    <a:lnTo>
                      <a:pt x="12" y="86"/>
                    </a:lnTo>
                    <a:lnTo>
                      <a:pt x="8" y="98"/>
                    </a:lnTo>
                    <a:lnTo>
                      <a:pt x="3" y="110"/>
                    </a:lnTo>
                    <a:lnTo>
                      <a:pt x="0" y="120"/>
                    </a:lnTo>
                    <a:lnTo>
                      <a:pt x="0" y="1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9" name="Freeform 40"/>
              <p:cNvSpPr>
                <a:spLocks/>
              </p:cNvSpPr>
              <p:nvPr/>
            </p:nvSpPr>
            <p:spPr bwMode="auto">
              <a:xfrm>
                <a:off x="2449" y="3223"/>
                <a:ext cx="450" cy="265"/>
              </a:xfrm>
              <a:custGeom>
                <a:avLst/>
                <a:gdLst>
                  <a:gd name="T0" fmla="*/ 447 w 450"/>
                  <a:gd name="T1" fmla="*/ 120 h 265"/>
                  <a:gd name="T2" fmla="*/ 442 w 450"/>
                  <a:gd name="T3" fmla="*/ 98 h 265"/>
                  <a:gd name="T4" fmla="*/ 428 w 450"/>
                  <a:gd name="T5" fmla="*/ 75 h 265"/>
                  <a:gd name="T6" fmla="*/ 408 w 450"/>
                  <a:gd name="T7" fmla="*/ 56 h 265"/>
                  <a:gd name="T8" fmla="*/ 383 w 450"/>
                  <a:gd name="T9" fmla="*/ 39 h 265"/>
                  <a:gd name="T10" fmla="*/ 353 w 450"/>
                  <a:gd name="T11" fmla="*/ 23 h 265"/>
                  <a:gd name="T12" fmla="*/ 319 w 450"/>
                  <a:gd name="T13" fmla="*/ 13 h 265"/>
                  <a:gd name="T14" fmla="*/ 283 w 450"/>
                  <a:gd name="T15" fmla="*/ 5 h 265"/>
                  <a:gd name="T16" fmla="*/ 243 w 450"/>
                  <a:gd name="T17" fmla="*/ 1 h 265"/>
                  <a:gd name="T18" fmla="*/ 205 w 450"/>
                  <a:gd name="T19" fmla="*/ 1 h 265"/>
                  <a:gd name="T20" fmla="*/ 166 w 450"/>
                  <a:gd name="T21" fmla="*/ 5 h 265"/>
                  <a:gd name="T22" fmla="*/ 129 w 450"/>
                  <a:gd name="T23" fmla="*/ 13 h 265"/>
                  <a:gd name="T24" fmla="*/ 95 w 450"/>
                  <a:gd name="T25" fmla="*/ 23 h 265"/>
                  <a:gd name="T26" fmla="*/ 65 w 450"/>
                  <a:gd name="T27" fmla="*/ 39 h 265"/>
                  <a:gd name="T28" fmla="*/ 40 w 450"/>
                  <a:gd name="T29" fmla="*/ 56 h 265"/>
                  <a:gd name="T30" fmla="*/ 20 w 450"/>
                  <a:gd name="T31" fmla="*/ 75 h 265"/>
                  <a:gd name="T32" fmla="*/ 6 w 450"/>
                  <a:gd name="T33" fmla="*/ 98 h 265"/>
                  <a:gd name="T34" fmla="*/ 0 w 450"/>
                  <a:gd name="T35" fmla="*/ 120 h 265"/>
                  <a:gd name="T36" fmla="*/ 0 w 450"/>
                  <a:gd name="T37" fmla="*/ 143 h 265"/>
                  <a:gd name="T38" fmla="*/ 6 w 450"/>
                  <a:gd name="T39" fmla="*/ 165 h 265"/>
                  <a:gd name="T40" fmla="*/ 20 w 450"/>
                  <a:gd name="T41" fmla="*/ 188 h 265"/>
                  <a:gd name="T42" fmla="*/ 40 w 450"/>
                  <a:gd name="T43" fmla="*/ 207 h 265"/>
                  <a:gd name="T44" fmla="*/ 65 w 450"/>
                  <a:gd name="T45" fmla="*/ 224 h 265"/>
                  <a:gd name="T46" fmla="*/ 95 w 450"/>
                  <a:gd name="T47" fmla="*/ 240 h 265"/>
                  <a:gd name="T48" fmla="*/ 129 w 450"/>
                  <a:gd name="T49" fmla="*/ 250 h 265"/>
                  <a:gd name="T50" fmla="*/ 166 w 450"/>
                  <a:gd name="T51" fmla="*/ 258 h 265"/>
                  <a:gd name="T52" fmla="*/ 205 w 450"/>
                  <a:gd name="T53" fmla="*/ 264 h 265"/>
                  <a:gd name="T54" fmla="*/ 243 w 450"/>
                  <a:gd name="T55" fmla="*/ 264 h 265"/>
                  <a:gd name="T56" fmla="*/ 283 w 450"/>
                  <a:gd name="T57" fmla="*/ 258 h 265"/>
                  <a:gd name="T58" fmla="*/ 319 w 450"/>
                  <a:gd name="T59" fmla="*/ 250 h 265"/>
                  <a:gd name="T60" fmla="*/ 353 w 450"/>
                  <a:gd name="T61" fmla="*/ 240 h 265"/>
                  <a:gd name="T62" fmla="*/ 383 w 450"/>
                  <a:gd name="T63" fmla="*/ 224 h 265"/>
                  <a:gd name="T64" fmla="*/ 408 w 450"/>
                  <a:gd name="T65" fmla="*/ 207 h 265"/>
                  <a:gd name="T66" fmla="*/ 428 w 450"/>
                  <a:gd name="T67" fmla="*/ 188 h 265"/>
                  <a:gd name="T68" fmla="*/ 442 w 450"/>
                  <a:gd name="T69" fmla="*/ 165 h 265"/>
                  <a:gd name="T70" fmla="*/ 447 w 450"/>
                  <a:gd name="T71" fmla="*/ 143 h 26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0"/>
                  <a:gd name="T109" fmla="*/ 0 h 265"/>
                  <a:gd name="T110" fmla="*/ 450 w 450"/>
                  <a:gd name="T111" fmla="*/ 265 h 26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0" h="265">
                    <a:moveTo>
                      <a:pt x="449" y="132"/>
                    </a:moveTo>
                    <a:lnTo>
                      <a:pt x="447" y="120"/>
                    </a:lnTo>
                    <a:lnTo>
                      <a:pt x="445" y="108"/>
                    </a:lnTo>
                    <a:lnTo>
                      <a:pt x="442" y="98"/>
                    </a:lnTo>
                    <a:lnTo>
                      <a:pt x="435" y="87"/>
                    </a:lnTo>
                    <a:lnTo>
                      <a:pt x="428" y="75"/>
                    </a:lnTo>
                    <a:lnTo>
                      <a:pt x="418" y="66"/>
                    </a:lnTo>
                    <a:lnTo>
                      <a:pt x="408" y="56"/>
                    </a:lnTo>
                    <a:lnTo>
                      <a:pt x="396" y="47"/>
                    </a:lnTo>
                    <a:lnTo>
                      <a:pt x="383" y="39"/>
                    </a:lnTo>
                    <a:lnTo>
                      <a:pt x="369" y="31"/>
                    </a:lnTo>
                    <a:lnTo>
                      <a:pt x="353" y="23"/>
                    </a:lnTo>
                    <a:lnTo>
                      <a:pt x="337" y="18"/>
                    </a:lnTo>
                    <a:lnTo>
                      <a:pt x="319" y="13"/>
                    </a:lnTo>
                    <a:lnTo>
                      <a:pt x="300" y="7"/>
                    </a:lnTo>
                    <a:lnTo>
                      <a:pt x="283" y="5"/>
                    </a:lnTo>
                    <a:lnTo>
                      <a:pt x="263" y="2"/>
                    </a:lnTo>
                    <a:lnTo>
                      <a:pt x="243" y="1"/>
                    </a:lnTo>
                    <a:lnTo>
                      <a:pt x="223" y="0"/>
                    </a:lnTo>
                    <a:lnTo>
                      <a:pt x="205" y="1"/>
                    </a:lnTo>
                    <a:lnTo>
                      <a:pt x="185" y="2"/>
                    </a:lnTo>
                    <a:lnTo>
                      <a:pt x="166" y="5"/>
                    </a:lnTo>
                    <a:lnTo>
                      <a:pt x="146" y="7"/>
                    </a:lnTo>
                    <a:lnTo>
                      <a:pt x="129" y="13"/>
                    </a:lnTo>
                    <a:lnTo>
                      <a:pt x="111" y="18"/>
                    </a:lnTo>
                    <a:lnTo>
                      <a:pt x="95" y="23"/>
                    </a:lnTo>
                    <a:lnTo>
                      <a:pt x="80" y="31"/>
                    </a:lnTo>
                    <a:lnTo>
                      <a:pt x="65" y="39"/>
                    </a:lnTo>
                    <a:lnTo>
                      <a:pt x="52" y="47"/>
                    </a:lnTo>
                    <a:lnTo>
                      <a:pt x="40" y="56"/>
                    </a:lnTo>
                    <a:lnTo>
                      <a:pt x="29" y="66"/>
                    </a:lnTo>
                    <a:lnTo>
                      <a:pt x="20" y="75"/>
                    </a:lnTo>
                    <a:lnTo>
                      <a:pt x="12" y="87"/>
                    </a:lnTo>
                    <a:lnTo>
                      <a:pt x="6" y="98"/>
                    </a:lnTo>
                    <a:lnTo>
                      <a:pt x="3" y="108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43"/>
                    </a:lnTo>
                    <a:lnTo>
                      <a:pt x="3" y="154"/>
                    </a:lnTo>
                    <a:lnTo>
                      <a:pt x="6" y="165"/>
                    </a:lnTo>
                    <a:lnTo>
                      <a:pt x="12" y="177"/>
                    </a:lnTo>
                    <a:lnTo>
                      <a:pt x="20" y="188"/>
                    </a:lnTo>
                    <a:lnTo>
                      <a:pt x="29" y="198"/>
                    </a:lnTo>
                    <a:lnTo>
                      <a:pt x="40" y="207"/>
                    </a:lnTo>
                    <a:lnTo>
                      <a:pt x="52" y="216"/>
                    </a:lnTo>
                    <a:lnTo>
                      <a:pt x="65" y="224"/>
                    </a:lnTo>
                    <a:lnTo>
                      <a:pt x="80" y="232"/>
                    </a:lnTo>
                    <a:lnTo>
                      <a:pt x="95" y="240"/>
                    </a:lnTo>
                    <a:lnTo>
                      <a:pt x="111" y="245"/>
                    </a:lnTo>
                    <a:lnTo>
                      <a:pt x="129" y="250"/>
                    </a:lnTo>
                    <a:lnTo>
                      <a:pt x="146" y="256"/>
                    </a:lnTo>
                    <a:lnTo>
                      <a:pt x="166" y="258"/>
                    </a:lnTo>
                    <a:lnTo>
                      <a:pt x="185" y="261"/>
                    </a:lnTo>
                    <a:lnTo>
                      <a:pt x="205" y="264"/>
                    </a:lnTo>
                    <a:lnTo>
                      <a:pt x="223" y="264"/>
                    </a:lnTo>
                    <a:lnTo>
                      <a:pt x="243" y="264"/>
                    </a:lnTo>
                    <a:lnTo>
                      <a:pt x="263" y="261"/>
                    </a:lnTo>
                    <a:lnTo>
                      <a:pt x="283" y="258"/>
                    </a:lnTo>
                    <a:lnTo>
                      <a:pt x="300" y="256"/>
                    </a:lnTo>
                    <a:lnTo>
                      <a:pt x="319" y="250"/>
                    </a:lnTo>
                    <a:lnTo>
                      <a:pt x="337" y="245"/>
                    </a:lnTo>
                    <a:lnTo>
                      <a:pt x="353" y="240"/>
                    </a:lnTo>
                    <a:lnTo>
                      <a:pt x="369" y="232"/>
                    </a:lnTo>
                    <a:lnTo>
                      <a:pt x="383" y="224"/>
                    </a:lnTo>
                    <a:lnTo>
                      <a:pt x="396" y="216"/>
                    </a:lnTo>
                    <a:lnTo>
                      <a:pt x="408" y="207"/>
                    </a:lnTo>
                    <a:lnTo>
                      <a:pt x="418" y="198"/>
                    </a:lnTo>
                    <a:lnTo>
                      <a:pt x="428" y="188"/>
                    </a:lnTo>
                    <a:lnTo>
                      <a:pt x="435" y="177"/>
                    </a:lnTo>
                    <a:lnTo>
                      <a:pt x="442" y="165"/>
                    </a:lnTo>
                    <a:lnTo>
                      <a:pt x="445" y="154"/>
                    </a:lnTo>
                    <a:lnTo>
                      <a:pt x="447" y="143"/>
                    </a:lnTo>
                    <a:lnTo>
                      <a:pt x="449" y="1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0" name="Freeform 41"/>
              <p:cNvSpPr>
                <a:spLocks/>
              </p:cNvSpPr>
              <p:nvPr/>
            </p:nvSpPr>
            <p:spPr bwMode="auto">
              <a:xfrm>
                <a:off x="3649" y="3548"/>
                <a:ext cx="721" cy="437"/>
              </a:xfrm>
              <a:custGeom>
                <a:avLst/>
                <a:gdLst>
                  <a:gd name="T0" fmla="*/ 0 w 721"/>
                  <a:gd name="T1" fmla="*/ 218 h 437"/>
                  <a:gd name="T2" fmla="*/ 354 w 721"/>
                  <a:gd name="T3" fmla="*/ 0 h 437"/>
                  <a:gd name="T4" fmla="*/ 720 w 721"/>
                  <a:gd name="T5" fmla="*/ 227 h 437"/>
                  <a:gd name="T6" fmla="*/ 354 w 721"/>
                  <a:gd name="T7" fmla="*/ 436 h 437"/>
                  <a:gd name="T8" fmla="*/ 0 w 721"/>
                  <a:gd name="T9" fmla="*/ 218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37"/>
                  <a:gd name="T17" fmla="*/ 721 w 721"/>
                  <a:gd name="T18" fmla="*/ 437 h 4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37">
                    <a:moveTo>
                      <a:pt x="0" y="218"/>
                    </a:moveTo>
                    <a:lnTo>
                      <a:pt x="354" y="0"/>
                    </a:lnTo>
                    <a:lnTo>
                      <a:pt x="720" y="227"/>
                    </a:lnTo>
                    <a:lnTo>
                      <a:pt x="354" y="436"/>
                    </a:lnTo>
                    <a:lnTo>
                      <a:pt x="0" y="21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1" name="Freeform 42"/>
              <p:cNvSpPr>
                <a:spLocks/>
              </p:cNvSpPr>
              <p:nvPr/>
            </p:nvSpPr>
            <p:spPr bwMode="auto">
              <a:xfrm>
                <a:off x="4561" y="3657"/>
                <a:ext cx="865" cy="274"/>
              </a:xfrm>
              <a:custGeom>
                <a:avLst/>
                <a:gdLst>
                  <a:gd name="T0" fmla="*/ 864 w 865"/>
                  <a:gd name="T1" fmla="*/ 273 h 274"/>
                  <a:gd name="T2" fmla="*/ 864 w 865"/>
                  <a:gd name="T3" fmla="*/ 0 h 274"/>
                  <a:gd name="T4" fmla="*/ 0 w 865"/>
                  <a:gd name="T5" fmla="*/ 0 h 274"/>
                  <a:gd name="T6" fmla="*/ 0 w 865"/>
                  <a:gd name="T7" fmla="*/ 273 h 274"/>
                  <a:gd name="T8" fmla="*/ 864 w 865"/>
                  <a:gd name="T9" fmla="*/ 273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5"/>
                  <a:gd name="T16" fmla="*/ 0 h 274"/>
                  <a:gd name="T17" fmla="*/ 865 w 865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5" h="274">
                    <a:moveTo>
                      <a:pt x="864" y="273"/>
                    </a:moveTo>
                    <a:lnTo>
                      <a:pt x="864" y="0"/>
                    </a:lnTo>
                    <a:lnTo>
                      <a:pt x="0" y="0"/>
                    </a:lnTo>
                    <a:lnTo>
                      <a:pt x="0" y="273"/>
                    </a:lnTo>
                    <a:lnTo>
                      <a:pt x="864" y="2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2" name="Freeform 43"/>
              <p:cNvSpPr>
                <a:spLocks/>
              </p:cNvSpPr>
              <p:nvPr/>
            </p:nvSpPr>
            <p:spPr bwMode="auto">
              <a:xfrm>
                <a:off x="2641" y="3649"/>
                <a:ext cx="769" cy="274"/>
              </a:xfrm>
              <a:custGeom>
                <a:avLst/>
                <a:gdLst>
                  <a:gd name="T0" fmla="*/ 768 w 769"/>
                  <a:gd name="T1" fmla="*/ 273 h 274"/>
                  <a:gd name="T2" fmla="*/ 768 w 769"/>
                  <a:gd name="T3" fmla="*/ 0 h 274"/>
                  <a:gd name="T4" fmla="*/ 0 w 769"/>
                  <a:gd name="T5" fmla="*/ 0 h 274"/>
                  <a:gd name="T6" fmla="*/ 0 w 769"/>
                  <a:gd name="T7" fmla="*/ 273 h 274"/>
                  <a:gd name="T8" fmla="*/ 768 w 769"/>
                  <a:gd name="T9" fmla="*/ 273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274"/>
                  <a:gd name="T17" fmla="*/ 769 w 769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274">
                    <a:moveTo>
                      <a:pt x="768" y="273"/>
                    </a:moveTo>
                    <a:lnTo>
                      <a:pt x="768" y="0"/>
                    </a:lnTo>
                    <a:lnTo>
                      <a:pt x="0" y="0"/>
                    </a:lnTo>
                    <a:lnTo>
                      <a:pt x="0" y="273"/>
                    </a:lnTo>
                    <a:lnTo>
                      <a:pt x="768" y="27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3" name="Freeform 44"/>
              <p:cNvSpPr>
                <a:spLocks/>
              </p:cNvSpPr>
              <p:nvPr/>
            </p:nvSpPr>
            <p:spPr bwMode="auto">
              <a:xfrm>
                <a:off x="4651" y="3036"/>
                <a:ext cx="450" cy="266"/>
              </a:xfrm>
              <a:custGeom>
                <a:avLst/>
                <a:gdLst>
                  <a:gd name="T0" fmla="*/ 449 w 450"/>
                  <a:gd name="T1" fmla="*/ 120 h 266"/>
                  <a:gd name="T2" fmla="*/ 442 w 450"/>
                  <a:gd name="T3" fmla="*/ 98 h 266"/>
                  <a:gd name="T4" fmla="*/ 429 w 450"/>
                  <a:gd name="T5" fmla="*/ 76 h 266"/>
                  <a:gd name="T6" fmla="*/ 409 w 450"/>
                  <a:gd name="T7" fmla="*/ 56 h 266"/>
                  <a:gd name="T8" fmla="*/ 383 w 450"/>
                  <a:gd name="T9" fmla="*/ 38 h 266"/>
                  <a:gd name="T10" fmla="*/ 353 w 450"/>
                  <a:gd name="T11" fmla="*/ 23 h 266"/>
                  <a:gd name="T12" fmla="*/ 319 w 450"/>
                  <a:gd name="T13" fmla="*/ 11 h 266"/>
                  <a:gd name="T14" fmla="*/ 283 w 450"/>
                  <a:gd name="T15" fmla="*/ 3 h 266"/>
                  <a:gd name="T16" fmla="*/ 244 w 450"/>
                  <a:gd name="T17" fmla="*/ 0 h 266"/>
                  <a:gd name="T18" fmla="*/ 205 w 450"/>
                  <a:gd name="T19" fmla="*/ 0 h 266"/>
                  <a:gd name="T20" fmla="*/ 166 w 450"/>
                  <a:gd name="T21" fmla="*/ 3 h 266"/>
                  <a:gd name="T22" fmla="*/ 129 w 450"/>
                  <a:gd name="T23" fmla="*/ 11 h 266"/>
                  <a:gd name="T24" fmla="*/ 95 w 450"/>
                  <a:gd name="T25" fmla="*/ 23 h 266"/>
                  <a:gd name="T26" fmla="*/ 65 w 450"/>
                  <a:gd name="T27" fmla="*/ 38 h 266"/>
                  <a:gd name="T28" fmla="*/ 40 w 450"/>
                  <a:gd name="T29" fmla="*/ 56 h 266"/>
                  <a:gd name="T30" fmla="*/ 20 w 450"/>
                  <a:gd name="T31" fmla="*/ 76 h 266"/>
                  <a:gd name="T32" fmla="*/ 8 w 450"/>
                  <a:gd name="T33" fmla="*/ 98 h 266"/>
                  <a:gd name="T34" fmla="*/ 1 w 450"/>
                  <a:gd name="T35" fmla="*/ 120 h 266"/>
                  <a:gd name="T36" fmla="*/ 1 w 450"/>
                  <a:gd name="T37" fmla="*/ 144 h 266"/>
                  <a:gd name="T38" fmla="*/ 8 w 450"/>
                  <a:gd name="T39" fmla="*/ 166 h 266"/>
                  <a:gd name="T40" fmla="*/ 20 w 450"/>
                  <a:gd name="T41" fmla="*/ 187 h 266"/>
                  <a:gd name="T42" fmla="*/ 40 w 450"/>
                  <a:gd name="T43" fmla="*/ 208 h 266"/>
                  <a:gd name="T44" fmla="*/ 65 w 450"/>
                  <a:gd name="T45" fmla="*/ 225 h 266"/>
                  <a:gd name="T46" fmla="*/ 95 w 450"/>
                  <a:gd name="T47" fmla="*/ 240 h 266"/>
                  <a:gd name="T48" fmla="*/ 129 w 450"/>
                  <a:gd name="T49" fmla="*/ 251 h 266"/>
                  <a:gd name="T50" fmla="*/ 166 w 450"/>
                  <a:gd name="T51" fmla="*/ 259 h 266"/>
                  <a:gd name="T52" fmla="*/ 205 w 450"/>
                  <a:gd name="T53" fmla="*/ 263 h 266"/>
                  <a:gd name="T54" fmla="*/ 244 w 450"/>
                  <a:gd name="T55" fmla="*/ 263 h 266"/>
                  <a:gd name="T56" fmla="*/ 283 w 450"/>
                  <a:gd name="T57" fmla="*/ 259 h 266"/>
                  <a:gd name="T58" fmla="*/ 319 w 450"/>
                  <a:gd name="T59" fmla="*/ 251 h 266"/>
                  <a:gd name="T60" fmla="*/ 353 w 450"/>
                  <a:gd name="T61" fmla="*/ 240 h 266"/>
                  <a:gd name="T62" fmla="*/ 383 w 450"/>
                  <a:gd name="T63" fmla="*/ 225 h 266"/>
                  <a:gd name="T64" fmla="*/ 409 w 450"/>
                  <a:gd name="T65" fmla="*/ 208 h 266"/>
                  <a:gd name="T66" fmla="*/ 429 w 450"/>
                  <a:gd name="T67" fmla="*/ 187 h 266"/>
                  <a:gd name="T68" fmla="*/ 442 w 450"/>
                  <a:gd name="T69" fmla="*/ 166 h 266"/>
                  <a:gd name="T70" fmla="*/ 449 w 450"/>
                  <a:gd name="T71" fmla="*/ 144 h 26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0"/>
                  <a:gd name="T109" fmla="*/ 0 h 266"/>
                  <a:gd name="T110" fmla="*/ 450 w 450"/>
                  <a:gd name="T111" fmla="*/ 266 h 26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0" h="266">
                    <a:moveTo>
                      <a:pt x="449" y="132"/>
                    </a:moveTo>
                    <a:lnTo>
                      <a:pt x="449" y="120"/>
                    </a:lnTo>
                    <a:lnTo>
                      <a:pt x="446" y="108"/>
                    </a:lnTo>
                    <a:lnTo>
                      <a:pt x="442" y="98"/>
                    </a:lnTo>
                    <a:lnTo>
                      <a:pt x="436" y="86"/>
                    </a:lnTo>
                    <a:lnTo>
                      <a:pt x="429" y="76"/>
                    </a:lnTo>
                    <a:lnTo>
                      <a:pt x="419" y="65"/>
                    </a:lnTo>
                    <a:lnTo>
                      <a:pt x="409" y="56"/>
                    </a:lnTo>
                    <a:lnTo>
                      <a:pt x="397" y="47"/>
                    </a:lnTo>
                    <a:lnTo>
                      <a:pt x="383" y="38"/>
                    </a:lnTo>
                    <a:lnTo>
                      <a:pt x="369" y="31"/>
                    </a:lnTo>
                    <a:lnTo>
                      <a:pt x="353" y="23"/>
                    </a:lnTo>
                    <a:lnTo>
                      <a:pt x="337" y="17"/>
                    </a:lnTo>
                    <a:lnTo>
                      <a:pt x="319" y="11"/>
                    </a:lnTo>
                    <a:lnTo>
                      <a:pt x="302" y="7"/>
                    </a:lnTo>
                    <a:lnTo>
                      <a:pt x="283" y="3"/>
                    </a:lnTo>
                    <a:lnTo>
                      <a:pt x="263" y="1"/>
                    </a:lnTo>
                    <a:lnTo>
                      <a:pt x="244" y="0"/>
                    </a:lnTo>
                    <a:lnTo>
                      <a:pt x="225" y="0"/>
                    </a:lnTo>
                    <a:lnTo>
                      <a:pt x="205" y="0"/>
                    </a:lnTo>
                    <a:lnTo>
                      <a:pt x="185" y="1"/>
                    </a:lnTo>
                    <a:lnTo>
                      <a:pt x="166" y="3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1" y="17"/>
                    </a:lnTo>
                    <a:lnTo>
                      <a:pt x="95" y="23"/>
                    </a:lnTo>
                    <a:lnTo>
                      <a:pt x="80" y="31"/>
                    </a:lnTo>
                    <a:lnTo>
                      <a:pt x="65" y="38"/>
                    </a:lnTo>
                    <a:lnTo>
                      <a:pt x="52" y="47"/>
                    </a:lnTo>
                    <a:lnTo>
                      <a:pt x="40" y="56"/>
                    </a:lnTo>
                    <a:lnTo>
                      <a:pt x="30" y="65"/>
                    </a:lnTo>
                    <a:lnTo>
                      <a:pt x="20" y="76"/>
                    </a:lnTo>
                    <a:lnTo>
                      <a:pt x="13" y="86"/>
                    </a:lnTo>
                    <a:lnTo>
                      <a:pt x="8" y="98"/>
                    </a:lnTo>
                    <a:lnTo>
                      <a:pt x="3" y="108"/>
                    </a:lnTo>
                    <a:lnTo>
                      <a:pt x="1" y="120"/>
                    </a:lnTo>
                    <a:lnTo>
                      <a:pt x="0" y="132"/>
                    </a:lnTo>
                    <a:lnTo>
                      <a:pt x="1" y="144"/>
                    </a:lnTo>
                    <a:lnTo>
                      <a:pt x="3" y="154"/>
                    </a:lnTo>
                    <a:lnTo>
                      <a:pt x="8" y="166"/>
                    </a:lnTo>
                    <a:lnTo>
                      <a:pt x="13" y="177"/>
                    </a:lnTo>
                    <a:lnTo>
                      <a:pt x="20" y="187"/>
                    </a:lnTo>
                    <a:lnTo>
                      <a:pt x="30" y="198"/>
                    </a:lnTo>
                    <a:lnTo>
                      <a:pt x="40" y="208"/>
                    </a:lnTo>
                    <a:lnTo>
                      <a:pt x="52" y="217"/>
                    </a:lnTo>
                    <a:lnTo>
                      <a:pt x="65" y="225"/>
                    </a:lnTo>
                    <a:lnTo>
                      <a:pt x="80" y="233"/>
                    </a:lnTo>
                    <a:lnTo>
                      <a:pt x="95" y="240"/>
                    </a:lnTo>
                    <a:lnTo>
                      <a:pt x="111" y="246"/>
                    </a:lnTo>
                    <a:lnTo>
                      <a:pt x="129" y="251"/>
                    </a:lnTo>
                    <a:lnTo>
                      <a:pt x="148" y="257"/>
                    </a:lnTo>
                    <a:lnTo>
                      <a:pt x="166" y="259"/>
                    </a:lnTo>
                    <a:lnTo>
                      <a:pt x="185" y="262"/>
                    </a:lnTo>
                    <a:lnTo>
                      <a:pt x="205" y="263"/>
                    </a:lnTo>
                    <a:lnTo>
                      <a:pt x="225" y="265"/>
                    </a:lnTo>
                    <a:lnTo>
                      <a:pt x="244" y="263"/>
                    </a:lnTo>
                    <a:lnTo>
                      <a:pt x="263" y="262"/>
                    </a:lnTo>
                    <a:lnTo>
                      <a:pt x="283" y="259"/>
                    </a:lnTo>
                    <a:lnTo>
                      <a:pt x="302" y="257"/>
                    </a:lnTo>
                    <a:lnTo>
                      <a:pt x="319" y="251"/>
                    </a:lnTo>
                    <a:lnTo>
                      <a:pt x="337" y="246"/>
                    </a:lnTo>
                    <a:lnTo>
                      <a:pt x="353" y="240"/>
                    </a:lnTo>
                    <a:lnTo>
                      <a:pt x="369" y="233"/>
                    </a:lnTo>
                    <a:lnTo>
                      <a:pt x="383" y="225"/>
                    </a:lnTo>
                    <a:lnTo>
                      <a:pt x="397" y="217"/>
                    </a:lnTo>
                    <a:lnTo>
                      <a:pt x="409" y="208"/>
                    </a:lnTo>
                    <a:lnTo>
                      <a:pt x="419" y="198"/>
                    </a:lnTo>
                    <a:lnTo>
                      <a:pt x="429" y="187"/>
                    </a:lnTo>
                    <a:lnTo>
                      <a:pt x="436" y="177"/>
                    </a:lnTo>
                    <a:lnTo>
                      <a:pt x="442" y="166"/>
                    </a:lnTo>
                    <a:lnTo>
                      <a:pt x="446" y="154"/>
                    </a:lnTo>
                    <a:lnTo>
                      <a:pt x="449" y="144"/>
                    </a:lnTo>
                    <a:lnTo>
                      <a:pt x="449" y="1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94" name="Group 47"/>
              <p:cNvGrpSpPr>
                <a:grpSpLocks/>
              </p:cNvGrpSpPr>
              <p:nvPr/>
            </p:nvGrpSpPr>
            <p:grpSpPr bwMode="auto">
              <a:xfrm>
                <a:off x="5194" y="3271"/>
                <a:ext cx="423" cy="241"/>
                <a:chOff x="5194" y="3271"/>
                <a:chExt cx="423" cy="241"/>
              </a:xfrm>
            </p:grpSpPr>
            <p:sp>
              <p:nvSpPr>
                <p:cNvPr id="50215" name="Freeform 45"/>
                <p:cNvSpPr>
                  <a:spLocks/>
                </p:cNvSpPr>
                <p:nvPr/>
              </p:nvSpPr>
              <p:spPr bwMode="auto">
                <a:xfrm>
                  <a:off x="5194" y="3271"/>
                  <a:ext cx="423" cy="234"/>
                </a:xfrm>
                <a:custGeom>
                  <a:avLst/>
                  <a:gdLst>
                    <a:gd name="T0" fmla="*/ 1 w 423"/>
                    <a:gd name="T1" fmla="*/ 126 h 234"/>
                    <a:gd name="T2" fmla="*/ 8 w 423"/>
                    <a:gd name="T3" fmla="*/ 146 h 234"/>
                    <a:gd name="T4" fmla="*/ 19 w 423"/>
                    <a:gd name="T5" fmla="*/ 166 h 234"/>
                    <a:gd name="T6" fmla="*/ 38 w 423"/>
                    <a:gd name="T7" fmla="*/ 183 h 234"/>
                    <a:gd name="T8" fmla="*/ 62 w 423"/>
                    <a:gd name="T9" fmla="*/ 199 h 234"/>
                    <a:gd name="T10" fmla="*/ 90 w 423"/>
                    <a:gd name="T11" fmla="*/ 212 h 234"/>
                    <a:gd name="T12" fmla="*/ 121 w 423"/>
                    <a:gd name="T13" fmla="*/ 221 h 234"/>
                    <a:gd name="T14" fmla="*/ 156 w 423"/>
                    <a:gd name="T15" fmla="*/ 228 h 234"/>
                    <a:gd name="T16" fmla="*/ 192 w 423"/>
                    <a:gd name="T17" fmla="*/ 233 h 234"/>
                    <a:gd name="T18" fmla="*/ 229 w 423"/>
                    <a:gd name="T19" fmla="*/ 233 h 234"/>
                    <a:gd name="T20" fmla="*/ 265 w 423"/>
                    <a:gd name="T21" fmla="*/ 228 h 234"/>
                    <a:gd name="T22" fmla="*/ 300 w 423"/>
                    <a:gd name="T23" fmla="*/ 221 h 234"/>
                    <a:gd name="T24" fmla="*/ 331 w 423"/>
                    <a:gd name="T25" fmla="*/ 211 h 234"/>
                    <a:gd name="T26" fmla="*/ 359 w 423"/>
                    <a:gd name="T27" fmla="*/ 198 h 234"/>
                    <a:gd name="T28" fmla="*/ 384 w 423"/>
                    <a:gd name="T29" fmla="*/ 183 h 234"/>
                    <a:gd name="T30" fmla="*/ 402 w 423"/>
                    <a:gd name="T31" fmla="*/ 166 h 234"/>
                    <a:gd name="T32" fmla="*/ 414 w 423"/>
                    <a:gd name="T33" fmla="*/ 146 h 234"/>
                    <a:gd name="T34" fmla="*/ 420 w 423"/>
                    <a:gd name="T35" fmla="*/ 126 h 234"/>
                    <a:gd name="T36" fmla="*/ 420 w 423"/>
                    <a:gd name="T37" fmla="*/ 106 h 234"/>
                    <a:gd name="T38" fmla="*/ 414 w 423"/>
                    <a:gd name="T39" fmla="*/ 86 h 234"/>
                    <a:gd name="T40" fmla="*/ 402 w 423"/>
                    <a:gd name="T41" fmla="*/ 66 h 234"/>
                    <a:gd name="T42" fmla="*/ 384 w 423"/>
                    <a:gd name="T43" fmla="*/ 49 h 234"/>
                    <a:gd name="T44" fmla="*/ 359 w 423"/>
                    <a:gd name="T45" fmla="*/ 34 h 234"/>
                    <a:gd name="T46" fmla="*/ 331 w 423"/>
                    <a:gd name="T47" fmla="*/ 20 h 234"/>
                    <a:gd name="T48" fmla="*/ 300 w 423"/>
                    <a:gd name="T49" fmla="*/ 11 h 234"/>
                    <a:gd name="T50" fmla="*/ 265 w 423"/>
                    <a:gd name="T51" fmla="*/ 4 h 234"/>
                    <a:gd name="T52" fmla="*/ 229 w 423"/>
                    <a:gd name="T53" fmla="*/ 1 h 234"/>
                    <a:gd name="T54" fmla="*/ 192 w 423"/>
                    <a:gd name="T55" fmla="*/ 1 h 234"/>
                    <a:gd name="T56" fmla="*/ 156 w 423"/>
                    <a:gd name="T57" fmla="*/ 4 h 234"/>
                    <a:gd name="T58" fmla="*/ 121 w 423"/>
                    <a:gd name="T59" fmla="*/ 11 h 234"/>
                    <a:gd name="T60" fmla="*/ 90 w 423"/>
                    <a:gd name="T61" fmla="*/ 20 h 234"/>
                    <a:gd name="T62" fmla="*/ 62 w 423"/>
                    <a:gd name="T63" fmla="*/ 34 h 234"/>
                    <a:gd name="T64" fmla="*/ 38 w 423"/>
                    <a:gd name="T65" fmla="*/ 49 h 234"/>
                    <a:gd name="T66" fmla="*/ 19 w 423"/>
                    <a:gd name="T67" fmla="*/ 68 h 234"/>
                    <a:gd name="T68" fmla="*/ 8 w 423"/>
                    <a:gd name="T69" fmla="*/ 86 h 234"/>
                    <a:gd name="T70" fmla="*/ 1 w 423"/>
                    <a:gd name="T71" fmla="*/ 106 h 23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23"/>
                    <a:gd name="T109" fmla="*/ 0 h 234"/>
                    <a:gd name="T110" fmla="*/ 423 w 423"/>
                    <a:gd name="T111" fmla="*/ 234 h 23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23" h="234">
                      <a:moveTo>
                        <a:pt x="0" y="117"/>
                      </a:moveTo>
                      <a:lnTo>
                        <a:pt x="1" y="126"/>
                      </a:lnTo>
                      <a:lnTo>
                        <a:pt x="3" y="136"/>
                      </a:lnTo>
                      <a:lnTo>
                        <a:pt x="8" y="146"/>
                      </a:lnTo>
                      <a:lnTo>
                        <a:pt x="12" y="156"/>
                      </a:lnTo>
                      <a:lnTo>
                        <a:pt x="19" y="166"/>
                      </a:lnTo>
                      <a:lnTo>
                        <a:pt x="28" y="175"/>
                      </a:lnTo>
                      <a:lnTo>
                        <a:pt x="38" y="183"/>
                      </a:lnTo>
                      <a:lnTo>
                        <a:pt x="49" y="191"/>
                      </a:lnTo>
                      <a:lnTo>
                        <a:pt x="62" y="199"/>
                      </a:lnTo>
                      <a:lnTo>
                        <a:pt x="75" y="205"/>
                      </a:lnTo>
                      <a:lnTo>
                        <a:pt x="90" y="212"/>
                      </a:lnTo>
                      <a:lnTo>
                        <a:pt x="106" y="216"/>
                      </a:lnTo>
                      <a:lnTo>
                        <a:pt x="121" y="221"/>
                      </a:lnTo>
                      <a:lnTo>
                        <a:pt x="139" y="226"/>
                      </a:lnTo>
                      <a:lnTo>
                        <a:pt x="156" y="228"/>
                      </a:lnTo>
                      <a:lnTo>
                        <a:pt x="174" y="230"/>
                      </a:lnTo>
                      <a:lnTo>
                        <a:pt x="192" y="233"/>
                      </a:lnTo>
                      <a:lnTo>
                        <a:pt x="211" y="233"/>
                      </a:lnTo>
                      <a:lnTo>
                        <a:pt x="229" y="233"/>
                      </a:lnTo>
                      <a:lnTo>
                        <a:pt x="247" y="230"/>
                      </a:lnTo>
                      <a:lnTo>
                        <a:pt x="265" y="228"/>
                      </a:lnTo>
                      <a:lnTo>
                        <a:pt x="282" y="226"/>
                      </a:lnTo>
                      <a:lnTo>
                        <a:pt x="300" y="221"/>
                      </a:lnTo>
                      <a:lnTo>
                        <a:pt x="315" y="216"/>
                      </a:lnTo>
                      <a:lnTo>
                        <a:pt x="331" y="211"/>
                      </a:lnTo>
                      <a:lnTo>
                        <a:pt x="346" y="205"/>
                      </a:lnTo>
                      <a:lnTo>
                        <a:pt x="359" y="198"/>
                      </a:lnTo>
                      <a:lnTo>
                        <a:pt x="372" y="191"/>
                      </a:lnTo>
                      <a:lnTo>
                        <a:pt x="384" y="183"/>
                      </a:lnTo>
                      <a:lnTo>
                        <a:pt x="393" y="175"/>
                      </a:lnTo>
                      <a:lnTo>
                        <a:pt x="402" y="166"/>
                      </a:lnTo>
                      <a:lnTo>
                        <a:pt x="409" y="155"/>
                      </a:lnTo>
                      <a:lnTo>
                        <a:pt x="414" y="146"/>
                      </a:lnTo>
                      <a:lnTo>
                        <a:pt x="418" y="136"/>
                      </a:lnTo>
                      <a:lnTo>
                        <a:pt x="420" y="126"/>
                      </a:lnTo>
                      <a:lnTo>
                        <a:pt x="422" y="117"/>
                      </a:lnTo>
                      <a:lnTo>
                        <a:pt x="420" y="106"/>
                      </a:lnTo>
                      <a:lnTo>
                        <a:pt x="418" y="95"/>
                      </a:lnTo>
                      <a:lnTo>
                        <a:pt x="414" y="86"/>
                      </a:lnTo>
                      <a:lnTo>
                        <a:pt x="409" y="77"/>
                      </a:lnTo>
                      <a:lnTo>
                        <a:pt x="402" y="66"/>
                      </a:lnTo>
                      <a:lnTo>
                        <a:pt x="393" y="58"/>
                      </a:lnTo>
                      <a:lnTo>
                        <a:pt x="384" y="49"/>
                      </a:lnTo>
                      <a:lnTo>
                        <a:pt x="372" y="41"/>
                      </a:lnTo>
                      <a:lnTo>
                        <a:pt x="359" y="34"/>
                      </a:lnTo>
                      <a:lnTo>
                        <a:pt x="346" y="27"/>
                      </a:lnTo>
                      <a:lnTo>
                        <a:pt x="331" y="20"/>
                      </a:lnTo>
                      <a:lnTo>
                        <a:pt x="315" y="16"/>
                      </a:lnTo>
                      <a:lnTo>
                        <a:pt x="300" y="11"/>
                      </a:lnTo>
                      <a:lnTo>
                        <a:pt x="282" y="6"/>
                      </a:lnTo>
                      <a:lnTo>
                        <a:pt x="265" y="4"/>
                      </a:lnTo>
                      <a:lnTo>
                        <a:pt x="247" y="2"/>
                      </a:lnTo>
                      <a:lnTo>
                        <a:pt x="229" y="1"/>
                      </a:lnTo>
                      <a:lnTo>
                        <a:pt x="211" y="0"/>
                      </a:lnTo>
                      <a:lnTo>
                        <a:pt x="192" y="1"/>
                      </a:lnTo>
                      <a:lnTo>
                        <a:pt x="174" y="2"/>
                      </a:lnTo>
                      <a:lnTo>
                        <a:pt x="156" y="4"/>
                      </a:lnTo>
                      <a:lnTo>
                        <a:pt x="139" y="6"/>
                      </a:lnTo>
                      <a:lnTo>
                        <a:pt x="121" y="11"/>
                      </a:lnTo>
                      <a:lnTo>
                        <a:pt x="106" y="16"/>
                      </a:lnTo>
                      <a:lnTo>
                        <a:pt x="90" y="20"/>
                      </a:lnTo>
                      <a:lnTo>
                        <a:pt x="75" y="27"/>
                      </a:lnTo>
                      <a:lnTo>
                        <a:pt x="62" y="34"/>
                      </a:lnTo>
                      <a:lnTo>
                        <a:pt x="49" y="41"/>
                      </a:lnTo>
                      <a:lnTo>
                        <a:pt x="38" y="49"/>
                      </a:lnTo>
                      <a:lnTo>
                        <a:pt x="28" y="58"/>
                      </a:lnTo>
                      <a:lnTo>
                        <a:pt x="19" y="68"/>
                      </a:lnTo>
                      <a:lnTo>
                        <a:pt x="12" y="77"/>
                      </a:lnTo>
                      <a:lnTo>
                        <a:pt x="8" y="86"/>
                      </a:lnTo>
                      <a:lnTo>
                        <a:pt x="3" y="95"/>
                      </a:lnTo>
                      <a:lnTo>
                        <a:pt x="1" y="106"/>
                      </a:lnTo>
                      <a:lnTo>
                        <a:pt x="0" y="117"/>
                      </a:lnTo>
                    </a:path>
                  </a:pathLst>
                </a:custGeom>
                <a:solidFill>
                  <a:schemeClr val="bg2"/>
                </a:solidFill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Rectangle 46"/>
                <p:cNvSpPr>
                  <a:spLocks noChangeArrowheads="1"/>
                </p:cNvSpPr>
                <p:nvPr/>
              </p:nvSpPr>
              <p:spPr bwMode="auto">
                <a:xfrm>
                  <a:off x="5250" y="3302"/>
                  <a:ext cx="27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lot</a:t>
                  </a:r>
                </a:p>
              </p:txBody>
            </p:sp>
          </p:grpSp>
          <p:sp>
            <p:nvSpPr>
              <p:cNvPr id="50195" name="Rectangle 48"/>
              <p:cNvSpPr>
                <a:spLocks noChangeArrowheads="1"/>
              </p:cNvSpPr>
              <p:nvPr/>
            </p:nvSpPr>
            <p:spPr bwMode="auto">
              <a:xfrm>
                <a:off x="4616" y="3058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dname</a:t>
                </a:r>
              </a:p>
            </p:txBody>
          </p:sp>
          <p:grpSp>
            <p:nvGrpSpPr>
              <p:cNvPr id="50196" name="Group 51"/>
              <p:cNvGrpSpPr>
                <a:grpSpLocks/>
              </p:cNvGrpSpPr>
              <p:nvPr/>
            </p:nvGrpSpPr>
            <p:grpSpPr bwMode="auto">
              <a:xfrm>
                <a:off x="5049" y="2798"/>
                <a:ext cx="541" cy="266"/>
                <a:chOff x="5049" y="2798"/>
                <a:chExt cx="541" cy="266"/>
              </a:xfrm>
            </p:grpSpPr>
            <p:sp>
              <p:nvSpPr>
                <p:cNvPr id="50213" name="Freeform 49"/>
                <p:cNvSpPr>
                  <a:spLocks/>
                </p:cNvSpPr>
                <p:nvPr/>
              </p:nvSpPr>
              <p:spPr bwMode="auto">
                <a:xfrm>
                  <a:off x="5089" y="2798"/>
                  <a:ext cx="481" cy="266"/>
                </a:xfrm>
                <a:custGeom>
                  <a:avLst/>
                  <a:gdLst>
                    <a:gd name="T0" fmla="*/ 0 w 481"/>
                    <a:gd name="T1" fmla="*/ 144 h 266"/>
                    <a:gd name="T2" fmla="*/ 7 w 481"/>
                    <a:gd name="T3" fmla="*/ 166 h 266"/>
                    <a:gd name="T4" fmla="*/ 22 w 481"/>
                    <a:gd name="T5" fmla="*/ 188 h 266"/>
                    <a:gd name="T6" fmla="*/ 42 w 481"/>
                    <a:gd name="T7" fmla="*/ 208 h 266"/>
                    <a:gd name="T8" fmla="*/ 69 w 481"/>
                    <a:gd name="T9" fmla="*/ 225 h 266"/>
                    <a:gd name="T10" fmla="*/ 102 w 481"/>
                    <a:gd name="T11" fmla="*/ 240 h 266"/>
                    <a:gd name="T12" fmla="*/ 138 w 481"/>
                    <a:gd name="T13" fmla="*/ 251 h 266"/>
                    <a:gd name="T14" fmla="*/ 178 w 481"/>
                    <a:gd name="T15" fmla="*/ 259 h 266"/>
                    <a:gd name="T16" fmla="*/ 219 w 481"/>
                    <a:gd name="T17" fmla="*/ 265 h 266"/>
                    <a:gd name="T18" fmla="*/ 260 w 481"/>
                    <a:gd name="T19" fmla="*/ 265 h 266"/>
                    <a:gd name="T20" fmla="*/ 301 w 481"/>
                    <a:gd name="T21" fmla="*/ 259 h 266"/>
                    <a:gd name="T22" fmla="*/ 341 w 481"/>
                    <a:gd name="T23" fmla="*/ 251 h 266"/>
                    <a:gd name="T24" fmla="*/ 377 w 481"/>
                    <a:gd name="T25" fmla="*/ 240 h 266"/>
                    <a:gd name="T26" fmla="*/ 410 w 481"/>
                    <a:gd name="T27" fmla="*/ 225 h 266"/>
                    <a:gd name="T28" fmla="*/ 436 w 481"/>
                    <a:gd name="T29" fmla="*/ 208 h 266"/>
                    <a:gd name="T30" fmla="*/ 457 w 481"/>
                    <a:gd name="T31" fmla="*/ 187 h 266"/>
                    <a:gd name="T32" fmla="*/ 472 w 481"/>
                    <a:gd name="T33" fmla="*/ 166 h 266"/>
                    <a:gd name="T34" fmla="*/ 478 w 481"/>
                    <a:gd name="T35" fmla="*/ 144 h 266"/>
                    <a:gd name="T36" fmla="*/ 478 w 481"/>
                    <a:gd name="T37" fmla="*/ 120 h 266"/>
                    <a:gd name="T38" fmla="*/ 472 w 481"/>
                    <a:gd name="T39" fmla="*/ 98 h 266"/>
                    <a:gd name="T40" fmla="*/ 457 w 481"/>
                    <a:gd name="T41" fmla="*/ 76 h 266"/>
                    <a:gd name="T42" fmla="*/ 436 w 481"/>
                    <a:gd name="T43" fmla="*/ 56 h 266"/>
                    <a:gd name="T44" fmla="*/ 410 w 481"/>
                    <a:gd name="T45" fmla="*/ 39 h 266"/>
                    <a:gd name="T46" fmla="*/ 377 w 481"/>
                    <a:gd name="T47" fmla="*/ 23 h 266"/>
                    <a:gd name="T48" fmla="*/ 341 w 481"/>
                    <a:gd name="T49" fmla="*/ 13 h 266"/>
                    <a:gd name="T50" fmla="*/ 301 w 481"/>
                    <a:gd name="T51" fmla="*/ 5 h 266"/>
                    <a:gd name="T52" fmla="*/ 260 w 481"/>
                    <a:gd name="T53" fmla="*/ 0 h 266"/>
                    <a:gd name="T54" fmla="*/ 219 w 481"/>
                    <a:gd name="T55" fmla="*/ 0 h 266"/>
                    <a:gd name="T56" fmla="*/ 177 w 481"/>
                    <a:gd name="T57" fmla="*/ 5 h 266"/>
                    <a:gd name="T58" fmla="*/ 138 w 481"/>
                    <a:gd name="T59" fmla="*/ 13 h 266"/>
                    <a:gd name="T60" fmla="*/ 102 w 481"/>
                    <a:gd name="T61" fmla="*/ 24 h 266"/>
                    <a:gd name="T62" fmla="*/ 69 w 481"/>
                    <a:gd name="T63" fmla="*/ 39 h 266"/>
                    <a:gd name="T64" fmla="*/ 42 w 481"/>
                    <a:gd name="T65" fmla="*/ 56 h 266"/>
                    <a:gd name="T66" fmla="*/ 22 w 481"/>
                    <a:gd name="T67" fmla="*/ 76 h 266"/>
                    <a:gd name="T68" fmla="*/ 7 w 481"/>
                    <a:gd name="T69" fmla="*/ 98 h 266"/>
                    <a:gd name="T70" fmla="*/ 0 w 481"/>
                    <a:gd name="T71" fmla="*/ 120 h 26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81"/>
                    <a:gd name="T109" fmla="*/ 0 h 266"/>
                    <a:gd name="T110" fmla="*/ 481 w 481"/>
                    <a:gd name="T111" fmla="*/ 266 h 26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81" h="266">
                      <a:moveTo>
                        <a:pt x="0" y="132"/>
                      </a:moveTo>
                      <a:lnTo>
                        <a:pt x="0" y="144"/>
                      </a:lnTo>
                      <a:lnTo>
                        <a:pt x="3" y="156"/>
                      </a:lnTo>
                      <a:lnTo>
                        <a:pt x="7" y="166"/>
                      </a:lnTo>
                      <a:lnTo>
                        <a:pt x="13" y="177"/>
                      </a:lnTo>
                      <a:lnTo>
                        <a:pt x="22" y="188"/>
                      </a:lnTo>
                      <a:lnTo>
                        <a:pt x="31" y="199"/>
                      </a:lnTo>
                      <a:lnTo>
                        <a:pt x="42" y="208"/>
                      </a:lnTo>
                      <a:lnTo>
                        <a:pt x="56" y="217"/>
                      </a:lnTo>
                      <a:lnTo>
                        <a:pt x="69" y="225"/>
                      </a:lnTo>
                      <a:lnTo>
                        <a:pt x="86" y="233"/>
                      </a:lnTo>
                      <a:lnTo>
                        <a:pt x="102" y="240"/>
                      </a:lnTo>
                      <a:lnTo>
                        <a:pt x="119" y="246"/>
                      </a:lnTo>
                      <a:lnTo>
                        <a:pt x="138" y="251"/>
                      </a:lnTo>
                      <a:lnTo>
                        <a:pt x="157" y="257"/>
                      </a:lnTo>
                      <a:lnTo>
                        <a:pt x="178" y="259"/>
                      </a:lnTo>
                      <a:lnTo>
                        <a:pt x="198" y="262"/>
                      </a:lnTo>
                      <a:lnTo>
                        <a:pt x="219" y="265"/>
                      </a:lnTo>
                      <a:lnTo>
                        <a:pt x="239" y="265"/>
                      </a:lnTo>
                      <a:lnTo>
                        <a:pt x="260" y="265"/>
                      </a:lnTo>
                      <a:lnTo>
                        <a:pt x="281" y="262"/>
                      </a:lnTo>
                      <a:lnTo>
                        <a:pt x="301" y="259"/>
                      </a:lnTo>
                      <a:lnTo>
                        <a:pt x="321" y="257"/>
                      </a:lnTo>
                      <a:lnTo>
                        <a:pt x="341" y="251"/>
                      </a:lnTo>
                      <a:lnTo>
                        <a:pt x="360" y="246"/>
                      </a:lnTo>
                      <a:lnTo>
                        <a:pt x="377" y="240"/>
                      </a:lnTo>
                      <a:lnTo>
                        <a:pt x="393" y="233"/>
                      </a:lnTo>
                      <a:lnTo>
                        <a:pt x="410" y="225"/>
                      </a:lnTo>
                      <a:lnTo>
                        <a:pt x="423" y="217"/>
                      </a:lnTo>
                      <a:lnTo>
                        <a:pt x="436" y="208"/>
                      </a:lnTo>
                      <a:lnTo>
                        <a:pt x="447" y="198"/>
                      </a:lnTo>
                      <a:lnTo>
                        <a:pt x="457" y="187"/>
                      </a:lnTo>
                      <a:lnTo>
                        <a:pt x="465" y="177"/>
                      </a:lnTo>
                      <a:lnTo>
                        <a:pt x="472" y="166"/>
                      </a:lnTo>
                      <a:lnTo>
                        <a:pt x="476" y="156"/>
                      </a:lnTo>
                      <a:lnTo>
                        <a:pt x="478" y="144"/>
                      </a:lnTo>
                      <a:lnTo>
                        <a:pt x="480" y="132"/>
                      </a:lnTo>
                      <a:lnTo>
                        <a:pt x="478" y="120"/>
                      </a:lnTo>
                      <a:lnTo>
                        <a:pt x="476" y="108"/>
                      </a:lnTo>
                      <a:lnTo>
                        <a:pt x="472" y="98"/>
                      </a:lnTo>
                      <a:lnTo>
                        <a:pt x="465" y="86"/>
                      </a:lnTo>
                      <a:lnTo>
                        <a:pt x="457" y="76"/>
                      </a:lnTo>
                      <a:lnTo>
                        <a:pt x="447" y="65"/>
                      </a:lnTo>
                      <a:lnTo>
                        <a:pt x="436" y="56"/>
                      </a:lnTo>
                      <a:lnTo>
                        <a:pt x="423" y="47"/>
                      </a:lnTo>
                      <a:lnTo>
                        <a:pt x="410" y="39"/>
                      </a:lnTo>
                      <a:lnTo>
                        <a:pt x="393" y="31"/>
                      </a:lnTo>
                      <a:lnTo>
                        <a:pt x="377" y="23"/>
                      </a:lnTo>
                      <a:lnTo>
                        <a:pt x="360" y="17"/>
                      </a:lnTo>
                      <a:lnTo>
                        <a:pt x="341" y="13"/>
                      </a:lnTo>
                      <a:lnTo>
                        <a:pt x="321" y="7"/>
                      </a:lnTo>
                      <a:lnTo>
                        <a:pt x="301" y="5"/>
                      </a:lnTo>
                      <a:lnTo>
                        <a:pt x="281" y="2"/>
                      </a:lnTo>
                      <a:lnTo>
                        <a:pt x="260" y="0"/>
                      </a:lnTo>
                      <a:lnTo>
                        <a:pt x="239" y="0"/>
                      </a:lnTo>
                      <a:lnTo>
                        <a:pt x="219" y="0"/>
                      </a:lnTo>
                      <a:lnTo>
                        <a:pt x="198" y="2"/>
                      </a:lnTo>
                      <a:lnTo>
                        <a:pt x="177" y="5"/>
                      </a:lnTo>
                      <a:lnTo>
                        <a:pt x="157" y="7"/>
                      </a:lnTo>
                      <a:lnTo>
                        <a:pt x="138" y="13"/>
                      </a:lnTo>
                      <a:lnTo>
                        <a:pt x="119" y="18"/>
                      </a:lnTo>
                      <a:lnTo>
                        <a:pt x="102" y="24"/>
                      </a:lnTo>
                      <a:lnTo>
                        <a:pt x="84" y="31"/>
                      </a:lnTo>
                      <a:lnTo>
                        <a:pt x="69" y="39"/>
                      </a:lnTo>
                      <a:lnTo>
                        <a:pt x="56" y="47"/>
                      </a:lnTo>
                      <a:lnTo>
                        <a:pt x="42" y="56"/>
                      </a:lnTo>
                      <a:lnTo>
                        <a:pt x="31" y="66"/>
                      </a:lnTo>
                      <a:lnTo>
                        <a:pt x="22" y="76"/>
                      </a:lnTo>
                      <a:lnTo>
                        <a:pt x="13" y="87"/>
                      </a:lnTo>
                      <a:lnTo>
                        <a:pt x="7" y="98"/>
                      </a:lnTo>
                      <a:lnTo>
                        <a:pt x="3" y="108"/>
                      </a:lnTo>
                      <a:lnTo>
                        <a:pt x="0" y="120"/>
                      </a:lnTo>
                      <a:lnTo>
                        <a:pt x="0" y="13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4" name="Rectangle 50"/>
                <p:cNvSpPr>
                  <a:spLocks noChangeArrowheads="1"/>
                </p:cNvSpPr>
                <p:nvPr/>
              </p:nvSpPr>
              <p:spPr bwMode="auto">
                <a:xfrm>
                  <a:off x="5049" y="2830"/>
                  <a:ext cx="541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solidFill>
                        <a:srgbClr val="000000"/>
                      </a:solidFill>
                      <a:latin typeface="Arial" charset="0"/>
                    </a:rPr>
                    <a:t>budget</a:t>
                  </a:r>
                </a:p>
              </p:txBody>
            </p:sp>
          </p:grpSp>
          <p:sp>
            <p:nvSpPr>
              <p:cNvPr id="50197" name="Rectangle 52"/>
              <p:cNvSpPr>
                <a:spLocks noChangeArrowheads="1"/>
              </p:cNvSpPr>
              <p:nvPr/>
            </p:nvSpPr>
            <p:spPr bwMode="auto">
              <a:xfrm>
                <a:off x="4298" y="3262"/>
                <a:ext cx="3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did</a:t>
                </a:r>
              </a:p>
            </p:txBody>
          </p:sp>
          <p:sp>
            <p:nvSpPr>
              <p:cNvPr id="50198" name="Rectangle 53"/>
              <p:cNvSpPr>
                <a:spLocks noChangeArrowheads="1"/>
              </p:cNvSpPr>
              <p:nvPr/>
            </p:nvSpPr>
            <p:spPr bwMode="auto">
              <a:xfrm>
                <a:off x="3744" y="2894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since</a:t>
                </a:r>
              </a:p>
            </p:txBody>
          </p:sp>
          <p:sp>
            <p:nvSpPr>
              <p:cNvPr id="50199" name="Rectangle 54"/>
              <p:cNvSpPr>
                <a:spLocks noChangeArrowheads="1"/>
              </p:cNvSpPr>
              <p:nvPr/>
            </p:nvSpPr>
            <p:spPr bwMode="auto">
              <a:xfrm>
                <a:off x="2884" y="3050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name</a:t>
                </a:r>
              </a:p>
            </p:txBody>
          </p:sp>
          <p:sp>
            <p:nvSpPr>
              <p:cNvPr id="50200" name="Rectangle 55"/>
              <p:cNvSpPr>
                <a:spLocks noChangeArrowheads="1"/>
              </p:cNvSpPr>
              <p:nvPr/>
            </p:nvSpPr>
            <p:spPr bwMode="auto">
              <a:xfrm>
                <a:off x="3696" y="3662"/>
                <a:ext cx="658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500" b="1">
                    <a:solidFill>
                      <a:srgbClr val="000000"/>
                    </a:solidFill>
                    <a:latin typeface="Arial" charset="0"/>
                  </a:rPr>
                  <a:t>Works_In</a:t>
                </a:r>
              </a:p>
            </p:txBody>
          </p:sp>
          <p:sp>
            <p:nvSpPr>
              <p:cNvPr id="50201" name="Rectangle 56"/>
              <p:cNvSpPr>
                <a:spLocks noChangeArrowheads="1"/>
              </p:cNvSpPr>
              <p:nvPr/>
            </p:nvSpPr>
            <p:spPr bwMode="auto">
              <a:xfrm>
                <a:off x="4560" y="3689"/>
                <a:ext cx="89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Departments</a:t>
                </a:r>
              </a:p>
            </p:txBody>
          </p:sp>
          <p:sp>
            <p:nvSpPr>
              <p:cNvPr id="50202" name="Rectangle 57"/>
              <p:cNvSpPr>
                <a:spLocks noChangeArrowheads="1"/>
              </p:cNvSpPr>
              <p:nvPr/>
            </p:nvSpPr>
            <p:spPr bwMode="auto">
              <a:xfrm>
                <a:off x="2628" y="3682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Employees</a:t>
                </a:r>
              </a:p>
            </p:txBody>
          </p:sp>
          <p:sp>
            <p:nvSpPr>
              <p:cNvPr id="50203" name="Rectangle 58"/>
              <p:cNvSpPr>
                <a:spLocks noChangeArrowheads="1"/>
              </p:cNvSpPr>
              <p:nvPr/>
            </p:nvSpPr>
            <p:spPr bwMode="auto">
              <a:xfrm>
                <a:off x="2489" y="3254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ssn</a:t>
                </a:r>
              </a:p>
            </p:txBody>
          </p:sp>
          <p:sp>
            <p:nvSpPr>
              <p:cNvPr id="50204" name="Line 59"/>
              <p:cNvSpPr>
                <a:spLocks noChangeShapeType="1"/>
              </p:cNvSpPr>
              <p:nvPr/>
            </p:nvSpPr>
            <p:spPr bwMode="auto">
              <a:xfrm>
                <a:off x="2689" y="350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5" name="Line 60"/>
              <p:cNvSpPr>
                <a:spLocks noChangeShapeType="1"/>
              </p:cNvSpPr>
              <p:nvPr/>
            </p:nvSpPr>
            <p:spPr bwMode="auto">
              <a:xfrm>
                <a:off x="3073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6" name="Line 61"/>
              <p:cNvSpPr>
                <a:spLocks noChangeShapeType="1"/>
              </p:cNvSpPr>
              <p:nvPr/>
            </p:nvSpPr>
            <p:spPr bwMode="auto">
              <a:xfrm flipH="1">
                <a:off x="4945" y="3072"/>
                <a:ext cx="335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7" name="Line 62"/>
              <p:cNvSpPr>
                <a:spLocks noChangeShapeType="1"/>
              </p:cNvSpPr>
              <p:nvPr/>
            </p:nvSpPr>
            <p:spPr bwMode="auto">
              <a:xfrm>
                <a:off x="3985" y="31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8" name="Line 63"/>
              <p:cNvSpPr>
                <a:spLocks noChangeShapeType="1"/>
              </p:cNvSpPr>
              <p:nvPr/>
            </p:nvSpPr>
            <p:spPr bwMode="auto">
              <a:xfrm>
                <a:off x="4465" y="350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9" name="Line 64"/>
              <p:cNvSpPr>
                <a:spLocks noChangeShapeType="1"/>
              </p:cNvSpPr>
              <p:nvPr/>
            </p:nvSpPr>
            <p:spPr bwMode="auto">
              <a:xfrm>
                <a:off x="4897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0" name="Line 65"/>
              <p:cNvSpPr>
                <a:spLocks noChangeShapeType="1"/>
              </p:cNvSpPr>
              <p:nvPr/>
            </p:nvSpPr>
            <p:spPr bwMode="auto">
              <a:xfrm flipH="1">
                <a:off x="5137" y="350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1" name="Line 66"/>
              <p:cNvSpPr>
                <a:spLocks noChangeShapeType="1"/>
              </p:cNvSpPr>
              <p:nvPr/>
            </p:nvSpPr>
            <p:spPr bwMode="auto">
              <a:xfrm>
                <a:off x="4369" y="379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2" name="Line 67"/>
              <p:cNvSpPr>
                <a:spLocks noChangeShapeType="1"/>
              </p:cNvSpPr>
              <p:nvPr/>
            </p:nvSpPr>
            <p:spPr bwMode="auto">
              <a:xfrm>
                <a:off x="3409" y="374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5" name="Rectangle 70"/>
            <p:cNvSpPr>
              <a:spLocks noChangeArrowheads="1"/>
            </p:cNvSpPr>
            <p:nvPr/>
          </p:nvSpPr>
          <p:spPr bwMode="auto">
            <a:xfrm>
              <a:off x="4252913" y="4037013"/>
              <a:ext cx="896937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>
                  <a:solidFill>
                    <a:srgbClr val="CF0E30"/>
                  </a:solidFill>
                  <a:latin typeface="Calibri" pitchFamily="34" charset="0"/>
                </a:rPr>
                <a:t>After:</a:t>
              </a:r>
            </a:p>
          </p:txBody>
        </p:sp>
      </p:grpSp>
      <p:sp>
        <p:nvSpPr>
          <p:cNvPr id="2" name="Curved Down Arrow 1"/>
          <p:cNvSpPr/>
          <p:nvPr/>
        </p:nvSpPr>
        <p:spPr bwMode="auto">
          <a:xfrm rot="3399920">
            <a:off x="2380120" y="5028681"/>
            <a:ext cx="996393" cy="469052"/>
          </a:xfrm>
          <a:prstGeom prst="curvedDownArrow">
            <a:avLst>
              <a:gd name="adj1" fmla="val 17228"/>
              <a:gd name="adj2" fmla="val 36869"/>
              <a:gd name="adj3" fmla="val 17555"/>
            </a:avLst>
          </a:prstGeom>
          <a:solidFill>
            <a:srgbClr val="ABE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644692">
            <a:off x="1681631" y="3761300"/>
            <a:ext cx="3797089" cy="950091"/>
          </a:xfrm>
          <a:prstGeom prst="curvedDownArrow">
            <a:avLst>
              <a:gd name="adj1" fmla="val 17228"/>
              <a:gd name="adj2" fmla="val 36869"/>
              <a:gd name="adj3" fmla="val 17555"/>
            </a:avLst>
          </a:prstGeom>
          <a:solidFill>
            <a:srgbClr val="ABE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40253" y="3376513"/>
            <a:ext cx="1609948" cy="889099"/>
            <a:chOff x="6340253" y="3376513"/>
            <a:chExt cx="1609948" cy="889099"/>
          </a:xfrm>
        </p:grpSpPr>
        <p:sp>
          <p:nvSpPr>
            <p:cNvPr id="4" name="Down Arrow 3"/>
            <p:cNvSpPr/>
            <p:nvPr/>
          </p:nvSpPr>
          <p:spPr bwMode="auto">
            <a:xfrm>
              <a:off x="6340253" y="3376513"/>
              <a:ext cx="484632" cy="889099"/>
            </a:xfrm>
            <a:prstGeom prst="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3965" y="3611562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goe Print" panose="02000600000000000000" pitchFamily="2" charset="0"/>
                </a:rPr>
                <a:t>Refining</a:t>
              </a:r>
              <a:endParaRPr lang="en-US" sz="2000" dirty="0"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6643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Refinement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7620000" cy="4419600"/>
          </a:xfrm>
        </p:spPr>
        <p:txBody>
          <a:bodyPr/>
          <a:lstStyle/>
          <a:p>
            <a:pPr marL="0" indent="0">
              <a:lnSpc>
                <a:spcPts val="36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Should a good ER design not lead to a collection of relations free of redundancy problems ?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latin typeface="Calibri" pitchFamily="34" charset="0"/>
              </a:rPr>
              <a:t>ER design is a complex and subjective process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>
                <a:latin typeface="Calibri" pitchFamily="34" charset="0"/>
              </a:rPr>
              <a:t>Some FDs as constraints are not expressible in terms of ER diagrams </a:t>
            </a:r>
          </a:p>
          <a:p>
            <a:pPr>
              <a:defRPr/>
            </a:pPr>
            <a:r>
              <a:rPr lang="en-US" dirty="0" smtClean="0">
                <a:latin typeface="Calibri" pitchFamily="34" charset="0"/>
              </a:rPr>
              <a:t>Decomposition of relations produced through ER design might be necessary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Schema Refinement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876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If a relation is in BCNF, it is free of redundancies that can be detected using FDs.  Thus, trying to ensure that all relations are in BCNF is a good heuristic.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latin typeface="Calibri" pitchFamily="34" charset="0"/>
              </a:rPr>
              <a:t>If a relation is not in BCNF, we can try to decompose it into a collection of BCNF relations.</a:t>
            </a:r>
          </a:p>
          <a:p>
            <a:pPr lvl="1">
              <a:spcAft>
                <a:spcPts val="300"/>
              </a:spcAft>
              <a:buSzPct val="75000"/>
            </a:pPr>
            <a:r>
              <a:rPr lang="en-US" dirty="0" smtClean="0">
                <a:latin typeface="Calibri" pitchFamily="34" charset="0"/>
              </a:rPr>
              <a:t>Must consider whether all FDs are preserved.  </a:t>
            </a:r>
          </a:p>
          <a:p>
            <a:pPr lvl="1">
              <a:spcAft>
                <a:spcPts val="300"/>
              </a:spcAft>
              <a:buSzPct val="75000"/>
            </a:pPr>
            <a:r>
              <a:rPr lang="en-US" dirty="0" smtClean="0">
                <a:latin typeface="Calibri" pitchFamily="34" charset="0"/>
              </a:rPr>
              <a:t>If a lossless-join, dependency preserving decomposition into BCNF is not possible (or unsuitable, given typical queries), should consider decomposition into 3NF.</a:t>
            </a:r>
          </a:p>
          <a:p>
            <a:pPr lvl="1">
              <a:buSzPct val="75000"/>
            </a:pPr>
            <a:r>
              <a:rPr lang="en-US" dirty="0" smtClean="0">
                <a:latin typeface="Calibri" pitchFamily="34" charset="0"/>
              </a:rPr>
              <a:t>Decompositions should be carried out and/or re-examined while keeping </a:t>
            </a:r>
            <a:r>
              <a:rPr lang="en-US" i="1" dirty="0" smtClean="0">
                <a:latin typeface="Calibri" pitchFamily="34" charset="0"/>
              </a:rPr>
              <a:t>performance requirements</a:t>
            </a:r>
            <a:r>
              <a:rPr lang="en-US" dirty="0" smtClean="0">
                <a:latin typeface="Calibri" pitchFamily="34" charset="0"/>
              </a:rPr>
              <a:t> in mind.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400" b="1" i="1" dirty="0" smtClean="0">
              <a:solidFill>
                <a:schemeClr val="bg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400" b="1" i="1" dirty="0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Modern </a:t>
            </a:r>
            <a:r>
              <a:rPr lang="en-US" altLang="en-US" sz="1400" b="1" i="1" dirty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Database </a:t>
            </a:r>
            <a:r>
              <a:rPr lang="en-US" altLang="en-US" sz="1400" b="1" i="1" dirty="0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Management11</a:t>
            </a:r>
            <a:r>
              <a:rPr lang="en-US" altLang="en-US" sz="1400" b="1" i="1" baseline="30000" dirty="0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th</a:t>
            </a:r>
            <a:r>
              <a:rPr lang="en-US" altLang="en-US" sz="1400" b="1" i="1" dirty="0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 Edition Jeffrey A. Hoffer</a:t>
            </a:r>
            <a:r>
              <a:rPr lang="en-US" altLang="en-US" sz="1400" b="1" i="1" dirty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,  V. Ramesh, </a:t>
            </a:r>
            <a:r>
              <a:rPr lang="en-US" altLang="en-US" sz="1400" b="1" i="1" dirty="0" err="1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Heikki</a:t>
            </a:r>
            <a:r>
              <a:rPr lang="en-US" altLang="en-US" sz="1400" b="1" i="1" dirty="0" smtClean="0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400" b="1" i="1" dirty="0" err="1">
                <a:solidFill>
                  <a:schemeClr val="bg1">
                    <a:lumMod val="10000"/>
                  </a:schemeClr>
                </a:solidFill>
                <a:cs typeface="Times New Roman" panose="02020603050405020304" pitchFamily="18" charset="0"/>
              </a:rPr>
              <a:t>Topi</a:t>
            </a:r>
            <a:r>
              <a:rPr lang="en-US" altLang="en-US" sz="14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5705"/>
            <a:ext cx="7997168" cy="54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95300"/>
            <a:ext cx="4572000" cy="647700"/>
          </a:xfrm>
        </p:spPr>
        <p:txBody>
          <a:bodyPr/>
          <a:lstStyle/>
          <a:p>
            <a:r>
              <a:rPr lang="en-US" smtClean="0"/>
              <a:t>Example (Contd.)</a:t>
            </a:r>
            <a:r>
              <a:rPr lang="en-US" smtClean="0">
                <a:latin typeface="Calibri" pitchFamily="34" charset="0"/>
              </a:rPr>
              <a:t/>
            </a:r>
            <a:br>
              <a:rPr lang="en-US" smtClean="0">
                <a:latin typeface="Calibri" pitchFamily="34" charset="0"/>
              </a:rPr>
            </a:br>
            <a:endParaRPr lang="en-US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38100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Problems due to 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latin typeface="Calibri" pitchFamily="34" charset="0"/>
              </a:rPr>
              <a:t> W :</a:t>
            </a:r>
          </a:p>
          <a:p>
            <a:pPr marL="288925" lvl="1" indent="-176213">
              <a:buSzPct val="75000"/>
            </a:pPr>
            <a:r>
              <a:rPr lang="en-US" sz="2000" i="1" u="sng" dirty="0" smtClean="0">
                <a:solidFill>
                  <a:schemeClr val="accent2"/>
                </a:solidFill>
                <a:latin typeface="Calibri" pitchFamily="34" charset="0"/>
              </a:rPr>
              <a:t>Update anomaly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:  </a:t>
            </a:r>
            <a:r>
              <a:rPr lang="en-US" sz="2000" dirty="0" smtClean="0">
                <a:latin typeface="Calibri" pitchFamily="34" charset="0"/>
              </a:rPr>
              <a:t>Can we change W in just the 1st  tuple of SNLRWH?</a:t>
            </a:r>
          </a:p>
          <a:p>
            <a:pPr marL="288925" lvl="1" indent="-176213">
              <a:buSzPct val="75000"/>
            </a:pPr>
            <a:r>
              <a:rPr lang="en-US" sz="2000" i="1" u="sng" dirty="0" smtClean="0">
                <a:solidFill>
                  <a:schemeClr val="accent2"/>
                </a:solidFill>
                <a:latin typeface="Calibri" pitchFamily="34" charset="0"/>
              </a:rPr>
              <a:t>Insertion anomaly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:  </a:t>
            </a:r>
            <a:r>
              <a:rPr lang="en-US" sz="2000" dirty="0" smtClean="0">
                <a:latin typeface="Calibri" pitchFamily="34" charset="0"/>
              </a:rPr>
              <a:t>What if we want to insert an employee and don’t know the hourly wage for his rating?</a:t>
            </a:r>
          </a:p>
          <a:p>
            <a:pPr marL="288925" lvl="1" indent="-176213">
              <a:buSzPct val="75000"/>
            </a:pPr>
            <a:r>
              <a:rPr lang="en-US" sz="2000" i="1" u="sng" dirty="0" smtClean="0">
                <a:solidFill>
                  <a:schemeClr val="accent2"/>
                </a:solidFill>
                <a:latin typeface="Calibri" pitchFamily="34" charset="0"/>
              </a:rPr>
              <a:t>Deletion anomaly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</a:rPr>
              <a:t>If we delete all employees with rating 5, we lose the information about the wage for rating 5!  </a:t>
            </a:r>
          </a:p>
        </p:txBody>
      </p:sp>
      <p:graphicFrame>
        <p:nvGraphicFramePr>
          <p:cNvPr id="6150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825500"/>
          <a:ext cx="508952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Document" r:id="rId4" imgW="5091113" imgH="2681288" progId="Word.Document.8">
                  <p:embed/>
                </p:oleObj>
              </mc:Choice>
              <mc:Fallback>
                <p:oleObj name="Document" r:id="rId4" imgW="5091113" imgH="26812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25500"/>
                        <a:ext cx="508952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3429000"/>
            <a:ext cx="8766175" cy="3135313"/>
            <a:chOff x="228600" y="3429000"/>
            <a:chExt cx="8765931" cy="3135634"/>
          </a:xfrm>
        </p:grpSpPr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228600" y="5539872"/>
              <a:ext cx="2057400" cy="7085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2060"/>
                  </a:solidFill>
                  <a:latin typeface="Calibri" pitchFamily="34" charset="0"/>
                  <a:cs typeface="+mn-cs"/>
                </a:rPr>
                <a:t>Using two smaller tables is better</a:t>
              </a:r>
            </a:p>
          </p:txBody>
        </p:sp>
        <p:grpSp>
          <p:nvGrpSpPr>
            <p:cNvPr id="6155" name="Group 12"/>
            <p:cNvGrpSpPr>
              <a:grpSpLocks/>
            </p:cNvGrpSpPr>
            <p:nvPr/>
          </p:nvGrpSpPr>
          <p:grpSpPr bwMode="auto">
            <a:xfrm>
              <a:off x="2286000" y="3429000"/>
              <a:ext cx="6708531" cy="3135634"/>
              <a:chOff x="2453827" y="1080766"/>
              <a:chExt cx="6708531" cy="3135634"/>
            </a:xfrm>
          </p:grpSpPr>
          <p:graphicFrame>
            <p:nvGraphicFramePr>
              <p:cNvPr id="6156" name="Object 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769746" y="1536700"/>
              <a:ext cx="4392612" cy="267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4" name="Document" r:id="rId6" imgW="4394200" imgH="2681288" progId="Word.Document.8">
                      <p:embed/>
                    </p:oleObj>
                  </mc:Choice>
                  <mc:Fallback>
                    <p:oleObj name="Document" r:id="rId6" imgW="4394200" imgH="2681288" progId="Word.Document.8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9746" y="1536700"/>
                            <a:ext cx="4392612" cy="2679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7" name="Object 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673027" y="2755900"/>
              <a:ext cx="1127125" cy="1455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" name="Document" r:id="rId8" imgW="1126756" imgH="1454799" progId="Word.Document.8">
                      <p:embed/>
                    </p:oleObj>
                  </mc:Choice>
                  <mc:Fallback>
                    <p:oleObj name="Document" r:id="rId8" imgW="1126756" imgH="1454799" progId="Word.Document.8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3027" y="2755900"/>
                            <a:ext cx="1127125" cy="1455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ounded Rectangular Callout 13"/>
              <p:cNvSpPr/>
              <p:nvPr/>
            </p:nvSpPr>
            <p:spPr bwMode="auto">
              <a:xfrm>
                <a:off x="4358827" y="1080766"/>
                <a:ext cx="1905000" cy="384175"/>
              </a:xfrm>
              <a:prstGeom prst="wedgeRoundRectCallout">
                <a:avLst>
                  <a:gd name="adj1" fmla="val 10646"/>
                  <a:gd name="adj2" fmla="val 112427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0" tIns="0" rIns="0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Hourly_Emps2</a:t>
                </a:r>
              </a:p>
            </p:txBody>
          </p:sp>
          <p:sp>
            <p:nvSpPr>
              <p:cNvPr id="15" name="Rounded Rectangular Callout 14"/>
              <p:cNvSpPr/>
              <p:nvPr/>
            </p:nvSpPr>
            <p:spPr bwMode="auto">
              <a:xfrm>
                <a:off x="2453827" y="3363591"/>
                <a:ext cx="1021556" cy="384175"/>
              </a:xfrm>
              <a:prstGeom prst="wedgeRoundRectCallout">
                <a:avLst>
                  <a:gd name="adj1" fmla="val 79284"/>
                  <a:gd name="adj2" fmla="val -117379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0" tIns="0" rIns="0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Wages</a:t>
                </a:r>
              </a:p>
            </p:txBody>
          </p:sp>
        </p:grpSp>
      </p:grpSp>
      <p:sp>
        <p:nvSpPr>
          <p:cNvPr id="3" name="Oval 2"/>
          <p:cNvSpPr/>
          <p:nvPr/>
        </p:nvSpPr>
        <p:spPr bwMode="auto">
          <a:xfrm>
            <a:off x="7848600" y="1219200"/>
            <a:ext cx="533237" cy="381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rot="16200000">
            <a:off x="7892796" y="3300328"/>
            <a:ext cx="502920" cy="28651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467600" y="2057400"/>
            <a:ext cx="762000" cy="7620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Reasoning About FDs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2514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Given some FDs, we can usually infer additional FDs:</a:t>
            </a:r>
          </a:p>
          <a:p>
            <a:pPr lvl="1">
              <a:buSzPct val="75000"/>
            </a:pPr>
            <a:r>
              <a:rPr lang="en-US" sz="2800" dirty="0" smtClean="0">
                <a:latin typeface="Calibri" pitchFamily="34" charset="0"/>
              </a:rPr>
              <a:t>{ </a:t>
            </a:r>
            <a:r>
              <a:rPr lang="en-US" sz="2800" i="1" dirty="0" err="1" smtClean="0">
                <a:latin typeface="Calibri" pitchFamily="34" charset="0"/>
              </a:rPr>
              <a:t>ssn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i="1" dirty="0" smtClean="0">
                <a:latin typeface="Calibri" pitchFamily="34" charset="0"/>
              </a:rPr>
              <a:t> did</a:t>
            </a:r>
            <a:r>
              <a:rPr lang="en-US" sz="2800" dirty="0" smtClean="0">
                <a:latin typeface="Calibri" pitchFamily="34" charset="0"/>
              </a:rPr>
              <a:t>,  </a:t>
            </a:r>
            <a:r>
              <a:rPr lang="en-US" sz="2800" i="1" dirty="0" smtClean="0">
                <a:latin typeface="Calibri" pitchFamily="34" charset="0"/>
              </a:rPr>
              <a:t>did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i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Calibri" pitchFamily="34" charset="0"/>
              </a:rPr>
              <a:t>lot </a:t>
            </a:r>
            <a:r>
              <a:rPr lang="en-US" sz="2800" dirty="0" smtClean="0">
                <a:latin typeface="Calibri" pitchFamily="34" charset="0"/>
              </a:rPr>
              <a:t>}</a:t>
            </a:r>
            <a:r>
              <a:rPr lang="en-US" sz="2800" i="1" dirty="0" smtClean="0">
                <a:latin typeface="Calibri" pitchFamily="34" charset="0"/>
              </a:rPr>
              <a:t>   </a:t>
            </a:r>
            <a:r>
              <a:rPr lang="en-US" sz="2800" dirty="0" smtClean="0">
                <a:latin typeface="Calibri" pitchFamily="34" charset="0"/>
              </a:rPr>
              <a:t>implies    </a:t>
            </a:r>
            <a:r>
              <a:rPr lang="en-US" sz="2800" i="1" dirty="0" err="1" smtClean="0">
                <a:latin typeface="Calibri" pitchFamily="34" charset="0"/>
              </a:rPr>
              <a:t>ssn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i="1" dirty="0" smtClean="0">
                <a:latin typeface="Calibri" pitchFamily="34" charset="0"/>
              </a:rPr>
              <a:t> lot</a:t>
            </a:r>
          </a:p>
          <a:p>
            <a:r>
              <a:rPr lang="en-US" dirty="0" smtClean="0">
                <a:latin typeface="Calibri" pitchFamily="34" charset="0"/>
              </a:rPr>
              <a:t>An FD </a:t>
            </a:r>
            <a:r>
              <a:rPr lang="en-US" i="1" dirty="0" smtClean="0">
                <a:latin typeface="Calibri" pitchFamily="34" charset="0"/>
              </a:rPr>
              <a:t>f </a:t>
            </a:r>
            <a:r>
              <a:rPr lang="en-US" dirty="0" smtClean="0">
                <a:latin typeface="Calibri" pitchFamily="34" charset="0"/>
              </a:rPr>
              <a:t> is </a:t>
            </a:r>
            <a:r>
              <a:rPr lang="en-US" i="1" u="sng" dirty="0" smtClean="0">
                <a:solidFill>
                  <a:schemeClr val="accent2"/>
                </a:solidFill>
                <a:latin typeface="Calibri" pitchFamily="34" charset="0"/>
              </a:rPr>
              <a:t>implied by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 set of FDs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if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 holds whenever all FDs in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 hold.</a:t>
            </a:r>
          </a:p>
          <a:p>
            <a:pPr lvl="1">
              <a:buSzPct val="75000"/>
            </a:pP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baseline="30000" dirty="0" smtClean="0">
                <a:latin typeface="Calibri" pitchFamily="34" charset="0"/>
              </a:rPr>
              <a:t>+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closure of F </a:t>
            </a:r>
            <a:r>
              <a:rPr lang="en-US" dirty="0" smtClean="0">
                <a:latin typeface="Calibri" pitchFamily="34" charset="0"/>
              </a:rPr>
              <a:t>is the set of all FDs that are implied by </a:t>
            </a:r>
            <a:r>
              <a:rPr lang="en-US" i="1" dirty="0" smtClean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81200" y="4191000"/>
            <a:ext cx="5105400" cy="1981200"/>
            <a:chOff x="1981200" y="4191000"/>
            <a:chExt cx="5105400" cy="1981200"/>
          </a:xfrm>
        </p:grpSpPr>
        <p:sp>
          <p:nvSpPr>
            <p:cNvPr id="2" name="Oval 1"/>
            <p:cNvSpPr/>
            <p:nvPr/>
          </p:nvSpPr>
          <p:spPr bwMode="auto">
            <a:xfrm>
              <a:off x="1981200" y="4191000"/>
              <a:ext cx="5105400" cy="1981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0" rIns="91440" bIns="18288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2590800" y="4572000"/>
              <a:ext cx="1981200" cy="1371600"/>
            </a:xfrm>
            <a:prstGeom prst="ellipse">
              <a:avLst/>
            </a:prstGeom>
            <a:solidFill>
              <a:srgbClr val="A3A3C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6000" y="4572000"/>
              <a:ext cx="51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i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F</a:t>
              </a:r>
              <a:r>
                <a:rPr lang="en-US" sz="3200" i="1" baseline="300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+</a:t>
              </a:r>
              <a:endParaRPr lang="en-US" sz="3200" i="1" baseline="300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465043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1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5289203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2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5181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3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8543" y="4827538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f</a:t>
              </a:r>
              <a:endParaRPr lang="en-US" baseline="-25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4228211" y="4925568"/>
              <a:ext cx="1180331" cy="3322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Implies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Armstrong’s Axiom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48768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Armstrong’s Axioms (X, Y, Z are sets of attributes):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1"/>
                </a:solidFill>
                <a:latin typeface="Calibri" pitchFamily="34" charset="0"/>
              </a:rPr>
              <a:t>Reflexivity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:  </a:t>
            </a:r>
            <a:r>
              <a:rPr lang="en-US" dirty="0" smtClean="0">
                <a:latin typeface="Calibri" pitchFamily="34" charset="0"/>
              </a:rPr>
              <a:t>If  X 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</a:t>
            </a:r>
            <a:r>
              <a:rPr lang="en-US" dirty="0" smtClean="0">
                <a:latin typeface="Calibri" pitchFamily="34" charset="0"/>
              </a:rPr>
              <a:t> Y,  then   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X 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1"/>
                </a:solidFill>
                <a:latin typeface="Calibri" pitchFamily="34" charset="0"/>
              </a:rPr>
              <a:t>Augmentation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:  </a:t>
            </a:r>
            <a:r>
              <a:rPr lang="en-US" dirty="0" smtClean="0">
                <a:latin typeface="Calibri" pitchFamily="34" charset="0"/>
              </a:rPr>
              <a:t>If  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Y,  then   XZ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YZ   for any Z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i="1" u="sng" dirty="0" smtClean="0">
                <a:solidFill>
                  <a:schemeClr val="accent1"/>
                </a:solidFill>
                <a:latin typeface="Calibri" pitchFamily="34" charset="0"/>
              </a:rPr>
              <a:t>Transitivity</a:t>
            </a:r>
            <a:r>
              <a:rPr lang="en-US" dirty="0" smtClean="0">
                <a:solidFill>
                  <a:schemeClr val="accent1"/>
                </a:solidFill>
                <a:latin typeface="Calibri" pitchFamily="34" charset="0"/>
              </a:rPr>
              <a:t>:  </a:t>
            </a:r>
            <a:r>
              <a:rPr lang="en-US" dirty="0" smtClean="0">
                <a:latin typeface="Calibri" pitchFamily="34" charset="0"/>
              </a:rPr>
              <a:t>If  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Y  and  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</a:rPr>
              <a:t> Z,  then   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</a:rPr>
              <a:t>Z</a:t>
            </a:r>
          </a:p>
          <a:p>
            <a:r>
              <a:rPr lang="en-US" dirty="0" smtClean="0">
                <a:latin typeface="Calibri" pitchFamily="34" charset="0"/>
              </a:rPr>
              <a:t>These are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sound</a:t>
            </a:r>
            <a:r>
              <a:rPr lang="en-US" dirty="0" smtClean="0"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chemeClr val="accent2"/>
                </a:solidFill>
                <a:latin typeface="Calibri" pitchFamily="34" charset="0"/>
              </a:rPr>
              <a:t>complete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inference rules for FDs!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40386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Calibri" pitchFamily="34" charset="0"/>
              </a:rPr>
              <a:t>Couple of additional rules (that follow from AA):</a:t>
            </a:r>
          </a:p>
          <a:p>
            <a:pPr lvl="1">
              <a:buSzPct val="75000"/>
            </a:pPr>
            <a:r>
              <a:rPr lang="en-US" i="1" u="sng" kern="0" dirty="0" smtClean="0">
                <a:solidFill>
                  <a:schemeClr val="accent1"/>
                </a:solidFill>
                <a:latin typeface="Calibri" pitchFamily="34" charset="0"/>
              </a:rPr>
              <a:t>Union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:   </a:t>
            </a:r>
            <a:r>
              <a:rPr lang="en-US" kern="0" dirty="0" smtClean="0">
                <a:latin typeface="Calibri" pitchFamily="34" charset="0"/>
              </a:rPr>
              <a:t>If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Y  and 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Z,   then 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YZ</a:t>
            </a:r>
          </a:p>
          <a:p>
            <a:pPr lvl="1">
              <a:buSzPct val="75000"/>
            </a:pPr>
            <a:r>
              <a:rPr lang="en-US" i="1" u="sng" kern="0" dirty="0" smtClean="0">
                <a:solidFill>
                  <a:schemeClr val="accent1"/>
                </a:solidFill>
                <a:latin typeface="Calibri" pitchFamily="34" charset="0"/>
              </a:rPr>
              <a:t>Decomposition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:   </a:t>
            </a:r>
            <a:r>
              <a:rPr lang="en-US" kern="0" dirty="0" smtClean="0">
                <a:latin typeface="Calibri" pitchFamily="34" charset="0"/>
              </a:rPr>
              <a:t>If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YZ,   then 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Y  and  X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kern="0" dirty="0" smtClean="0">
                <a:latin typeface="Calibri" pitchFamily="34" charset="0"/>
              </a:rPr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20236859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Reasoning About FDs - Example 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852146"/>
            <a:ext cx="8305800" cy="3429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alibri" pitchFamily="34" charset="0"/>
              </a:rPr>
              <a:t>Example</a:t>
            </a:r>
            <a:r>
              <a:rPr lang="en-US" dirty="0">
                <a:latin typeface="Calibri" pitchFamily="34" charset="0"/>
              </a:rPr>
              <a:t>: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Contracts(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c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s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j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d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p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q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ty,</a:t>
            </a:r>
            <a:r>
              <a:rPr lang="en-US" i="1" dirty="0" err="1" smtClean="0">
                <a:solidFill>
                  <a:schemeClr val="accent2"/>
                </a:solidFill>
                <a:latin typeface="Calibri" pitchFamily="34" charset="0"/>
              </a:rPr>
              <a:t>v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, and:</a:t>
            </a:r>
          </a:p>
          <a:p>
            <a:pPr lvl="1">
              <a:buSzPct val="75000"/>
              <a:defRPr/>
            </a:pPr>
            <a:r>
              <a:rPr lang="en-US" dirty="0">
                <a:latin typeface="Calibri" pitchFamily="34" charset="0"/>
              </a:rPr>
              <a:t>C is the key:   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C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CSJDPQV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(C is a candidate key)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  <a:p>
            <a:pPr lvl="1">
              <a:buSzPct val="75000"/>
              <a:defRPr/>
            </a:pPr>
            <a:r>
              <a:rPr lang="en-US" dirty="0">
                <a:latin typeface="Calibri" pitchFamily="34" charset="0"/>
              </a:rPr>
              <a:t>Project purchases each part using single contract: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  JP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C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 lvl="1">
              <a:buSzPct val="75000"/>
              <a:defRPr/>
            </a:pPr>
            <a:r>
              <a:rPr lang="en-US" dirty="0">
                <a:latin typeface="Calibri" pitchFamily="34" charset="0"/>
              </a:rPr>
              <a:t>Dept purchases at most one part from a supplier: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  SD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 P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</a:rPr>
              <a:t>JP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C</a:t>
            </a:r>
            <a:r>
              <a:rPr lang="en-US" dirty="0">
                <a:latin typeface="Calibri" pitchFamily="34" charset="0"/>
              </a:rPr>
              <a:t>,  C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CSJDPQV   </a:t>
            </a:r>
            <a:r>
              <a:rPr lang="en-US" dirty="0">
                <a:latin typeface="Calibri" pitchFamily="34" charset="0"/>
              </a:rPr>
              <a:t>imply   JP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CSJDPQV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</a:rPr>
              <a:t>SD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P   </a:t>
            </a:r>
            <a:r>
              <a:rPr lang="en-US" dirty="0">
                <a:latin typeface="Calibri" pitchFamily="34" charset="0"/>
              </a:rPr>
              <a:t>implies   SDJ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JP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</a:rPr>
              <a:t>SDJ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JP,   JP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CSJDPQV  imply  </a:t>
            </a:r>
            <a:r>
              <a:rPr lang="en-US" dirty="0">
                <a:latin typeface="Calibri" pitchFamily="34" charset="0"/>
              </a:rPr>
              <a:t>SDJ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CSJDPQV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684838" y="5082584"/>
            <a:ext cx="2392362" cy="722312"/>
            <a:chOff x="5684108" y="5202195"/>
            <a:chExt cx="2393092" cy="722870"/>
          </a:xfrm>
        </p:grpSpPr>
        <p:sp>
          <p:nvSpPr>
            <p:cNvPr id="2" name="Rectangle 1"/>
            <p:cNvSpPr/>
            <p:nvPr/>
          </p:nvSpPr>
          <p:spPr bwMode="auto">
            <a:xfrm>
              <a:off x="6477000" y="5334000"/>
              <a:ext cx="1600200" cy="533400"/>
            </a:xfrm>
            <a:prstGeom prst="rect">
              <a:avLst/>
            </a:prstGeom>
            <a:solidFill>
              <a:srgbClr val="54547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0" rIns="0" anchor="ctr"/>
            <a:lstStyle/>
            <a:p>
              <a:pPr algn="ctr" eaLnBrk="0" hangingPunct="0">
                <a:lnSpc>
                  <a:spcPts val="1800"/>
                </a:lnSpc>
                <a:defRPr/>
              </a:pPr>
              <a:r>
                <a:rPr lang="en-US" sz="1800" dirty="0" smtClean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These </a:t>
              </a: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are also candidate keys</a:t>
              </a:r>
            </a:p>
          </p:txBody>
        </p:sp>
        <p:sp>
          <p:nvSpPr>
            <p:cNvPr id="9248" name="Freeform 6"/>
            <p:cNvSpPr>
              <a:spLocks/>
            </p:cNvSpPr>
            <p:nvPr/>
          </p:nvSpPr>
          <p:spPr bwMode="auto">
            <a:xfrm>
              <a:off x="5684108" y="5202195"/>
              <a:ext cx="759941" cy="260491"/>
            </a:xfrm>
            <a:custGeom>
              <a:avLst/>
              <a:gdLst>
                <a:gd name="T0" fmla="*/ 759941 w 759941"/>
                <a:gd name="T1" fmla="*/ 253313 h 260491"/>
                <a:gd name="T2" fmla="*/ 574589 w 759941"/>
                <a:gd name="T3" fmla="*/ 259491 h 260491"/>
                <a:gd name="T4" fmla="*/ 407773 w 759941"/>
                <a:gd name="T5" fmla="*/ 234778 h 260491"/>
                <a:gd name="T6" fmla="*/ 172995 w 759941"/>
                <a:gd name="T7" fmla="*/ 160637 h 260491"/>
                <a:gd name="T8" fmla="*/ 0 w 759941"/>
                <a:gd name="T9" fmla="*/ 0 h 260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9941" h="260491">
                  <a:moveTo>
                    <a:pt x="759941" y="253313"/>
                  </a:moveTo>
                  <a:cubicBezTo>
                    <a:pt x="696612" y="257946"/>
                    <a:pt x="633284" y="262580"/>
                    <a:pt x="574589" y="259491"/>
                  </a:cubicBezTo>
                  <a:cubicBezTo>
                    <a:pt x="515894" y="256402"/>
                    <a:pt x="474705" y="251254"/>
                    <a:pt x="407773" y="234778"/>
                  </a:cubicBezTo>
                  <a:cubicBezTo>
                    <a:pt x="340841" y="218302"/>
                    <a:pt x="240957" y="199767"/>
                    <a:pt x="172995" y="160637"/>
                  </a:cubicBezTo>
                  <a:cubicBezTo>
                    <a:pt x="105033" y="121507"/>
                    <a:pt x="52516" y="60753"/>
                    <a:pt x="0" y="0"/>
                  </a:cubicBezTo>
                </a:path>
              </a:pathLst>
            </a:custGeom>
            <a:noFill/>
            <a:ln w="12700">
              <a:solidFill>
                <a:srgbClr val="54547E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7"/>
            <p:cNvSpPr>
              <a:spLocks/>
            </p:cNvSpPr>
            <p:nvPr/>
          </p:nvSpPr>
          <p:spPr bwMode="auto">
            <a:xfrm>
              <a:off x="6067168" y="5653216"/>
              <a:ext cx="376881" cy="271849"/>
            </a:xfrm>
            <a:custGeom>
              <a:avLst/>
              <a:gdLst>
                <a:gd name="T0" fmla="*/ 376881 w 376881"/>
                <a:gd name="T1" fmla="*/ 0 h 271849"/>
                <a:gd name="T2" fmla="*/ 216243 w 376881"/>
                <a:gd name="T3" fmla="*/ 18535 h 271849"/>
                <a:gd name="T4" fmla="*/ 86497 w 376881"/>
                <a:gd name="T5" fmla="*/ 98854 h 271849"/>
                <a:gd name="T6" fmla="*/ 49427 w 376881"/>
                <a:gd name="T7" fmla="*/ 179173 h 271849"/>
                <a:gd name="T8" fmla="*/ 0 w 376881"/>
                <a:gd name="T9" fmla="*/ 271849 h 271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881" h="271849">
                  <a:moveTo>
                    <a:pt x="376881" y="0"/>
                  </a:moveTo>
                  <a:cubicBezTo>
                    <a:pt x="320760" y="1029"/>
                    <a:pt x="264640" y="2059"/>
                    <a:pt x="216243" y="18535"/>
                  </a:cubicBezTo>
                  <a:cubicBezTo>
                    <a:pt x="167846" y="35011"/>
                    <a:pt x="114300" y="72081"/>
                    <a:pt x="86497" y="98854"/>
                  </a:cubicBezTo>
                  <a:cubicBezTo>
                    <a:pt x="58694" y="125627"/>
                    <a:pt x="63843" y="150341"/>
                    <a:pt x="49427" y="179173"/>
                  </a:cubicBezTo>
                  <a:cubicBezTo>
                    <a:pt x="35011" y="208005"/>
                    <a:pt x="17505" y="239927"/>
                    <a:pt x="0" y="271849"/>
                  </a:cubicBezTo>
                </a:path>
              </a:pathLst>
            </a:custGeom>
            <a:noFill/>
            <a:ln w="12700">
              <a:solidFill>
                <a:srgbClr val="54547E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3" name="Group 9222"/>
          <p:cNvGrpSpPr/>
          <p:nvPr/>
        </p:nvGrpSpPr>
        <p:grpSpPr>
          <a:xfrm>
            <a:off x="1219200" y="1295400"/>
            <a:ext cx="5965757" cy="1709146"/>
            <a:chOff x="1219200" y="1415054"/>
            <a:chExt cx="5965757" cy="1709146"/>
          </a:xfrm>
        </p:grpSpPr>
        <p:sp>
          <p:nvSpPr>
            <p:cNvPr id="3" name="TextBox 2"/>
            <p:cNvSpPr txBox="1"/>
            <p:nvPr/>
          </p:nvSpPr>
          <p:spPr>
            <a:xfrm>
              <a:off x="1219200" y="2438400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Contract ID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1881809"/>
              <a:ext cx="1789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Supplier ID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1194" y="1419195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Project ID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1152" y="1415054"/>
              <a:ext cx="22028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Department ID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1881809"/>
              <a:ext cx="1186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Part ID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4757" y="2369271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  <a:latin typeface="Segoe Script" panose="020B0504020000000003" pitchFamily="34" charset="0"/>
                </a:rPr>
                <a:t>Quantity</a:t>
              </a:r>
              <a:endParaRPr lang="en-US" sz="2000" dirty="0">
                <a:solidFill>
                  <a:srgbClr val="7030A0"/>
                </a:solidFill>
                <a:latin typeface="Segoe Script" panose="020B0504020000000003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 bwMode="auto">
            <a:xfrm>
              <a:off x="2968397" y="2638455"/>
              <a:ext cx="765403" cy="4857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3429000" y="2133600"/>
              <a:ext cx="762000" cy="990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endCxn id="15365" idx="0"/>
            </p:cNvCxnSpPr>
            <p:nvPr/>
          </p:nvCxnSpPr>
          <p:spPr bwMode="auto">
            <a:xfrm>
              <a:off x="3733800" y="1674803"/>
              <a:ext cx="952500" cy="1177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686300" y="1752600"/>
              <a:ext cx="495300" cy="1219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15" idx="2"/>
            </p:cNvCxnSpPr>
            <p:nvPr/>
          </p:nvCxnSpPr>
          <p:spPr bwMode="auto">
            <a:xfrm>
              <a:off x="5546272" y="2281919"/>
              <a:ext cx="138566" cy="84228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6361043" y="2667000"/>
              <a:ext cx="108814" cy="4075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6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6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c:\msoffice\powerpnt\raghu\book\slides\l16.ppt</Template>
  <TotalTime>3879</TotalTime>
  <Pages>25</Pages>
  <Words>4693</Words>
  <Application>Microsoft Office PowerPoint</Application>
  <PresentationFormat>On-screen Show (4:3)</PresentationFormat>
  <Paragraphs>663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NSimSun</vt:lpstr>
      <vt:lpstr>Arial</vt:lpstr>
      <vt:lpstr>Book Antiqua</vt:lpstr>
      <vt:lpstr>Calibri</vt:lpstr>
      <vt:lpstr>Comic Sans MS</vt:lpstr>
      <vt:lpstr>Segoe Print</vt:lpstr>
      <vt:lpstr>Segoe Script</vt:lpstr>
      <vt:lpstr>Symbol</vt:lpstr>
      <vt:lpstr>Times New Roman</vt:lpstr>
      <vt:lpstr>Wingdings</vt:lpstr>
      <vt:lpstr>l16</vt:lpstr>
      <vt:lpstr>Document</vt:lpstr>
      <vt:lpstr>Equation</vt:lpstr>
      <vt:lpstr>Schema Refinement and  Normal Forms</vt:lpstr>
      <vt:lpstr>The Evils of Redundancy</vt:lpstr>
      <vt:lpstr>Functional Dependencies (FDs)</vt:lpstr>
      <vt:lpstr>Functional Dependencies (FDs)</vt:lpstr>
      <vt:lpstr>Example:  Constraints on Entity Set</vt:lpstr>
      <vt:lpstr>Example (Contd.) </vt:lpstr>
      <vt:lpstr>Reasoning About FDs</vt:lpstr>
      <vt:lpstr>Armstrong’s Axiom</vt:lpstr>
      <vt:lpstr>Reasoning About FDs - Example </vt:lpstr>
      <vt:lpstr>Closure of a FD set</vt:lpstr>
      <vt:lpstr>Attribute Closure (≠ closure of FD set)</vt:lpstr>
      <vt:lpstr>Attribute Closure (≠ closure of FD set)</vt:lpstr>
      <vt:lpstr>Attribute Closure -  Example</vt:lpstr>
      <vt:lpstr>Reasoning About FDs  (Contd.)</vt:lpstr>
      <vt:lpstr>Normal Forms</vt:lpstr>
      <vt:lpstr>Boyce-Codd Normal Form  (BCNF)</vt:lpstr>
      <vt:lpstr>Boyce-Codd Normal Form  (BCNF)</vt:lpstr>
      <vt:lpstr> BCNF is Desirable</vt:lpstr>
      <vt:lpstr>BCNF:  Desirable Property</vt:lpstr>
      <vt:lpstr>Third Normal Form  (3NF)</vt:lpstr>
      <vt:lpstr>3NF is a Compromise</vt:lpstr>
      <vt:lpstr>Compromise (1)</vt:lpstr>
      <vt:lpstr>Compromise (2)</vt:lpstr>
      <vt:lpstr>Compromise (3)</vt:lpstr>
      <vt:lpstr>Redundancy in 3NF</vt:lpstr>
      <vt:lpstr>Motivation for 3NF</vt:lpstr>
      <vt:lpstr>Decomposition of a Relation Schema</vt:lpstr>
      <vt:lpstr>Decomposition of a Relation Schema</vt:lpstr>
      <vt:lpstr>Example Decomposition</vt:lpstr>
      <vt:lpstr>Problems with Decompositions</vt:lpstr>
      <vt:lpstr>Lossless Join Decompositions</vt:lpstr>
      <vt:lpstr>Lossless Join Decompositions</vt:lpstr>
      <vt:lpstr>More on Lossless Join</vt:lpstr>
      <vt:lpstr>Loss-Less Join Decomposition</vt:lpstr>
      <vt:lpstr>Dependency Preserving Decomposition</vt:lpstr>
      <vt:lpstr>Dependency Preserving Decomposition</vt:lpstr>
      <vt:lpstr>Projection of a Set of FDs </vt:lpstr>
      <vt:lpstr>Dependency Preserving Decomposition  vs. Lossless Join Decomposition</vt:lpstr>
      <vt:lpstr>Dependency Preserving Decompositions  (Contd.)</vt:lpstr>
      <vt:lpstr>Dependency Preserving Decompositions:  Example</vt:lpstr>
      <vt:lpstr>Decomposition into BCNF</vt:lpstr>
      <vt:lpstr>Decomposition into BCNF</vt:lpstr>
      <vt:lpstr>BCNF &amp; Dependency Preservation</vt:lpstr>
      <vt:lpstr>Decomposition into 3NF</vt:lpstr>
      <vt:lpstr>Minimal Cover for a Set of FDs</vt:lpstr>
      <vt:lpstr>Minimal Cover:  Example</vt:lpstr>
      <vt:lpstr>Minimal Cover:  Algorithm</vt:lpstr>
      <vt:lpstr>Lossless-Join Dependency-Preserving Decomposition into 3NF </vt:lpstr>
      <vt:lpstr>Lossless-Join &amp; Dependency-Preserving 3NF Example</vt:lpstr>
      <vt:lpstr>Good News !</vt:lpstr>
      <vt:lpstr>Refining an ER Diagram</vt:lpstr>
      <vt:lpstr>Schema Refinement </vt:lpstr>
      <vt:lpstr>Summary of Schema Refinement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Refinement and Normal Forms</dc:title>
  <dc:subject>Database Management Systems</dc:subject>
  <dc:creator>Raghu Ramakrishnan and Johannes Gehrke</dc:creator>
  <cp:keywords>Chapter 19</cp:keywords>
  <cp:lastModifiedBy>Kevin Vu</cp:lastModifiedBy>
  <cp:revision>286</cp:revision>
  <cp:lastPrinted>1995-11-22T12:55:14Z</cp:lastPrinted>
  <dcterms:created xsi:type="dcterms:W3CDTF">1997-01-16T23:03:36Z</dcterms:created>
  <dcterms:modified xsi:type="dcterms:W3CDTF">2015-06-29T05:34:31Z</dcterms:modified>
</cp:coreProperties>
</file>