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66" r:id="rId4"/>
    <p:sldId id="259" r:id="rId5"/>
    <p:sldId id="261" r:id="rId6"/>
    <p:sldId id="264" r:id="rId7"/>
    <p:sldId id="263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2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Resaltar</a:t>
            </a:r>
            <a:r>
              <a:rPr lang="es-ES" baseline="0" dirty="0" smtClean="0"/>
              <a:t> el error de compilación si tenemos dos clases </a:t>
            </a:r>
            <a:r>
              <a:rPr lang="es-ES" baseline="0" dirty="0" err="1" smtClean="0"/>
              <a:t>public</a:t>
            </a:r>
            <a:r>
              <a:rPr lang="es-ES" baseline="0" dirty="0" smtClean="0"/>
              <a:t> o el archivo no se llama igual que la </a:t>
            </a:r>
            <a:r>
              <a:rPr lang="es-ES" baseline="0" dirty="0" err="1" smtClean="0"/>
              <a:t>public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11/04/2020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Servicios Web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¿Qué es un servicio Web?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611560" y="1203598"/>
            <a:ext cx="7992888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Componente que expone operaciones a otros programas a través de la Web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Accesible vía 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5315816" y="3387674"/>
            <a:ext cx="1416424" cy="0"/>
          </a:xfrm>
          <a:prstGeom prst="line">
            <a:avLst/>
          </a:prstGeom>
          <a:ln w="50800"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292080" y="3675706"/>
            <a:ext cx="1416424" cy="0"/>
          </a:xfrm>
          <a:prstGeom prst="line">
            <a:avLst/>
          </a:prstGeom>
          <a:ln w="50800"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64088" y="3963738"/>
            <a:ext cx="1416424" cy="0"/>
          </a:xfrm>
          <a:prstGeom prst="line">
            <a:avLst/>
          </a:prstGeom>
          <a:ln w="50800"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6012160" y="3243658"/>
            <a:ext cx="1584176" cy="86409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6300192" y="336383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</a:t>
            </a:r>
          </a:p>
          <a:p>
            <a:r>
              <a:rPr lang="es-ES" dirty="0" smtClean="0"/>
              <a:t>Web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5724128" y="2667594"/>
            <a:ext cx="2736304" cy="20643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Nube"/>
          <p:cNvSpPr/>
          <p:nvPr/>
        </p:nvSpPr>
        <p:spPr>
          <a:xfrm>
            <a:off x="3059832" y="2955626"/>
            <a:ext cx="1944216" cy="165618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 rot="16200000">
            <a:off x="3778372" y="361129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operaciones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156176" y="216353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servidor</a:t>
            </a:r>
            <a:endParaRPr lang="es-ES" sz="2800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971600" y="2955626"/>
            <a:ext cx="1008112" cy="12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043608" y="324365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App</a:t>
            </a:r>
            <a:r>
              <a:rPr lang="es-ES" dirty="0" smtClean="0"/>
              <a:t> cliente</a:t>
            </a:r>
            <a:endParaRPr lang="es-ES" dirty="0"/>
          </a:p>
        </p:txBody>
      </p:sp>
      <p:sp>
        <p:nvSpPr>
          <p:cNvPr id="16" name="15 Flecha izquierda y derecha"/>
          <p:cNvSpPr/>
          <p:nvPr/>
        </p:nvSpPr>
        <p:spPr>
          <a:xfrm>
            <a:off x="1979713" y="3531690"/>
            <a:ext cx="1080120" cy="22802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2051720" y="31716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Servicios y aplicaciones clásicas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17 Nube"/>
          <p:cNvSpPr/>
          <p:nvPr/>
        </p:nvSpPr>
        <p:spPr>
          <a:xfrm>
            <a:off x="6530236" y="1635646"/>
            <a:ext cx="1242888" cy="715879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18 Rectángulo redondeado"/>
          <p:cNvSpPr/>
          <p:nvPr/>
        </p:nvSpPr>
        <p:spPr>
          <a:xfrm>
            <a:off x="5643578" y="2553170"/>
            <a:ext cx="1008112" cy="666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0" name="19 CuadroTexto"/>
          <p:cNvSpPr txBox="1"/>
          <p:nvPr/>
        </p:nvSpPr>
        <p:spPr>
          <a:xfrm>
            <a:off x="5686558" y="26525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App</a:t>
            </a:r>
            <a:r>
              <a:rPr lang="es-ES" sz="1400" dirty="0" smtClean="0"/>
              <a:t> 1 ligera</a:t>
            </a:r>
            <a:endParaRPr lang="es-ES" sz="1400" dirty="0"/>
          </a:p>
        </p:txBody>
      </p:sp>
      <p:sp>
        <p:nvSpPr>
          <p:cNvPr id="21" name="20 Elipse"/>
          <p:cNvSpPr/>
          <p:nvPr/>
        </p:nvSpPr>
        <p:spPr>
          <a:xfrm>
            <a:off x="5724128" y="1275606"/>
            <a:ext cx="648072" cy="4320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2" name="21 CuadroTexto"/>
          <p:cNvSpPr txBox="1"/>
          <p:nvPr/>
        </p:nvSpPr>
        <p:spPr>
          <a:xfrm>
            <a:off x="5796136" y="1347614"/>
            <a:ext cx="71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s1</a:t>
            </a:r>
            <a:endParaRPr lang="es-ES" sz="1400" dirty="0"/>
          </a:p>
        </p:txBody>
      </p:sp>
      <p:sp>
        <p:nvSpPr>
          <p:cNvPr id="23" name="22 Elipse"/>
          <p:cNvSpPr/>
          <p:nvPr/>
        </p:nvSpPr>
        <p:spPr>
          <a:xfrm>
            <a:off x="6966858" y="915565"/>
            <a:ext cx="798285" cy="3695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23 CuadroTexto"/>
          <p:cNvSpPr txBox="1"/>
          <p:nvPr/>
        </p:nvSpPr>
        <p:spPr>
          <a:xfrm>
            <a:off x="7164288" y="96782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s2</a:t>
            </a:r>
            <a:endParaRPr lang="es-ES" sz="1400" dirty="0"/>
          </a:p>
        </p:txBody>
      </p:sp>
      <p:sp>
        <p:nvSpPr>
          <p:cNvPr id="26" name="25 Elipse"/>
          <p:cNvSpPr/>
          <p:nvPr/>
        </p:nvSpPr>
        <p:spPr>
          <a:xfrm>
            <a:off x="8302173" y="1505581"/>
            <a:ext cx="798285" cy="3650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7" name="26 CuadroTexto"/>
          <p:cNvSpPr txBox="1"/>
          <p:nvPr/>
        </p:nvSpPr>
        <p:spPr>
          <a:xfrm>
            <a:off x="8432800" y="1563638"/>
            <a:ext cx="71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s3</a:t>
            </a:r>
            <a:endParaRPr lang="es-ES" sz="1400" dirty="0"/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6300192" y="1635646"/>
            <a:ext cx="296552" cy="150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H="1">
            <a:off x="7336973" y="1312321"/>
            <a:ext cx="6465" cy="299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V="1">
            <a:off x="7740352" y="1707654"/>
            <a:ext cx="504056" cy="14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7479635" y="2574943"/>
            <a:ext cx="1008112" cy="6448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31 CuadroTexto"/>
          <p:cNvSpPr txBox="1"/>
          <p:nvPr/>
        </p:nvSpPr>
        <p:spPr>
          <a:xfrm>
            <a:off x="7522615" y="2674289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App</a:t>
            </a:r>
            <a:r>
              <a:rPr lang="es-ES" sz="1400" dirty="0" smtClean="0"/>
              <a:t> 2 ligera</a:t>
            </a:r>
            <a:endParaRPr lang="es-ES" sz="1400" dirty="0"/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6108101" y="2282687"/>
            <a:ext cx="450735" cy="259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H="1" flipV="1">
            <a:off x="7589350" y="2253658"/>
            <a:ext cx="333036" cy="302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Nube"/>
          <p:cNvSpPr/>
          <p:nvPr/>
        </p:nvSpPr>
        <p:spPr>
          <a:xfrm>
            <a:off x="5594131" y="3435846"/>
            <a:ext cx="1152129" cy="62561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6" name="35 Nube"/>
          <p:cNvSpPr/>
          <p:nvPr/>
        </p:nvSpPr>
        <p:spPr>
          <a:xfrm>
            <a:off x="7394333" y="3507854"/>
            <a:ext cx="1008112" cy="64807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37" name="36 Conector recto de flecha"/>
          <p:cNvCxnSpPr>
            <a:endCxn id="31" idx="2"/>
          </p:cNvCxnSpPr>
          <p:nvPr/>
        </p:nvCxnSpPr>
        <p:spPr>
          <a:xfrm flipV="1">
            <a:off x="7970396" y="3219822"/>
            <a:ext cx="13295" cy="288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V="1">
            <a:off x="6098188" y="3219822"/>
            <a:ext cx="11053" cy="2270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V="1">
            <a:off x="7956376" y="4155926"/>
            <a:ext cx="5592" cy="34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V="1">
            <a:off x="6156176" y="4083918"/>
            <a:ext cx="5592" cy="34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 redondeado"/>
          <p:cNvSpPr/>
          <p:nvPr/>
        </p:nvSpPr>
        <p:spPr>
          <a:xfrm>
            <a:off x="450425" y="1636783"/>
            <a:ext cx="1478968" cy="7553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4" name="43 CuadroTexto"/>
          <p:cNvSpPr txBox="1"/>
          <p:nvPr/>
        </p:nvSpPr>
        <p:spPr>
          <a:xfrm>
            <a:off x="569626" y="1708791"/>
            <a:ext cx="12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App</a:t>
            </a:r>
            <a:r>
              <a:rPr lang="es-ES" sz="1400" dirty="0" smtClean="0"/>
              <a:t> Monolito 1</a:t>
            </a:r>
            <a:endParaRPr lang="es-ES" sz="1400" dirty="0"/>
          </a:p>
        </p:txBody>
      </p:sp>
      <p:sp>
        <p:nvSpPr>
          <p:cNvPr id="45" name="44 Nube"/>
          <p:cNvSpPr/>
          <p:nvPr/>
        </p:nvSpPr>
        <p:spPr>
          <a:xfrm>
            <a:off x="447743" y="2689662"/>
            <a:ext cx="1483139" cy="92518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6" name="45 Conector recto de flecha"/>
          <p:cNvCxnSpPr/>
          <p:nvPr/>
        </p:nvCxnSpPr>
        <p:spPr>
          <a:xfrm flipV="1">
            <a:off x="1158514" y="2392120"/>
            <a:ext cx="5568" cy="310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V="1">
            <a:off x="1110371" y="3590223"/>
            <a:ext cx="5592" cy="34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 redondeado"/>
          <p:cNvSpPr/>
          <p:nvPr/>
        </p:nvSpPr>
        <p:spPr>
          <a:xfrm>
            <a:off x="2547739" y="1636783"/>
            <a:ext cx="1478968" cy="7771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0" name="49 CuadroTexto"/>
          <p:cNvSpPr txBox="1"/>
          <p:nvPr/>
        </p:nvSpPr>
        <p:spPr>
          <a:xfrm>
            <a:off x="2657858" y="1708791"/>
            <a:ext cx="12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App</a:t>
            </a:r>
            <a:r>
              <a:rPr lang="es-ES" sz="1400" dirty="0" smtClean="0"/>
              <a:t> Monolito 2</a:t>
            </a:r>
            <a:endParaRPr lang="es-ES" sz="1400" dirty="0"/>
          </a:p>
        </p:txBody>
      </p:sp>
      <p:sp>
        <p:nvSpPr>
          <p:cNvPr id="51" name="50 Nube"/>
          <p:cNvSpPr/>
          <p:nvPr/>
        </p:nvSpPr>
        <p:spPr>
          <a:xfrm>
            <a:off x="2545057" y="2711434"/>
            <a:ext cx="1483139" cy="92518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52" name="51 Conector recto de flecha"/>
          <p:cNvCxnSpPr/>
          <p:nvPr/>
        </p:nvCxnSpPr>
        <p:spPr>
          <a:xfrm flipV="1">
            <a:off x="3255828" y="2413892"/>
            <a:ext cx="5568" cy="310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flipV="1">
            <a:off x="3207685" y="3611995"/>
            <a:ext cx="5592" cy="34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939902"/>
            <a:ext cx="782985" cy="53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939902"/>
            <a:ext cx="782985" cy="53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443958"/>
            <a:ext cx="782985" cy="53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515966"/>
            <a:ext cx="782985" cy="53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0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Ventajas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servicios Web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419622"/>
            <a:ext cx="6336704" cy="1224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Reutilización de código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Independencia de la plataforma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Escalabilidad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Mejora de rendimiento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Estructura de un servicio Web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3075806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Lógica de negocio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Implementación de las operaciones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Controlador Web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Interacción con el exterior: Mapeo de datos nativos a formato de intercambio (XML, JSON,..), gestión de conexiones,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627784" y="1419622"/>
            <a:ext cx="3672408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419872" y="98757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Web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499992" y="1707654"/>
            <a:ext cx="1440160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499992" y="1779662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Componente lógica de negocio</a:t>
            </a:r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2987824" y="1707654"/>
            <a:ext cx="115212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950756" y="183250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Controlador</a:t>
            </a:r>
          </a:p>
          <a:p>
            <a:pPr algn="ctr"/>
            <a:r>
              <a:rPr lang="es-ES" sz="1400" dirty="0" smtClean="0"/>
              <a:t> Web</a:t>
            </a:r>
            <a:endParaRPr lang="es-ES" sz="1400" dirty="0"/>
          </a:p>
        </p:txBody>
      </p:sp>
      <p:sp>
        <p:nvSpPr>
          <p:cNvPr id="11" name="10 Flecha izquierda y derecha"/>
          <p:cNvSpPr/>
          <p:nvPr/>
        </p:nvSpPr>
        <p:spPr>
          <a:xfrm>
            <a:off x="1619672" y="1956930"/>
            <a:ext cx="1008112" cy="36004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1835696" y="200671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HTTP</a:t>
            </a:r>
            <a:endParaRPr lang="es-E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Entorno de ejecución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843558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entorno de ejecución de un servicio Web lo proporciona: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Motor de servicios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Librería que proporciona utilidades e implementaciones de objetos para simplificar el trabajo del programador.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Servidor de aplicaciones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Como cualquier aplicación Web, se ejecuta sobre un servidor de aplicaciones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3565938" y="3075806"/>
            <a:ext cx="2160240" cy="6388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6" name="5 CuadroTexto"/>
          <p:cNvSpPr txBox="1"/>
          <p:nvPr/>
        </p:nvSpPr>
        <p:spPr>
          <a:xfrm>
            <a:off x="3779912" y="321982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Servicio Web</a:t>
            </a:r>
            <a:endParaRPr lang="es-ES" sz="1600" dirty="0"/>
          </a:p>
        </p:txBody>
      </p:sp>
      <p:sp>
        <p:nvSpPr>
          <p:cNvPr id="14" name="13 Rectángulo"/>
          <p:cNvSpPr/>
          <p:nvPr/>
        </p:nvSpPr>
        <p:spPr>
          <a:xfrm>
            <a:off x="3277906" y="3770238"/>
            <a:ext cx="2734254" cy="432048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5" name="14 CuadroTexto"/>
          <p:cNvSpPr txBox="1"/>
          <p:nvPr/>
        </p:nvSpPr>
        <p:spPr>
          <a:xfrm>
            <a:off x="3277906" y="385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Motor de servicios</a:t>
            </a:r>
            <a:endParaRPr lang="es-ES" sz="1600" dirty="0"/>
          </a:p>
        </p:txBody>
      </p:sp>
      <p:sp>
        <p:nvSpPr>
          <p:cNvPr id="16" name="15 Rectángulo"/>
          <p:cNvSpPr/>
          <p:nvPr/>
        </p:nvSpPr>
        <p:spPr>
          <a:xfrm>
            <a:off x="3275856" y="4211528"/>
            <a:ext cx="2736304" cy="432048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7" name="16 CuadroTexto"/>
          <p:cNvSpPr txBox="1"/>
          <p:nvPr/>
        </p:nvSpPr>
        <p:spPr>
          <a:xfrm>
            <a:off x="3275856" y="4299942"/>
            <a:ext cx="281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Servidor de aplicaciones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Aproximaciones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55576" y="915566"/>
            <a:ext cx="6768752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Servicios Web XML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basan en el intercambio de documentos XML entre el servicio y su aplicación cliente.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Servicios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Los servicios web exponen una serie de recursos a los que se accede simplemente con una petición HTTP, sin necesidad de enviar ningún documento XML adicional. Los servicios REST pueden aceptar datos y devolver resultados en múltiples formatos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14327</TotalTime>
  <Words>206</Words>
  <Application>Microsoft Office PowerPoint</Application>
  <PresentationFormat>Presentación en pantalla (16:9)</PresentationFormat>
  <Paragraphs>47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Servicios Web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104</cp:revision>
  <dcterms:created xsi:type="dcterms:W3CDTF">2016-05-07T10:27:15Z</dcterms:created>
  <dcterms:modified xsi:type="dcterms:W3CDTF">2020-04-11T09:41:01Z</dcterms:modified>
</cp:coreProperties>
</file>