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2" r:id="rId3"/>
    <p:sldId id="259" r:id="rId4"/>
    <p:sldId id="267" r:id="rId5"/>
    <p:sldId id="261" r:id="rId6"/>
    <p:sldId id="263" r:id="rId7"/>
    <p:sldId id="266" r:id="rId8"/>
    <p:sldId id="264" r:id="rId9"/>
    <p:sldId id="265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12/01/2021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Servicios </a:t>
            </a:r>
            <a:r>
              <a:rPr lang="es-ES" dirty="0" err="1" smtClean="0"/>
              <a:t>Rest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Fundamentos REST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611560" y="1203598"/>
            <a:ext cx="7992888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servicios REST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Representational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Transfer), exponen a través de Internet una serie de recursos a los que se puede acceder con peticiones HTTP sencillas (tipo GET, PUT, POST, DELETE, etc.)</a:t>
            </a:r>
            <a:r>
              <a:rPr lang="es-ES" sz="2000" dirty="0" smtClean="0"/>
              <a:t> 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recursos consisten en datos que se ofrecen (pedidos, pedido de un determinado identificador) u operaciones sobre esos datos (modificar un pedido, añadir un pedido,..)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Cada recurso se identifica por: URL, método HTTP, variables, tipo de respuesta, tipo consumido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Formato de intercambio de datos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6450233" y="2975773"/>
            <a:ext cx="1416424" cy="0"/>
          </a:xfrm>
          <a:prstGeom prst="line">
            <a:avLst/>
          </a:prstGeom>
          <a:ln w="50800"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Elipse"/>
          <p:cNvSpPr/>
          <p:nvPr/>
        </p:nvSpPr>
        <p:spPr>
          <a:xfrm>
            <a:off x="6954289" y="2543725"/>
            <a:ext cx="1584176" cy="86409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170313" y="268774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</a:t>
            </a:r>
            <a:r>
              <a:rPr lang="es-ES" dirty="0" err="1" smtClean="0"/>
              <a:t>Rest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689593" y="2399709"/>
            <a:ext cx="1008112" cy="12961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761601" y="27597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App</a:t>
            </a:r>
            <a:r>
              <a:rPr lang="es-ES" dirty="0" smtClean="0"/>
              <a:t> cliente</a:t>
            </a:r>
            <a:endParaRPr lang="es-ES" dirty="0"/>
          </a:p>
        </p:txBody>
      </p:sp>
      <p:sp>
        <p:nvSpPr>
          <p:cNvPr id="9" name="8 Nube"/>
          <p:cNvSpPr/>
          <p:nvPr/>
        </p:nvSpPr>
        <p:spPr>
          <a:xfrm>
            <a:off x="3353889" y="2183685"/>
            <a:ext cx="1872208" cy="18002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orma libre"/>
          <p:cNvSpPr/>
          <p:nvPr/>
        </p:nvSpPr>
        <p:spPr>
          <a:xfrm>
            <a:off x="1763688" y="1995685"/>
            <a:ext cx="4758553" cy="980087"/>
          </a:xfrm>
          <a:custGeom>
            <a:avLst/>
            <a:gdLst>
              <a:gd name="connsiteX0" fmla="*/ 0 w 4679577"/>
              <a:gd name="connsiteY0" fmla="*/ 932329 h 932329"/>
              <a:gd name="connsiteX1" fmla="*/ 2420471 w 4679577"/>
              <a:gd name="connsiteY1" fmla="*/ 17929 h 932329"/>
              <a:gd name="connsiteX2" fmla="*/ 4679577 w 4679577"/>
              <a:gd name="connsiteY2" fmla="*/ 824752 h 93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9577" h="932329">
                <a:moveTo>
                  <a:pt x="0" y="932329"/>
                </a:moveTo>
                <a:cubicBezTo>
                  <a:pt x="820271" y="484093"/>
                  <a:pt x="1640542" y="35858"/>
                  <a:pt x="2420471" y="17929"/>
                </a:cubicBezTo>
                <a:cubicBezTo>
                  <a:pt x="3200400" y="0"/>
                  <a:pt x="3939988" y="412376"/>
                  <a:pt x="4679577" y="824752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orma libre"/>
          <p:cNvSpPr/>
          <p:nvPr/>
        </p:nvSpPr>
        <p:spPr>
          <a:xfrm>
            <a:off x="1763688" y="3119790"/>
            <a:ext cx="4758553" cy="1108144"/>
          </a:xfrm>
          <a:custGeom>
            <a:avLst/>
            <a:gdLst>
              <a:gd name="connsiteX0" fmla="*/ 4823012 w 4823012"/>
              <a:gd name="connsiteY0" fmla="*/ 0 h 962213"/>
              <a:gd name="connsiteX1" fmla="*/ 2474259 w 4823012"/>
              <a:gd name="connsiteY1" fmla="*/ 932330 h 962213"/>
              <a:gd name="connsiteX2" fmla="*/ 0 w 4823012"/>
              <a:gd name="connsiteY2" fmla="*/ 179295 h 9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3012" h="962213">
                <a:moveTo>
                  <a:pt x="4823012" y="0"/>
                </a:moveTo>
                <a:cubicBezTo>
                  <a:pt x="4050553" y="451224"/>
                  <a:pt x="3278094" y="902448"/>
                  <a:pt x="2474259" y="932330"/>
                </a:cubicBezTo>
                <a:cubicBezTo>
                  <a:pt x="1670424" y="962213"/>
                  <a:pt x="835212" y="570754"/>
                  <a:pt x="0" y="179295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2417785" y="1535613"/>
            <a:ext cx="3888432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3353889" y="1535613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2987824" y="4585732"/>
            <a:ext cx="3888432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"/>
          <p:cNvCxnSpPr/>
          <p:nvPr/>
        </p:nvCxnSpPr>
        <p:spPr>
          <a:xfrm>
            <a:off x="3923928" y="45857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1907704" y="119430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Petición HTTP (GET,POST,PUT,DELETE)</a:t>
            </a:r>
            <a:endParaRPr lang="es-ES" sz="1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591685" y="1521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Text</a:t>
            </a:r>
            <a:r>
              <a:rPr lang="es-ES" b="1" dirty="0" smtClean="0"/>
              <a:t>, XML, JSON,..</a:t>
            </a:r>
            <a:endParaRPr lang="es-ES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987824" y="42186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Respuesta HTTP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457868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Text</a:t>
            </a:r>
            <a:r>
              <a:rPr lang="es-ES" b="1" dirty="0" smtClean="0"/>
              <a:t>, XML, JSON,..</a:t>
            </a:r>
            <a:endParaRPr lang="es-ES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000100" y="150018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Ventajas de REST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357158" y="1142990"/>
            <a:ext cx="7804080" cy="27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61"/>
              </a:spcBef>
            </a:pPr>
            <a:r>
              <a:rPr lang="es-ES" sz="1400" b="0" strike="noStrike" spc="-1" dirty="0">
                <a:solidFill>
                  <a:srgbClr val="000000"/>
                </a:solidFill>
                <a:latin typeface="Source Sans Pro"/>
              </a:rPr>
              <a:t>Entre las ventajas que nos proporciona la arquitectura de servicios REST frente a los servicios XML podemos destacar:</a:t>
            </a:r>
            <a:endParaRPr lang="es-ES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1" strike="noStrike" spc="-1" dirty="0">
                <a:solidFill>
                  <a:srgbClr val="000000"/>
                </a:solidFill>
                <a:latin typeface="Source Sans Pro"/>
              </a:rPr>
              <a:t>Acceso más simple</a:t>
            </a:r>
            <a:r>
              <a:rPr lang="es-ES" sz="1400" b="0" strike="noStrike" spc="-1" dirty="0">
                <a:solidFill>
                  <a:srgbClr val="000000"/>
                </a:solidFill>
                <a:latin typeface="Source Sans Pro"/>
              </a:rPr>
              <a:t>. Para acceder a un servicio REST </a:t>
            </a:r>
            <a:r>
              <a:rPr lang="es-ES" sz="1400" b="1" strike="noStrike" spc="-1" dirty="0">
                <a:solidFill>
                  <a:srgbClr val="000000"/>
                </a:solidFill>
                <a:latin typeface="Source Sans Pro"/>
              </a:rPr>
              <a:t>no necesitamos incluir ningún documento XML en el cuerpo de la petición</a:t>
            </a:r>
            <a:r>
              <a:rPr lang="es-ES" sz="1400" b="0" strike="noStrike" spc="-1" dirty="0">
                <a:solidFill>
                  <a:srgbClr val="000000"/>
                </a:solidFill>
                <a:latin typeface="Source Sans Pro"/>
              </a:rPr>
              <a:t>, basta con enviar una simple petición HTTP, que hará que se ejecute una operación dentro del servicio. </a:t>
            </a:r>
            <a:endParaRPr lang="es-ES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1" strike="noStrike" spc="-1" dirty="0">
                <a:solidFill>
                  <a:srgbClr val="000000"/>
                </a:solidFill>
                <a:latin typeface="Source Sans Pro"/>
              </a:rPr>
              <a:t>Flexibilidad</a:t>
            </a:r>
            <a:r>
              <a:rPr lang="es-ES" sz="1400" b="0" strike="noStrike" spc="-1" dirty="0">
                <a:solidFill>
                  <a:srgbClr val="000000"/>
                </a:solidFill>
                <a:latin typeface="Source Sans Pro"/>
              </a:rPr>
              <a:t>. Los servicios REST nos ofrecen una gran flexibilidad a la hora de intercambiar datos con la aplicación cliente, puesto que se admiten múltiples formatos de. Los servicios web REST no solo admiten datos en XML, sino también en </a:t>
            </a:r>
            <a:r>
              <a:rPr lang="es-ES" sz="1400" b="1" strike="noStrike" spc="-1" dirty="0">
                <a:solidFill>
                  <a:srgbClr val="000000"/>
                </a:solidFill>
                <a:latin typeface="Source Sans Pro"/>
              </a:rPr>
              <a:t>JSON</a:t>
            </a:r>
            <a:r>
              <a:rPr lang="es-ES" sz="1400" b="0" strike="noStrike" spc="-1" dirty="0">
                <a:solidFill>
                  <a:srgbClr val="000000"/>
                </a:solidFill>
                <a:latin typeface="Source Sans Pro"/>
              </a:rPr>
              <a:t>, binario, texto plano, etc. Además, la forma de estos datos puede ser cualquiera, no tiene que ajustarse a una determinada estructura. Y lo mismo sucede con los datos de la respuesta.</a:t>
            </a:r>
            <a:endParaRPr lang="es-ES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lang="es-ES" sz="1400" b="1" strike="noStrike" spc="-1" dirty="0">
                <a:solidFill>
                  <a:srgbClr val="000000"/>
                </a:solidFill>
                <a:latin typeface="Source Sans Pro"/>
              </a:rPr>
              <a:t>Eficiencia</a:t>
            </a:r>
            <a:r>
              <a:rPr lang="es-ES" sz="1400" b="0" strike="noStrike" spc="-1" dirty="0">
                <a:solidFill>
                  <a:srgbClr val="000000"/>
                </a:solidFill>
                <a:latin typeface="Source Sans Pro"/>
              </a:rPr>
              <a:t>. La construcción y manipulación de documentos XML resulta bastante tediosa y consume muchos recursos de la máquina. Al poder emplear otros formatos de datos mucho más eficientes se mejora el rendimiento de las aplicaciones.</a:t>
            </a:r>
            <a:endParaRPr lang="es-E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61"/>
              </a:spcBef>
            </a:pPr>
            <a:endParaRPr lang="es-E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61"/>
              </a:spcBef>
            </a:pPr>
            <a:endParaRPr lang="es-E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El API JAX-RS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843558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Especificación de Java EE que simplifica la creación del adaptador Web en servicios REST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Incluye anotaciones para delegar tareas en el motor JAX-RS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95936" y="2715766"/>
            <a:ext cx="144016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923928" y="219196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Controlador Web</a:t>
            </a:r>
            <a:endParaRPr lang="es-ES" sz="14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974164" y="2715766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Clase POJO con anotaciones JAX-RS</a:t>
            </a:r>
            <a:endParaRPr lang="es-ES" sz="1400" dirty="0"/>
          </a:p>
        </p:txBody>
      </p:sp>
      <p:sp>
        <p:nvSpPr>
          <p:cNvPr id="16" name="15 Rectángulo"/>
          <p:cNvSpPr/>
          <p:nvPr/>
        </p:nvSpPr>
        <p:spPr>
          <a:xfrm>
            <a:off x="3995936" y="3723878"/>
            <a:ext cx="144016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38678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Motor JAX-RS</a:t>
            </a:r>
            <a:endParaRPr lang="es-ES" sz="1400" dirty="0"/>
          </a:p>
        </p:txBody>
      </p:sp>
      <p:cxnSp>
        <p:nvCxnSpPr>
          <p:cNvPr id="18" name="17 Conector recto de flecha"/>
          <p:cNvCxnSpPr>
            <a:stCxn id="13" idx="2"/>
            <a:endCxn id="16" idx="0"/>
          </p:cNvCxnSpPr>
          <p:nvPr/>
        </p:nvCxnSpPr>
        <p:spPr>
          <a:xfrm>
            <a:off x="4716016" y="34358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3707904" y="2571750"/>
            <a:ext cx="1944216" cy="194421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izquierda y derecha"/>
          <p:cNvSpPr/>
          <p:nvPr/>
        </p:nvSpPr>
        <p:spPr>
          <a:xfrm>
            <a:off x="2699792" y="3291830"/>
            <a:ext cx="936104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763688" y="33638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832922" y="336355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</a:rPr>
              <a:t>HTTP</a:t>
            </a:r>
            <a:endParaRPr lang="es-E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Motor JAX-RS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55576" y="915566"/>
            <a:ext cx="676875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Gestiona todos los aspectos relativos al mapeo de datos nativos a JSON/XML y viceversa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así como de la interacción con el exterior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Algunos motores destacados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Jersey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RestEasy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Servicios REST con Spring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843558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módulo Web-MVC proporciona el soporte necesario para la creación de servicios REST con Spring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Incluye anotaciones específicas de Spring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95936" y="2715766"/>
            <a:ext cx="144016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923928" y="219196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Controlador Web</a:t>
            </a:r>
            <a:endParaRPr lang="es-ES" sz="14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974164" y="2715766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Clase POJO con anotaciones Spring</a:t>
            </a:r>
            <a:endParaRPr lang="es-ES" sz="1400" dirty="0"/>
          </a:p>
        </p:txBody>
      </p:sp>
      <p:sp>
        <p:nvSpPr>
          <p:cNvPr id="16" name="15 Rectángulo"/>
          <p:cNvSpPr/>
          <p:nvPr/>
        </p:nvSpPr>
        <p:spPr>
          <a:xfrm>
            <a:off x="3995936" y="3723878"/>
            <a:ext cx="144016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923928" y="37767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Spring </a:t>
            </a:r>
          </a:p>
          <a:p>
            <a:pPr algn="ctr"/>
            <a:r>
              <a:rPr lang="es-ES" sz="1400" dirty="0" smtClean="0"/>
              <a:t>Web-MVC</a:t>
            </a:r>
            <a:endParaRPr lang="es-ES" sz="1400" dirty="0"/>
          </a:p>
        </p:txBody>
      </p:sp>
      <p:cxnSp>
        <p:nvCxnSpPr>
          <p:cNvPr id="18" name="17 Conector recto de flecha"/>
          <p:cNvCxnSpPr>
            <a:stCxn id="13" idx="2"/>
            <a:endCxn id="16" idx="0"/>
          </p:cNvCxnSpPr>
          <p:nvPr/>
        </p:nvCxnSpPr>
        <p:spPr>
          <a:xfrm>
            <a:off x="4716016" y="34358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3707904" y="2571750"/>
            <a:ext cx="1944216" cy="194421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izquierda y derecha"/>
          <p:cNvSpPr/>
          <p:nvPr/>
        </p:nvSpPr>
        <p:spPr>
          <a:xfrm>
            <a:off x="2699792" y="3291830"/>
            <a:ext cx="936104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763688" y="33638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832922" y="336355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</a:rPr>
              <a:t>HTTP</a:t>
            </a:r>
            <a:endParaRPr lang="es-E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Estructura controlador REST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55576" y="915566"/>
            <a:ext cx="676875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Clase POJO con anotaciones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MVC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11760" y="1563638"/>
            <a:ext cx="5184576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@</a:t>
            </a:r>
            <a:r>
              <a:rPr lang="es-ES" dirty="0" err="1" smtClean="0"/>
              <a:t>RestController</a:t>
            </a:r>
            <a:endParaRPr lang="es-ES" dirty="0" smtClean="0"/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ClaseServicio</a:t>
            </a:r>
            <a:r>
              <a:rPr lang="es-ES" dirty="0" smtClean="0"/>
              <a:t>{</a:t>
            </a:r>
          </a:p>
          <a:p>
            <a:r>
              <a:rPr lang="es-ES" dirty="0" smtClean="0"/>
              <a:t>	</a:t>
            </a:r>
            <a:r>
              <a:rPr lang="es-ES" b="1" dirty="0" smtClean="0"/>
              <a:t>@</a:t>
            </a:r>
            <a:r>
              <a:rPr lang="es-ES" b="1" dirty="0" err="1" smtClean="0"/>
              <a:t>GetMapping</a:t>
            </a:r>
            <a:r>
              <a:rPr lang="es-ES" b="1" dirty="0" smtClean="0"/>
              <a:t>(..)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..</a:t>
            </a:r>
            <a:r>
              <a:rPr lang="es-ES" dirty="0" err="1" smtClean="0"/>
              <a:t>metodo</a:t>
            </a:r>
            <a:r>
              <a:rPr lang="es-ES" dirty="0" smtClean="0"/>
              <a:t>(..){..}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b="1" dirty="0" smtClean="0"/>
              <a:t>@</a:t>
            </a:r>
            <a:r>
              <a:rPr lang="es-ES" b="1" dirty="0" err="1" smtClean="0"/>
              <a:t>PostMapping</a:t>
            </a:r>
            <a:r>
              <a:rPr lang="es-ES" b="1" dirty="0" smtClean="0"/>
              <a:t>(..)</a:t>
            </a:r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.. metodo2(..){..}</a:t>
            </a:r>
          </a:p>
          <a:p>
            <a:r>
              <a:rPr lang="es-ES" dirty="0" smtClean="0"/>
              <a:t>	: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Principales anotaciones Spring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55576" y="843558"/>
            <a:ext cx="7920880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RestController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Indica que la clase es un controlador REST.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GetMapping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PostMapping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PutMapping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DeleteMapping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Asocian a los métodos del servicio un determinado método HTTP. A través de su atributo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value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se indica también 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url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 la que se asociará el método.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PathVariable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Asocia una variable de la URL a un parámetro de método.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RequestBody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Asocia el contenido del cuerpo de la petición a un parámetro objeto, dentro del método de respuesta.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16930</TotalTime>
  <Words>314</Words>
  <Application>Microsoft Office PowerPoint</Application>
  <PresentationFormat>Presentación en pantalla (16:9)</PresentationFormat>
  <Paragraphs>63</Paragraphs>
  <Slides>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Servicios Rest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113</cp:revision>
  <dcterms:created xsi:type="dcterms:W3CDTF">2016-05-07T10:27:15Z</dcterms:created>
  <dcterms:modified xsi:type="dcterms:W3CDTF">2021-01-12T14:06:35Z</dcterms:modified>
</cp:coreProperties>
</file>