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54"/>
  </p:notesMasterIdLst>
  <p:sldIdLst>
    <p:sldId id="513" r:id="rId2"/>
    <p:sldId id="730" r:id="rId3"/>
    <p:sldId id="747" r:id="rId4"/>
    <p:sldId id="763" r:id="rId5"/>
    <p:sldId id="936" r:id="rId6"/>
    <p:sldId id="735" r:id="rId7"/>
    <p:sldId id="736" r:id="rId8"/>
    <p:sldId id="750" r:id="rId9"/>
    <p:sldId id="937" r:id="rId10"/>
    <p:sldId id="745" r:id="rId11"/>
    <p:sldId id="777" r:id="rId12"/>
    <p:sldId id="758" r:id="rId13"/>
    <p:sldId id="760" r:id="rId14"/>
    <p:sldId id="759" r:id="rId15"/>
    <p:sldId id="835" r:id="rId16"/>
    <p:sldId id="938" r:id="rId17"/>
    <p:sldId id="900" r:id="rId18"/>
    <p:sldId id="901" r:id="rId19"/>
    <p:sldId id="902" r:id="rId20"/>
    <p:sldId id="903" r:id="rId21"/>
    <p:sldId id="904" r:id="rId22"/>
    <p:sldId id="905" r:id="rId23"/>
    <p:sldId id="913" r:id="rId24"/>
    <p:sldId id="906" r:id="rId25"/>
    <p:sldId id="907" r:id="rId26"/>
    <p:sldId id="908" r:id="rId27"/>
    <p:sldId id="909" r:id="rId28"/>
    <p:sldId id="910" r:id="rId29"/>
    <p:sldId id="911" r:id="rId30"/>
    <p:sldId id="912" r:id="rId31"/>
    <p:sldId id="914" r:id="rId32"/>
    <p:sldId id="915" r:id="rId33"/>
    <p:sldId id="916" r:id="rId34"/>
    <p:sldId id="917" r:id="rId35"/>
    <p:sldId id="939" r:id="rId36"/>
    <p:sldId id="919" r:id="rId37"/>
    <p:sldId id="920" r:id="rId38"/>
    <p:sldId id="921" r:id="rId39"/>
    <p:sldId id="922" r:id="rId40"/>
    <p:sldId id="923" r:id="rId41"/>
    <p:sldId id="924" r:id="rId42"/>
    <p:sldId id="925" r:id="rId43"/>
    <p:sldId id="926" r:id="rId44"/>
    <p:sldId id="927" r:id="rId45"/>
    <p:sldId id="928" r:id="rId46"/>
    <p:sldId id="929" r:id="rId47"/>
    <p:sldId id="930" r:id="rId48"/>
    <p:sldId id="934" r:id="rId49"/>
    <p:sldId id="935" r:id="rId50"/>
    <p:sldId id="940" r:id="rId51"/>
    <p:sldId id="887" r:id="rId52"/>
    <p:sldId id="291" r:id="rId5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/>
  </p:cmAuthor>
  <p:cmAuthor id="2" name="Bob Vachon" initials="BV" lastIdx="24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4" autoAdjust="0"/>
    <p:restoredTop sz="80556" autoAdjust="0"/>
  </p:normalViewPr>
  <p:slideViewPr>
    <p:cSldViewPr snapToGrid="0">
      <p:cViewPr varScale="1">
        <p:scale>
          <a:sx n="93" d="100"/>
          <a:sy n="93" d="100"/>
        </p:scale>
        <p:origin x="1243" y="77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Cisco Networking Academy Program</a:t>
            </a:r>
          </a:p>
          <a:p>
            <a:pPr>
              <a:buFontTx/>
              <a:buNone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Scaling Networks </a:t>
            </a:r>
            <a:r>
              <a:rPr lang="en-US" b="0" baseline="0" dirty="0">
                <a:latin typeface="Arial" panose="020B0604020202020204" pitchFamily="34" charset="0"/>
                <a:cs typeface="Arial" panose="020B0604020202020204" pitchFamily="34" charset="0"/>
              </a:rPr>
              <a:t>v6.0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Chapter 7: EIGRP Tuning and Troubleshooting</a:t>
            </a:r>
            <a:endParaRPr lang="en-GB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F7D0146-1035-4865-8A5B-0B1E8578604B}" type="slidenum">
              <a:rPr lang="en-US" sz="800" b="0">
                <a:ea typeface="ＭＳ Ｐゴシック" pitchFamily="34" charset="-128"/>
              </a:rPr>
              <a:pPr algn="r"/>
              <a:t>10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573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Scaling Networks </a:t>
            </a:r>
            <a:r>
              <a:rPr lang="en-US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v6.0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sz="1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Chapter 7:</a:t>
            </a:r>
            <a:r>
              <a:rPr lang="en-US" sz="1200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EIGRP Tuning and Troubleshooting</a:t>
            </a:r>
            <a:endParaRPr lang="en-GB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0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13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Scaling Networks </a:t>
            </a:r>
            <a:r>
              <a:rPr lang="en-US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v6.0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sz="1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Chapter 7:</a:t>
            </a:r>
            <a:r>
              <a:rPr lang="en-US" sz="1200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EIGRP Tuning and Troubleshooting</a:t>
            </a:r>
            <a:endParaRPr lang="en-GB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752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7-</a:t>
            </a:r>
            <a:r>
              <a:rPr lang="en-US" b="0" dirty="0"/>
              <a:t> EIGRP</a:t>
            </a:r>
            <a:r>
              <a:rPr lang="en-US" b="0" baseline="0" dirty="0"/>
              <a:t> Tuning and Troubleshooting</a:t>
            </a:r>
            <a:endParaRPr lang="en-US" b="0" dirty="0"/>
          </a:p>
          <a:p>
            <a:pPr>
              <a:buFontTx/>
              <a:buNone/>
            </a:pPr>
            <a:r>
              <a:rPr lang="en-US" dirty="0"/>
              <a:t>7.1</a:t>
            </a:r>
            <a:r>
              <a:rPr lang="en-US" b="0" dirty="0"/>
              <a:t> – Tune EIGRP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 – </a:t>
            </a:r>
            <a:r>
              <a:rPr lang="en-US" dirty="0">
                <a:latin typeface="Arial" charset="0"/>
                <a:cs typeface="Arial"/>
              </a:rPr>
              <a:t>Automatic Summarization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7.1.1.1 – </a:t>
            </a:r>
            <a:r>
              <a:rPr lang="en-US" dirty="0">
                <a:latin typeface="Arial"/>
                <a:cs typeface="Arial"/>
              </a:rPr>
              <a:t>Network</a:t>
            </a:r>
            <a:r>
              <a:rPr lang="en-US" baseline="0" dirty="0">
                <a:latin typeface="Arial"/>
                <a:cs typeface="Arial"/>
              </a:rPr>
              <a:t> Topology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70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 – </a:t>
            </a:r>
            <a:r>
              <a:rPr lang="en-US" dirty="0">
                <a:latin typeface="Arial" charset="0"/>
                <a:cs typeface="Arial"/>
              </a:rPr>
              <a:t>Automatic Summarization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7.1.1.1 – </a:t>
            </a:r>
            <a:r>
              <a:rPr lang="en-US" dirty="0">
                <a:latin typeface="Arial"/>
                <a:cs typeface="Arial"/>
              </a:rPr>
              <a:t>Network</a:t>
            </a:r>
            <a:r>
              <a:rPr lang="en-US" baseline="0" dirty="0">
                <a:latin typeface="Arial"/>
                <a:cs typeface="Arial"/>
              </a:rPr>
              <a:t> Topology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43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 – </a:t>
            </a:r>
            <a:r>
              <a:rPr lang="en-US" dirty="0">
                <a:latin typeface="Arial" charset="0"/>
                <a:cs typeface="Arial"/>
              </a:rPr>
              <a:t>Automatic Summarization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7.1.1.2 – </a:t>
            </a:r>
            <a:r>
              <a:rPr lang="en-US" dirty="0">
                <a:latin typeface="Arial"/>
                <a:cs typeface="Arial"/>
              </a:rPr>
              <a:t>EIGRP Automatic Summarization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91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 – </a:t>
            </a:r>
            <a:r>
              <a:rPr lang="en-US" dirty="0">
                <a:latin typeface="Arial" charset="0"/>
                <a:cs typeface="Arial"/>
              </a:rPr>
              <a:t>Automatic Summarization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7.1.1.2 – </a:t>
            </a:r>
            <a:r>
              <a:rPr lang="en-US" dirty="0">
                <a:latin typeface="Arial"/>
                <a:cs typeface="Arial"/>
              </a:rPr>
              <a:t>EIGRP Automatic Summarization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0173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 – </a:t>
            </a:r>
            <a:r>
              <a:rPr lang="en-US" dirty="0">
                <a:latin typeface="Arial" charset="0"/>
                <a:cs typeface="Arial"/>
              </a:rPr>
              <a:t>Automatic Summarization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7.1.1.3 – Configuring </a:t>
            </a:r>
            <a:r>
              <a:rPr lang="en-US" dirty="0">
                <a:latin typeface="Arial"/>
                <a:cs typeface="Arial"/>
              </a:rPr>
              <a:t>EIGRP Automatic Summarization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0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 – </a:t>
            </a:r>
            <a:r>
              <a:rPr lang="en-US" dirty="0">
                <a:latin typeface="Arial" charset="0"/>
                <a:cs typeface="Arial"/>
              </a:rPr>
              <a:t>Automatic Summarization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7.1.1.4 – Verifying Auto-Summary: show </a:t>
            </a:r>
            <a:r>
              <a:rPr lang="en-US" dirty="0" err="1">
                <a:latin typeface="Arial" charset="0"/>
              </a:rPr>
              <a:t>ip</a:t>
            </a:r>
            <a:r>
              <a:rPr lang="en-US" dirty="0">
                <a:latin typeface="Arial" charset="0"/>
              </a:rPr>
              <a:t> protocols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066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771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 – </a:t>
            </a:r>
            <a:r>
              <a:rPr lang="en-US" dirty="0">
                <a:latin typeface="Arial" charset="0"/>
                <a:cs typeface="Arial"/>
              </a:rPr>
              <a:t>Automatic Summarization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7.1.1.5 – Verifying Auto-Summary: Topology</a:t>
            </a:r>
            <a:r>
              <a:rPr lang="en-US" baseline="0" dirty="0">
                <a:latin typeface="Arial" charset="0"/>
              </a:rPr>
              <a:t>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599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 – </a:t>
            </a:r>
            <a:r>
              <a:rPr lang="en-US" dirty="0">
                <a:latin typeface="Arial" charset="0"/>
                <a:cs typeface="Arial"/>
              </a:rPr>
              <a:t>Automatic Summarization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7.1.1.6 – Verifying Auto-Summary: Routing</a:t>
            </a:r>
            <a:r>
              <a:rPr lang="en-US" baseline="0" dirty="0">
                <a:latin typeface="Arial" charset="0"/>
              </a:rPr>
              <a:t>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72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 – </a:t>
            </a:r>
            <a:r>
              <a:rPr lang="en-US" dirty="0">
                <a:latin typeface="Arial" charset="0"/>
                <a:cs typeface="Arial"/>
              </a:rPr>
              <a:t>Automatic Summarization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7.1.1.6 – Verifying Auto-Summary: Routing</a:t>
            </a:r>
            <a:r>
              <a:rPr lang="en-US" baseline="0" dirty="0">
                <a:latin typeface="Arial" charset="0"/>
              </a:rPr>
              <a:t>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9746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 – </a:t>
            </a:r>
            <a:r>
              <a:rPr lang="en-US" dirty="0">
                <a:latin typeface="Arial" charset="0"/>
                <a:cs typeface="Arial"/>
              </a:rPr>
              <a:t>Automatic Summarization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7.1.1.7 – Summary Route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02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 – </a:t>
            </a:r>
            <a:r>
              <a:rPr lang="en-US" dirty="0">
                <a:latin typeface="Arial" charset="0"/>
                <a:cs typeface="Arial"/>
              </a:rPr>
              <a:t>Automatic Summarization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7.1.1.8 – Summary Route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6116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7.1.2 – </a:t>
            </a:r>
            <a:r>
              <a:rPr lang="en-US" dirty="0">
                <a:latin typeface="Arial" charset="0"/>
                <a:cs typeface="Arial"/>
              </a:rPr>
              <a:t>Default Route Propagation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7.1.2.1 – Propagating a</a:t>
            </a:r>
            <a:r>
              <a:rPr lang="en-US" baseline="0" dirty="0">
                <a:latin typeface="Arial" charset="0"/>
              </a:rPr>
              <a:t> Default Static Route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1810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7.1.2 – </a:t>
            </a:r>
            <a:r>
              <a:rPr lang="en-US" dirty="0">
                <a:latin typeface="Arial" charset="0"/>
                <a:cs typeface="Arial"/>
              </a:rPr>
              <a:t>Default Route Propagation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7.1.2.2 – Verifying the Propagated</a:t>
            </a:r>
            <a:r>
              <a:rPr lang="en-US" baseline="0" dirty="0">
                <a:latin typeface="Arial" charset="0"/>
              </a:rPr>
              <a:t> Default Route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3014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7.1.2 – </a:t>
            </a:r>
            <a:r>
              <a:rPr lang="en-US" dirty="0">
                <a:latin typeface="Arial" charset="0"/>
                <a:cs typeface="Arial"/>
              </a:rPr>
              <a:t>Default Route Propagation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7.1.2.3 – EIGRP for IPv6: Default Route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2462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7.1.2 – </a:t>
            </a:r>
            <a:r>
              <a:rPr lang="en-US" dirty="0">
                <a:latin typeface="Arial" charset="0"/>
                <a:cs typeface="Arial"/>
              </a:rPr>
              <a:t>Default Route Propagation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7.1.2.4 – EIGRP for IPv6: Default Route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3600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 – </a:t>
            </a:r>
            <a:r>
              <a:rPr lang="en-US" dirty="0">
                <a:latin typeface="Arial" charset="0"/>
                <a:cs typeface="Arial"/>
              </a:rPr>
              <a:t>Fine-tuning</a:t>
            </a:r>
            <a:r>
              <a:rPr lang="en-US" baseline="0" dirty="0">
                <a:latin typeface="Arial" charset="0"/>
                <a:cs typeface="Arial"/>
              </a:rPr>
              <a:t> EIGRP Interfaces</a:t>
            </a:r>
            <a:endParaRPr lang="en-US" dirty="0">
              <a:latin typeface="Arial" charset="0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7.1.3.1 – EIGRP Bandwidth Utilization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168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Cisco Networking Academy Program</a:t>
            </a:r>
          </a:p>
          <a:p>
            <a:pPr>
              <a:buFontTx/>
              <a:buNone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Scaling Networks </a:t>
            </a:r>
            <a:r>
              <a:rPr lang="en-US" b="0" baseline="0" dirty="0">
                <a:latin typeface="Arial" panose="020B0604020202020204" pitchFamily="34" charset="0"/>
                <a:cs typeface="Arial" panose="020B0604020202020204" pitchFamily="34" charset="0"/>
              </a:rPr>
              <a:t>v6.0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sz="1200" b="0" dirty="0">
                <a:latin typeface="Arial" panose="020B0604020202020204" pitchFamily="34" charset="0"/>
                <a:cs typeface="Arial" panose="020B0604020202020204" pitchFamily="34" charset="0"/>
              </a:rPr>
              <a:t>Chapter </a:t>
            </a:r>
            <a:r>
              <a:rPr lang="en-US" sz="1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7:</a:t>
            </a:r>
            <a:r>
              <a:rPr lang="en-US" sz="1200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EIGRP Tuning and Troubleshooting</a:t>
            </a:r>
            <a:endParaRPr lang="en-GB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246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 – </a:t>
            </a:r>
            <a:r>
              <a:rPr lang="en-US" dirty="0">
                <a:latin typeface="Arial" charset="0"/>
                <a:cs typeface="Arial"/>
              </a:rPr>
              <a:t>Fine-tuning</a:t>
            </a:r>
            <a:r>
              <a:rPr lang="en-US" baseline="0" dirty="0">
                <a:latin typeface="Arial" charset="0"/>
                <a:cs typeface="Arial"/>
              </a:rPr>
              <a:t> EIGRP Interfaces</a:t>
            </a:r>
            <a:endParaRPr lang="en-US" dirty="0">
              <a:latin typeface="Arial" charset="0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7.1.3.2 – Hello and Hold Timers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3011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 – </a:t>
            </a:r>
            <a:r>
              <a:rPr lang="en-US" dirty="0">
                <a:latin typeface="Arial" charset="0"/>
                <a:cs typeface="Arial"/>
              </a:rPr>
              <a:t>Fine-tuning</a:t>
            </a:r>
            <a:r>
              <a:rPr lang="en-US" baseline="0" dirty="0">
                <a:latin typeface="Arial" charset="0"/>
                <a:cs typeface="Arial"/>
              </a:rPr>
              <a:t> EIGRP Interfaces</a:t>
            </a:r>
            <a:endParaRPr lang="en-US" dirty="0">
              <a:latin typeface="Arial" charset="0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7.1.3.3 – Load Balancing IPv4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8597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 – </a:t>
            </a:r>
            <a:r>
              <a:rPr lang="en-US" dirty="0">
                <a:latin typeface="Arial" charset="0"/>
                <a:cs typeface="Arial"/>
              </a:rPr>
              <a:t>Fine-tuning</a:t>
            </a:r>
            <a:r>
              <a:rPr lang="en-US" baseline="0" dirty="0">
                <a:latin typeface="Arial" charset="0"/>
                <a:cs typeface="Arial"/>
              </a:rPr>
              <a:t> EIGRP Interfaces</a:t>
            </a:r>
            <a:endParaRPr lang="en-US" dirty="0">
              <a:latin typeface="Arial" charset="0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7.1.3.4 – Load Balancing IPv6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0772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 – </a:t>
            </a:r>
            <a:r>
              <a:rPr lang="en-US" dirty="0">
                <a:latin typeface="Arial" charset="0"/>
                <a:cs typeface="Arial"/>
              </a:rPr>
              <a:t>Fine-tuning</a:t>
            </a:r>
            <a:r>
              <a:rPr lang="en-US" baseline="0" dirty="0">
                <a:latin typeface="Arial" charset="0"/>
                <a:cs typeface="Arial"/>
              </a:rPr>
              <a:t> EIGRP Interfaces</a:t>
            </a:r>
            <a:endParaRPr lang="en-US" dirty="0">
              <a:latin typeface="Arial" charset="0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7.1.3.4 – Load Balancing IPv6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997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7.1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Tune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 – </a:t>
            </a:r>
            <a:r>
              <a:rPr lang="en-US" dirty="0">
                <a:latin typeface="Arial" charset="0"/>
                <a:cs typeface="Arial"/>
              </a:rPr>
              <a:t>Fine-tuning</a:t>
            </a:r>
            <a:r>
              <a:rPr lang="en-US" baseline="0" dirty="0">
                <a:latin typeface="Arial" charset="0"/>
                <a:cs typeface="Arial"/>
              </a:rPr>
              <a:t> EIGRP Interfaces</a:t>
            </a:r>
            <a:endParaRPr lang="en-US" dirty="0">
              <a:latin typeface="Arial" charset="0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7.1.3.4 – Load Balancing IPv6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1515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7-</a:t>
            </a:r>
            <a:r>
              <a:rPr lang="en-US" b="0" dirty="0"/>
              <a:t> EIGRP</a:t>
            </a:r>
            <a:r>
              <a:rPr lang="en-US" b="0" baseline="0" dirty="0"/>
              <a:t> Tuning and Troubleshooting</a:t>
            </a:r>
            <a:endParaRPr lang="en-US" b="0" dirty="0"/>
          </a:p>
          <a:p>
            <a:pPr>
              <a:buFontTx/>
              <a:buNone/>
            </a:pPr>
            <a:r>
              <a:rPr lang="en-US" dirty="0"/>
              <a:t>7.2</a:t>
            </a:r>
            <a:r>
              <a:rPr lang="en-US" b="0" dirty="0"/>
              <a:t> – Troubleshoot EIGRP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5490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7.2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Troubleshoot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7.2.1 – </a:t>
            </a:r>
            <a:r>
              <a:rPr lang="en-US" dirty="0">
                <a:latin typeface="Arial" charset="0"/>
                <a:cs typeface="Arial"/>
              </a:rPr>
              <a:t>Components of Troubleshooting EIGRP</a:t>
            </a:r>
          </a:p>
          <a:p>
            <a:pPr>
              <a:lnSpc>
                <a:spcPct val="80000"/>
              </a:lnSpc>
            </a:pPr>
            <a:r>
              <a:rPr lang="en-US">
                <a:latin typeface="Arial" charset="0"/>
              </a:rPr>
              <a:t>7.2.1.1 </a:t>
            </a:r>
            <a:r>
              <a:rPr lang="en-US" dirty="0">
                <a:latin typeface="Arial" charset="0"/>
              </a:rPr>
              <a:t>– Basic</a:t>
            </a:r>
            <a:r>
              <a:rPr lang="en-US" baseline="0" dirty="0">
                <a:latin typeface="Arial" charset="0"/>
              </a:rPr>
              <a:t> </a:t>
            </a:r>
            <a:r>
              <a:rPr lang="en-US" baseline="0">
                <a:latin typeface="Arial" charset="0"/>
              </a:rPr>
              <a:t>EIGRP Troubleshooting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7389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7.2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Troubleshoot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7.2.1 – </a:t>
            </a:r>
            <a:r>
              <a:rPr lang="en-US" dirty="0">
                <a:latin typeface="Arial" charset="0"/>
                <a:cs typeface="Arial"/>
              </a:rPr>
              <a:t>Components of Troubleshooting EIGRP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7.2.1.2 -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4347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7.2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Troubleshoot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7.2.1 – </a:t>
            </a:r>
            <a:r>
              <a:rPr lang="en-US" dirty="0">
                <a:latin typeface="Arial" charset="0"/>
                <a:cs typeface="Arial"/>
              </a:rPr>
              <a:t>Components of Troubleshooting EIGRP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7.2.1.2 -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3844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7.2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Troubleshoot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7.2.2 – </a:t>
            </a:r>
            <a:r>
              <a:rPr lang="en-US" dirty="0">
                <a:latin typeface="Arial" charset="0"/>
                <a:cs typeface="Arial"/>
              </a:rPr>
              <a:t>Troubleshoot EIGRP Neighbor Issues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7.2.2.1 - Layer 3 Connectivity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72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4</a:t>
            </a:fld>
            <a:endParaRPr lang="en-US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4538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7.2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Troubleshoot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7.2.2 – </a:t>
            </a:r>
            <a:r>
              <a:rPr lang="en-US" dirty="0">
                <a:latin typeface="Arial" charset="0"/>
                <a:cs typeface="Arial"/>
              </a:rPr>
              <a:t>Troubleshoot EIGRP Neighbor Issues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7.2.2.1 - Layer 3 Connectivity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541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7.2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Troubleshoot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7.2.2 – </a:t>
            </a:r>
            <a:r>
              <a:rPr lang="en-US" dirty="0">
                <a:latin typeface="Arial" charset="0"/>
                <a:cs typeface="Arial"/>
              </a:rPr>
              <a:t>Troubleshoot EIGRP Neighbor Issues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7.2.2.2 - EIGRP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5600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7.2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Troubleshoot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7.2.2 – </a:t>
            </a:r>
            <a:r>
              <a:rPr lang="en-US" dirty="0">
                <a:latin typeface="Arial" charset="0"/>
                <a:cs typeface="Arial"/>
              </a:rPr>
              <a:t>Troubleshoot EIGRP Neighbor Issues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7.2.2.3 - EIGRP 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94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7.2</a:t>
            </a:r>
            <a:r>
              <a:rPr lang="en-US" kern="1200" dirty="0">
                <a:latin typeface="Arial" charset="0"/>
                <a:ea typeface="ＭＳ Ｐゴシック" charset="0"/>
                <a:cs typeface="ＭＳ Ｐゴシック" charset="0"/>
              </a:rPr>
              <a:t> –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Troubleshoot EIGRP</a:t>
            </a:r>
            <a:endParaRPr lang="en-US" kern="1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7.2.3 – </a:t>
            </a:r>
            <a:r>
              <a:rPr lang="en-US" dirty="0">
                <a:latin typeface="Arial" charset="0"/>
                <a:cs typeface="Arial"/>
              </a:rPr>
              <a:t>Troubleshoot EIGRP Routing Table Issues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7.2.3.1 - Passive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7676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7.2 – Troubleshoot EIGRP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7.2.3 –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Troubleshoot EIGRP Routing Table Issues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7.2.3.2 – Missing Network Statement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8207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7.2 – Troubleshoot EIGRP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7.2.3 –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Troubleshoot EIGRP Routing Table Issues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7.2.3.3 - Autosummarization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3853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7.2 – Troubleshoot EIGRP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7.2.3 –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Troubleshoot EIGRP Routing Table Issues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7.2.3.5 – Packet Tracer – Troubleshooting EIGRP for IPv4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1871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7-</a:t>
            </a:r>
            <a:r>
              <a:rPr lang="en-US" b="0" dirty="0"/>
              <a:t> EIGRP</a:t>
            </a:r>
            <a:r>
              <a:rPr lang="en-US" b="0" baseline="0" dirty="0"/>
              <a:t> Tuning and Troubleshooting</a:t>
            </a:r>
            <a:endParaRPr lang="en-US" b="0" dirty="0"/>
          </a:p>
          <a:p>
            <a:pPr>
              <a:buFontTx/>
              <a:buNone/>
            </a:pPr>
            <a:r>
              <a:rPr lang="en-US" dirty="0" smtClean="0"/>
              <a:t>7.3</a:t>
            </a:r>
            <a:r>
              <a:rPr lang="en-US" b="0" dirty="0" smtClean="0"/>
              <a:t> </a:t>
            </a:r>
            <a:r>
              <a:rPr lang="en-US" b="0" dirty="0"/>
              <a:t>– </a:t>
            </a:r>
            <a:r>
              <a:rPr lang="en-US" b="0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6917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7.3 – Summary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7.3.1 –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/>
              </a:rPr>
              <a:t>Conclusion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7.3.1.2 – Packet Tracer – Skills Integration Challenge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7635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50</a:t>
            </a:fld>
            <a:endParaRPr lang="en-U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7.3 – Summary</a:t>
            </a:r>
          </a:p>
          <a:p>
            <a:r>
              <a:rPr lang="en-US" dirty="0" smtClean="0"/>
              <a:t>7.3.1 –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 	</a:t>
            </a:r>
            <a:endParaRPr lang="en-US" dirty="0" smtClean="0"/>
          </a:p>
          <a:p>
            <a:r>
              <a:rPr lang="en-US" dirty="0" smtClean="0"/>
              <a:t>7.3.1.3 – Chapter 7: EIGRP Tuning and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3136426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>
                <a:solidFill>
                  <a:prstClr val="black"/>
                </a:solidFill>
              </a:rPr>
              <a:pPr algn="r"/>
              <a:t>5</a:t>
            </a:fld>
            <a:endParaRPr lang="en-US" sz="800" b="0">
              <a:solidFill>
                <a:prstClr val="black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79995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51</a:t>
            </a:fld>
            <a:endParaRPr lang="en-US" sz="80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08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6</a:t>
            </a:fld>
            <a:endParaRPr lang="en-US" sz="800" b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613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7</a:t>
            </a:fld>
            <a:endParaRPr lang="en-U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579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8</a:t>
            </a:fld>
            <a:endParaRPr lang="en-US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546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>
                <a:solidFill>
                  <a:prstClr val="black"/>
                </a:solidFill>
              </a:rPr>
              <a:pPr algn="r"/>
              <a:t>9</a:t>
            </a:fld>
            <a:endParaRPr lang="en-US" sz="800" b="0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846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‹nr.›</a:t>
            </a:fld>
            <a:endParaRPr lang="en-US" kern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60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60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group/communities/community-hom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netacad.com/group/communities/ccna-blo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Instructor Materials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25765" y="1778000"/>
            <a:ext cx="6610035" cy="1167480"/>
          </a:xfrm>
        </p:spPr>
        <p:txBody>
          <a:bodyPr/>
          <a:lstStyle/>
          <a:p>
            <a:r>
              <a:rPr lang="en-US" dirty="0"/>
              <a:t>Chapter 7: EIGRP Tuning and Troubleshooting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/>
              <a:t>CCNA Routing and Switching</a:t>
            </a:r>
          </a:p>
          <a:p>
            <a:r>
              <a:rPr lang="en-US" dirty="0"/>
              <a:t>Scaling Networks v6.0</a:t>
            </a:r>
            <a:endParaRPr lang="en-US" dirty="0"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  <a:spcBef>
                <a:spcPct val="30000"/>
              </a:spcBef>
              <a:spcAft>
                <a:spcPts val="900"/>
              </a:spcAft>
              <a:defRPr/>
            </a:pPr>
            <a:r>
              <a:rPr lang="en-US" dirty="0"/>
              <a:t>For additional help with teaching strategies, including lesson plans, analogies for difficult concepts, and discussion topics, visit the CCNA Community at: </a:t>
            </a:r>
            <a:r>
              <a:rPr lang="en-US" dirty="0">
                <a:hlinkClick r:id="rId3"/>
              </a:rPr>
              <a:t>https://www.netacad.com/group/communities/community-home</a:t>
            </a:r>
            <a:endParaRPr lang="en-US" dirty="0"/>
          </a:p>
          <a:p>
            <a:pPr>
              <a:lnSpc>
                <a:spcPct val="85000"/>
              </a:lnSpc>
              <a:spcBef>
                <a:spcPct val="30000"/>
              </a:spcBef>
              <a:spcAft>
                <a:spcPts val="900"/>
              </a:spcAft>
              <a:defRPr/>
            </a:pPr>
            <a:r>
              <a:rPr lang="en-US" dirty="0"/>
              <a:t>Best practices from around the world for teaching CCNA Routing and Switching. </a:t>
            </a:r>
            <a:r>
              <a:rPr lang="en-US" dirty="0">
                <a:hlinkClick r:id="rId4"/>
              </a:rPr>
              <a:t>https://www.netacad.com/group/communities/ccna</a:t>
            </a:r>
            <a:endParaRPr lang="en-US" dirty="0"/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dirty="0"/>
              <a:t>If you have lesson plans or resources that you would like to share, upload them to the CCNA Community in order to help other instructors.</a:t>
            </a:r>
          </a:p>
          <a:p>
            <a:r>
              <a:rPr lang="en-US" dirty="0"/>
              <a:t>Students can enroll in </a:t>
            </a:r>
            <a:r>
              <a:rPr lang="en-US" b="1" dirty="0"/>
              <a:t>Introduction to Packet Tracer </a:t>
            </a:r>
            <a:r>
              <a:rPr lang="en-US" dirty="0"/>
              <a:t>(self-paced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13314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</a:t>
            </a:r>
            <a:r>
              <a:rPr lang="en-US" dirty="0" smtClean="0"/>
              <a:t>7: </a:t>
            </a:r>
            <a:r>
              <a:rPr lang="en-US" dirty="0"/>
              <a:t>Additional Help</a:t>
            </a:r>
          </a:p>
        </p:txBody>
      </p:sp>
    </p:spTree>
    <p:extLst>
      <p:ext uri="{BB962C8B-B14F-4D97-AF65-F5344CB8AC3E}">
        <p14:creationId xmlns:p14="http://schemas.microsoft.com/office/powerpoint/2010/main" val="18493019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1680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7: EIGRP Tuning and Troubleshooting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/>
              <a:t>CCNA Routing and Switching</a:t>
            </a:r>
          </a:p>
          <a:p>
            <a:r>
              <a:rPr lang="en-US" dirty="0"/>
              <a:t>Scaling Networks v6.0</a:t>
            </a:r>
            <a:endParaRPr lang="en-US" dirty="0"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0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1600" dirty="0"/>
              <a:t>7</a:t>
            </a:r>
            <a:r>
              <a:rPr lang="en-CA" sz="1600" dirty="0" smtClean="0"/>
              <a:t>.1 Tune EIGRP</a:t>
            </a:r>
            <a:endParaRPr lang="en-CA" sz="1600" dirty="0"/>
          </a:p>
          <a:p>
            <a:pPr marL="469106" lvl="1" indent="-214313">
              <a:buFont typeface="Arial" panose="020B0604020202020204" pitchFamily="34" charset="0"/>
              <a:buChar char="•"/>
            </a:pPr>
            <a:r>
              <a:rPr lang="en-US" sz="1600" dirty="0" smtClean="0"/>
              <a:t>Configure EIGRP to improve network performance.</a:t>
            </a:r>
            <a:endParaRPr lang="en-US" sz="1600" dirty="0"/>
          </a:p>
          <a:p>
            <a:pPr marL="557213" lvl="1" indent="-214313">
              <a:buClr>
                <a:srgbClr val="58585B"/>
              </a:buClr>
              <a:buFont typeface="Arial" panose="020B0604020202020204" pitchFamily="34" charset="0"/>
              <a:buChar char="•"/>
            </a:pPr>
            <a:r>
              <a:rPr lang="en-US" dirty="0"/>
              <a:t>Configure EIGRP autosummarization.</a:t>
            </a:r>
          </a:p>
          <a:p>
            <a:pPr marL="557213" lvl="1" indent="-214313">
              <a:buClr>
                <a:srgbClr val="58585B"/>
              </a:buClr>
              <a:buFont typeface="Arial" panose="020B0604020202020204" pitchFamily="34" charset="0"/>
              <a:buChar char="•"/>
            </a:pPr>
            <a:r>
              <a:rPr lang="en-US" dirty="0"/>
              <a:t>Configure a router to propagate a default route in an EIGRP network.</a:t>
            </a:r>
          </a:p>
          <a:p>
            <a:pPr marL="557213" lvl="1" indent="-214313">
              <a:buClr>
                <a:srgbClr val="58585B"/>
              </a:buClr>
              <a:buFont typeface="Arial" panose="020B0604020202020204" pitchFamily="34" charset="0"/>
              <a:buChar char="•"/>
            </a:pPr>
            <a:r>
              <a:rPr lang="en-US" dirty="0"/>
              <a:t>Configure EIGRP interface settings to improve network performance.</a:t>
            </a:r>
          </a:p>
          <a:p>
            <a:r>
              <a:rPr lang="en-CA" sz="1600" dirty="0"/>
              <a:t>7.2 Troubleshoot EIGRP</a:t>
            </a:r>
          </a:p>
          <a:p>
            <a:pPr marL="469106" lvl="1" indent="-214313">
              <a:buFont typeface="Arial" panose="020B0604020202020204" pitchFamily="34" charset="0"/>
              <a:buChar char="•"/>
            </a:pPr>
            <a:r>
              <a:rPr lang="en-US" sz="1600" dirty="0" smtClean="0"/>
              <a:t>Troubleshoot common EIGRP configuration issues in a small to medium-sized business network.</a:t>
            </a:r>
            <a:endParaRPr lang="en-US" sz="16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Explain the process and tools used to troubleshoot an EIGRP network.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Troubleshoot neighbor adjacency issues in an EIGRP network.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Troubleshoot missing route entries in an EIGRP routing table.</a:t>
            </a:r>
          </a:p>
          <a:p>
            <a:pPr marL="557213" lvl="1" indent="-214313">
              <a:buClr>
                <a:srgbClr val="58585B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</a:t>
            </a:r>
            <a:r>
              <a:rPr lang="en-US" dirty="0" smtClean="0"/>
              <a:t>7 </a:t>
            </a:r>
            <a:r>
              <a:rPr lang="en-US" dirty="0"/>
              <a:t>- Sections &amp; Objectives</a:t>
            </a:r>
          </a:p>
        </p:txBody>
      </p:sp>
    </p:spTree>
    <p:extLst>
      <p:ext uri="{BB962C8B-B14F-4D97-AF65-F5344CB8AC3E}">
        <p14:creationId xmlns:p14="http://schemas.microsoft.com/office/powerpoint/2010/main" val="17588686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4" y="915409"/>
            <a:ext cx="7804709" cy="1802391"/>
          </a:xfrm>
        </p:spPr>
        <p:txBody>
          <a:bodyPr/>
          <a:lstStyle/>
          <a:p>
            <a:r>
              <a:rPr lang="en-US" dirty="0"/>
              <a:t>7.1 Tune EIGRP</a:t>
            </a:r>
          </a:p>
        </p:txBody>
      </p:sp>
    </p:spTree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5163178" cy="757238"/>
          </a:xfrm>
        </p:spPr>
        <p:txBody>
          <a:bodyPr/>
          <a:lstStyle/>
          <a:p>
            <a:r>
              <a:rPr lang="en-US" sz="1600" dirty="0"/>
              <a:t>Automatic Summarization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altLang="en-US" dirty="0"/>
              <a:t>Network Topology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034587" y="848447"/>
            <a:ext cx="3962401" cy="4226429"/>
          </a:xfrm>
        </p:spPr>
        <p:txBody>
          <a:bodyPr/>
          <a:lstStyle/>
          <a:p>
            <a:pPr marL="169545" indent="-169545"/>
            <a:r>
              <a:rPr lang="en-US" altLang="en-US" dirty="0"/>
              <a:t>Before tuning </a:t>
            </a:r>
            <a:r>
              <a:rPr lang="en-US" altLang="en-US" dirty="0" smtClean="0"/>
              <a:t>EIGRP features, start </a:t>
            </a:r>
            <a:r>
              <a:rPr lang="en-US" altLang="en-US" dirty="0"/>
              <a:t>with a basic implementation of EIGRP.</a:t>
            </a:r>
          </a:p>
          <a:p>
            <a:pPr marL="169545" indent="-169545"/>
            <a:r>
              <a:rPr lang="en-US" altLang="en-US" dirty="0" smtClean="0">
                <a:cs typeface="Arial"/>
              </a:rPr>
              <a:t>Serial interfaces </a:t>
            </a:r>
            <a:r>
              <a:rPr lang="en-US" altLang="en-US" dirty="0">
                <a:cs typeface="Arial"/>
              </a:rPr>
              <a:t>and their </a:t>
            </a:r>
            <a:r>
              <a:rPr lang="en-US" altLang="en-US" dirty="0" smtClean="0">
                <a:cs typeface="Arial"/>
              </a:rPr>
              <a:t>bandwidths </a:t>
            </a:r>
            <a:r>
              <a:rPr lang="en-US" altLang="en-US" dirty="0">
                <a:cs typeface="Arial"/>
              </a:rPr>
              <a:t>may not </a:t>
            </a:r>
            <a:r>
              <a:rPr lang="en-US" altLang="en-US" dirty="0" smtClean="0">
                <a:cs typeface="Arial"/>
              </a:rPr>
              <a:t>reflect </a:t>
            </a:r>
            <a:r>
              <a:rPr lang="en-US" altLang="en-US" dirty="0">
                <a:cs typeface="Arial"/>
              </a:rPr>
              <a:t>the more common types of connections found in networks today.  </a:t>
            </a:r>
          </a:p>
          <a:p>
            <a:pPr marL="169545" indent="-169545"/>
            <a:r>
              <a:rPr lang="en-US" altLang="en-US" dirty="0">
                <a:cs typeface="Arial"/>
              </a:rPr>
              <a:t>The bandwidth of the serial links is used in the calculation of the routing protocol metrics and the process of best path selection.</a:t>
            </a:r>
          </a:p>
          <a:p>
            <a:pPr marL="169545" indent="-169545"/>
            <a:r>
              <a:rPr lang="en-US" altLang="en-US" dirty="0">
                <a:cs typeface="Arial"/>
              </a:rPr>
              <a:t>The bandwidth command will be used to modify the default </a:t>
            </a:r>
            <a:r>
              <a:rPr lang="en-US" altLang="en-US" dirty="0" smtClean="0">
                <a:cs typeface="Arial"/>
              </a:rPr>
              <a:t>serial bandwidth </a:t>
            </a:r>
            <a:r>
              <a:rPr lang="en-US" altLang="en-US" dirty="0">
                <a:cs typeface="Arial"/>
              </a:rPr>
              <a:t>of </a:t>
            </a:r>
            <a:r>
              <a:rPr lang="en-US" altLang="en-US" dirty="0" smtClean="0">
                <a:cs typeface="Arial"/>
              </a:rPr>
              <a:t>1544 </a:t>
            </a:r>
            <a:r>
              <a:rPr lang="en-US" altLang="en-US" dirty="0">
                <a:cs typeface="Arial"/>
              </a:rPr>
              <a:t>kb/s.  </a:t>
            </a:r>
            <a:endParaRPr lang="en-CA" altLang="en-US" dirty="0">
              <a:cs typeface="Arial"/>
            </a:endParaRPr>
          </a:p>
          <a:p>
            <a:pPr lvl="1"/>
            <a:endParaRPr lang="en-CA" altLang="en-US" dirty="0">
              <a:cs typeface="Arial"/>
            </a:endParaRPr>
          </a:p>
          <a:p>
            <a:pPr lvl="1"/>
            <a:endParaRPr lang="en-CA" altLang="en-US" dirty="0"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39" y="860425"/>
            <a:ext cx="4686300" cy="34099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8438" y="4270375"/>
            <a:ext cx="4225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4213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US" altLang="en-US" sz="1400" dirty="0" smtClean="0">
                <a:solidFill>
                  <a:srgbClr val="FF0000"/>
                </a:solidFill>
                <a:latin typeface="+mn-lt"/>
                <a:ea typeface="ＭＳ Ｐゴシック" charset="0"/>
                <a:cs typeface="Arial"/>
              </a:rPr>
              <a:t>This network </a:t>
            </a:r>
            <a:r>
              <a:rPr lang="en-US" altLang="en-US" sz="1400" dirty="0">
                <a:solidFill>
                  <a:srgbClr val="FF0000"/>
                </a:solidFill>
                <a:latin typeface="+mn-lt"/>
                <a:ea typeface="ＭＳ Ｐゴシック" charset="0"/>
                <a:cs typeface="Arial"/>
              </a:rPr>
              <a:t>topology </a:t>
            </a:r>
            <a:r>
              <a:rPr lang="en-US" altLang="en-US" sz="1400" dirty="0" smtClean="0">
                <a:solidFill>
                  <a:srgbClr val="FF0000"/>
                </a:solidFill>
                <a:latin typeface="+mn-lt"/>
                <a:ea typeface="ＭＳ Ｐゴシック" charset="0"/>
                <a:cs typeface="Arial"/>
              </a:rPr>
              <a:t>will </a:t>
            </a:r>
            <a:r>
              <a:rPr lang="en-US" altLang="en-US" sz="1400" dirty="0">
                <a:solidFill>
                  <a:srgbClr val="FF0000"/>
                </a:solidFill>
                <a:latin typeface="+mn-lt"/>
                <a:ea typeface="ＭＳ Ｐゴシック" charset="0"/>
                <a:cs typeface="Arial"/>
              </a:rPr>
              <a:t>be used for this chapter.</a:t>
            </a:r>
          </a:p>
        </p:txBody>
      </p:sp>
    </p:spTree>
    <p:extLst>
      <p:ext uri="{BB962C8B-B14F-4D97-AF65-F5344CB8AC3E}">
        <p14:creationId xmlns:p14="http://schemas.microsoft.com/office/powerpoint/2010/main" val="1262740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5163178" cy="757238"/>
          </a:xfrm>
        </p:spPr>
        <p:txBody>
          <a:bodyPr/>
          <a:lstStyle/>
          <a:p>
            <a:r>
              <a:rPr lang="en-US" sz="1600" dirty="0"/>
              <a:t>Automatic Summarization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altLang="en-US" dirty="0"/>
              <a:t>Network </a:t>
            </a:r>
            <a:r>
              <a:rPr lang="en-US" altLang="en-US" dirty="0" smtClean="0"/>
              <a:t>Topology (Cont.)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060" y="60611"/>
            <a:ext cx="2844149" cy="20695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02" y="960367"/>
            <a:ext cx="2796742" cy="27967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5525" y="2078183"/>
            <a:ext cx="2639317" cy="285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8285" y="2275608"/>
            <a:ext cx="2588815" cy="26392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72069" y="1095372"/>
            <a:ext cx="2026227" cy="73866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Starting IPv4 Interface and EIGRP Configuration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41492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5163178" cy="757238"/>
          </a:xfrm>
        </p:spPr>
        <p:txBody>
          <a:bodyPr/>
          <a:lstStyle/>
          <a:p>
            <a:r>
              <a:rPr lang="en-US" sz="1600" dirty="0"/>
              <a:t>Automatic Summarization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EIGRP Automatic Summarization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237018" y="798514"/>
            <a:ext cx="3822316" cy="3898178"/>
          </a:xfrm>
        </p:spPr>
        <p:txBody>
          <a:bodyPr/>
          <a:lstStyle/>
          <a:p>
            <a:pPr marL="169545" indent="-169545"/>
            <a:r>
              <a:rPr lang="en-US" altLang="en-US" dirty="0"/>
              <a:t>Route summarization is one of the most common methods of tuning EIGRP.</a:t>
            </a:r>
          </a:p>
          <a:p>
            <a:pPr marL="169545" indent="-169545"/>
            <a:r>
              <a:rPr lang="en-US" altLang="en-US" dirty="0">
                <a:cs typeface="Arial"/>
              </a:rPr>
              <a:t>Route summarization works by grouping multiple networks together and advertising them as one larger network – or summarized route.</a:t>
            </a:r>
          </a:p>
          <a:p>
            <a:pPr marL="169545" indent="-169545"/>
            <a:r>
              <a:rPr lang="en-CA" altLang="en-US" dirty="0">
                <a:cs typeface="Arial"/>
              </a:rPr>
              <a:t>EIGRP can be enabled to perform automatic summarization at classful boundaries.  </a:t>
            </a:r>
          </a:p>
          <a:p>
            <a:pPr marL="169545" indent="-169545"/>
            <a:r>
              <a:rPr lang="en-CA" altLang="en-US" dirty="0" smtClean="0">
                <a:cs typeface="Arial"/>
              </a:rPr>
              <a:t>EIGRP </a:t>
            </a:r>
            <a:r>
              <a:rPr lang="en-CA" altLang="en-US" dirty="0">
                <a:cs typeface="Arial"/>
              </a:rPr>
              <a:t>automatically recognizes subnets as a single Class A, B, or C network and creates only one entry in the routing table for the summary route.  </a:t>
            </a:r>
          </a:p>
          <a:p>
            <a:pPr marL="169545" indent="-169545"/>
            <a:endParaRPr lang="en-CA" altLang="en-US" dirty="0">
              <a:cs typeface="Arial"/>
            </a:endParaRPr>
          </a:p>
          <a:p>
            <a:pPr lvl="1"/>
            <a:endParaRPr lang="en-CA" altLang="en-US" dirty="0"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07" y="1210734"/>
            <a:ext cx="5014871" cy="2607733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1758094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7044267" cy="757238"/>
          </a:xfrm>
        </p:spPr>
        <p:txBody>
          <a:bodyPr/>
          <a:lstStyle/>
          <a:p>
            <a:r>
              <a:rPr lang="en-US" sz="1600" dirty="0"/>
              <a:t>Automatic Summarization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EIGRP Automatic Summarization (Cont.)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163178" y="931334"/>
            <a:ext cx="3896156" cy="4182533"/>
          </a:xfrm>
        </p:spPr>
        <p:txBody>
          <a:bodyPr/>
          <a:lstStyle/>
          <a:p>
            <a:pPr marL="169545" indent="-169545"/>
            <a:r>
              <a:rPr lang="en-CA" altLang="en-US" dirty="0" smtClean="0">
                <a:cs typeface="Arial"/>
              </a:rPr>
              <a:t>Routers </a:t>
            </a:r>
            <a:r>
              <a:rPr lang="en-CA" altLang="en-US" dirty="0">
                <a:cs typeface="Arial"/>
              </a:rPr>
              <a:t>R1 and R2 are both configured using EIGRP for IPV4 with automatic summarization.  </a:t>
            </a:r>
          </a:p>
          <a:p>
            <a:pPr marL="169545" indent="-169545"/>
            <a:r>
              <a:rPr lang="en-CA" altLang="en-US" dirty="0">
                <a:cs typeface="Arial"/>
              </a:rPr>
              <a:t>R1 has three subnets in its routing table:</a:t>
            </a:r>
          </a:p>
          <a:p>
            <a:pPr marL="358457" lvl="1" indent="-169545"/>
            <a:r>
              <a:rPr lang="en-CA" altLang="en-US" dirty="0">
                <a:cs typeface="Arial"/>
              </a:rPr>
              <a:t>172.16.1.0/24</a:t>
            </a:r>
          </a:p>
          <a:p>
            <a:pPr marL="358457" lvl="1" indent="-169545"/>
            <a:r>
              <a:rPr lang="en-CA" altLang="en-US" dirty="0">
                <a:cs typeface="Arial"/>
              </a:rPr>
              <a:t>172.16.2.0/24</a:t>
            </a:r>
          </a:p>
          <a:p>
            <a:pPr marL="358457" lvl="1" indent="-169545"/>
            <a:r>
              <a:rPr lang="en-CA" altLang="en-US" dirty="0">
                <a:cs typeface="Arial"/>
              </a:rPr>
              <a:t>172.16.3.0/24</a:t>
            </a:r>
          </a:p>
          <a:p>
            <a:pPr marL="169545" indent="-169545"/>
            <a:r>
              <a:rPr lang="en-CA" altLang="en-US" dirty="0">
                <a:cs typeface="Arial"/>
              </a:rPr>
              <a:t>These subnets are all considered part of a larger class B network: 172.16.0.0/16.</a:t>
            </a:r>
          </a:p>
          <a:p>
            <a:pPr marL="169545" indent="-169545"/>
            <a:r>
              <a:rPr lang="en-CA" altLang="en-US" dirty="0">
                <a:cs typeface="Arial"/>
              </a:rPr>
              <a:t>When R1 sends its routing table to R2, it will send the 172.16.0.0/16 summarized network.</a:t>
            </a:r>
          </a:p>
          <a:p>
            <a:pPr marL="169545" indent="-169545"/>
            <a:endParaRPr lang="en-CA" altLang="en-US" dirty="0">
              <a:cs typeface="Arial"/>
            </a:endParaRPr>
          </a:p>
          <a:p>
            <a:pPr marL="169545" indent="-169545"/>
            <a:endParaRPr lang="en-CA" altLang="en-US" dirty="0">
              <a:cs typeface="Arial"/>
            </a:endParaRPr>
          </a:p>
          <a:p>
            <a:pPr lvl="1"/>
            <a:endParaRPr lang="en-CA" altLang="en-US" dirty="0"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07" y="931334"/>
            <a:ext cx="5014871" cy="260773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48307" y="3539067"/>
            <a:ext cx="5014871" cy="918633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altLang="en-US" sz="1400" dirty="0" smtClean="0">
                <a:cs typeface="Arial"/>
              </a:rPr>
              <a:t>For routers to find the best route for each individual subnet, subnet information must be sent. In the </a:t>
            </a:r>
            <a:r>
              <a:rPr lang="en-CA" altLang="en-US" sz="1400" dirty="0">
                <a:cs typeface="Arial"/>
              </a:rPr>
              <a:t>example above, automatic summarization should be disabled </a:t>
            </a:r>
            <a:r>
              <a:rPr lang="en-CA" altLang="en-US" sz="1400" dirty="0" smtClean="0">
                <a:cs typeface="Arial"/>
              </a:rPr>
              <a:t>so subnet </a:t>
            </a:r>
            <a:r>
              <a:rPr lang="en-CA" altLang="en-US" sz="1400" dirty="0">
                <a:cs typeface="Arial"/>
              </a:rPr>
              <a:t>information </a:t>
            </a:r>
            <a:r>
              <a:rPr lang="en-CA" altLang="en-US" sz="1400" dirty="0" smtClean="0">
                <a:cs typeface="Arial"/>
              </a:rPr>
              <a:t>will </a:t>
            </a:r>
            <a:r>
              <a:rPr lang="en-CA" altLang="en-US" sz="1400" dirty="0">
                <a:cs typeface="Arial"/>
              </a:rPr>
              <a:t>be sent. </a:t>
            </a:r>
          </a:p>
          <a:p>
            <a:pPr marL="169545" indent="-169545"/>
            <a:endParaRPr lang="en-CA" altLang="en-US" dirty="0">
              <a:cs typeface="Arial"/>
            </a:endParaRPr>
          </a:p>
          <a:p>
            <a:pPr marL="169545" indent="-169545"/>
            <a:endParaRPr lang="en-CA" altLang="en-US" dirty="0">
              <a:cs typeface="Arial"/>
            </a:endParaRPr>
          </a:p>
          <a:p>
            <a:pPr lvl="1"/>
            <a:endParaRPr lang="en-CA" alt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68552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7450667" cy="757238"/>
          </a:xfrm>
        </p:spPr>
        <p:txBody>
          <a:bodyPr/>
          <a:lstStyle/>
          <a:p>
            <a:r>
              <a:rPr lang="en-US" sz="1600" dirty="0"/>
              <a:t>Automatic Summarization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Configuring EIGRP Automatic Summarization 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163178" y="1040869"/>
            <a:ext cx="3760689" cy="3624263"/>
          </a:xfrm>
        </p:spPr>
        <p:txBody>
          <a:bodyPr/>
          <a:lstStyle/>
          <a:p>
            <a:pPr marL="169545" indent="-169545"/>
            <a:r>
              <a:rPr lang="en-US" altLang="en-US" dirty="0"/>
              <a:t>Automatic summarization is disabled by default for EIGRP IPv4 beginning with Cisco IOS Release 15.0(1)M and 12.2(33).</a:t>
            </a:r>
          </a:p>
          <a:p>
            <a:pPr marL="169545" indent="-169545"/>
            <a:r>
              <a:rPr lang="en-CA" altLang="en-US" dirty="0">
                <a:cs typeface="Arial"/>
              </a:rPr>
              <a:t>Use the </a:t>
            </a:r>
            <a:r>
              <a:rPr lang="en-CA" altLang="en-US" b="1" dirty="0">
                <a:cs typeface="Arial"/>
              </a:rPr>
              <a:t>show </a:t>
            </a:r>
            <a:r>
              <a:rPr lang="en-CA" altLang="en-US" b="1" dirty="0" err="1">
                <a:cs typeface="Arial"/>
              </a:rPr>
              <a:t>ip</a:t>
            </a:r>
            <a:r>
              <a:rPr lang="en-CA" altLang="en-US" b="1" dirty="0">
                <a:cs typeface="Arial"/>
              </a:rPr>
              <a:t> protocols </a:t>
            </a:r>
            <a:r>
              <a:rPr lang="en-CA" altLang="en-US" dirty="0">
                <a:cs typeface="Arial"/>
              </a:rPr>
              <a:t>command to determine if EIGRP automatic summarization is disabled.</a:t>
            </a:r>
          </a:p>
          <a:p>
            <a:pPr marL="169545" indent="-169545"/>
            <a:r>
              <a:rPr lang="en-CA" altLang="en-US" dirty="0">
                <a:cs typeface="Arial"/>
              </a:rPr>
              <a:t>To enable automatic summarization for EIGRP, use the </a:t>
            </a:r>
            <a:r>
              <a:rPr lang="en-CA" altLang="en-US" b="1" dirty="0">
                <a:cs typeface="Arial"/>
              </a:rPr>
              <a:t>auto-summary</a:t>
            </a:r>
            <a:r>
              <a:rPr lang="en-CA" altLang="en-US" dirty="0">
                <a:cs typeface="Arial"/>
              </a:rPr>
              <a:t> command in router configuration mode as shown in the figure to the left.</a:t>
            </a:r>
          </a:p>
          <a:p>
            <a:pPr marL="169545" indent="-169545"/>
            <a:r>
              <a:rPr lang="en-CA" altLang="en-US" dirty="0">
                <a:cs typeface="Arial"/>
              </a:rPr>
              <a:t>Use the command </a:t>
            </a:r>
            <a:r>
              <a:rPr lang="en-CA" altLang="en-US" b="1" dirty="0">
                <a:cs typeface="Arial"/>
              </a:rPr>
              <a:t>no auto-summary </a:t>
            </a:r>
            <a:r>
              <a:rPr lang="en-CA" altLang="en-US" dirty="0">
                <a:cs typeface="Arial"/>
              </a:rPr>
              <a:t>to disable automatic summarization</a:t>
            </a:r>
          </a:p>
          <a:p>
            <a:pPr lvl="1"/>
            <a:endParaRPr lang="en-CA" altLang="en-US" dirty="0"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41" y="1040870"/>
            <a:ext cx="4680558" cy="27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469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PowerPoint deck is divided in two parts:</a:t>
            </a:r>
          </a:p>
          <a:p>
            <a:r>
              <a:rPr lang="en-US" dirty="0"/>
              <a:t>Instructor Planning Guide</a:t>
            </a:r>
            <a:endParaRPr lang="en-CA" dirty="0"/>
          </a:p>
          <a:p>
            <a:pPr lvl="1"/>
            <a:r>
              <a:rPr lang="en-CA" dirty="0"/>
              <a:t>Information to help you become familiar with the chapter</a:t>
            </a:r>
          </a:p>
          <a:p>
            <a:pPr lvl="1"/>
            <a:r>
              <a:rPr lang="en-CA" dirty="0"/>
              <a:t>Teaching aids</a:t>
            </a:r>
          </a:p>
          <a:p>
            <a:r>
              <a:rPr lang="en-CA" dirty="0"/>
              <a:t>Instructor Class Presentation</a:t>
            </a:r>
          </a:p>
          <a:p>
            <a:pPr lvl="1"/>
            <a:r>
              <a:rPr lang="en-CA" dirty="0"/>
              <a:t>Optional slides that you can use in the classroom</a:t>
            </a:r>
          </a:p>
          <a:p>
            <a:pPr lvl="1"/>
            <a:r>
              <a:rPr lang="en-CA" dirty="0"/>
              <a:t>Begins on slide # </a:t>
            </a:r>
            <a:r>
              <a:rPr lang="en-CA" dirty="0" smtClean="0"/>
              <a:t>12</a:t>
            </a:r>
            <a:endParaRPr lang="en-CA" dirty="0"/>
          </a:p>
          <a:p>
            <a:endParaRPr lang="en-CA" dirty="0"/>
          </a:p>
          <a:p>
            <a:r>
              <a:rPr lang="en-CA" b="1" dirty="0"/>
              <a:t>Note</a:t>
            </a:r>
            <a:r>
              <a:rPr lang="en-CA" dirty="0"/>
              <a:t>: Remove the Planning Guide from this presentation before sharing with anyone.</a:t>
            </a:r>
          </a:p>
        </p:txBody>
      </p:sp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Materials – Chapter </a:t>
            </a:r>
            <a:r>
              <a:rPr lang="en-US" dirty="0" smtClean="0"/>
              <a:t>7 </a:t>
            </a:r>
            <a:r>
              <a:rPr lang="en-US" dirty="0"/>
              <a:t>Planning Guide</a:t>
            </a:r>
          </a:p>
        </p:txBody>
      </p:sp>
    </p:spTree>
    <p:extLst>
      <p:ext uri="{BB962C8B-B14F-4D97-AF65-F5344CB8AC3E}">
        <p14:creationId xmlns:p14="http://schemas.microsoft.com/office/powerpoint/2010/main" val="35995819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7450667" cy="757238"/>
          </a:xfrm>
        </p:spPr>
        <p:txBody>
          <a:bodyPr/>
          <a:lstStyle/>
          <a:p>
            <a:r>
              <a:rPr lang="en-US" sz="1600" dirty="0"/>
              <a:t>Automatic Summarization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Verifying Auto-Summary: show </a:t>
            </a:r>
            <a:r>
              <a:rPr lang="en-US" dirty="0" err="1"/>
              <a:t>ip</a:t>
            </a:r>
            <a:r>
              <a:rPr lang="en-US" dirty="0"/>
              <a:t> protocols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603173" y="880533"/>
            <a:ext cx="4532361" cy="3982412"/>
          </a:xfrm>
        </p:spPr>
        <p:txBody>
          <a:bodyPr/>
          <a:lstStyle/>
          <a:p>
            <a:pPr marL="169545" indent="-169545"/>
            <a:r>
              <a:rPr lang="en-US" altLang="en-US" dirty="0" smtClean="0"/>
              <a:t>Output from </a:t>
            </a:r>
            <a:r>
              <a:rPr lang="en-US" altLang="en-US" dirty="0"/>
              <a:t>the </a:t>
            </a:r>
            <a:r>
              <a:rPr lang="en-US" altLang="en-US" b="1" dirty="0"/>
              <a:t>show </a:t>
            </a:r>
            <a:r>
              <a:rPr lang="en-US" altLang="en-US" b="1" dirty="0" err="1"/>
              <a:t>ip</a:t>
            </a:r>
            <a:r>
              <a:rPr lang="en-US" altLang="en-US" b="1" dirty="0"/>
              <a:t> protocols </a:t>
            </a:r>
            <a:r>
              <a:rPr lang="en-US" altLang="en-US" dirty="0"/>
              <a:t>command on R1 shows that automatic summarization is enabled.</a:t>
            </a:r>
          </a:p>
          <a:p>
            <a:pPr marL="169545" indent="-169545"/>
            <a:r>
              <a:rPr lang="en-US" altLang="en-US" dirty="0" smtClean="0"/>
              <a:t>Output also </a:t>
            </a:r>
            <a:r>
              <a:rPr lang="en-US" altLang="en-US" dirty="0"/>
              <a:t>indicates the networks that are summarized and on which interfaces.</a:t>
            </a:r>
          </a:p>
          <a:p>
            <a:pPr marL="169545" indent="-169545"/>
            <a:r>
              <a:rPr lang="en-US" altLang="en-US" dirty="0"/>
              <a:t>Notice that R1 summarizes two networks in its EIGRP routing updates:</a:t>
            </a:r>
          </a:p>
          <a:p>
            <a:pPr marL="358457" lvl="1" indent="-169545"/>
            <a:r>
              <a:rPr lang="en-US" altLang="en-US" dirty="0"/>
              <a:t>192.168.10.0/24 sent out the </a:t>
            </a:r>
            <a:r>
              <a:rPr lang="en-US" altLang="en-US" dirty="0" err="1"/>
              <a:t>GigabitEthernet</a:t>
            </a:r>
            <a:r>
              <a:rPr lang="en-US" altLang="en-US" dirty="0"/>
              <a:t> 0/0 and Serial 0/0/0 interfaces</a:t>
            </a:r>
          </a:p>
          <a:p>
            <a:pPr marL="358457" lvl="1" indent="-169545"/>
            <a:r>
              <a:rPr lang="en-US" altLang="en-US" dirty="0"/>
              <a:t>172.16.0.0/16 sent out the Serial 0/0/1 interface</a:t>
            </a:r>
          </a:p>
          <a:p>
            <a:pPr marL="169545" indent="-169545"/>
            <a:r>
              <a:rPr lang="en-CA" altLang="en-US" dirty="0">
                <a:cs typeface="Arial"/>
              </a:rPr>
              <a:t>Please refer back to the figure in slide 7.1.1.1 for the Network Topology Diagram used throughout this chapter.</a:t>
            </a:r>
          </a:p>
          <a:p>
            <a:pPr lvl="1"/>
            <a:endParaRPr lang="en-CA" altLang="en-US" dirty="0"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49" y="1066270"/>
            <a:ext cx="39243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465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7450667" cy="757238"/>
          </a:xfrm>
        </p:spPr>
        <p:txBody>
          <a:bodyPr/>
          <a:lstStyle/>
          <a:p>
            <a:r>
              <a:rPr lang="en-US" sz="1600" dirty="0"/>
              <a:t>Automatic Summarization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Verifying Auto-Summary: Topology Table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135583" y="880534"/>
            <a:ext cx="4830618" cy="3909676"/>
          </a:xfrm>
        </p:spPr>
        <p:txBody>
          <a:bodyPr/>
          <a:lstStyle/>
          <a:p>
            <a:pPr marL="169545" indent="-169545"/>
            <a:r>
              <a:rPr lang="en-US" altLang="en-US" dirty="0"/>
              <a:t>Since the routing tables of R1 and R2 contain subnets of the 172.16.0.0/16 network, they will both advertise the summary route of 172.16.0.0/16 to R3.</a:t>
            </a:r>
          </a:p>
          <a:p>
            <a:pPr marL="169545" indent="-169545"/>
            <a:r>
              <a:rPr lang="en-US" altLang="en-US" dirty="0">
                <a:cs typeface="Arial"/>
              </a:rPr>
              <a:t>Use the </a:t>
            </a:r>
            <a:r>
              <a:rPr lang="en-US" altLang="en-US" b="1" dirty="0">
                <a:cs typeface="Arial"/>
              </a:rPr>
              <a:t>show </a:t>
            </a:r>
            <a:r>
              <a:rPr lang="en-US" altLang="en-US" b="1" dirty="0" err="1">
                <a:cs typeface="Arial"/>
              </a:rPr>
              <a:t>ip</a:t>
            </a:r>
            <a:r>
              <a:rPr lang="en-US" altLang="en-US" b="1" dirty="0">
                <a:cs typeface="Arial"/>
              </a:rPr>
              <a:t> </a:t>
            </a:r>
            <a:r>
              <a:rPr lang="en-US" altLang="en-US" b="1" dirty="0" err="1">
                <a:cs typeface="Arial"/>
              </a:rPr>
              <a:t>eigrp</a:t>
            </a:r>
            <a:r>
              <a:rPr lang="en-US" altLang="en-US" b="1" dirty="0">
                <a:cs typeface="Arial"/>
              </a:rPr>
              <a:t> topology all-links </a:t>
            </a:r>
            <a:r>
              <a:rPr lang="en-US" altLang="en-US" dirty="0">
                <a:cs typeface="Arial"/>
              </a:rPr>
              <a:t>command to view all incoming EIGRP routes.</a:t>
            </a:r>
          </a:p>
          <a:p>
            <a:pPr marL="169545" indent="-169545"/>
            <a:r>
              <a:rPr lang="en-CA" altLang="en-US" dirty="0">
                <a:cs typeface="Arial"/>
              </a:rPr>
              <a:t>The output from this </a:t>
            </a:r>
            <a:r>
              <a:rPr lang="en-CA" altLang="en-US" dirty="0" smtClean="0">
                <a:cs typeface="Arial"/>
              </a:rPr>
              <a:t>command, </a:t>
            </a:r>
            <a:r>
              <a:rPr lang="en-CA" altLang="en-US" dirty="0">
                <a:cs typeface="Arial"/>
              </a:rPr>
              <a:t>as shown in the figure to the </a:t>
            </a:r>
            <a:r>
              <a:rPr lang="en-CA" altLang="en-US" dirty="0" smtClean="0">
                <a:cs typeface="Arial"/>
              </a:rPr>
              <a:t>left, </a:t>
            </a:r>
            <a:r>
              <a:rPr lang="en-CA" altLang="en-US" dirty="0">
                <a:cs typeface="Arial"/>
              </a:rPr>
              <a:t>verifies that R3 has received the 172.16.0.0/16 summary route from both R1 and R2.  </a:t>
            </a:r>
          </a:p>
          <a:p>
            <a:pPr marL="169545" indent="-169545"/>
            <a:r>
              <a:rPr lang="en-CA" altLang="en-US" dirty="0">
                <a:cs typeface="Arial"/>
              </a:rPr>
              <a:t>It is important to note that only one successor has been chosen due to its faster interface bandwidth.</a:t>
            </a:r>
          </a:p>
          <a:p>
            <a:pPr marL="169545" indent="-169545"/>
            <a:r>
              <a:rPr lang="en-CA" altLang="en-US" dirty="0">
                <a:cs typeface="Arial"/>
              </a:rPr>
              <a:t>The </a:t>
            </a:r>
            <a:r>
              <a:rPr lang="en-CA" altLang="en-US" b="1" dirty="0">
                <a:cs typeface="Arial"/>
              </a:rPr>
              <a:t>all-links </a:t>
            </a:r>
            <a:r>
              <a:rPr lang="en-CA" altLang="en-US" dirty="0">
                <a:cs typeface="Arial"/>
              </a:rPr>
              <a:t>option shows all received updates, including routes from the feasible successor (FS</a:t>
            </a:r>
            <a:r>
              <a:rPr lang="en-CA" altLang="en-US" dirty="0" smtClean="0">
                <a:cs typeface="Arial"/>
              </a:rPr>
              <a:t>).</a:t>
            </a:r>
            <a:endParaRPr lang="en-CA" altLang="en-US" dirty="0"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88" y="798513"/>
            <a:ext cx="34575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357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7450667" cy="757238"/>
          </a:xfrm>
        </p:spPr>
        <p:txBody>
          <a:bodyPr/>
          <a:lstStyle/>
          <a:p>
            <a:r>
              <a:rPr lang="en-US" sz="1600" dirty="0"/>
              <a:t>Automatic Summarization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Verifying Auto-Summary: Routing Table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038599" y="880532"/>
            <a:ext cx="5029200" cy="3888051"/>
          </a:xfrm>
        </p:spPr>
        <p:txBody>
          <a:bodyPr/>
          <a:lstStyle/>
          <a:p>
            <a:pPr marL="169545" indent="-169545"/>
            <a:r>
              <a:rPr lang="en-US" altLang="en-US" dirty="0"/>
              <a:t>Use the </a:t>
            </a:r>
            <a:r>
              <a:rPr lang="en-US" altLang="en-US" b="1" dirty="0"/>
              <a:t>show </a:t>
            </a:r>
            <a:r>
              <a:rPr lang="en-US" altLang="en-US" b="1" dirty="0" err="1"/>
              <a:t>ip</a:t>
            </a:r>
            <a:r>
              <a:rPr lang="en-US" altLang="en-US" b="1" dirty="0"/>
              <a:t> route </a:t>
            </a:r>
            <a:r>
              <a:rPr lang="en-US" altLang="en-US" dirty="0"/>
              <a:t>command to verify that the summarized route was received.</a:t>
            </a:r>
          </a:p>
          <a:p>
            <a:pPr marL="169545" indent="-169545"/>
            <a:r>
              <a:rPr lang="en-CA" altLang="en-US" dirty="0">
                <a:cs typeface="Arial"/>
              </a:rPr>
              <a:t>The output of the </a:t>
            </a:r>
            <a:r>
              <a:rPr lang="en-CA" altLang="en-US" b="1" dirty="0">
                <a:cs typeface="Arial"/>
              </a:rPr>
              <a:t>show </a:t>
            </a:r>
            <a:r>
              <a:rPr lang="en-CA" altLang="en-US" b="1" dirty="0" err="1">
                <a:cs typeface="Arial"/>
              </a:rPr>
              <a:t>ip</a:t>
            </a:r>
            <a:r>
              <a:rPr lang="en-CA" altLang="en-US" b="1" dirty="0">
                <a:cs typeface="Arial"/>
              </a:rPr>
              <a:t> route </a:t>
            </a:r>
            <a:r>
              <a:rPr lang="en-CA" altLang="en-US" b="1" dirty="0" err="1">
                <a:cs typeface="Arial"/>
              </a:rPr>
              <a:t>eigrp</a:t>
            </a:r>
            <a:r>
              <a:rPr lang="en-CA" altLang="en-US" b="1" dirty="0">
                <a:cs typeface="Arial"/>
              </a:rPr>
              <a:t> </a:t>
            </a:r>
            <a:r>
              <a:rPr lang="en-CA" altLang="en-US" dirty="0" smtClean="0">
                <a:cs typeface="Arial"/>
              </a:rPr>
              <a:t>command, </a:t>
            </a:r>
            <a:r>
              <a:rPr lang="en-CA" altLang="en-US" dirty="0">
                <a:cs typeface="Arial"/>
              </a:rPr>
              <a:t>in the figure to the </a:t>
            </a:r>
            <a:r>
              <a:rPr lang="en-CA" altLang="en-US" dirty="0" smtClean="0">
                <a:cs typeface="Arial"/>
              </a:rPr>
              <a:t>left, </a:t>
            </a:r>
            <a:r>
              <a:rPr lang="en-CA" altLang="en-US" dirty="0">
                <a:cs typeface="Arial"/>
              </a:rPr>
              <a:t>displays R3’s routing table before automatic summarization is enabled.</a:t>
            </a:r>
          </a:p>
          <a:p>
            <a:pPr marL="169545" indent="-169545"/>
            <a:r>
              <a:rPr lang="en-CA" altLang="en-US" dirty="0">
                <a:cs typeface="Arial"/>
              </a:rPr>
              <a:t>The output after automatic summarization is enabled is displayed on the bottom part of the figure.</a:t>
            </a:r>
          </a:p>
          <a:p>
            <a:pPr marL="169545" indent="-169545"/>
            <a:r>
              <a:rPr lang="en-CA" altLang="en-US" dirty="0">
                <a:cs typeface="Arial"/>
              </a:rPr>
              <a:t>Automatic summarization is </a:t>
            </a:r>
            <a:r>
              <a:rPr lang="en-CA" altLang="en-US" dirty="0" smtClean="0">
                <a:cs typeface="Arial"/>
              </a:rPr>
              <a:t>not </a:t>
            </a:r>
            <a:r>
              <a:rPr lang="en-CA" altLang="en-US" dirty="0">
                <a:cs typeface="Arial"/>
              </a:rPr>
              <a:t>an option with EIGRP for </a:t>
            </a:r>
            <a:r>
              <a:rPr lang="en-CA" altLang="en-US" dirty="0" smtClean="0">
                <a:cs typeface="Arial"/>
              </a:rPr>
              <a:t>IPv6 </a:t>
            </a:r>
            <a:r>
              <a:rPr lang="en-CA" altLang="en-US" dirty="0">
                <a:cs typeface="Arial"/>
              </a:rPr>
              <a:t>since </a:t>
            </a:r>
            <a:r>
              <a:rPr lang="en-CA" altLang="en-US" dirty="0" smtClean="0">
                <a:cs typeface="Arial"/>
              </a:rPr>
              <a:t>classful addressing </a:t>
            </a:r>
            <a:r>
              <a:rPr lang="en-CA" altLang="en-US" dirty="0">
                <a:cs typeface="Arial"/>
              </a:rPr>
              <a:t>does not </a:t>
            </a:r>
            <a:r>
              <a:rPr lang="en-CA" altLang="en-US" dirty="0" smtClean="0">
                <a:cs typeface="Arial"/>
              </a:rPr>
              <a:t>exist.</a:t>
            </a:r>
          </a:p>
          <a:p>
            <a:pPr marL="169545" indent="-169545"/>
            <a:r>
              <a:rPr lang="en-CA" altLang="en-US" dirty="0">
                <a:cs typeface="Arial"/>
              </a:rPr>
              <a:t>A</a:t>
            </a:r>
            <a:r>
              <a:rPr lang="en-CA" altLang="en-US" dirty="0" smtClean="0">
                <a:cs typeface="Arial"/>
              </a:rPr>
              <a:t>utomatic </a:t>
            </a:r>
            <a:r>
              <a:rPr lang="en-CA" altLang="en-US" dirty="0">
                <a:cs typeface="Arial"/>
              </a:rPr>
              <a:t>route </a:t>
            </a:r>
            <a:r>
              <a:rPr lang="en-CA" altLang="en-US" dirty="0" smtClean="0">
                <a:cs typeface="Arial"/>
              </a:rPr>
              <a:t>summarization can cause problems if the summary </a:t>
            </a:r>
            <a:r>
              <a:rPr lang="en-CA" altLang="en-US" dirty="0">
                <a:cs typeface="Arial"/>
              </a:rPr>
              <a:t>address </a:t>
            </a:r>
            <a:r>
              <a:rPr lang="en-CA" altLang="en-US" dirty="0" smtClean="0">
                <a:cs typeface="Arial"/>
              </a:rPr>
              <a:t>advertises </a:t>
            </a:r>
            <a:r>
              <a:rPr lang="en-CA" altLang="en-US" dirty="0">
                <a:cs typeface="Arial"/>
              </a:rPr>
              <a:t>networks which are not available on the advertising router.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21" y="982132"/>
            <a:ext cx="3756025" cy="366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837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7450667" cy="757238"/>
          </a:xfrm>
        </p:spPr>
        <p:txBody>
          <a:bodyPr/>
          <a:lstStyle/>
          <a:p>
            <a:r>
              <a:rPr lang="en-US" sz="1600" dirty="0"/>
              <a:t>Automatic Summarization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Verifying Auto-Summary: Routing Table (Cont.)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18198" y="925513"/>
            <a:ext cx="3479799" cy="2371721"/>
          </a:xfrm>
        </p:spPr>
        <p:txBody>
          <a:bodyPr/>
          <a:lstStyle/>
          <a:p>
            <a:pPr marL="169545" indent="-169545"/>
            <a:r>
              <a:rPr lang="en-US" altLang="en-US" dirty="0"/>
              <a:t>EIGRP avoids </a:t>
            </a:r>
            <a:r>
              <a:rPr lang="en-US" altLang="en-US" dirty="0" smtClean="0"/>
              <a:t>problems caused by summarization by </a:t>
            </a:r>
            <a:r>
              <a:rPr lang="en-US" altLang="en-US" dirty="0"/>
              <a:t>adding a network route for the classful network route to the routing table.</a:t>
            </a:r>
          </a:p>
          <a:p>
            <a:pPr marL="169545" indent="-169545"/>
            <a:r>
              <a:rPr lang="en-US" altLang="en-US" dirty="0">
                <a:cs typeface="Arial"/>
              </a:rPr>
              <a:t>This network entry routes packets to a Null </a:t>
            </a:r>
            <a:r>
              <a:rPr lang="en-US" altLang="en-US" dirty="0" smtClean="0">
                <a:cs typeface="Arial"/>
              </a:rPr>
              <a:t>interface - a </a:t>
            </a:r>
            <a:r>
              <a:rPr lang="en-US" altLang="en-US" dirty="0">
                <a:cs typeface="Arial"/>
              </a:rPr>
              <a:t>virtual IOS interface that is a route to nowhere.</a:t>
            </a:r>
          </a:p>
          <a:p>
            <a:pPr marL="169545" indent="-169545"/>
            <a:r>
              <a:rPr lang="en-US" altLang="en-US" dirty="0">
                <a:cs typeface="Arial"/>
              </a:rPr>
              <a:t>Packets that match a route with a Null0 exit interface are discarded</a:t>
            </a:r>
            <a:r>
              <a:rPr lang="en-US" altLang="en-US" dirty="0" smtClean="0">
                <a:cs typeface="Arial"/>
              </a:rPr>
              <a:t>.</a:t>
            </a:r>
            <a:endParaRPr lang="en-US" altLang="en-US" dirty="0"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598" y="950913"/>
            <a:ext cx="5177702" cy="23717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5200" y="3475034"/>
            <a:ext cx="7391400" cy="1469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545" indent="-169545" defTabSz="684213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altLang="en-US" sz="1500" dirty="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rPr>
              <a:t>EIGRP for IPv4 automatically includes a Null0 summary route whenever the following conditions exist:</a:t>
            </a:r>
          </a:p>
          <a:p>
            <a:pPr marL="358457" lvl="1" indent="-169545" defTabSz="684213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rPr>
              <a:t>Automatic summarization is enabled.</a:t>
            </a:r>
          </a:p>
          <a:p>
            <a:pPr marL="358457" lvl="1" indent="-169545" defTabSz="684213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rPr>
              <a:t>There is at least one subnet that was learned via EIGRP.</a:t>
            </a:r>
          </a:p>
          <a:p>
            <a:pPr marL="358457" lvl="1" indent="-169545" defTabSz="684213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rPr>
              <a:t>There are two or more network EIGRP router commands.</a:t>
            </a:r>
            <a:endParaRPr lang="en-US" sz="1400" dirty="0">
              <a:solidFill>
                <a:srgbClr val="000000"/>
              </a:solidFill>
              <a:latin typeface="+mn-lt"/>
              <a:ea typeface="ＭＳ Ｐゴシック" charset="0"/>
              <a:cs typeface="CiscoSans"/>
            </a:endParaRPr>
          </a:p>
        </p:txBody>
      </p:sp>
    </p:spTree>
    <p:extLst>
      <p:ext uri="{BB962C8B-B14F-4D97-AF65-F5344CB8AC3E}">
        <p14:creationId xmlns:p14="http://schemas.microsoft.com/office/powerpoint/2010/main" val="26643660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4758268" cy="757238"/>
          </a:xfrm>
        </p:spPr>
        <p:txBody>
          <a:bodyPr/>
          <a:lstStyle/>
          <a:p>
            <a:r>
              <a:rPr lang="en-US" sz="1600" dirty="0"/>
              <a:t>Automatic Summarization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Summary Route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283201" y="190501"/>
            <a:ext cx="3784600" cy="4597400"/>
          </a:xfrm>
        </p:spPr>
        <p:txBody>
          <a:bodyPr/>
          <a:lstStyle/>
          <a:p>
            <a:pPr marL="169545" indent="-169545"/>
            <a:r>
              <a:rPr lang="en-US" altLang="en-US" sz="1400" dirty="0"/>
              <a:t>The scenario in the figure </a:t>
            </a:r>
            <a:r>
              <a:rPr lang="en-US" altLang="en-US" sz="1400" dirty="0" smtClean="0"/>
              <a:t>walks </a:t>
            </a:r>
            <a:r>
              <a:rPr lang="en-US" altLang="en-US" sz="1400" dirty="0"/>
              <a:t>you through an example of how automatic summarization could also cause a routing loop to </a:t>
            </a:r>
            <a:r>
              <a:rPr lang="en-US" altLang="en-US" sz="1400" dirty="0" smtClean="0"/>
              <a:t>occur:</a:t>
            </a:r>
          </a:p>
          <a:p>
            <a:pPr marL="358457" lvl="1" indent="-169545"/>
            <a:r>
              <a:rPr lang="en-US" altLang="en-US" dirty="0" smtClean="0"/>
              <a:t>R2’s routing table contains the 172.16.1.0/24, 172.16.2.0/24, and 172.16.3.0/24 subnets in its routing table.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(#4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358457" lvl="1" indent="-169545"/>
            <a:r>
              <a:rPr lang="en-US" altLang="en-US" dirty="0" smtClean="0"/>
              <a:t>R2 sends a summarized update to R1 for the 172.16.0.0/16 network.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(#5)</a:t>
            </a:r>
          </a:p>
          <a:p>
            <a:pPr marL="358457" lvl="1" indent="-169545"/>
            <a:r>
              <a:rPr lang="en-US" altLang="en-US" dirty="0" smtClean="0"/>
              <a:t>R1 installs the summarized route for 172.16.0.0/16 via R2.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(#6)</a:t>
            </a:r>
          </a:p>
          <a:p>
            <a:pPr marL="358457" lvl="1" indent="-169545"/>
            <a:r>
              <a:rPr lang="en-US" altLang="en-US" dirty="0" smtClean="0"/>
              <a:t>R1 receives a packet for 172.16.4.10. R1 has a route for 172.16.0.0/16 via R2 and forwards the packet to R2.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(#7)</a:t>
            </a:r>
          </a:p>
          <a:p>
            <a:pPr marL="358457" lvl="1" indent="-169545"/>
            <a:r>
              <a:rPr lang="en-US" altLang="en-US" dirty="0" smtClean="0"/>
              <a:t>On R2, the packet does not match any specific route, so it forwards the packet using the default route back to R1 causing a routing loop.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(#8)</a:t>
            </a:r>
          </a:p>
          <a:p>
            <a:pPr marL="169545" indent="-169545"/>
            <a:endParaRPr lang="en-CA" altLang="en-US" dirty="0"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08" y="798513"/>
            <a:ext cx="5311891" cy="357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91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4758268" cy="757238"/>
          </a:xfrm>
        </p:spPr>
        <p:txBody>
          <a:bodyPr/>
          <a:lstStyle/>
          <a:p>
            <a:r>
              <a:rPr lang="en-US" sz="1600" dirty="0"/>
              <a:t>Automatic Summarization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Summary Route (Cont.)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892872" y="548990"/>
            <a:ext cx="3251128" cy="4177755"/>
          </a:xfrm>
        </p:spPr>
        <p:txBody>
          <a:bodyPr/>
          <a:lstStyle/>
          <a:p>
            <a:pPr marL="169545" indent="-169545"/>
            <a:r>
              <a:rPr lang="en-US" altLang="en-US" sz="1400" dirty="0"/>
              <a:t>EIGRP uses the Null0 interface to prevent these types of routing loops.  </a:t>
            </a:r>
          </a:p>
          <a:p>
            <a:pPr marL="169545" indent="-169545"/>
            <a:r>
              <a:rPr lang="en-CA" altLang="en-US" sz="1400" dirty="0">
                <a:cs typeface="Arial"/>
              </a:rPr>
              <a:t>R2’s routing table contains the routes for 172.16.1.0/24, 172.16.2.0/24, and 172.16.3.0/24.</a:t>
            </a:r>
          </a:p>
          <a:p>
            <a:pPr marL="169545" indent="-169545"/>
            <a:r>
              <a:rPr lang="en-CA" altLang="en-US" sz="1400" dirty="0">
                <a:cs typeface="Arial"/>
              </a:rPr>
              <a:t>R2 installs the 172.16.0.0/16 summary route to Null0 in its routing table.</a:t>
            </a:r>
          </a:p>
          <a:p>
            <a:pPr marL="169545" indent="-169545"/>
            <a:r>
              <a:rPr lang="en-CA" altLang="en-US" sz="1400" dirty="0">
                <a:cs typeface="Arial"/>
              </a:rPr>
              <a:t>When R2 receives a packet for 172.16.4.10 from R1, it will discard the packet since it doesn’t match any specific subnet of 172.16.0.0.</a:t>
            </a:r>
          </a:p>
          <a:p>
            <a:pPr marL="169545" indent="-169545"/>
            <a:r>
              <a:rPr lang="en-CA" altLang="en-US" sz="1400" dirty="0">
                <a:cs typeface="Arial"/>
              </a:rPr>
              <a:t>The Null0 summary route is removed when autosummarization is disabled.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7" y="798513"/>
            <a:ext cx="5681107" cy="375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889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5799667" cy="757238"/>
          </a:xfrm>
        </p:spPr>
        <p:txBody>
          <a:bodyPr/>
          <a:lstStyle/>
          <a:p>
            <a:r>
              <a:rPr lang="en-US" sz="1600" dirty="0"/>
              <a:t>Default Route Propagation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Propagating a Default Static Route 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820160" y="713160"/>
            <a:ext cx="4225366" cy="4154260"/>
          </a:xfrm>
        </p:spPr>
        <p:txBody>
          <a:bodyPr/>
          <a:lstStyle/>
          <a:p>
            <a:pPr marL="169545" indent="-169545"/>
            <a:r>
              <a:rPr lang="en-US" altLang="en-US" dirty="0"/>
              <a:t>Using a static route to 0.0.0.0/0 as a default route is not routing protocol-dependent.  </a:t>
            </a:r>
          </a:p>
          <a:p>
            <a:pPr marL="169545" indent="-169545"/>
            <a:r>
              <a:rPr lang="en-US" altLang="en-US" dirty="0"/>
              <a:t>The “quad zero” default static route can be used with any currently supported routing protocols.</a:t>
            </a:r>
          </a:p>
          <a:p>
            <a:pPr marL="169545" indent="-169545"/>
            <a:r>
              <a:rPr lang="en-US" altLang="en-US" dirty="0"/>
              <a:t>The default static route is typically configured on the router that has a connection to a network out of the EIGRP routing domain; for example, to an ISP.</a:t>
            </a:r>
          </a:p>
          <a:p>
            <a:pPr marL="169545" indent="-169545"/>
            <a:r>
              <a:rPr lang="en-US" altLang="en-US" dirty="0"/>
              <a:t>The </a:t>
            </a:r>
            <a:r>
              <a:rPr lang="en-US" altLang="en-US" b="1" dirty="0"/>
              <a:t>redistribute static </a:t>
            </a:r>
            <a:r>
              <a:rPr lang="en-US" altLang="en-US" dirty="0"/>
              <a:t>command as shown in the figure to the left tells EIGRP to include static routes in its EIGRP updates to other routers.</a:t>
            </a:r>
          </a:p>
          <a:p>
            <a:pPr marL="169545" indent="-169545"/>
            <a:r>
              <a:rPr lang="en-US" altLang="en-US" dirty="0"/>
              <a:t>Use the </a:t>
            </a:r>
            <a:r>
              <a:rPr lang="en-US" altLang="en-US" b="1" dirty="0"/>
              <a:t>show </a:t>
            </a:r>
            <a:r>
              <a:rPr lang="en-US" altLang="en-US" b="1" dirty="0" err="1"/>
              <a:t>ip</a:t>
            </a:r>
            <a:r>
              <a:rPr lang="en-US" altLang="en-US" b="1" dirty="0"/>
              <a:t> protocols </a:t>
            </a:r>
            <a:r>
              <a:rPr lang="en-US" altLang="en-US" dirty="0"/>
              <a:t>command to verify.</a:t>
            </a:r>
          </a:p>
          <a:p>
            <a:pPr marL="169545" indent="-169545"/>
            <a:endParaRPr lang="en-CA" altLang="en-US" dirty="0"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840717"/>
            <a:ext cx="4593147" cy="380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193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5799667" cy="757238"/>
          </a:xfrm>
        </p:spPr>
        <p:txBody>
          <a:bodyPr/>
          <a:lstStyle/>
          <a:p>
            <a:r>
              <a:rPr lang="en-US" sz="1600" dirty="0"/>
              <a:t>Default Route Propagation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Verifying the Propagated Default Route 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731934" y="798513"/>
            <a:ext cx="4293534" cy="4125179"/>
          </a:xfrm>
        </p:spPr>
        <p:txBody>
          <a:bodyPr/>
          <a:lstStyle/>
          <a:p>
            <a:pPr marL="169545" indent="-169545"/>
            <a:r>
              <a:rPr lang="en-US" altLang="en-US" dirty="0">
                <a:cs typeface="Arial"/>
              </a:rPr>
              <a:t>A portion of the routing tables for R1 and R3 are shown in the figure.</a:t>
            </a:r>
          </a:p>
          <a:p>
            <a:pPr marL="169545" indent="-169545"/>
            <a:r>
              <a:rPr lang="en-CA" altLang="en-US" dirty="0">
                <a:cs typeface="Arial"/>
              </a:rPr>
              <a:t>Notice the routing source and administrative distance for the new default route learned using EIGRP.</a:t>
            </a:r>
          </a:p>
          <a:p>
            <a:pPr marL="169545" indent="-169545"/>
            <a:r>
              <a:rPr lang="en-CA" altLang="en-US" dirty="0">
                <a:cs typeface="Arial"/>
              </a:rPr>
              <a:t>The entry for the EIGRP learned default route is identified by the following:</a:t>
            </a:r>
          </a:p>
          <a:p>
            <a:pPr marL="358457" lvl="1" indent="-169545"/>
            <a:r>
              <a:rPr lang="en-CA" altLang="en-US" dirty="0">
                <a:cs typeface="Arial"/>
              </a:rPr>
              <a:t>D – Indicates it was learned from an EIGRP routing update.</a:t>
            </a:r>
          </a:p>
          <a:p>
            <a:pPr marL="358457" lvl="1" indent="-169545"/>
            <a:r>
              <a:rPr lang="en-CA" altLang="en-US" dirty="0">
                <a:cs typeface="Arial"/>
              </a:rPr>
              <a:t>* – </a:t>
            </a:r>
            <a:r>
              <a:rPr lang="en-CA" altLang="en-US" dirty="0" smtClean="0">
                <a:cs typeface="Arial"/>
              </a:rPr>
              <a:t>Router is </a:t>
            </a:r>
            <a:r>
              <a:rPr lang="en-CA" altLang="en-US" dirty="0">
                <a:cs typeface="Arial"/>
              </a:rPr>
              <a:t>a candidate for a default route.</a:t>
            </a:r>
          </a:p>
          <a:p>
            <a:pPr marL="358457" lvl="1" indent="-169545"/>
            <a:r>
              <a:rPr lang="en-CA" altLang="en-US" dirty="0">
                <a:cs typeface="Arial"/>
              </a:rPr>
              <a:t>EX </a:t>
            </a:r>
            <a:r>
              <a:rPr lang="en-CA" altLang="en-US" dirty="0" smtClean="0">
                <a:cs typeface="Arial"/>
              </a:rPr>
              <a:t>– Route </a:t>
            </a:r>
            <a:r>
              <a:rPr lang="en-CA" altLang="en-US" dirty="0">
                <a:cs typeface="Arial"/>
              </a:rPr>
              <a:t>is an external EIGRP route, or </a:t>
            </a:r>
            <a:r>
              <a:rPr lang="en-CA" altLang="en-US" dirty="0" smtClean="0">
                <a:cs typeface="Arial"/>
              </a:rPr>
              <a:t>a </a:t>
            </a:r>
            <a:r>
              <a:rPr lang="en-CA" altLang="en-US" dirty="0">
                <a:cs typeface="Arial"/>
              </a:rPr>
              <a:t>static route outside of the EIGRP routing domain.</a:t>
            </a:r>
          </a:p>
          <a:p>
            <a:pPr marL="358457" lvl="1" indent="-169545"/>
            <a:r>
              <a:rPr lang="en-CA" altLang="en-US" dirty="0">
                <a:cs typeface="Arial"/>
              </a:rPr>
              <a:t>170 – A</a:t>
            </a:r>
            <a:r>
              <a:rPr lang="en-CA" altLang="en-US" dirty="0" smtClean="0">
                <a:cs typeface="Arial"/>
              </a:rPr>
              <a:t>dministrative distance of an external EIGRP route.</a:t>
            </a:r>
            <a:endParaRPr lang="en-CA" altLang="en-US" dirty="0">
              <a:cs typeface="Arial"/>
            </a:endParaRPr>
          </a:p>
          <a:p>
            <a:pPr marL="169545" indent="-169545"/>
            <a:endParaRPr lang="en-CA" altLang="en-US" dirty="0"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07" y="1118657"/>
            <a:ext cx="4483227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463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5799667" cy="757238"/>
          </a:xfrm>
        </p:spPr>
        <p:txBody>
          <a:bodyPr/>
          <a:lstStyle/>
          <a:p>
            <a:r>
              <a:rPr lang="en-US" sz="1600" dirty="0"/>
              <a:t>Default Route Propagation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EIGRP for IPv6: Default Route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878966" y="636588"/>
            <a:ext cx="4131734" cy="4021138"/>
          </a:xfrm>
        </p:spPr>
        <p:txBody>
          <a:bodyPr/>
          <a:lstStyle/>
          <a:p>
            <a:pPr marL="169545" indent="-169545"/>
            <a:r>
              <a:rPr lang="en-US" altLang="en-US" dirty="0">
                <a:cs typeface="Arial"/>
              </a:rPr>
              <a:t>EIGRP maintains separate tables for IPv4 and IPv6, therefore an IPv6 default route must be </a:t>
            </a:r>
            <a:r>
              <a:rPr lang="en-US" altLang="en-US" dirty="0" smtClean="0">
                <a:cs typeface="Arial"/>
              </a:rPr>
              <a:t>propagated </a:t>
            </a:r>
            <a:r>
              <a:rPr lang="en-US" altLang="en-US" dirty="0">
                <a:cs typeface="Arial"/>
              </a:rPr>
              <a:t>separately.</a:t>
            </a:r>
          </a:p>
          <a:p>
            <a:pPr marL="169545" indent="-169545"/>
            <a:r>
              <a:rPr lang="en-US" altLang="en-US" dirty="0">
                <a:cs typeface="Arial"/>
              </a:rPr>
              <a:t>As shown in the </a:t>
            </a:r>
            <a:r>
              <a:rPr lang="en-US" altLang="en-US" dirty="0" smtClean="0">
                <a:cs typeface="Arial"/>
              </a:rPr>
              <a:t>figure, </a:t>
            </a:r>
            <a:r>
              <a:rPr lang="en-US" altLang="en-US" dirty="0">
                <a:cs typeface="Arial"/>
              </a:rPr>
              <a:t>an IPv6 default static route is configured and propagated.</a:t>
            </a:r>
          </a:p>
          <a:p>
            <a:pPr marL="169545" indent="-169545"/>
            <a:r>
              <a:rPr lang="en-US" altLang="en-US" dirty="0">
                <a:cs typeface="Arial"/>
              </a:rPr>
              <a:t>The ::/0 prefix and prefix-length is equivalent to the 0.0.0.0  0.0.0.0 address and subnet mask used in </a:t>
            </a:r>
            <a:r>
              <a:rPr lang="en-US" altLang="en-US" dirty="0" smtClean="0">
                <a:cs typeface="Arial"/>
              </a:rPr>
              <a:t>IPv4</a:t>
            </a:r>
            <a:r>
              <a:rPr lang="en-US" altLang="en-US" dirty="0">
                <a:cs typeface="Arial"/>
              </a:rPr>
              <a:t>.</a:t>
            </a:r>
          </a:p>
          <a:p>
            <a:pPr marL="169545" indent="-169545"/>
            <a:r>
              <a:rPr lang="en-US" altLang="en-US" dirty="0">
                <a:cs typeface="Arial"/>
              </a:rPr>
              <a:t>The </a:t>
            </a:r>
            <a:r>
              <a:rPr lang="en-US" altLang="en-US" b="1" dirty="0">
                <a:cs typeface="Arial"/>
              </a:rPr>
              <a:t>redistribute static </a:t>
            </a:r>
            <a:r>
              <a:rPr lang="en-US" altLang="en-US" dirty="0">
                <a:cs typeface="Arial"/>
              </a:rPr>
              <a:t>command is used for IPv6 to redistribute the default static route into EIGRP.</a:t>
            </a:r>
          </a:p>
          <a:p>
            <a:pPr marL="169545" indent="-169545"/>
            <a:r>
              <a:rPr lang="en-US" altLang="en-US" dirty="0">
                <a:cs typeface="Arial"/>
              </a:rPr>
              <a:t>The propagation of the IPv6 static default route can be verified by using the </a:t>
            </a:r>
            <a:r>
              <a:rPr lang="en-US" altLang="en-US" b="1" dirty="0">
                <a:cs typeface="Arial"/>
              </a:rPr>
              <a:t>show ipv6 route </a:t>
            </a:r>
            <a:r>
              <a:rPr lang="en-US" altLang="en-US" dirty="0">
                <a:cs typeface="Arial"/>
              </a:rPr>
              <a:t>command</a:t>
            </a:r>
            <a:r>
              <a:rPr lang="en-US" altLang="en-US" dirty="0" smtClean="0">
                <a:cs typeface="Arial"/>
              </a:rPr>
              <a:t>.</a:t>
            </a:r>
            <a:endParaRPr lang="en-US" altLang="en-US" dirty="0"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2" y="1232959"/>
            <a:ext cx="46672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69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4"/>
            <a:ext cx="8458201" cy="1050925"/>
          </a:xfrm>
        </p:spPr>
        <p:txBody>
          <a:bodyPr/>
          <a:lstStyle/>
          <a:p>
            <a:r>
              <a:rPr lang="en-US" sz="1600" dirty="0"/>
              <a:t>Default Route Propagation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Packet Tracer – Propagating a Default Route in EIGRP for IPv4 and IPv6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290734" y="863601"/>
            <a:ext cx="2734734" cy="4015846"/>
          </a:xfrm>
        </p:spPr>
        <p:txBody>
          <a:bodyPr/>
          <a:lstStyle/>
          <a:p>
            <a:pPr marL="169545" indent="-169545"/>
            <a:r>
              <a:rPr lang="en-US" altLang="en-US" dirty="0">
                <a:cs typeface="Arial"/>
              </a:rPr>
              <a:t>In this activity, you will configure and propagate a default route in EIGRP for IPv4 and IPv6 networks.  </a:t>
            </a:r>
          </a:p>
          <a:p>
            <a:pPr marL="169545" indent="-169545"/>
            <a:r>
              <a:rPr lang="en-US" altLang="en-US" dirty="0">
                <a:cs typeface="Arial"/>
              </a:rPr>
              <a:t>You will be required to configure an IPv4 and IPv6 default route and propagate the default route downstream to EIGRP neighbors.</a:t>
            </a:r>
          </a:p>
          <a:p>
            <a:pPr marL="169545" indent="-169545"/>
            <a:endParaRPr lang="en-CA" altLang="en-US" dirty="0"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1236132"/>
            <a:ext cx="6094412" cy="303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195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Chapter 7: </a:t>
            </a:r>
            <a:r>
              <a:rPr lang="en-US" dirty="0">
                <a:cs typeface="Arial"/>
              </a:rPr>
              <a:t>EIGRP Tuning and Troubleshooting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8650" y="3436035"/>
            <a:ext cx="4572000" cy="369332"/>
          </a:xfrm>
          <a:prstGeom prst="rect">
            <a:avLst/>
          </a:prstGeom>
        </p:spPr>
        <p:txBody>
          <a:bodyPr anchor="t">
            <a:spAutoFit/>
          </a:bodyPr>
          <a:lstStyle/>
          <a:p>
            <a:r>
              <a:rPr lang="en-US" b="1" dirty="0"/>
              <a:t>Scaling Networks 6.0 Planning Guide</a:t>
            </a:r>
          </a:p>
        </p:txBody>
      </p:sp>
    </p:spTree>
    <p:extLst>
      <p:ext uri="{BB962C8B-B14F-4D97-AF65-F5344CB8AC3E}">
        <p14:creationId xmlns:p14="http://schemas.microsoft.com/office/powerpoint/2010/main" val="9142495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5799667" cy="757238"/>
          </a:xfrm>
        </p:spPr>
        <p:txBody>
          <a:bodyPr/>
          <a:lstStyle/>
          <a:p>
            <a:r>
              <a:rPr lang="en-US" sz="1600" dirty="0"/>
              <a:t>Fine-tuning EIGRP Interfaces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EIGRP Bandwidth Utilization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893734" y="364067"/>
            <a:ext cx="4131734" cy="4515379"/>
          </a:xfrm>
        </p:spPr>
        <p:txBody>
          <a:bodyPr/>
          <a:lstStyle/>
          <a:p>
            <a:pPr marL="169545" indent="-169545"/>
            <a:r>
              <a:rPr lang="en-US" altLang="en-US" dirty="0">
                <a:cs typeface="Arial"/>
              </a:rPr>
              <a:t>By default, EIGRP uses only up to 50 percent of an interface’s bandwidth for EIGRP information in order to prevent it from over-utilizing a link.</a:t>
            </a:r>
          </a:p>
          <a:p>
            <a:pPr marL="169545" indent="-169545"/>
            <a:r>
              <a:rPr lang="en-US" altLang="en-US" dirty="0">
                <a:cs typeface="Arial"/>
              </a:rPr>
              <a:t>In interface </a:t>
            </a:r>
            <a:r>
              <a:rPr lang="en-US" altLang="en-US" dirty="0" err="1">
                <a:cs typeface="Arial"/>
              </a:rPr>
              <a:t>config</a:t>
            </a:r>
            <a:r>
              <a:rPr lang="en-US" altLang="en-US" dirty="0">
                <a:cs typeface="Arial"/>
              </a:rPr>
              <a:t> mode, use the </a:t>
            </a:r>
            <a:r>
              <a:rPr lang="en-US" altLang="en-US" b="1" dirty="0" err="1">
                <a:cs typeface="Arial"/>
              </a:rPr>
              <a:t>ip</a:t>
            </a:r>
            <a:r>
              <a:rPr lang="en-US" altLang="en-US" b="1" dirty="0">
                <a:cs typeface="Arial"/>
              </a:rPr>
              <a:t> bandwidth-percent </a:t>
            </a:r>
            <a:r>
              <a:rPr lang="en-US" altLang="en-US" b="1" dirty="0" err="1">
                <a:cs typeface="Arial"/>
              </a:rPr>
              <a:t>eigrp</a:t>
            </a:r>
            <a:r>
              <a:rPr lang="en-US" altLang="en-US" b="1" dirty="0">
                <a:cs typeface="Arial"/>
              </a:rPr>
              <a:t> </a:t>
            </a:r>
            <a:r>
              <a:rPr lang="en-US" altLang="en-US" i="1" dirty="0">
                <a:cs typeface="Arial"/>
              </a:rPr>
              <a:t>as-number percent</a:t>
            </a:r>
            <a:r>
              <a:rPr lang="en-US" altLang="en-US" b="1" i="1" dirty="0">
                <a:cs typeface="Arial"/>
              </a:rPr>
              <a:t> </a:t>
            </a:r>
            <a:r>
              <a:rPr lang="en-US" altLang="en-US" dirty="0">
                <a:cs typeface="Arial"/>
              </a:rPr>
              <a:t>command to configure the percentage of bandwidth that can be used by EIGRP on an interface.</a:t>
            </a:r>
          </a:p>
          <a:p>
            <a:pPr marL="169545" indent="-169545"/>
            <a:r>
              <a:rPr lang="en-US" altLang="en-US" dirty="0">
                <a:cs typeface="Arial"/>
              </a:rPr>
              <a:t>To restore the default value, use the </a:t>
            </a:r>
            <a:r>
              <a:rPr lang="en-US" altLang="en-US" b="1" dirty="0">
                <a:cs typeface="Arial"/>
              </a:rPr>
              <a:t>no</a:t>
            </a:r>
            <a:r>
              <a:rPr lang="en-US" altLang="en-US" dirty="0">
                <a:cs typeface="Arial"/>
              </a:rPr>
              <a:t> form of this command.  </a:t>
            </a:r>
          </a:p>
          <a:p>
            <a:pPr marL="169545" indent="-169545"/>
            <a:r>
              <a:rPr lang="en-US" altLang="en-US" dirty="0">
                <a:cs typeface="Arial"/>
              </a:rPr>
              <a:t>To configure the percentage of bandwidth that can be used by EIGRP for IPv6 on an interface, use </a:t>
            </a:r>
            <a:r>
              <a:rPr lang="en-US" altLang="en-US" b="1" dirty="0">
                <a:cs typeface="Arial"/>
              </a:rPr>
              <a:t>the ipv6 bandwidth-percent </a:t>
            </a:r>
            <a:r>
              <a:rPr lang="en-US" altLang="en-US" b="1" dirty="0" err="1">
                <a:cs typeface="Arial"/>
              </a:rPr>
              <a:t>eigrp</a:t>
            </a:r>
            <a:r>
              <a:rPr lang="en-US" altLang="en-US" b="1" dirty="0">
                <a:cs typeface="Arial"/>
              </a:rPr>
              <a:t> </a:t>
            </a:r>
            <a:r>
              <a:rPr lang="en-US" altLang="en-US" dirty="0">
                <a:cs typeface="Arial"/>
              </a:rPr>
              <a:t>command.  </a:t>
            </a:r>
          </a:p>
          <a:p>
            <a:pPr marL="169545" indent="-169545"/>
            <a:endParaRPr lang="en-US" altLang="en-US" dirty="0">
              <a:cs typeface="Arial"/>
            </a:endParaRPr>
          </a:p>
          <a:p>
            <a:pPr marL="169545" indent="-169545"/>
            <a:endParaRPr lang="en-CA" altLang="en-US" dirty="0"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3" y="1130829"/>
            <a:ext cx="44196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393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4572001" cy="757238"/>
          </a:xfrm>
        </p:spPr>
        <p:txBody>
          <a:bodyPr/>
          <a:lstStyle/>
          <a:p>
            <a:r>
              <a:rPr lang="en-US" sz="1600" dirty="0"/>
              <a:t>Fine-tuning EIGRP Interfaces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Hello and Hold Timers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332247" y="143933"/>
            <a:ext cx="3811753" cy="4715934"/>
          </a:xfrm>
        </p:spPr>
        <p:txBody>
          <a:bodyPr/>
          <a:lstStyle/>
          <a:p>
            <a:pPr marL="169545" indent="-169545"/>
            <a:r>
              <a:rPr lang="en-US" altLang="en-US" dirty="0">
                <a:cs typeface="Arial"/>
              </a:rPr>
              <a:t>EIGRP uses a lightweight Hello protocol to establish and monitor the connection status of its neighbor.</a:t>
            </a:r>
          </a:p>
          <a:p>
            <a:pPr marL="169545" indent="-169545"/>
            <a:r>
              <a:rPr lang="en-US" altLang="en-US" dirty="0">
                <a:cs typeface="Arial"/>
              </a:rPr>
              <a:t>The hold time tells the router the maximum time the router should wait to receive the next Hello before declaring that neighbor unreachable.</a:t>
            </a:r>
          </a:p>
          <a:p>
            <a:pPr marL="169545" indent="-169545"/>
            <a:r>
              <a:rPr lang="en-US" altLang="en-US" dirty="0">
                <a:cs typeface="Arial"/>
              </a:rPr>
              <a:t>Use the </a:t>
            </a:r>
            <a:r>
              <a:rPr lang="en-US" altLang="en-US" b="1" dirty="0" err="1">
                <a:cs typeface="Arial"/>
              </a:rPr>
              <a:t>ip</a:t>
            </a:r>
            <a:r>
              <a:rPr lang="en-US" altLang="en-US" b="1" dirty="0">
                <a:cs typeface="Arial"/>
              </a:rPr>
              <a:t> hello-interval </a:t>
            </a:r>
            <a:r>
              <a:rPr lang="en-US" altLang="en-US" b="1" dirty="0" err="1">
                <a:cs typeface="Arial"/>
              </a:rPr>
              <a:t>eigrp</a:t>
            </a:r>
            <a:r>
              <a:rPr lang="en-US" altLang="en-US" b="1" dirty="0">
                <a:cs typeface="Arial"/>
              </a:rPr>
              <a:t> </a:t>
            </a:r>
            <a:r>
              <a:rPr lang="en-US" altLang="en-US" i="1" dirty="0">
                <a:cs typeface="Arial"/>
              </a:rPr>
              <a:t>as-number seconds</a:t>
            </a:r>
            <a:r>
              <a:rPr lang="en-US" altLang="en-US" dirty="0">
                <a:cs typeface="Arial"/>
              </a:rPr>
              <a:t> command to configure a different Hello interval.</a:t>
            </a:r>
          </a:p>
          <a:p>
            <a:pPr marL="169545" indent="-169545"/>
            <a:r>
              <a:rPr lang="en-US" altLang="en-US" dirty="0">
                <a:cs typeface="Arial"/>
              </a:rPr>
              <a:t>Use the </a:t>
            </a:r>
            <a:r>
              <a:rPr lang="en-US" altLang="en-US" b="1" dirty="0" err="1">
                <a:cs typeface="Arial"/>
              </a:rPr>
              <a:t>ip</a:t>
            </a:r>
            <a:r>
              <a:rPr lang="en-US" altLang="en-US" b="1" dirty="0">
                <a:cs typeface="Arial"/>
              </a:rPr>
              <a:t> hold-time </a:t>
            </a:r>
            <a:r>
              <a:rPr lang="en-US" altLang="en-US" b="1" dirty="0" err="1">
                <a:cs typeface="Arial"/>
              </a:rPr>
              <a:t>eigrp</a:t>
            </a:r>
            <a:r>
              <a:rPr lang="en-US" altLang="en-US" b="1" dirty="0">
                <a:cs typeface="Arial"/>
              </a:rPr>
              <a:t> </a:t>
            </a:r>
            <a:r>
              <a:rPr lang="en-US" altLang="en-US" i="1" dirty="0">
                <a:cs typeface="Arial"/>
              </a:rPr>
              <a:t>as-number seconds </a:t>
            </a:r>
            <a:r>
              <a:rPr lang="en-US" altLang="en-US" dirty="0">
                <a:cs typeface="Arial"/>
              </a:rPr>
              <a:t>command to configure a different hold time.</a:t>
            </a:r>
          </a:p>
          <a:p>
            <a:pPr marL="169545" indent="-169545"/>
            <a:r>
              <a:rPr lang="en-US" altLang="en-US" sz="1400" dirty="0">
                <a:cs typeface="Arial"/>
              </a:rPr>
              <a:t>Hello intervals and hold times are configured on a per-interface basis and do not have to match with other EIGRP routers to establish or maintain adjacencies.  </a:t>
            </a:r>
          </a:p>
          <a:p>
            <a:pPr marL="169545" indent="-169545"/>
            <a:endParaRPr lang="en-US" altLang="en-US" dirty="0">
              <a:cs typeface="Arial"/>
            </a:endParaRPr>
          </a:p>
          <a:p>
            <a:pPr marL="169545" indent="-169545"/>
            <a:endParaRPr lang="en-US" altLang="en-US" dirty="0">
              <a:cs typeface="Arial"/>
            </a:endParaRPr>
          </a:p>
          <a:p>
            <a:pPr marL="169545" indent="-169545"/>
            <a:endParaRPr lang="en-CA" altLang="en-US" dirty="0"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34" y="1038754"/>
            <a:ext cx="5201013" cy="22971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34" y="3445933"/>
            <a:ext cx="40671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820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4021667" cy="757238"/>
          </a:xfrm>
        </p:spPr>
        <p:txBody>
          <a:bodyPr/>
          <a:lstStyle/>
          <a:p>
            <a:r>
              <a:rPr lang="en-US" sz="1600" dirty="0"/>
              <a:t>Fine-tuning EIGRP Interfaces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Load Balancing IPv4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021666" y="254000"/>
            <a:ext cx="4868334" cy="4639733"/>
          </a:xfrm>
        </p:spPr>
        <p:txBody>
          <a:bodyPr/>
          <a:lstStyle/>
          <a:p>
            <a:pPr marL="169545" indent="-169545"/>
            <a:r>
              <a:rPr lang="en-US" altLang="en-US" dirty="0">
                <a:cs typeface="Arial"/>
              </a:rPr>
              <a:t>Equal-cost load balancing is the ability of a router to distribute outbound traffic using all interfaces that have the same metric from the destination address.</a:t>
            </a:r>
          </a:p>
          <a:p>
            <a:pPr marL="169545" indent="-169545"/>
            <a:r>
              <a:rPr lang="en-US" altLang="en-US" dirty="0" smtClean="0">
                <a:cs typeface="Arial"/>
              </a:rPr>
              <a:t>Cisco </a:t>
            </a:r>
            <a:r>
              <a:rPr lang="en-US" altLang="en-US" dirty="0">
                <a:cs typeface="Arial"/>
              </a:rPr>
              <a:t>IOS applies load balancing using up to four equal-cost paths by default.</a:t>
            </a:r>
          </a:p>
          <a:p>
            <a:pPr marL="169545" indent="-169545"/>
            <a:r>
              <a:rPr lang="en-US" altLang="en-US" dirty="0">
                <a:cs typeface="Arial"/>
              </a:rPr>
              <a:t>The </a:t>
            </a:r>
            <a:r>
              <a:rPr lang="en-US" altLang="en-US" b="1" dirty="0">
                <a:cs typeface="Arial"/>
              </a:rPr>
              <a:t>show </a:t>
            </a:r>
            <a:r>
              <a:rPr lang="en-US" altLang="en-US" b="1" dirty="0" err="1">
                <a:cs typeface="Arial"/>
              </a:rPr>
              <a:t>ip</a:t>
            </a:r>
            <a:r>
              <a:rPr lang="en-US" altLang="en-US" b="1" dirty="0">
                <a:cs typeface="Arial"/>
              </a:rPr>
              <a:t> protocols</a:t>
            </a:r>
            <a:r>
              <a:rPr lang="en-US" altLang="en-US" dirty="0">
                <a:cs typeface="Arial"/>
              </a:rPr>
              <a:t> command can be used to verify the number of equal-cost paths configured on the router.</a:t>
            </a:r>
          </a:p>
          <a:p>
            <a:pPr marL="169545" indent="-169545"/>
            <a:r>
              <a:rPr lang="en-US" altLang="en-US" dirty="0">
                <a:cs typeface="Arial"/>
              </a:rPr>
              <a:t>When a packet is process-switched, load balancing over equal-cost paths occurs on a per-packet basis.  </a:t>
            </a:r>
          </a:p>
          <a:p>
            <a:pPr marL="169545" indent="-169545"/>
            <a:r>
              <a:rPr lang="en-US" altLang="en-US" dirty="0">
                <a:cs typeface="Arial"/>
              </a:rPr>
              <a:t>When packets are fast-switched, load balancing over equal-cost paths occurs on a per-destination basis. </a:t>
            </a:r>
            <a:r>
              <a:rPr lang="en-US" altLang="en-US" dirty="0" smtClean="0">
                <a:cs typeface="Arial"/>
              </a:rPr>
              <a:t>CEF </a:t>
            </a:r>
            <a:r>
              <a:rPr lang="en-US" altLang="en-US" dirty="0">
                <a:cs typeface="Arial"/>
              </a:rPr>
              <a:t>can perform both per packet and per-destination load balancing.</a:t>
            </a:r>
          </a:p>
          <a:p>
            <a:pPr marL="169545" indent="-169545"/>
            <a:r>
              <a:rPr lang="en-US" altLang="en-US" dirty="0">
                <a:cs typeface="Arial"/>
              </a:rPr>
              <a:t>Use the </a:t>
            </a:r>
            <a:r>
              <a:rPr lang="en-US" altLang="en-US" b="1" dirty="0">
                <a:cs typeface="Arial"/>
              </a:rPr>
              <a:t>maximum-paths</a:t>
            </a:r>
            <a:r>
              <a:rPr lang="en-US" altLang="en-US" dirty="0">
                <a:cs typeface="Arial"/>
              </a:rPr>
              <a:t> </a:t>
            </a:r>
            <a:r>
              <a:rPr lang="en-US" altLang="en-US" i="1" dirty="0">
                <a:cs typeface="Arial"/>
              </a:rPr>
              <a:t>value</a:t>
            </a:r>
            <a:r>
              <a:rPr lang="en-US" altLang="en-US" dirty="0">
                <a:cs typeface="Arial"/>
              </a:rPr>
              <a:t> command in router </a:t>
            </a:r>
            <a:r>
              <a:rPr lang="en-US" altLang="en-US" dirty="0" err="1">
                <a:cs typeface="Arial"/>
              </a:rPr>
              <a:t>config</a:t>
            </a:r>
            <a:r>
              <a:rPr lang="en-US" altLang="en-US" dirty="0">
                <a:cs typeface="Arial"/>
              </a:rPr>
              <a:t> mode to modify the default of four equal cost paths.</a:t>
            </a:r>
          </a:p>
          <a:p>
            <a:pPr marL="169545" indent="-169545"/>
            <a:endParaRPr lang="en-US" altLang="en-US" dirty="0">
              <a:cs typeface="Arial"/>
            </a:endParaRPr>
          </a:p>
          <a:p>
            <a:pPr marL="169545" indent="-169545"/>
            <a:endParaRPr lang="en-US" altLang="en-US" dirty="0">
              <a:cs typeface="Arial"/>
            </a:endParaRPr>
          </a:p>
          <a:p>
            <a:pPr marL="169545" indent="-169545"/>
            <a:endParaRPr lang="en-CA" altLang="en-US" dirty="0"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04" y="798513"/>
            <a:ext cx="3463397" cy="380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11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4021667" cy="757238"/>
          </a:xfrm>
        </p:spPr>
        <p:txBody>
          <a:bodyPr/>
          <a:lstStyle/>
          <a:p>
            <a:r>
              <a:rPr lang="en-US" sz="1600" dirty="0"/>
              <a:t>Fine-tuning EIGRP Interfaces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Load Balancing IPv6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437206" y="419894"/>
            <a:ext cx="4473575" cy="1637145"/>
          </a:xfrm>
        </p:spPr>
        <p:txBody>
          <a:bodyPr/>
          <a:lstStyle/>
          <a:p>
            <a:pPr marL="169545" indent="-169545"/>
            <a:r>
              <a:rPr lang="en-US" altLang="en-US" dirty="0">
                <a:cs typeface="Arial"/>
              </a:rPr>
              <a:t>R3 has two EIGRP equal-cost routes for the network between R1 and R2.  </a:t>
            </a:r>
          </a:p>
          <a:p>
            <a:pPr marL="169545" indent="-169545"/>
            <a:r>
              <a:rPr lang="en-US" altLang="en-US" dirty="0" smtClean="0">
                <a:cs typeface="Arial"/>
              </a:rPr>
              <a:t>Output of </a:t>
            </a:r>
            <a:r>
              <a:rPr lang="en-US" altLang="en-US" dirty="0">
                <a:cs typeface="Arial"/>
              </a:rPr>
              <a:t>the </a:t>
            </a:r>
            <a:r>
              <a:rPr lang="en-US" altLang="en-US" b="1" dirty="0">
                <a:cs typeface="Arial"/>
              </a:rPr>
              <a:t>show ipv6 </a:t>
            </a:r>
            <a:r>
              <a:rPr lang="en-US" altLang="en-US" b="1" dirty="0" smtClean="0">
                <a:cs typeface="Arial"/>
              </a:rPr>
              <a:t>route </a:t>
            </a:r>
            <a:r>
              <a:rPr lang="en-US" altLang="en-US" b="1" dirty="0" err="1" smtClean="0">
                <a:cs typeface="Arial"/>
              </a:rPr>
              <a:t>eigrp</a:t>
            </a:r>
            <a:r>
              <a:rPr lang="en-US" altLang="en-US" b="1" dirty="0" smtClean="0">
                <a:cs typeface="Arial"/>
              </a:rPr>
              <a:t> </a:t>
            </a:r>
            <a:r>
              <a:rPr lang="en-US" altLang="en-US" dirty="0">
                <a:cs typeface="Arial"/>
              </a:rPr>
              <a:t>command below </a:t>
            </a:r>
            <a:r>
              <a:rPr lang="en-US" altLang="en-US" dirty="0" smtClean="0">
                <a:cs typeface="Arial"/>
              </a:rPr>
              <a:t>shows the </a:t>
            </a:r>
            <a:r>
              <a:rPr lang="en-US" altLang="en-US" dirty="0">
                <a:cs typeface="Arial"/>
              </a:rPr>
              <a:t>EIGRP metrics. </a:t>
            </a:r>
            <a:r>
              <a:rPr lang="en-US" altLang="en-US" dirty="0" smtClean="0">
                <a:cs typeface="Arial"/>
              </a:rPr>
              <a:t>The </a:t>
            </a:r>
            <a:r>
              <a:rPr lang="en-US" altLang="en-US" dirty="0">
                <a:cs typeface="Arial"/>
              </a:rPr>
              <a:t>EIGRP composite metric is the same for both EIGRP IPv6 and IPv4.</a:t>
            </a:r>
          </a:p>
          <a:p>
            <a:pPr marL="169545" indent="-169545"/>
            <a:endParaRPr lang="en-CA" altLang="en-US" dirty="0"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16" y="1013089"/>
            <a:ext cx="4104129" cy="2935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169" y="2140527"/>
            <a:ext cx="3175867" cy="266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839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4326468" cy="757238"/>
          </a:xfrm>
        </p:spPr>
        <p:txBody>
          <a:bodyPr/>
          <a:lstStyle/>
          <a:p>
            <a:r>
              <a:rPr lang="en-US" sz="1600" dirty="0"/>
              <a:t>Fine-tuning EIGRP Interfaces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Load Balancing IPv6 (Cont.)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420659" y="468312"/>
            <a:ext cx="4473575" cy="4323821"/>
          </a:xfrm>
        </p:spPr>
        <p:txBody>
          <a:bodyPr/>
          <a:lstStyle/>
          <a:p>
            <a:pPr marL="169545" indent="-169545"/>
            <a:r>
              <a:rPr lang="en-US" altLang="en-US" dirty="0">
                <a:cs typeface="Arial"/>
              </a:rPr>
              <a:t>EIGRP for IPv4 and IPv6 can also balance traffic across multiple routes that have different metrics. </a:t>
            </a:r>
            <a:r>
              <a:rPr lang="en-US" altLang="en-US" dirty="0" smtClean="0">
                <a:cs typeface="Arial"/>
              </a:rPr>
              <a:t>This </a:t>
            </a:r>
            <a:r>
              <a:rPr lang="en-US" altLang="en-US" dirty="0">
                <a:cs typeface="Arial"/>
              </a:rPr>
              <a:t>is referred to as unequal-cost load balancing.</a:t>
            </a:r>
          </a:p>
          <a:p>
            <a:pPr marL="169545" indent="-169545"/>
            <a:r>
              <a:rPr lang="en-US" altLang="en-US" dirty="0">
                <a:cs typeface="Arial"/>
              </a:rPr>
              <a:t>Setting a value using the </a:t>
            </a:r>
            <a:r>
              <a:rPr lang="en-US" altLang="en-US" b="1" dirty="0">
                <a:cs typeface="Arial"/>
              </a:rPr>
              <a:t>variance</a:t>
            </a:r>
            <a:r>
              <a:rPr lang="en-US" altLang="en-US" dirty="0">
                <a:cs typeface="Arial"/>
              </a:rPr>
              <a:t> command in router </a:t>
            </a:r>
            <a:r>
              <a:rPr lang="en-US" altLang="en-US" dirty="0" err="1">
                <a:cs typeface="Arial"/>
              </a:rPr>
              <a:t>config</a:t>
            </a:r>
            <a:r>
              <a:rPr lang="en-US" altLang="en-US" dirty="0">
                <a:cs typeface="Arial"/>
              </a:rPr>
              <a:t> mode will enable EIGRP to install multiple loop-free routes with unequal cost in a local routing table.</a:t>
            </a:r>
          </a:p>
          <a:p>
            <a:pPr marL="169545" indent="-169545"/>
            <a:r>
              <a:rPr lang="en-US" altLang="en-US" dirty="0">
                <a:cs typeface="Arial"/>
              </a:rPr>
              <a:t>A route learned through EIGRP must meet two criteria to be installed in the routing table:</a:t>
            </a:r>
          </a:p>
          <a:p>
            <a:pPr marL="358457" lvl="1" indent="-169545"/>
            <a:r>
              <a:rPr lang="en-US" altLang="en-US" dirty="0">
                <a:cs typeface="Arial"/>
              </a:rPr>
              <a:t>R</a:t>
            </a:r>
            <a:r>
              <a:rPr lang="en-US" altLang="en-US" dirty="0" smtClean="0">
                <a:cs typeface="Arial"/>
              </a:rPr>
              <a:t>oute </a:t>
            </a:r>
            <a:r>
              <a:rPr lang="en-US" altLang="en-US" dirty="0">
                <a:cs typeface="Arial"/>
              </a:rPr>
              <a:t>must be loop-free, being either a feasible successor or having a reported distance that is less than the total distance.</a:t>
            </a:r>
          </a:p>
          <a:p>
            <a:pPr marL="358457" lvl="1" indent="-169545"/>
            <a:r>
              <a:rPr lang="en-US" altLang="en-US" dirty="0">
                <a:cs typeface="Arial"/>
              </a:rPr>
              <a:t>M</a:t>
            </a:r>
            <a:r>
              <a:rPr lang="en-US" altLang="en-US" dirty="0" smtClean="0">
                <a:cs typeface="Arial"/>
              </a:rPr>
              <a:t>etric </a:t>
            </a:r>
            <a:r>
              <a:rPr lang="en-US" altLang="en-US" dirty="0">
                <a:cs typeface="Arial"/>
              </a:rPr>
              <a:t>of the route must be lower than the metric of the best route (successor) multiplied by the variance configured on the router.</a:t>
            </a:r>
          </a:p>
          <a:p>
            <a:pPr marL="169545" indent="-169545"/>
            <a:endParaRPr lang="en-CA" altLang="en-US" dirty="0"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91" y="798513"/>
            <a:ext cx="4104129" cy="293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948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4326468" cy="757238"/>
          </a:xfrm>
        </p:spPr>
        <p:txBody>
          <a:bodyPr/>
          <a:lstStyle/>
          <a:p>
            <a:r>
              <a:rPr lang="en-US" sz="1600" dirty="0"/>
              <a:t>Fine-tuning EIGRP Interfaces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Load Balancing IPv6 (Cont.)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326468" y="819680"/>
            <a:ext cx="4473575" cy="2595034"/>
          </a:xfrm>
        </p:spPr>
        <p:txBody>
          <a:bodyPr/>
          <a:lstStyle/>
          <a:p>
            <a:pPr marL="169545" indent="-169545"/>
            <a:r>
              <a:rPr lang="en-US" altLang="en-US" dirty="0" smtClean="0">
                <a:cs typeface="Arial"/>
              </a:rPr>
              <a:t>Unequal-Cost Load Balancing</a:t>
            </a:r>
            <a:endParaRPr lang="en-US" altLang="en-US" dirty="0">
              <a:cs typeface="Arial"/>
            </a:endParaRPr>
          </a:p>
          <a:p>
            <a:pPr lvl="1"/>
            <a:r>
              <a:rPr lang="en-US" dirty="0" smtClean="0"/>
              <a:t>If the </a:t>
            </a:r>
            <a:r>
              <a:rPr lang="en-US" dirty="0"/>
              <a:t>variance is set to 1, only routes with the same metric as the successor are installed in the local routing table.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variance is set to 2, any EIGRP-learned route with a metric less than 2 times the successor metric will be installed in the local routing </a:t>
            </a:r>
            <a:r>
              <a:rPr lang="en-US" dirty="0" smtClean="0"/>
              <a:t>table.</a:t>
            </a:r>
            <a:endParaRPr lang="en-US" altLang="en-US" dirty="0">
              <a:cs typeface="Arial"/>
            </a:endParaRPr>
          </a:p>
          <a:p>
            <a:pPr marL="169545" indent="-169545"/>
            <a:endParaRPr lang="en-CA" altLang="en-US" dirty="0"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91" y="798513"/>
            <a:ext cx="4104129" cy="293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566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4" y="915409"/>
            <a:ext cx="7804709" cy="1802391"/>
          </a:xfrm>
        </p:spPr>
        <p:txBody>
          <a:bodyPr/>
          <a:lstStyle/>
          <a:p>
            <a:r>
              <a:rPr lang="en-US" dirty="0"/>
              <a:t>7.2 Troubleshoot EIGRP</a:t>
            </a:r>
          </a:p>
        </p:txBody>
      </p:sp>
    </p:spTree>
    <p:extLst>
      <p:ext uri="{BB962C8B-B14F-4D97-AF65-F5344CB8AC3E}">
        <p14:creationId xmlns:p14="http://schemas.microsoft.com/office/powerpoint/2010/main" val="4347350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" y="41275"/>
            <a:ext cx="5901268" cy="757238"/>
          </a:xfrm>
        </p:spPr>
        <p:txBody>
          <a:bodyPr/>
          <a:lstStyle/>
          <a:p>
            <a:r>
              <a:rPr lang="en-US" sz="1600" dirty="0"/>
              <a:t>Components of Troubleshooting EIGRP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Basic EIGRP Troubleshooting Commands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190949" y="715963"/>
            <a:ext cx="4841926" cy="4076700"/>
          </a:xfrm>
        </p:spPr>
        <p:txBody>
          <a:bodyPr/>
          <a:lstStyle/>
          <a:p>
            <a:pPr marL="169545" indent="-169545"/>
            <a:r>
              <a:rPr lang="en-US" altLang="en-US" dirty="0">
                <a:cs typeface="Arial"/>
              </a:rPr>
              <a:t>The </a:t>
            </a:r>
            <a:r>
              <a:rPr lang="en-US" altLang="en-US" b="1" dirty="0">
                <a:cs typeface="Arial"/>
              </a:rPr>
              <a:t>show </a:t>
            </a:r>
            <a:r>
              <a:rPr lang="en-US" altLang="en-US" b="1" dirty="0" err="1">
                <a:cs typeface="Arial"/>
              </a:rPr>
              <a:t>ip</a:t>
            </a:r>
            <a:r>
              <a:rPr lang="en-US" altLang="en-US" b="1" dirty="0">
                <a:cs typeface="Arial"/>
              </a:rPr>
              <a:t> </a:t>
            </a:r>
            <a:r>
              <a:rPr lang="en-US" altLang="en-US" b="1" dirty="0" err="1">
                <a:cs typeface="Arial"/>
              </a:rPr>
              <a:t>eigrp</a:t>
            </a:r>
            <a:r>
              <a:rPr lang="en-US" altLang="en-US" b="1" dirty="0">
                <a:cs typeface="Arial"/>
              </a:rPr>
              <a:t> neighbors</a:t>
            </a:r>
            <a:r>
              <a:rPr lang="en-US" altLang="en-US" dirty="0">
                <a:cs typeface="Arial"/>
              </a:rPr>
              <a:t> command verifies that the router recognizes its neighbors. </a:t>
            </a:r>
            <a:r>
              <a:rPr lang="en-US" altLang="en-US" dirty="0" smtClean="0">
                <a:cs typeface="Arial"/>
              </a:rPr>
              <a:t>The </a:t>
            </a:r>
            <a:r>
              <a:rPr lang="en-US" altLang="en-US" dirty="0">
                <a:cs typeface="Arial"/>
              </a:rPr>
              <a:t>output in the figure indicates two successful EIGRP neighbor adjacencies.</a:t>
            </a:r>
          </a:p>
          <a:p>
            <a:pPr marL="169545" indent="-169545"/>
            <a:r>
              <a:rPr lang="en-US" altLang="en-US" dirty="0">
                <a:cs typeface="Arial"/>
              </a:rPr>
              <a:t>The </a:t>
            </a:r>
            <a:r>
              <a:rPr lang="en-US" altLang="en-US" b="1" dirty="0">
                <a:cs typeface="Arial"/>
              </a:rPr>
              <a:t>show </a:t>
            </a:r>
            <a:r>
              <a:rPr lang="en-US" altLang="en-US" b="1" dirty="0" err="1">
                <a:cs typeface="Arial"/>
              </a:rPr>
              <a:t>ip</a:t>
            </a:r>
            <a:r>
              <a:rPr lang="en-US" altLang="en-US" b="1" dirty="0">
                <a:cs typeface="Arial"/>
              </a:rPr>
              <a:t> route </a:t>
            </a:r>
            <a:r>
              <a:rPr lang="en-US" altLang="en-US" b="1" dirty="0" err="1">
                <a:cs typeface="Arial"/>
              </a:rPr>
              <a:t>eigrp</a:t>
            </a:r>
            <a:r>
              <a:rPr lang="en-US" altLang="en-US" dirty="0">
                <a:cs typeface="Arial"/>
              </a:rPr>
              <a:t> command verifies that the router learned the route to a remote network through EIGRP. </a:t>
            </a:r>
            <a:r>
              <a:rPr lang="en-US" altLang="en-US" dirty="0" smtClean="0">
                <a:cs typeface="Arial"/>
              </a:rPr>
              <a:t>The </a:t>
            </a:r>
            <a:r>
              <a:rPr lang="en-US" altLang="en-US" dirty="0">
                <a:cs typeface="Arial"/>
              </a:rPr>
              <a:t>output shows that R1 has learned about four remote networks through EIGRP.</a:t>
            </a:r>
          </a:p>
          <a:p>
            <a:pPr marL="169545" indent="-169545"/>
            <a:r>
              <a:rPr lang="en-US" altLang="en-US" dirty="0">
                <a:cs typeface="Arial"/>
              </a:rPr>
              <a:t>The </a:t>
            </a:r>
            <a:r>
              <a:rPr lang="en-US" altLang="en-US" b="1" dirty="0">
                <a:cs typeface="Arial"/>
              </a:rPr>
              <a:t>show </a:t>
            </a:r>
            <a:r>
              <a:rPr lang="en-US" altLang="en-US" b="1" dirty="0" err="1">
                <a:cs typeface="Arial"/>
              </a:rPr>
              <a:t>ip</a:t>
            </a:r>
            <a:r>
              <a:rPr lang="en-US" altLang="en-US" b="1" dirty="0">
                <a:cs typeface="Arial"/>
              </a:rPr>
              <a:t> protocols</a:t>
            </a:r>
            <a:r>
              <a:rPr lang="en-US" altLang="en-US" dirty="0">
                <a:cs typeface="Arial"/>
              </a:rPr>
              <a:t> command can be used to display various EIGRP settings.</a:t>
            </a:r>
          </a:p>
          <a:p>
            <a:pPr marL="169545" indent="-169545"/>
            <a:r>
              <a:rPr lang="en-US" altLang="en-US" dirty="0">
                <a:cs typeface="Arial"/>
              </a:rPr>
              <a:t>EIGRP for IPv6 commands: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US" altLang="en-US" sz="1300" b="1" dirty="0">
                <a:cs typeface="Arial"/>
              </a:rPr>
              <a:t>s</a:t>
            </a:r>
            <a:r>
              <a:rPr lang="en-US" altLang="en-US" sz="1300" b="1" dirty="0" smtClean="0">
                <a:cs typeface="Arial"/>
              </a:rPr>
              <a:t>how </a:t>
            </a:r>
            <a:r>
              <a:rPr lang="en-US" altLang="en-US" sz="1300" b="1" dirty="0">
                <a:cs typeface="Arial"/>
              </a:rPr>
              <a:t>ipv6 </a:t>
            </a:r>
            <a:r>
              <a:rPr lang="en-US" altLang="en-US" sz="1300" b="1" dirty="0" err="1">
                <a:cs typeface="Arial"/>
              </a:rPr>
              <a:t>eigrp</a:t>
            </a:r>
            <a:r>
              <a:rPr lang="en-US" altLang="en-US" sz="1300" b="1" dirty="0">
                <a:cs typeface="Arial"/>
              </a:rPr>
              <a:t> neighbors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US" altLang="en-US" sz="1300" b="1" dirty="0">
                <a:cs typeface="Arial"/>
              </a:rPr>
              <a:t>s</a:t>
            </a:r>
            <a:r>
              <a:rPr lang="en-US" altLang="en-US" sz="1300" b="1" dirty="0" smtClean="0">
                <a:cs typeface="Arial"/>
              </a:rPr>
              <a:t>how </a:t>
            </a:r>
            <a:r>
              <a:rPr lang="en-US" altLang="en-US" sz="1300" b="1" dirty="0">
                <a:cs typeface="Arial"/>
              </a:rPr>
              <a:t>ipv6 route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US" altLang="en-US" sz="1300" b="1" dirty="0">
                <a:cs typeface="Arial"/>
              </a:rPr>
              <a:t>s</a:t>
            </a:r>
            <a:r>
              <a:rPr lang="en-US" altLang="en-US" sz="1300" b="1" dirty="0" smtClean="0">
                <a:cs typeface="Arial"/>
              </a:rPr>
              <a:t>how </a:t>
            </a:r>
            <a:r>
              <a:rPr lang="en-US" altLang="en-US" sz="1300" b="1" dirty="0">
                <a:cs typeface="Arial"/>
              </a:rPr>
              <a:t>ipv6 protocols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62" y="798513"/>
            <a:ext cx="37242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663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4135514" cy="757238"/>
          </a:xfrm>
        </p:spPr>
        <p:txBody>
          <a:bodyPr/>
          <a:lstStyle/>
          <a:p>
            <a:r>
              <a:rPr lang="en-US" sz="1600" dirty="0"/>
              <a:t>Components of Troubleshooting EIGRP</a:t>
            </a:r>
            <a:r>
              <a:rPr lang="en-US" dirty="0">
                <a:solidFill>
                  <a:schemeClr val="tx1"/>
                </a:solidFill>
                <a:latin typeface="ＭＳ Ｐゴシック"/>
              </a:rPr>
              <a:t/>
            </a:r>
            <a:br>
              <a:rPr lang="en-US" dirty="0">
                <a:solidFill>
                  <a:schemeClr val="tx1"/>
                </a:solidFill>
                <a:latin typeface="ＭＳ Ｐゴシック"/>
              </a:rPr>
            </a:br>
            <a:r>
              <a:rPr lang="en-US" dirty="0"/>
              <a:t>Components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156511" y="585831"/>
            <a:ext cx="3886754" cy="3910878"/>
          </a:xfrm>
        </p:spPr>
        <p:txBody>
          <a:bodyPr/>
          <a:lstStyle/>
          <a:p>
            <a:pPr lvl="1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The flowchart in the figure provides a systematic approach to troubleshooting EIGRP.</a:t>
            </a:r>
          </a:p>
          <a:p>
            <a:pPr lvl="1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EIGRP neighbors must first establish adjacencies with each other before they can exchange routes. </a:t>
            </a:r>
            <a:r>
              <a:rPr lang="en-US" altLang="en-US" sz="1500" dirty="0" smtClean="0">
                <a:cs typeface="Arial"/>
              </a:rPr>
              <a:t>Reasons </a:t>
            </a:r>
            <a:r>
              <a:rPr lang="en-US" altLang="en-US" sz="1500" dirty="0">
                <a:cs typeface="Arial"/>
              </a:rPr>
              <a:t>why they might fail: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400" dirty="0">
                <a:cs typeface="Arial"/>
              </a:rPr>
              <a:t>Interface between the devices is down.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400" dirty="0">
                <a:cs typeface="Arial"/>
              </a:rPr>
              <a:t>Two routers have mismatching EIGRP autonomous system numbers.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400" dirty="0">
                <a:cs typeface="Arial"/>
              </a:rPr>
              <a:t>Proper interfaces are not enabled for the EIGRP process.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400" dirty="0">
                <a:cs typeface="Arial"/>
              </a:rPr>
              <a:t>An interface is configure as passive.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400" dirty="0">
                <a:cs typeface="Arial"/>
              </a:rPr>
              <a:t>Misconfigured K values, incompatible Hello and Hold interval times or misconfigured authentication.</a:t>
            </a: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E9473EF6-FE03-47F4-B1D0-F75F31A82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84" y="861105"/>
            <a:ext cx="4945927" cy="3635604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5549434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4135514" cy="757238"/>
          </a:xfrm>
        </p:spPr>
        <p:txBody>
          <a:bodyPr/>
          <a:lstStyle/>
          <a:p>
            <a:r>
              <a:rPr lang="en-US" sz="1600" dirty="0"/>
              <a:t>Components of Troubleshooting EIGRP</a:t>
            </a:r>
            <a:r>
              <a:rPr lang="en-US" dirty="0">
                <a:solidFill>
                  <a:schemeClr val="tx1"/>
                </a:solidFill>
                <a:latin typeface="ＭＳ Ｐゴシック"/>
              </a:rPr>
              <a:t/>
            </a:r>
            <a:br>
              <a:rPr lang="en-US" dirty="0">
                <a:solidFill>
                  <a:schemeClr val="tx1"/>
                </a:solidFill>
                <a:latin typeface="ＭＳ Ｐゴシック"/>
              </a:rPr>
            </a:br>
            <a:r>
              <a:rPr lang="en-US" dirty="0"/>
              <a:t>Components</a:t>
            </a:r>
            <a:r>
              <a:rPr lang="en-US" dirty="0">
                <a:solidFill>
                  <a:srgbClr val="367187"/>
                </a:solidFill>
                <a:cs typeface="Arial"/>
              </a:rPr>
              <a:t> (Cont.)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069752" y="798513"/>
            <a:ext cx="3963123" cy="3660727"/>
          </a:xfrm>
        </p:spPr>
        <p:txBody>
          <a:bodyPr/>
          <a:lstStyle/>
          <a:p>
            <a:pPr lvl="1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After a neighbor adjacency is established, EIGRP begins the process of exchanging routing information.  </a:t>
            </a:r>
            <a:endParaRPr lang="en-US" sz="1500" dirty="0"/>
          </a:p>
          <a:p>
            <a:pPr lvl="1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If two routers are EIGRP neighbors, but there is still a connection issue, there may be a routing problem caused by: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400" dirty="0">
                <a:cs typeface="Arial"/>
              </a:rPr>
              <a:t>Proper networks are not being advertised on remote routers.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400" dirty="0">
                <a:cs typeface="Arial"/>
              </a:rPr>
              <a:t>An incorrectly-configured passive interface, or an ACL, is blocking advertisements of remote networks.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400" dirty="0">
                <a:cs typeface="Arial"/>
              </a:rPr>
              <a:t>Automatic summarization is causing inconsistent routing in a discontiguous network.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endParaRPr lang="en-US" altLang="en-US" sz="14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E9473EF6-FE03-47F4-B1D0-F75F31A82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53" y="901412"/>
            <a:ext cx="4945927" cy="3635604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4216862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/>
              <a:t>What activities are associated with this chapter?</a:t>
            </a:r>
            <a:endParaRPr lang="en-US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/>
          </a:p>
          <a:p>
            <a:pPr marL="89297" indent="0">
              <a:spcBef>
                <a:spcPct val="30000"/>
              </a:spcBef>
              <a:buNone/>
            </a:pPr>
            <a:endParaRPr lang="en-US"/>
          </a:p>
          <a:p>
            <a:pPr marL="89297" indent="0">
              <a:spcBef>
                <a:spcPct val="30000"/>
              </a:spcBef>
              <a:buNone/>
            </a:pPr>
            <a:endParaRPr lang="en-US"/>
          </a:p>
        </p:txBody>
      </p:sp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Chapter 7: Activities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719926"/>
              </p:ext>
            </p:extLst>
          </p:nvPr>
        </p:nvGraphicFramePr>
        <p:xfrm>
          <a:off x="457291" y="1122081"/>
          <a:ext cx="8229418" cy="3212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736">
                  <a:extLst>
                    <a:ext uri="{9D8B030D-6E8A-4147-A177-3AD203B41FA5}">
                      <a16:colId xmlns:a16="http://schemas.microsoft.com/office/drawing/2014/main" val="3156509146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6347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Page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Activity Type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Activity Name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Optional?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7.0.1.2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Class Activity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EIGRP – Back to the Future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Optional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7.1.1.3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Syntax Checker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Configuring EIGRP Automatic Summarization on R3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7.1.1.9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Interactive Activity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Determine the Classful Summarization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7.1.1.10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Interactive Activity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Determine the Exit Interface for a Given</a:t>
                      </a:r>
                      <a:r>
                        <a:rPr lang="en-US" sz="1100" baseline="0" dirty="0" smtClean="0"/>
                        <a:t> Packet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7.1.2.4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Packet Tracer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Propagating a Default Route in EIGRP for IPv4 and IPv6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Optional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7.1.3.1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/>
                        <a:t>Syntax Checker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Configuring Bandwidth Utilization on R2 and R3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7.1.3.2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/>
                        <a:t>Syntax Checker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Configuring Timers on R2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7.1.3.5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Interactive Activity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Determine the EIGRP Fine Tuning</a:t>
                      </a:r>
                      <a:r>
                        <a:rPr lang="en-US" sz="1100" baseline="0" dirty="0" smtClean="0"/>
                        <a:t> Commands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7.1.3.6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Lab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Configuring</a:t>
                      </a:r>
                      <a:r>
                        <a:rPr lang="en-US" sz="1100" baseline="0" dirty="0" smtClean="0"/>
                        <a:t> Advanced EIGRP for IPv4 Features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7.2.1.3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Interactive Activity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Identify the Troubleshooting Command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82900979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292" y="4334718"/>
            <a:ext cx="6236749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737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4546309" cy="757238"/>
          </a:xfrm>
        </p:spPr>
        <p:txBody>
          <a:bodyPr/>
          <a:lstStyle/>
          <a:p>
            <a:r>
              <a:rPr lang="en-US" sz="1600" dirty="0"/>
              <a:t>Troubleshoot EIGRP</a:t>
            </a:r>
            <a:r>
              <a:rPr lang="en-US" sz="1600" dirty="0">
                <a:solidFill>
                  <a:srgbClr val="367187"/>
                </a:solidFill>
                <a:cs typeface="Arial"/>
              </a:rPr>
              <a:t> Neighbor Issues</a:t>
            </a:r>
            <a:r>
              <a:rPr lang="en-US" dirty="0">
                <a:solidFill>
                  <a:schemeClr val="tx1"/>
                </a:solidFill>
                <a:latin typeface="ＭＳ Ｐゴシック"/>
              </a:rPr>
              <a:t/>
            </a:r>
            <a:br>
              <a:rPr lang="en-US" dirty="0">
                <a:solidFill>
                  <a:schemeClr val="tx1"/>
                </a:solidFill>
                <a:latin typeface="ＭＳ Ｐゴシック"/>
              </a:rPr>
            </a:br>
            <a:r>
              <a:rPr lang="en-US" dirty="0">
                <a:solidFill>
                  <a:srgbClr val="367187"/>
                </a:solidFill>
                <a:cs typeface="Arial"/>
              </a:rPr>
              <a:t>Layer 3 Connectivity</a:t>
            </a:r>
            <a:endParaRPr lang="en-CA" altLang="en-US" dirty="0" err="1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107799" y="796925"/>
            <a:ext cx="3669106" cy="4014066"/>
          </a:xfrm>
        </p:spPr>
        <p:txBody>
          <a:bodyPr/>
          <a:lstStyle/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Layer 3 connectivity must exist between two directly connected routers in order for a neighbor adjacency to form.</a:t>
            </a:r>
            <a:endParaRPr lang="en-US" dirty="0"/>
          </a:p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Use the </a:t>
            </a:r>
            <a:r>
              <a:rPr lang="en-US" altLang="en-US" sz="1500" b="1" dirty="0">
                <a:cs typeface="Arial"/>
              </a:rPr>
              <a:t>show </a:t>
            </a:r>
            <a:r>
              <a:rPr lang="en-US" altLang="en-US" sz="1500" b="1" dirty="0" err="1">
                <a:cs typeface="Arial"/>
              </a:rPr>
              <a:t>ip</a:t>
            </a:r>
            <a:r>
              <a:rPr lang="en-US" altLang="en-US" sz="1500" b="1" dirty="0">
                <a:cs typeface="Arial"/>
              </a:rPr>
              <a:t> interface brie</a:t>
            </a:r>
            <a:r>
              <a:rPr lang="en-US" altLang="en-US" sz="1500" dirty="0">
                <a:cs typeface="Arial"/>
              </a:rPr>
              <a:t>f command to verify that the status and protocol of connecting interfaces are up.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Ping one router to another directly connected router to confirm IPv4 connectivity.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If the ping is unsuccessful, use the </a:t>
            </a:r>
            <a:r>
              <a:rPr lang="en-US" altLang="en-US" sz="1500" b="1" dirty="0">
                <a:cs typeface="Arial"/>
              </a:rPr>
              <a:t>show </a:t>
            </a:r>
            <a:r>
              <a:rPr lang="en-US" altLang="en-US" sz="1500" b="1" dirty="0" err="1">
                <a:cs typeface="Arial"/>
              </a:rPr>
              <a:t>cdp</a:t>
            </a:r>
            <a:r>
              <a:rPr lang="en-US" altLang="en-US" sz="1500" b="1" dirty="0">
                <a:cs typeface="Arial"/>
              </a:rPr>
              <a:t> neighbor</a:t>
            </a:r>
            <a:r>
              <a:rPr lang="en-US" altLang="en-US" sz="1500" dirty="0">
                <a:cs typeface="Arial"/>
              </a:rPr>
              <a:t> command to verify Layer 1 and 2 connections to the </a:t>
            </a:r>
            <a:r>
              <a:rPr lang="en-US" altLang="en-US" sz="1500" dirty="0" smtClean="0">
                <a:cs typeface="Arial"/>
              </a:rPr>
              <a:t>neighbor</a:t>
            </a:r>
            <a:r>
              <a:rPr lang="en-US" altLang="en-US" sz="1500" dirty="0">
                <a:cs typeface="Arial"/>
              </a:rPr>
              <a:t>.</a:t>
            </a: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5CA90BA-730C-4DE9-8707-0CCA8A6D6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89" y="911225"/>
            <a:ext cx="5108665" cy="349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11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4546309" cy="757238"/>
          </a:xfrm>
        </p:spPr>
        <p:txBody>
          <a:bodyPr/>
          <a:lstStyle/>
          <a:p>
            <a:r>
              <a:rPr lang="en-US" sz="1600" dirty="0"/>
              <a:t>Troubleshoot EIGRP</a:t>
            </a:r>
            <a:r>
              <a:rPr lang="en-US" sz="1600" dirty="0">
                <a:solidFill>
                  <a:srgbClr val="367187"/>
                </a:solidFill>
                <a:cs typeface="Arial"/>
              </a:rPr>
              <a:t> Neighbor Issues</a:t>
            </a:r>
            <a:r>
              <a:rPr lang="en-US" dirty="0">
                <a:solidFill>
                  <a:schemeClr val="tx1"/>
                </a:solidFill>
                <a:latin typeface="ＭＳ Ｐゴシック"/>
              </a:rPr>
              <a:t/>
            </a:r>
            <a:br>
              <a:rPr lang="en-US" dirty="0">
                <a:solidFill>
                  <a:schemeClr val="tx1"/>
                </a:solidFill>
                <a:latin typeface="ＭＳ Ｐゴシック"/>
              </a:rPr>
            </a:br>
            <a:r>
              <a:rPr lang="en-US" dirty="0">
                <a:solidFill>
                  <a:srgbClr val="367187"/>
                </a:solidFill>
                <a:cs typeface="Arial"/>
              </a:rPr>
              <a:t>Layer 3 Connectivity (Cont.)</a:t>
            </a:r>
            <a:endParaRPr lang="en-CA" altLang="en-US" dirty="0" err="1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364163" y="963179"/>
            <a:ext cx="3668712" cy="3210959"/>
          </a:xfrm>
        </p:spPr>
        <p:txBody>
          <a:bodyPr/>
          <a:lstStyle/>
          <a:p>
            <a:pPr marL="431482" lvl="2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Layer 3 problems include misconfigured IP addresses, subnets, and network addressing.</a:t>
            </a:r>
            <a:endParaRPr lang="en-US" sz="1500" dirty="0">
              <a:solidFill>
                <a:srgbClr val="000000"/>
              </a:solidFill>
              <a:cs typeface="Arial"/>
            </a:endParaRPr>
          </a:p>
          <a:p>
            <a:pPr marL="431482" lvl="2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For example, interfaces on connected devices must be on a common </a:t>
            </a:r>
            <a:r>
              <a:rPr lang="en-US" altLang="en-US" sz="1500" dirty="0" smtClean="0">
                <a:cs typeface="Arial"/>
              </a:rPr>
              <a:t>subnet. Watch for log messages.</a:t>
            </a:r>
            <a:endParaRPr lang="en-US" altLang="en-US" sz="1500" dirty="0">
              <a:cs typeface="Arial"/>
            </a:endParaRPr>
          </a:p>
          <a:p>
            <a:pPr marL="431482" lvl="2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EIGRP for </a:t>
            </a:r>
            <a:r>
              <a:rPr lang="en-US" altLang="en-US" sz="1500" dirty="0" smtClean="0">
                <a:cs typeface="Arial"/>
              </a:rPr>
              <a:t>IPv6</a:t>
            </a:r>
            <a:r>
              <a:rPr lang="en-US" altLang="en-US" sz="1600" dirty="0" smtClean="0">
                <a:cs typeface="Arial"/>
              </a:rPr>
              <a:t> </a:t>
            </a:r>
          </a:p>
          <a:p>
            <a:pPr marL="574357" lvl="4" indent="-169545">
              <a:buFont typeface="Arial" panose="05000000000000000000" pitchFamily="2" charset="2"/>
              <a:buChar char="•"/>
            </a:pPr>
            <a:r>
              <a:rPr lang="en-US" altLang="en-US" sz="1500" b="1" dirty="0" smtClean="0">
                <a:solidFill>
                  <a:srgbClr val="000000"/>
                </a:solidFill>
                <a:cs typeface="Arial"/>
              </a:rPr>
              <a:t>show </a:t>
            </a:r>
            <a:r>
              <a:rPr lang="en-US" altLang="en-US" sz="1500" b="1" dirty="0">
                <a:solidFill>
                  <a:srgbClr val="000000"/>
                </a:solidFill>
                <a:cs typeface="Arial"/>
              </a:rPr>
              <a:t>ipv6 interface brief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marL="502920" lvl="3" indent="-169545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5CA90BA-730C-4DE9-8707-0CCA8A6D6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98" y="963179"/>
            <a:ext cx="5108665" cy="349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74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4546309" cy="757238"/>
          </a:xfrm>
        </p:spPr>
        <p:txBody>
          <a:bodyPr/>
          <a:lstStyle/>
          <a:p>
            <a:r>
              <a:rPr lang="en-US" sz="1600" dirty="0"/>
              <a:t>Troubleshoot EIGRP</a:t>
            </a:r>
            <a:r>
              <a:rPr lang="en-US" sz="1600" dirty="0">
                <a:solidFill>
                  <a:srgbClr val="367187"/>
                </a:solidFill>
                <a:cs typeface="Arial"/>
              </a:rPr>
              <a:t> Neighbor Issues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367187"/>
                </a:solidFill>
                <a:cs typeface="Arial"/>
              </a:rPr>
              <a:t>EIGRP Parameters</a:t>
            </a:r>
            <a:endParaRPr lang="en-CA" altLang="en-US" dirty="0" err="1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603750" y="214313"/>
            <a:ext cx="4429125" cy="1026922"/>
          </a:xfrm>
        </p:spPr>
        <p:txBody>
          <a:bodyPr/>
          <a:lstStyle/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When troubleshooting an EIGRP network, verify that all routers participating in the EIGRP network are configured with the same autonomous system number:</a:t>
            </a:r>
            <a:endParaRPr lang="en-US" dirty="0">
              <a:cs typeface="Arial"/>
            </a:endParaRPr>
          </a:p>
          <a:p>
            <a:pPr marL="502920" lvl="3" indent="-169545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1CB5DAE-28A9-4BDA-93D4-8EF55D7F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4" y="796925"/>
            <a:ext cx="4667815" cy="3778104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6819C7A7-93EA-4582-BB7A-6B42B5893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017" y="1276350"/>
            <a:ext cx="1797915" cy="248469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76CD0D8-19D2-46B8-8A23-63F70172BA1C}"/>
              </a:ext>
            </a:extLst>
          </p:cNvPr>
          <p:cNvSpPr txBox="1">
            <a:spLocks/>
          </p:cNvSpPr>
          <p:nvPr/>
        </p:nvSpPr>
        <p:spPr bwMode="auto">
          <a:xfrm>
            <a:off x="4603287" y="3801532"/>
            <a:ext cx="4429125" cy="948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3" indent="-169545">
              <a:buFont typeface="Arial" panose="05000000000000000000" pitchFamily="2" charset="2"/>
              <a:buChar char="•"/>
            </a:pPr>
            <a:r>
              <a:rPr lang="en-US" altLang="en-US" sz="1200" dirty="0">
                <a:cs typeface="Arial"/>
              </a:rPr>
              <a:t>EIGRP for IPv6:</a:t>
            </a:r>
          </a:p>
          <a:p>
            <a:pPr lvl="4" indent="-169545">
              <a:spcBef>
                <a:spcPts val="600"/>
              </a:spcBef>
              <a:buFont typeface="Arial" panose="05000000000000000000" pitchFamily="2" charset="2"/>
              <a:buChar char="•"/>
            </a:pPr>
            <a:r>
              <a:rPr lang="en-US" altLang="en-US" sz="1200" dirty="0">
                <a:cs typeface="Arial"/>
              </a:rPr>
              <a:t>Router(</a:t>
            </a:r>
            <a:r>
              <a:rPr lang="en-US" altLang="en-US" sz="1200" dirty="0" err="1">
                <a:cs typeface="Arial"/>
              </a:rPr>
              <a:t>config</a:t>
            </a:r>
            <a:r>
              <a:rPr lang="en-US" altLang="en-US" sz="1200" dirty="0">
                <a:cs typeface="Arial"/>
              </a:rPr>
              <a:t>)# </a:t>
            </a:r>
            <a:r>
              <a:rPr lang="en-US" altLang="en-US" sz="1200" b="1" dirty="0">
                <a:cs typeface="Arial"/>
              </a:rPr>
              <a:t>ipv6 router </a:t>
            </a:r>
            <a:r>
              <a:rPr lang="en-US" altLang="en-US" sz="1200" b="1" dirty="0" err="1">
                <a:cs typeface="Arial"/>
              </a:rPr>
              <a:t>eigrp</a:t>
            </a:r>
            <a:r>
              <a:rPr lang="en-US" altLang="en-US" sz="1200" dirty="0">
                <a:cs typeface="Arial"/>
              </a:rPr>
              <a:t> </a:t>
            </a:r>
            <a:r>
              <a:rPr lang="en-US" altLang="en-US" sz="1200" i="1" dirty="0">
                <a:cs typeface="Arial"/>
              </a:rPr>
              <a:t>as-number</a:t>
            </a:r>
          </a:p>
          <a:p>
            <a:pPr lvl="4" indent="-169545">
              <a:spcBef>
                <a:spcPts val="600"/>
              </a:spcBef>
              <a:buFont typeface="Arial" panose="05000000000000000000" pitchFamily="2" charset="2"/>
              <a:buChar char="•"/>
            </a:pPr>
            <a:r>
              <a:rPr lang="en-US" altLang="en-US" sz="1200" dirty="0">
                <a:solidFill>
                  <a:srgbClr val="58585B"/>
                </a:solidFill>
                <a:cs typeface="Arial"/>
              </a:rPr>
              <a:t>Router# </a:t>
            </a:r>
            <a:r>
              <a:rPr lang="en-US" altLang="en-US" sz="1200" b="1" dirty="0">
                <a:solidFill>
                  <a:srgbClr val="58585B"/>
                </a:solidFill>
                <a:cs typeface="Arial"/>
              </a:rPr>
              <a:t>show ipv6 protocols</a:t>
            </a:r>
          </a:p>
          <a:p>
            <a:pPr marL="502920" lvl="3" indent="-169545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55187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4546309" cy="757238"/>
          </a:xfrm>
        </p:spPr>
        <p:txBody>
          <a:bodyPr/>
          <a:lstStyle/>
          <a:p>
            <a:r>
              <a:rPr lang="en-US" sz="1600" dirty="0"/>
              <a:t>Troubleshoot EIGRP</a:t>
            </a:r>
            <a:r>
              <a:rPr lang="en-US" sz="1600" dirty="0">
                <a:solidFill>
                  <a:srgbClr val="367187"/>
                </a:solidFill>
                <a:cs typeface="Arial"/>
              </a:rPr>
              <a:t> Neighbor Issues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367187"/>
                </a:solidFill>
                <a:cs typeface="Arial"/>
              </a:rPr>
              <a:t>EIGRP Interfaces</a:t>
            </a:r>
            <a:endParaRPr lang="en-CA" altLang="en-US" dirty="0" err="1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112350" y="227213"/>
            <a:ext cx="3958914" cy="4698078"/>
          </a:xfrm>
        </p:spPr>
        <p:txBody>
          <a:bodyPr/>
          <a:lstStyle/>
          <a:p>
            <a:pPr marL="431482" lvl="2" indent="-169545">
              <a:buFont typeface="Arial" panose="05000000000000000000" pitchFamily="2" charset="2"/>
              <a:buChar char="•"/>
            </a:pPr>
            <a:r>
              <a:rPr lang="en-US" altLang="en-US" sz="1500" dirty="0" smtClean="0">
                <a:cs typeface="Arial"/>
              </a:rPr>
              <a:t>Verify that </a:t>
            </a:r>
            <a:r>
              <a:rPr lang="en-US" altLang="en-US" sz="1500" dirty="0">
                <a:cs typeface="Arial"/>
              </a:rPr>
              <a:t>all interfaces are participating in the EIGRP network.</a:t>
            </a:r>
          </a:p>
          <a:p>
            <a:pPr marL="431482" lvl="2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The </a:t>
            </a:r>
            <a:r>
              <a:rPr lang="en-US" altLang="en-US" sz="1500" b="1" dirty="0">
                <a:cs typeface="Arial"/>
              </a:rPr>
              <a:t>network</a:t>
            </a:r>
            <a:r>
              <a:rPr lang="en-US" altLang="en-US" sz="1500" dirty="0">
                <a:cs typeface="Arial"/>
              </a:rPr>
              <a:t> command that is configured under the EIGRP routing process indicates which router interfaces participates in EIGRP.</a:t>
            </a:r>
          </a:p>
          <a:p>
            <a:pPr marL="431482" lvl="2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The </a:t>
            </a:r>
            <a:r>
              <a:rPr lang="en-US" altLang="en-US" sz="1500" b="1" dirty="0">
                <a:cs typeface="Arial"/>
              </a:rPr>
              <a:t>show </a:t>
            </a:r>
            <a:r>
              <a:rPr lang="en-US" altLang="en-US" sz="1500" b="1" dirty="0" err="1">
                <a:cs typeface="Arial"/>
              </a:rPr>
              <a:t>ip</a:t>
            </a:r>
            <a:r>
              <a:rPr lang="en-US" altLang="en-US" sz="1500" b="1" dirty="0">
                <a:cs typeface="Arial"/>
              </a:rPr>
              <a:t> </a:t>
            </a:r>
            <a:r>
              <a:rPr lang="en-US" altLang="en-US" sz="1500" b="1" dirty="0" err="1">
                <a:cs typeface="Arial"/>
              </a:rPr>
              <a:t>eigrp</a:t>
            </a:r>
            <a:r>
              <a:rPr lang="en-US" altLang="en-US" sz="1500" b="1" dirty="0">
                <a:cs typeface="Arial"/>
              </a:rPr>
              <a:t> interfaces</a:t>
            </a:r>
            <a:r>
              <a:rPr lang="en-US" altLang="en-US" sz="1500" dirty="0">
                <a:cs typeface="Arial"/>
              </a:rPr>
              <a:t> command displays which interfaces are enabled for EIGRP</a:t>
            </a:r>
            <a:r>
              <a:rPr lang="en-US" altLang="en-US" sz="1500" dirty="0" smtClean="0">
                <a:cs typeface="Arial"/>
              </a:rPr>
              <a:t>.</a:t>
            </a:r>
          </a:p>
          <a:p>
            <a:pPr marL="431482" lvl="2" indent="-169545">
              <a:buFont typeface="Arial" panose="05000000000000000000" pitchFamily="2" charset="2"/>
              <a:buChar char="•"/>
            </a:pPr>
            <a:r>
              <a:rPr lang="en-US" sz="1500" dirty="0" smtClean="0"/>
              <a:t>The</a:t>
            </a:r>
            <a:r>
              <a:rPr lang="en-US" sz="1500" b="1" dirty="0" smtClean="0"/>
              <a:t> show </a:t>
            </a:r>
            <a:r>
              <a:rPr lang="en-US" sz="1500" b="1" dirty="0" err="1"/>
              <a:t>ip</a:t>
            </a:r>
            <a:r>
              <a:rPr lang="en-US" sz="1500" b="1" dirty="0"/>
              <a:t> </a:t>
            </a:r>
            <a:r>
              <a:rPr lang="en-US" sz="1500" b="1" dirty="0" smtClean="0"/>
              <a:t>protocols </a:t>
            </a:r>
            <a:r>
              <a:rPr lang="en-US" sz="1500" dirty="0" smtClean="0"/>
              <a:t>command</a:t>
            </a:r>
            <a:r>
              <a:rPr lang="en-US" sz="1500" b="1" dirty="0"/>
              <a:t> </a:t>
            </a:r>
            <a:r>
              <a:rPr lang="en-US" sz="1500" dirty="0" smtClean="0"/>
              <a:t>indicates </a:t>
            </a:r>
            <a:r>
              <a:rPr lang="en-US" sz="1500" dirty="0"/>
              <a:t>which networks have been </a:t>
            </a:r>
            <a:r>
              <a:rPr lang="en-US" sz="1500" dirty="0" smtClean="0"/>
              <a:t>configured.</a:t>
            </a:r>
            <a:r>
              <a:rPr lang="en-US" sz="1500" dirty="0"/>
              <a:t> </a:t>
            </a:r>
            <a:endParaRPr lang="en-US" altLang="en-US" sz="1500" dirty="0">
              <a:cs typeface="Arial"/>
            </a:endParaRPr>
          </a:p>
          <a:p>
            <a:pPr marL="431482" lvl="2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Connected interfaces must be enabled for EIGRP in order to form an adjacency.</a:t>
            </a:r>
          </a:p>
          <a:p>
            <a:pPr marL="431482" lvl="2" indent="-169545">
              <a:buFont typeface="Arial" panose="05000000000000000000" pitchFamily="2" charset="2"/>
              <a:buChar char="•"/>
            </a:pPr>
            <a:r>
              <a:rPr lang="en-US" altLang="en-US" sz="1500" dirty="0">
                <a:cs typeface="Arial"/>
              </a:rPr>
              <a:t>EIGRP for IPv6:</a:t>
            </a:r>
          </a:p>
          <a:p>
            <a:pPr lvl="4" indent="-169545">
              <a:spcBef>
                <a:spcPts val="600"/>
              </a:spcBef>
              <a:buFont typeface="Arial" panose="05000000000000000000" pitchFamily="2" charset="2"/>
              <a:buChar char="•"/>
            </a:pPr>
            <a:r>
              <a:rPr lang="en-US" altLang="en-US" sz="1300" dirty="0">
                <a:solidFill>
                  <a:srgbClr val="000000"/>
                </a:solidFill>
                <a:cs typeface="Arial"/>
              </a:rPr>
              <a:t>Router# </a:t>
            </a:r>
            <a:r>
              <a:rPr lang="en-US" altLang="en-US" sz="1300" b="1" dirty="0">
                <a:solidFill>
                  <a:srgbClr val="000000"/>
                </a:solidFill>
                <a:cs typeface="Arial"/>
              </a:rPr>
              <a:t>show ipv6 protocols</a:t>
            </a:r>
          </a:p>
          <a:p>
            <a:pPr lvl="4" indent="-169545">
              <a:spcBef>
                <a:spcPts val="600"/>
              </a:spcBef>
              <a:buFont typeface="Arial" panose="05000000000000000000" pitchFamily="2" charset="2"/>
              <a:buChar char="•"/>
            </a:pPr>
            <a:r>
              <a:rPr lang="en-US" altLang="en-US" sz="1300" dirty="0">
                <a:solidFill>
                  <a:srgbClr val="000000"/>
                </a:solidFill>
                <a:cs typeface="Arial"/>
              </a:rPr>
              <a:t>Router# </a:t>
            </a:r>
            <a:r>
              <a:rPr lang="en-US" altLang="en-US" sz="1300" b="1" dirty="0">
                <a:solidFill>
                  <a:srgbClr val="000000"/>
                </a:solidFill>
                <a:cs typeface="Arial"/>
              </a:rPr>
              <a:t>show ipv6 </a:t>
            </a:r>
            <a:r>
              <a:rPr lang="en-US" altLang="en-US" sz="1300" b="1" dirty="0" err="1">
                <a:solidFill>
                  <a:srgbClr val="000000"/>
                </a:solidFill>
                <a:cs typeface="Arial"/>
              </a:rPr>
              <a:t>eigrp</a:t>
            </a:r>
            <a:r>
              <a:rPr lang="en-US" altLang="en-US" sz="1300" b="1" dirty="0">
                <a:solidFill>
                  <a:srgbClr val="000000"/>
                </a:solidFill>
                <a:cs typeface="Arial"/>
              </a:rPr>
              <a:t> interfaces</a:t>
            </a:r>
            <a:endParaRPr lang="en-US" altLang="en-US" sz="1300" b="1" dirty="0">
              <a:cs typeface="Arial"/>
            </a:endParaRPr>
          </a:p>
          <a:p>
            <a:pPr marL="502920" lvl="3" indent="-169545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marL="502920" lvl="3" indent="-169545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D4F159FD-605C-43FC-87C3-3FEE2BA65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42" y="798513"/>
            <a:ext cx="5154613" cy="27765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239" y="3575087"/>
            <a:ext cx="2774217" cy="10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156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4546309" cy="757238"/>
          </a:xfrm>
        </p:spPr>
        <p:txBody>
          <a:bodyPr/>
          <a:lstStyle/>
          <a:p>
            <a:r>
              <a:rPr lang="en-US" sz="1600" dirty="0"/>
              <a:t>Troubleshoot EIGRP</a:t>
            </a:r>
            <a:r>
              <a:rPr lang="en-US" sz="1600" dirty="0">
                <a:solidFill>
                  <a:srgbClr val="367187"/>
                </a:solidFill>
                <a:cs typeface="Arial"/>
              </a:rPr>
              <a:t> Routing Table Issues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367187"/>
                </a:solidFill>
                <a:cs typeface="Arial"/>
              </a:rPr>
              <a:t>Passive Interface</a:t>
            </a:r>
            <a:endParaRPr lang="en-CA" altLang="en-US" dirty="0" err="1">
              <a:solidFill>
                <a:srgbClr val="367187"/>
              </a:solidFill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78" y="798512"/>
            <a:ext cx="3591455" cy="379922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197542" y="424559"/>
            <a:ext cx="4824943" cy="454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lvl="3" indent="-169545">
              <a:buFont typeface="Arial" panose="05000000000000000000" pitchFamily="2" charset="2"/>
              <a:buChar char="•"/>
            </a:pPr>
            <a:r>
              <a:rPr lang="en-US" altLang="en-US" sz="1500" dirty="0" smtClean="0">
                <a:cs typeface="Arial"/>
              </a:rPr>
              <a:t>One reason that routing tables may not reflect the correct routes is due to the </a:t>
            </a:r>
            <a:r>
              <a:rPr lang="en-US" altLang="en-US" sz="1500" b="1" dirty="0" smtClean="0">
                <a:cs typeface="Arial"/>
              </a:rPr>
              <a:t>passive-interface </a:t>
            </a:r>
            <a:r>
              <a:rPr lang="en-US" altLang="en-US" sz="1500" dirty="0" smtClean="0">
                <a:cs typeface="Arial"/>
              </a:rPr>
              <a:t>command.</a:t>
            </a:r>
          </a:p>
          <a:p>
            <a:pPr marL="182880" lvl="3" indent="-169545">
              <a:buFont typeface="Arial" panose="05000000000000000000" pitchFamily="2" charset="2"/>
              <a:buChar char="•"/>
            </a:pPr>
            <a:r>
              <a:rPr lang="en-US" altLang="en-US" sz="1500" dirty="0" smtClean="0">
                <a:cs typeface="Arial"/>
              </a:rPr>
              <a:t>The </a:t>
            </a:r>
            <a:r>
              <a:rPr lang="en-US" altLang="en-US" sz="1500" b="1" dirty="0" smtClean="0">
                <a:cs typeface="Arial"/>
              </a:rPr>
              <a:t>passive-interface</a:t>
            </a:r>
            <a:r>
              <a:rPr lang="en-US" altLang="en-US" sz="1500" dirty="0" smtClean="0">
                <a:cs typeface="Arial"/>
              </a:rPr>
              <a:t> command stops both outgoing and incoming routing updates which prevents routers from becoming neighbors.</a:t>
            </a:r>
          </a:p>
          <a:p>
            <a:pPr marL="182880" lvl="3" indent="-169545">
              <a:buFont typeface="Arial" panose="05000000000000000000" pitchFamily="2" charset="2"/>
              <a:buChar char="•"/>
            </a:pPr>
            <a:r>
              <a:rPr lang="en-US" altLang="en-US" sz="1500" dirty="0" smtClean="0">
                <a:cs typeface="Arial"/>
              </a:rPr>
              <a:t>Use the privileged EXEC </a:t>
            </a:r>
            <a:r>
              <a:rPr lang="en-US" altLang="en-US" sz="1500" b="1" dirty="0" smtClean="0">
                <a:cs typeface="Arial"/>
              </a:rPr>
              <a:t>show </a:t>
            </a:r>
            <a:r>
              <a:rPr lang="en-US" altLang="en-US" sz="1500" b="1" dirty="0" err="1" smtClean="0">
                <a:cs typeface="Arial"/>
              </a:rPr>
              <a:t>ip</a:t>
            </a:r>
            <a:r>
              <a:rPr lang="en-US" altLang="en-US" sz="1500" b="1" dirty="0" smtClean="0">
                <a:cs typeface="Arial"/>
              </a:rPr>
              <a:t> protocols </a:t>
            </a:r>
            <a:r>
              <a:rPr lang="en-US" altLang="en-US" sz="1500" dirty="0" smtClean="0">
                <a:cs typeface="Arial"/>
              </a:rPr>
              <a:t>command to verify whether any interface on a router is configured as passive.  </a:t>
            </a:r>
          </a:p>
          <a:p>
            <a:pPr marL="182880" lvl="3" indent="-169545">
              <a:buFont typeface="Arial" panose="05000000000000000000" pitchFamily="2" charset="2"/>
              <a:buChar char="•"/>
            </a:pPr>
            <a:r>
              <a:rPr lang="en-US" altLang="en-US" sz="1500" dirty="0" smtClean="0">
                <a:cs typeface="Arial"/>
              </a:rPr>
              <a:t>The </a:t>
            </a:r>
            <a:r>
              <a:rPr lang="en-US" altLang="en-US" sz="1500" b="1" dirty="0" smtClean="0">
                <a:cs typeface="Arial"/>
              </a:rPr>
              <a:t>passive-interface</a:t>
            </a:r>
            <a:r>
              <a:rPr lang="en-US" altLang="en-US" sz="1500" dirty="0" smtClean="0">
                <a:cs typeface="Arial"/>
              </a:rPr>
              <a:t> command can be used for security reasons. For example, the network administrator may not want the router to form an EIGRP neighbor adjacency with the ISP router.</a:t>
            </a:r>
          </a:p>
          <a:p>
            <a:pPr marL="182880" lvl="3" indent="-169545">
              <a:buFont typeface="Arial" panose="05000000000000000000" pitchFamily="2" charset="2"/>
              <a:buChar char="•"/>
            </a:pPr>
            <a:r>
              <a:rPr lang="en-US" altLang="en-US" sz="1500" dirty="0" smtClean="0">
                <a:cs typeface="Arial"/>
              </a:rPr>
              <a:t>EIGRP for IPv6:</a:t>
            </a:r>
          </a:p>
          <a:p>
            <a:pPr marL="358457" lvl="1" indent="-169545"/>
            <a:r>
              <a:rPr lang="en-US" altLang="en-US" dirty="0" smtClean="0">
                <a:cs typeface="Arial"/>
              </a:rPr>
              <a:t>Router# </a:t>
            </a:r>
            <a:r>
              <a:rPr lang="en-US" altLang="en-US" b="1" dirty="0" smtClean="0">
                <a:cs typeface="Arial"/>
              </a:rPr>
              <a:t>show ipv6 protocols</a:t>
            </a:r>
          </a:p>
          <a:p>
            <a:pPr marL="358457" lvl="1" indent="-169545"/>
            <a:r>
              <a:rPr lang="en-US" altLang="en-US" dirty="0" smtClean="0">
                <a:cs typeface="Arial"/>
              </a:rPr>
              <a:t>Router(</a:t>
            </a:r>
            <a:r>
              <a:rPr lang="en-US" altLang="en-US" dirty="0" err="1" smtClean="0">
                <a:cs typeface="Arial"/>
              </a:rPr>
              <a:t>config-rtr</a:t>
            </a:r>
            <a:r>
              <a:rPr lang="en-US" altLang="en-US" dirty="0" smtClean="0">
                <a:cs typeface="Arial"/>
              </a:rPr>
              <a:t>)# </a:t>
            </a:r>
            <a:r>
              <a:rPr lang="en-US" altLang="en-US" b="1" dirty="0" smtClean="0">
                <a:cs typeface="Arial"/>
              </a:rPr>
              <a:t>passive-interface</a:t>
            </a:r>
            <a:r>
              <a:rPr lang="en-US" altLang="en-US" dirty="0" smtClean="0">
                <a:cs typeface="Arial"/>
              </a:rPr>
              <a:t> </a:t>
            </a:r>
            <a:r>
              <a:rPr lang="en-US" altLang="en-US" i="1" dirty="0" smtClean="0">
                <a:cs typeface="Arial"/>
              </a:rPr>
              <a:t>type number</a:t>
            </a:r>
            <a:endParaRPr lang="en-US" altLang="en-US" i="1" dirty="0">
              <a:cs typeface="Arial"/>
            </a:endParaRPr>
          </a:p>
          <a:p>
            <a:pPr marL="182880" lvl="3" indent="-169545">
              <a:buFont typeface="Arial" panose="05000000000000000000" pitchFamily="2" charset="2"/>
              <a:buChar char="•"/>
            </a:pPr>
            <a:endParaRPr lang="en-US" altLang="en-US" sz="1500" dirty="0" smtClean="0">
              <a:cs typeface="Arial"/>
            </a:endParaRPr>
          </a:p>
          <a:p>
            <a:pPr marL="502920" lvl="3" indent="-169545">
              <a:buFont typeface="Arial" panose="05000000000000000000" pitchFamily="2" charset="2"/>
              <a:buChar char="•"/>
            </a:pPr>
            <a:endParaRPr lang="en-US" altLang="en-US" sz="1500" dirty="0" smtClean="0">
              <a:cs typeface="Arial"/>
            </a:endParaRPr>
          </a:p>
          <a:p>
            <a:pPr marL="502920" lvl="3" indent="-169545">
              <a:buFont typeface="Arial" panose="05000000000000000000" pitchFamily="2" charset="2"/>
              <a:buChar char="•"/>
            </a:pPr>
            <a:endParaRPr lang="en-US" altLang="en-US" sz="1500" dirty="0" smtClean="0">
              <a:cs typeface="Arial"/>
            </a:endParaRPr>
          </a:p>
          <a:p>
            <a:pPr marL="502920" lvl="3" indent="-169545">
              <a:buFont typeface="Arial" panose="05000000000000000000" pitchFamily="2" charset="2"/>
              <a:buChar char="•"/>
            </a:pPr>
            <a:endParaRPr lang="en-US" altLang="en-US" sz="1500" dirty="0" smtClean="0">
              <a:cs typeface="Arial"/>
            </a:endParaRPr>
          </a:p>
          <a:p>
            <a:pPr marL="502920" lvl="3" indent="-169545">
              <a:buFont typeface="Arial" panose="05000000000000000000" pitchFamily="2" charset="2"/>
              <a:buChar char="•"/>
            </a:pPr>
            <a:endParaRPr lang="en-US" altLang="en-US" sz="1500" dirty="0" smtClean="0">
              <a:cs typeface="Arial"/>
            </a:endParaRPr>
          </a:p>
          <a:p>
            <a:pPr marL="91440" lvl="1">
              <a:buFont typeface="Arial" panose="05000000000000000000" pitchFamily="2" charset="2"/>
              <a:buChar char="•"/>
            </a:pPr>
            <a:endParaRPr lang="en-US" altLang="en-US" sz="1500" dirty="0" smtClean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 smtClean="0">
              <a:cs typeface="Arial"/>
            </a:endParaRPr>
          </a:p>
          <a:p>
            <a:pPr lvl="1">
              <a:buFont typeface="Arial" panose="05000000000000000000" pitchFamily="2" charset="2"/>
              <a:buChar char="•"/>
            </a:pPr>
            <a:endParaRPr lang="en-US" altLang="en-US" sz="15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68861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5163178" cy="757238"/>
          </a:xfrm>
        </p:spPr>
        <p:txBody>
          <a:bodyPr/>
          <a:lstStyle/>
          <a:p>
            <a:r>
              <a:rPr lang="en-US" sz="1600" dirty="0">
                <a:solidFill>
                  <a:srgbClr val="367187"/>
                </a:solidFill>
              </a:rPr>
              <a:t>Troubleshoot EIGRP</a:t>
            </a:r>
            <a:r>
              <a:rPr lang="en-US" sz="1600" dirty="0">
                <a:solidFill>
                  <a:srgbClr val="367187"/>
                </a:solidFill>
                <a:cs typeface="Arial"/>
              </a:rPr>
              <a:t> Routing Table Issues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altLang="en-US" dirty="0" smtClean="0"/>
              <a:t>Missing Network Statement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309533" y="194733"/>
            <a:ext cx="4749802" cy="4538134"/>
          </a:xfrm>
        </p:spPr>
        <p:txBody>
          <a:bodyPr/>
          <a:lstStyle/>
          <a:p>
            <a:pPr marL="169545" indent="-169545"/>
            <a:r>
              <a:rPr lang="en-US" altLang="en-US" dirty="0" smtClean="0"/>
              <a:t>In the top part of the figure to the left, the 10.10.10.0/24 network is not reachable through EIGRP routing.</a:t>
            </a:r>
          </a:p>
          <a:p>
            <a:pPr marL="169545" indent="-169545"/>
            <a:r>
              <a:rPr lang="en-US" altLang="en-US" dirty="0" smtClean="0">
                <a:cs typeface="Arial"/>
              </a:rPr>
              <a:t>Output from the </a:t>
            </a:r>
            <a:r>
              <a:rPr lang="en-US" altLang="en-US" b="1" dirty="0" smtClean="0">
                <a:cs typeface="Arial"/>
              </a:rPr>
              <a:t>show </a:t>
            </a:r>
            <a:r>
              <a:rPr lang="en-US" altLang="en-US" b="1" dirty="0" err="1" smtClean="0">
                <a:cs typeface="Arial"/>
              </a:rPr>
              <a:t>ip</a:t>
            </a:r>
            <a:r>
              <a:rPr lang="en-US" altLang="en-US" b="1" dirty="0" smtClean="0">
                <a:cs typeface="Arial"/>
              </a:rPr>
              <a:t> protocols </a:t>
            </a:r>
            <a:r>
              <a:rPr lang="en-US" altLang="en-US" dirty="0" smtClean="0">
                <a:cs typeface="Arial"/>
              </a:rPr>
              <a:t>command indicates that the 10.10.10.0/24 network is not configured for routing.</a:t>
            </a:r>
          </a:p>
          <a:p>
            <a:pPr marL="169545" indent="-169545"/>
            <a:r>
              <a:rPr lang="en-CA" altLang="en-US" dirty="0" smtClean="0">
                <a:cs typeface="Arial"/>
              </a:rPr>
              <a:t>Output in the bottom part of the figure shows how to solve the issue by configure EIGRP routing for network 10.0.0.0. </a:t>
            </a:r>
          </a:p>
          <a:p>
            <a:pPr marL="169545" indent="-169545"/>
            <a:r>
              <a:rPr lang="en-CA" altLang="en-US" dirty="0" smtClean="0">
                <a:cs typeface="Arial"/>
              </a:rPr>
              <a:t>View the output of the </a:t>
            </a:r>
            <a:r>
              <a:rPr lang="en-CA" altLang="en-US" b="1" dirty="0" smtClean="0">
                <a:cs typeface="Arial"/>
              </a:rPr>
              <a:t>show </a:t>
            </a:r>
            <a:r>
              <a:rPr lang="en-CA" altLang="en-US" b="1" dirty="0" err="1" smtClean="0">
                <a:cs typeface="Arial"/>
              </a:rPr>
              <a:t>ip</a:t>
            </a:r>
            <a:r>
              <a:rPr lang="en-CA" altLang="en-US" b="1" dirty="0" smtClean="0">
                <a:cs typeface="Arial"/>
              </a:rPr>
              <a:t> protocols </a:t>
            </a:r>
            <a:r>
              <a:rPr lang="en-CA" altLang="en-US" dirty="0" smtClean="0">
                <a:cs typeface="Arial"/>
              </a:rPr>
              <a:t>command to check for ACLs that might be filtering routing updates. </a:t>
            </a:r>
          </a:p>
          <a:p>
            <a:pPr marL="169545" indent="-169545"/>
            <a:r>
              <a:rPr lang="en-CA" altLang="en-US" dirty="0" smtClean="0">
                <a:cs typeface="Arial"/>
              </a:rPr>
              <a:t>EIGRP for IPv6:</a:t>
            </a:r>
          </a:p>
          <a:p>
            <a:pPr marL="358457" lvl="1" indent="-169545"/>
            <a:r>
              <a:rPr lang="en-CA" altLang="en-US" dirty="0" smtClean="0">
                <a:cs typeface="Arial"/>
              </a:rPr>
              <a:t>Router# </a:t>
            </a:r>
            <a:r>
              <a:rPr lang="en-CA" altLang="en-US" b="1" dirty="0" smtClean="0">
                <a:cs typeface="Arial"/>
              </a:rPr>
              <a:t>show ipv6 protocols</a:t>
            </a:r>
          </a:p>
          <a:p>
            <a:pPr marL="358457" lvl="1" indent="-169545"/>
            <a:r>
              <a:rPr lang="en-CA" altLang="en-US" dirty="0" smtClean="0">
                <a:cs typeface="Arial"/>
              </a:rPr>
              <a:t>Router# </a:t>
            </a:r>
            <a:r>
              <a:rPr lang="en-CA" altLang="en-US" b="1" dirty="0" smtClean="0">
                <a:cs typeface="Arial"/>
              </a:rPr>
              <a:t>show ipv6 route</a:t>
            </a:r>
          </a:p>
          <a:p>
            <a:pPr marL="358457" lvl="1" indent="-169545"/>
            <a:r>
              <a:rPr lang="en-CA" altLang="en-US" dirty="0" smtClean="0">
                <a:cs typeface="Arial"/>
              </a:rPr>
              <a:t>Router(</a:t>
            </a:r>
            <a:r>
              <a:rPr lang="en-CA" altLang="en-US" dirty="0" err="1" smtClean="0">
                <a:cs typeface="Arial"/>
              </a:rPr>
              <a:t>config</a:t>
            </a:r>
            <a:r>
              <a:rPr lang="en-CA" altLang="en-US" dirty="0" smtClean="0">
                <a:cs typeface="Arial"/>
              </a:rPr>
              <a:t>-if)# </a:t>
            </a:r>
            <a:r>
              <a:rPr lang="en-CA" altLang="en-US" b="1" dirty="0" smtClean="0">
                <a:cs typeface="Arial"/>
              </a:rPr>
              <a:t>ipv6 </a:t>
            </a:r>
            <a:r>
              <a:rPr lang="en-CA" altLang="en-US" b="1" dirty="0" err="1" smtClean="0">
                <a:cs typeface="Arial"/>
              </a:rPr>
              <a:t>eigrp</a:t>
            </a:r>
            <a:r>
              <a:rPr lang="en-CA" altLang="en-US" b="1" dirty="0" smtClean="0">
                <a:cs typeface="Arial"/>
              </a:rPr>
              <a:t> autonomous-system</a:t>
            </a:r>
          </a:p>
          <a:p>
            <a:pPr marL="169545" indent="-169545"/>
            <a:endParaRPr lang="en-CA" altLang="en-US" dirty="0">
              <a:cs typeface="Arial"/>
            </a:endParaRPr>
          </a:p>
          <a:p>
            <a:pPr lvl="1"/>
            <a:endParaRPr lang="en-CA" altLang="en-US" dirty="0">
              <a:cs typeface="Arial"/>
            </a:endParaRPr>
          </a:p>
          <a:p>
            <a:pPr lvl="1"/>
            <a:endParaRPr lang="en-CA" altLang="en-US" dirty="0"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20" y="930804"/>
            <a:ext cx="3723747" cy="350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79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5163178" cy="757238"/>
          </a:xfrm>
        </p:spPr>
        <p:txBody>
          <a:bodyPr/>
          <a:lstStyle/>
          <a:p>
            <a:r>
              <a:rPr lang="en-US" sz="1600" dirty="0">
                <a:solidFill>
                  <a:srgbClr val="367187"/>
                </a:solidFill>
              </a:rPr>
              <a:t>Troubleshoot EIGRP</a:t>
            </a:r>
            <a:r>
              <a:rPr lang="en-US" sz="1600" dirty="0">
                <a:solidFill>
                  <a:srgbClr val="367187"/>
                </a:solidFill>
                <a:cs typeface="Arial"/>
              </a:rPr>
              <a:t> Routing Table Issues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altLang="en-US" dirty="0" smtClean="0"/>
              <a:t>Autosummarization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69884" y="135467"/>
            <a:ext cx="4159249" cy="4885265"/>
          </a:xfrm>
        </p:spPr>
        <p:txBody>
          <a:bodyPr/>
          <a:lstStyle/>
          <a:p>
            <a:pPr marL="169545" indent="-169545"/>
            <a:r>
              <a:rPr lang="en-US" altLang="en-US" dirty="0" smtClean="0"/>
              <a:t>Automatic Summarization is another issue that may create EIGRP routing problems.</a:t>
            </a:r>
          </a:p>
          <a:p>
            <a:pPr marL="169545" indent="-169545"/>
            <a:r>
              <a:rPr lang="en-CA" altLang="en-US" dirty="0" smtClean="0">
                <a:cs typeface="Arial"/>
              </a:rPr>
              <a:t>The </a:t>
            </a:r>
            <a:r>
              <a:rPr lang="en-CA" altLang="en-US" b="1" dirty="0" smtClean="0">
                <a:cs typeface="Arial"/>
              </a:rPr>
              <a:t>show </a:t>
            </a:r>
            <a:r>
              <a:rPr lang="en-CA" altLang="en-US" b="1" dirty="0" err="1" smtClean="0">
                <a:cs typeface="Arial"/>
              </a:rPr>
              <a:t>ip</a:t>
            </a:r>
            <a:r>
              <a:rPr lang="en-CA" altLang="en-US" b="1" dirty="0" smtClean="0">
                <a:cs typeface="Arial"/>
              </a:rPr>
              <a:t> protocols </a:t>
            </a:r>
            <a:r>
              <a:rPr lang="en-CA" altLang="en-US" dirty="0" smtClean="0">
                <a:cs typeface="Arial"/>
              </a:rPr>
              <a:t>command can be used to verify if automatic summarization is being performed.</a:t>
            </a:r>
          </a:p>
          <a:p>
            <a:pPr marL="169545" indent="-169545"/>
            <a:r>
              <a:rPr lang="en-CA" altLang="en-US" dirty="0" smtClean="0">
                <a:cs typeface="Arial"/>
              </a:rPr>
              <a:t>Autosummarization is disabled by default in IOS 12.2(33) and IOS 15.</a:t>
            </a:r>
          </a:p>
          <a:p>
            <a:pPr marL="169545" indent="-169545"/>
            <a:r>
              <a:rPr lang="en-CA" altLang="en-US" dirty="0" smtClean="0">
                <a:cs typeface="Arial"/>
              </a:rPr>
              <a:t>Before IOS 12.2(33) and IOS 15, autosummarization was enabled by default.  </a:t>
            </a:r>
          </a:p>
          <a:p>
            <a:pPr marL="169545" lvl="0" indent="-169545">
              <a:buClr>
                <a:srgbClr val="58585B"/>
              </a:buClr>
            </a:pPr>
            <a:r>
              <a:rPr lang="en-CA" altLang="en-US" dirty="0">
                <a:cs typeface="Arial"/>
              </a:rPr>
              <a:t>Inconsistent routing could </a:t>
            </a:r>
            <a:r>
              <a:rPr lang="en-CA" altLang="en-US" dirty="0" smtClean="0">
                <a:cs typeface="Arial"/>
              </a:rPr>
              <a:t>be caused by automatic summarization.  </a:t>
            </a:r>
            <a:endParaRPr lang="en-CA" altLang="en-US" dirty="0">
              <a:cs typeface="Arial"/>
            </a:endParaRPr>
          </a:p>
          <a:p>
            <a:pPr marL="169545" indent="-169545"/>
            <a:r>
              <a:rPr lang="en-CA" altLang="en-US" dirty="0" smtClean="0">
                <a:cs typeface="Arial"/>
              </a:rPr>
              <a:t>To disable, use the </a:t>
            </a:r>
            <a:r>
              <a:rPr lang="en-CA" altLang="en-US" b="1" dirty="0" smtClean="0">
                <a:cs typeface="Arial"/>
              </a:rPr>
              <a:t>no auto-summary </a:t>
            </a:r>
            <a:r>
              <a:rPr lang="en-CA" altLang="en-US" dirty="0" smtClean="0">
                <a:cs typeface="Arial"/>
              </a:rPr>
              <a:t>command in router EIGRP configuration mode.</a:t>
            </a:r>
          </a:p>
          <a:p>
            <a:pPr marL="169545" indent="-169545"/>
            <a:r>
              <a:rPr lang="en-CA" altLang="en-US" dirty="0" smtClean="0">
                <a:cs typeface="Arial"/>
              </a:rPr>
              <a:t>EIGRP for IPv6 does not support automatic summarization.</a:t>
            </a:r>
          </a:p>
          <a:p>
            <a:pPr lvl="1"/>
            <a:endParaRPr lang="en-CA" altLang="en-US" dirty="0"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16" y="798513"/>
            <a:ext cx="3829052" cy="37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712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8559800" cy="757238"/>
          </a:xfrm>
        </p:spPr>
        <p:txBody>
          <a:bodyPr/>
          <a:lstStyle/>
          <a:p>
            <a:r>
              <a:rPr lang="en-US" sz="1600" dirty="0">
                <a:solidFill>
                  <a:srgbClr val="367187"/>
                </a:solidFill>
              </a:rPr>
              <a:t>Troubleshoot EIGRP</a:t>
            </a:r>
            <a:r>
              <a:rPr lang="en-US" sz="1600" dirty="0">
                <a:solidFill>
                  <a:srgbClr val="367187"/>
                </a:solidFill>
                <a:cs typeface="Arial"/>
              </a:rPr>
              <a:t> Routing Table Issues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altLang="en-US" dirty="0" smtClean="0"/>
              <a:t>Packet Tracer – Troubleshooting EIGRP for IPv4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689600" y="1244600"/>
            <a:ext cx="3039533" cy="3064934"/>
          </a:xfrm>
        </p:spPr>
        <p:txBody>
          <a:bodyPr/>
          <a:lstStyle/>
          <a:p>
            <a:pPr marL="169545" indent="-169545"/>
            <a:r>
              <a:rPr lang="en-US" altLang="en-US" dirty="0" smtClean="0"/>
              <a:t>This activity will require you to troubleshoot EIGRP neighbor issues.</a:t>
            </a:r>
          </a:p>
          <a:p>
            <a:pPr marL="169545" indent="-169545"/>
            <a:r>
              <a:rPr lang="en-US" altLang="en-US" dirty="0" smtClean="0">
                <a:cs typeface="Arial"/>
              </a:rPr>
              <a:t>You will be required to use show commands to identify errors in the network configuration, document the errors, and verify full end-to-end connectivity.</a:t>
            </a:r>
          </a:p>
          <a:p>
            <a:pPr marL="169545" indent="-169545"/>
            <a:endParaRPr lang="en-US" altLang="en-US" dirty="0" smtClean="0"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21" y="1244600"/>
            <a:ext cx="5480580" cy="242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726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4" y="915409"/>
            <a:ext cx="7804709" cy="1802391"/>
          </a:xfrm>
        </p:spPr>
        <p:txBody>
          <a:bodyPr/>
          <a:lstStyle/>
          <a:p>
            <a:r>
              <a:rPr lang="en-US" dirty="0" smtClean="0"/>
              <a:t>7.3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508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41275"/>
            <a:ext cx="8559800" cy="757238"/>
          </a:xfrm>
        </p:spPr>
        <p:txBody>
          <a:bodyPr/>
          <a:lstStyle/>
          <a:p>
            <a:r>
              <a:rPr lang="en-US" sz="1600" dirty="0" smtClean="0">
                <a:solidFill>
                  <a:srgbClr val="367187"/>
                </a:solidFill>
              </a:rPr>
              <a:t>Conclusion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altLang="en-US" dirty="0" smtClean="0"/>
              <a:t>Packet Tracer – Skills Integration Challenge</a:t>
            </a:r>
            <a:endParaRPr lang="en-CA" altLang="en-US" dirty="0">
              <a:solidFill>
                <a:srgbClr val="367187"/>
              </a:solidFill>
              <a:cs typeface="Arial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768725" y="1024467"/>
            <a:ext cx="2960408" cy="3589866"/>
          </a:xfrm>
        </p:spPr>
        <p:txBody>
          <a:bodyPr/>
          <a:lstStyle/>
          <a:p>
            <a:pPr marL="169545" indent="-169545"/>
            <a:r>
              <a:rPr lang="en-US" altLang="en-US" dirty="0" smtClean="0"/>
              <a:t>In this activity, you will be required to implement EIGRP for IPv4 and IPv6 on two separate networks.</a:t>
            </a:r>
          </a:p>
          <a:p>
            <a:pPr marL="169545" indent="-169545"/>
            <a:r>
              <a:rPr lang="en-US" altLang="en-US" dirty="0" smtClean="0">
                <a:cs typeface="Arial"/>
              </a:rPr>
              <a:t>Your task includes enabling EIGRP, assigning router IDs, changing the hello timers, and limiting EIGRP advertisements.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96" y="1024467"/>
            <a:ext cx="5632729" cy="328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205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/>
              <a:t>What activities are associated with this chapter?</a:t>
            </a:r>
            <a:endParaRPr lang="en-US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/>
          </a:p>
          <a:p>
            <a:pPr marL="89297" indent="0">
              <a:spcBef>
                <a:spcPct val="30000"/>
              </a:spcBef>
              <a:buNone/>
            </a:pPr>
            <a:endParaRPr lang="en-US"/>
          </a:p>
          <a:p>
            <a:pPr marL="89297" indent="0">
              <a:spcBef>
                <a:spcPct val="30000"/>
              </a:spcBef>
              <a:buNone/>
            </a:pPr>
            <a:endParaRPr lang="en-US"/>
          </a:p>
        </p:txBody>
      </p:sp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Chapter 7: Activities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011692"/>
              </p:ext>
            </p:extLst>
          </p:nvPr>
        </p:nvGraphicFramePr>
        <p:xfrm>
          <a:off x="457291" y="1122081"/>
          <a:ext cx="8229418" cy="3212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736">
                  <a:extLst>
                    <a:ext uri="{9D8B030D-6E8A-4147-A177-3AD203B41FA5}">
                      <a16:colId xmlns:a16="http://schemas.microsoft.com/office/drawing/2014/main" val="3156509146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6347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Page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Activity Type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Activity Name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Optional?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7.2.2.4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Interactive Activity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Troubleshoot</a:t>
                      </a:r>
                      <a:r>
                        <a:rPr lang="en-US" sz="1100" baseline="0" dirty="0" smtClean="0"/>
                        <a:t> EIGRP Neighbor Issues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7.2.3.4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Interactive Activity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Troubleshoot EIGRP Routing Table Issues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7.2.3.5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Packet Tracer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Troubleshoot</a:t>
                      </a:r>
                      <a:r>
                        <a:rPr lang="en-US" sz="1100" baseline="0" dirty="0" smtClean="0"/>
                        <a:t> EIGRP for IPv4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dk1"/>
                          </a:solidFill>
                        </a:rPr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7.2.3.6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Lab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Troubleshooting Basic EIGRP for IPv4 and IPv6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Optional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7.2.3.7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Lab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Troubleshooting Advanced EIGRP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7.3.1.1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Class Activity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Tuning EIGRP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Optional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7.3.1.2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Packet Tracer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Skills Integration Challenge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Optional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82900979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292" y="4334718"/>
            <a:ext cx="6236749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493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1417131" y="1154627"/>
            <a:ext cx="6450388" cy="1864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1593" tIns="30796" rIns="61593" bIns="30796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</a:t>
            </a:r>
            <a:r>
              <a:rPr lang="en-US" dirty="0"/>
              <a:t>EIGRP to improve network performance.</a:t>
            </a:r>
          </a:p>
          <a:p>
            <a:r>
              <a:rPr lang="en-US" dirty="0" smtClean="0"/>
              <a:t>Troubleshoot </a:t>
            </a:r>
            <a:r>
              <a:rPr lang="en-US" dirty="0"/>
              <a:t>common EIGRP configuration issues in a small to medium-sized business network.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 smtClean="0">
                <a:latin typeface="Arial" charset="0"/>
              </a:rPr>
              <a:t>Conclusion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>
                <a:latin typeface="Arial" charset="0"/>
              </a:rPr>
              <a:t>Chapter </a:t>
            </a:r>
            <a:r>
              <a:rPr lang="en-US" dirty="0" smtClean="0">
                <a:latin typeface="Arial" charset="0"/>
              </a:rPr>
              <a:t>7: EIGRP Tuning and Troubleshooting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0894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Chapter </a:t>
            </a:r>
            <a:r>
              <a:rPr lang="en-US" sz="1400" dirty="0" smtClean="0">
                <a:latin typeface="Arial" charset="0"/>
              </a:rPr>
              <a:t>7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</a:t>
            </a:r>
            <a:r>
              <a:rPr lang="en-US" dirty="0" smtClean="0">
                <a:latin typeface="Arial" charset="0"/>
              </a:rPr>
              <a:t>Commands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236382"/>
              </p:ext>
            </p:extLst>
          </p:nvPr>
        </p:nvGraphicFramePr>
        <p:xfrm>
          <a:off x="152927" y="798944"/>
          <a:ext cx="8174317" cy="37476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85206">
                  <a:extLst>
                    <a:ext uri="{9D8B030D-6E8A-4147-A177-3AD203B41FA5}">
                      <a16:colId xmlns:a16="http://schemas.microsoft.com/office/drawing/2014/main" val="2731093094"/>
                    </a:ext>
                  </a:extLst>
                </a:gridCol>
                <a:gridCol w="3789111">
                  <a:extLst>
                    <a:ext uri="{9D8B030D-6E8A-4147-A177-3AD203B41FA5}">
                      <a16:colId xmlns:a16="http://schemas.microsoft.com/office/drawing/2014/main" val="2353496225"/>
                    </a:ext>
                  </a:extLst>
                </a:gridCol>
              </a:tblGrid>
              <a:tr h="3747656">
                <a:tc>
                  <a:txBody>
                    <a:bodyPr/>
                    <a:lstStyle/>
                    <a:p>
                      <a:pPr marL="173038" marR="0" lvl="0" indent="-173038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Null0</a:t>
                      </a:r>
                    </a:p>
                    <a:p>
                      <a:pPr marL="173038" marR="0" lvl="0" indent="-173038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quad zero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79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0581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dirty="0"/>
              <a:t>Students should complete Chapter </a:t>
            </a:r>
            <a:r>
              <a:rPr lang="en-US" dirty="0" smtClean="0"/>
              <a:t>7, </a:t>
            </a:r>
            <a:r>
              <a:rPr lang="en-US" dirty="0"/>
              <a:t>“Assessment” after completing Chapter </a:t>
            </a:r>
            <a:r>
              <a:rPr lang="en-US" dirty="0" smtClean="0"/>
              <a:t>7.</a:t>
            </a:r>
            <a:endParaRPr lang="en-US" dirty="0"/>
          </a:p>
          <a:p>
            <a:pPr eaLnBrk="1" hangingPunct="1">
              <a:spcBef>
                <a:spcPct val="30000"/>
              </a:spcBef>
            </a:pPr>
            <a:r>
              <a:rPr lang="en-US" dirty="0"/>
              <a:t>Quizzes, labs, Packet Tracers and other activities can be used to informally assess student progress.</a:t>
            </a:r>
          </a:p>
        </p:txBody>
      </p:sp>
      <p:sp>
        <p:nvSpPr>
          <p:cNvPr id="7170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</a:t>
            </a:r>
            <a:r>
              <a:rPr lang="en-US" dirty="0" smtClean="0"/>
              <a:t>7: </a:t>
            </a:r>
            <a:r>
              <a:rPr lang="en-US" dirty="0"/>
              <a:t>Assessment</a:t>
            </a:r>
          </a:p>
        </p:txBody>
      </p:sp>
    </p:spTree>
    <p:extLst>
      <p:ext uri="{BB962C8B-B14F-4D97-AF65-F5344CB8AC3E}">
        <p14:creationId xmlns:p14="http://schemas.microsoft.com/office/powerpoint/2010/main" val="12960803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dirty="0"/>
              <a:t>Prior to teaching Chapter </a:t>
            </a:r>
            <a:r>
              <a:rPr lang="en-US" dirty="0" smtClean="0"/>
              <a:t>7, </a:t>
            </a:r>
            <a:r>
              <a:rPr lang="en-US" dirty="0"/>
              <a:t>the instructor should: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dirty="0"/>
              <a:t>Complete Chapter </a:t>
            </a:r>
            <a:r>
              <a:rPr lang="en-US" dirty="0" smtClean="0"/>
              <a:t>7, </a:t>
            </a:r>
            <a:r>
              <a:rPr lang="en-US" dirty="0"/>
              <a:t>“Assessment.”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dirty="0"/>
              <a:t>The objectives of this chapter are: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 smtClean="0"/>
              <a:t>Configure EIGRP autosummarization.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 smtClean="0"/>
              <a:t>Configure a router to propagate a default route in an EIGRP network.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 smtClean="0"/>
              <a:t>Configure EIGRP interface settings to improve network performance.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 smtClean="0"/>
              <a:t>Explain the process and tools used to troubleshoot an EIGRP network.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 smtClean="0"/>
              <a:t>Troubleshoot neighbor adjacency issues in an EIGRP network.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 smtClean="0"/>
              <a:t>Troubleshoot missing route entries in an EIGRP routing table.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7: </a:t>
            </a:r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3793413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220133" y="973666"/>
            <a:ext cx="8777217" cy="3980597"/>
          </a:xfrm>
        </p:spPr>
        <p:txBody>
          <a:bodyPr/>
          <a:lstStyle/>
          <a:p>
            <a:pPr marL="169545" indent="-169545"/>
            <a:r>
              <a:rPr lang="en-US" dirty="0" smtClean="0">
                <a:cs typeface="Arial"/>
              </a:rPr>
              <a:t>Ensure that this chapter is as hands-on as possible.</a:t>
            </a:r>
          </a:p>
          <a:p>
            <a:pPr marL="169545" indent="-169545"/>
            <a:r>
              <a:rPr lang="en-US" dirty="0" smtClean="0">
                <a:cs typeface="Arial"/>
              </a:rPr>
              <a:t>Stress that the goal of this chapter is to make EIGRP run more efficiently as well as troubleshooting the advanced configuration of EIGRP.</a:t>
            </a:r>
          </a:p>
          <a:p>
            <a:pPr marL="169545" indent="-169545"/>
            <a:r>
              <a:rPr lang="en-US" dirty="0" smtClean="0">
                <a:cs typeface="Arial"/>
              </a:rPr>
              <a:t>Demonstrate how routing issues with EIGRP can occur by using autosummarization with a discontiguous network.</a:t>
            </a:r>
          </a:p>
          <a:p>
            <a:pPr marL="169545" indent="-169545"/>
            <a:r>
              <a:rPr lang="en-US" dirty="0" smtClean="0">
                <a:cs typeface="Arial"/>
              </a:rPr>
              <a:t>Show the Null0 interface in a routing table when using autosummarization.</a:t>
            </a:r>
            <a:endParaRPr lang="en-US" dirty="0">
              <a:cs typeface="Arial"/>
            </a:endParaRPr>
          </a:p>
          <a:p>
            <a:pPr marL="169545" indent="-169545"/>
            <a:r>
              <a:rPr lang="en-US" dirty="0" smtClean="0">
                <a:cs typeface="Arial"/>
              </a:rPr>
              <a:t>Demonstrate what happens if the passive-interface command is issued on the wrong interface.</a:t>
            </a:r>
          </a:p>
          <a:p>
            <a:pPr marL="169545" indent="-169545"/>
            <a:r>
              <a:rPr lang="en-US" dirty="0" smtClean="0">
                <a:cs typeface="Arial"/>
              </a:rPr>
              <a:t>7.1.1.1</a:t>
            </a:r>
          </a:p>
          <a:p>
            <a:pPr marL="358457" lvl="1" indent="-169545"/>
            <a:r>
              <a:rPr lang="en-US" dirty="0" smtClean="0">
                <a:cs typeface="Arial"/>
              </a:rPr>
              <a:t>Clarify for students that the bandwidth command doesn’t actually change the physical bandwidth, only the bandwidth used in computing the routing protocol metrics.  </a:t>
            </a: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pPr marL="169545" indent="-169545"/>
            <a:endParaRPr lang="en-US" dirty="0"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7: </a:t>
            </a:r>
            <a:r>
              <a:rPr lang="en-US" dirty="0"/>
              <a:t>Best Practices (Cont.)</a:t>
            </a:r>
          </a:p>
        </p:txBody>
      </p:sp>
    </p:spTree>
    <p:extLst>
      <p:ext uri="{BB962C8B-B14F-4D97-AF65-F5344CB8AC3E}">
        <p14:creationId xmlns:p14="http://schemas.microsoft.com/office/powerpoint/2010/main" val="39290717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203199" y="798944"/>
            <a:ext cx="8794151" cy="4155319"/>
          </a:xfrm>
        </p:spPr>
        <p:txBody>
          <a:bodyPr/>
          <a:lstStyle/>
          <a:p>
            <a:pPr marL="169545" indent="-169545"/>
            <a:r>
              <a:rPr lang="en-US" dirty="0" smtClean="0">
                <a:cs typeface="Arial"/>
              </a:rPr>
              <a:t>7.1.1.2</a:t>
            </a:r>
          </a:p>
          <a:p>
            <a:pPr marL="358457" lvl="1" indent="-169545"/>
            <a:r>
              <a:rPr lang="en-US" dirty="0" smtClean="0">
                <a:cs typeface="Arial"/>
              </a:rPr>
              <a:t>Explain where route summarization is usually configured on an enterprise network – border router such as a router connected to the ISP.</a:t>
            </a:r>
            <a:endParaRPr lang="en-US" dirty="0"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7: </a:t>
            </a:r>
            <a:r>
              <a:rPr lang="en-US" dirty="0"/>
              <a:t>Best Practices (Cont.)</a:t>
            </a:r>
          </a:p>
        </p:txBody>
      </p:sp>
    </p:spTree>
    <p:extLst>
      <p:ext uri="{BB962C8B-B14F-4D97-AF65-F5344CB8AC3E}">
        <p14:creationId xmlns:p14="http://schemas.microsoft.com/office/powerpoint/2010/main" val="13506502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4074</TotalTime>
  <Words>4331</Words>
  <Application>Microsoft Office PowerPoint</Application>
  <PresentationFormat>Diavoorstelling (16:9)</PresentationFormat>
  <Paragraphs>544</Paragraphs>
  <Slides>52</Slides>
  <Notes>50</Notes>
  <HiddenSlides>10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52</vt:i4>
      </vt:variant>
    </vt:vector>
  </HeadingPairs>
  <TitlesOfParts>
    <vt:vector size="60" baseType="lpstr">
      <vt:lpstr>ＭＳ Ｐゴシック</vt:lpstr>
      <vt:lpstr>Arial</vt:lpstr>
      <vt:lpstr>Calibri</vt:lpstr>
      <vt:lpstr>CiscoSans</vt:lpstr>
      <vt:lpstr>CiscoSans ExtraLight</vt:lpstr>
      <vt:lpstr>CiscoSans Thin</vt:lpstr>
      <vt:lpstr>Wingdings</vt:lpstr>
      <vt:lpstr>Default Theme</vt:lpstr>
      <vt:lpstr>Chapter 7: EIGRP Tuning and Troubleshooting</vt:lpstr>
      <vt:lpstr>Instructor Materials – Chapter 7 Planning Guide</vt:lpstr>
      <vt:lpstr>Chapter 7: EIGRP Tuning and Troubleshooting</vt:lpstr>
      <vt:lpstr>Chapter 7: Activities</vt:lpstr>
      <vt:lpstr>Chapter 7: Activities</vt:lpstr>
      <vt:lpstr>Chapter 7: Assessment</vt:lpstr>
      <vt:lpstr>Chapter 7: Best Practices</vt:lpstr>
      <vt:lpstr>Chapter 7: Best Practices (Cont.)</vt:lpstr>
      <vt:lpstr>Chapter 7: Best Practices (Cont.)</vt:lpstr>
      <vt:lpstr>Chapter 7: Additional Help</vt:lpstr>
      <vt:lpstr>PowerPoint-presentatie</vt:lpstr>
      <vt:lpstr>Chapter 7: EIGRP Tuning and Troubleshooting</vt:lpstr>
      <vt:lpstr>Chapter 7 - Sections &amp; Objectives</vt:lpstr>
      <vt:lpstr>7.1 Tune EIGRP</vt:lpstr>
      <vt:lpstr>Automatic Summarization Network Topology</vt:lpstr>
      <vt:lpstr>Automatic Summarization Network Topology (Cont.)</vt:lpstr>
      <vt:lpstr>Automatic Summarization EIGRP Automatic Summarization</vt:lpstr>
      <vt:lpstr>Automatic Summarization EIGRP Automatic Summarization (Cont.)</vt:lpstr>
      <vt:lpstr>Automatic Summarization Configuring EIGRP Automatic Summarization </vt:lpstr>
      <vt:lpstr>Automatic Summarization Verifying Auto-Summary: show ip protocols</vt:lpstr>
      <vt:lpstr>Automatic Summarization Verifying Auto-Summary: Topology Table</vt:lpstr>
      <vt:lpstr>Automatic Summarization Verifying Auto-Summary: Routing Table</vt:lpstr>
      <vt:lpstr>Automatic Summarization Verifying Auto-Summary: Routing Table (Cont.)</vt:lpstr>
      <vt:lpstr>Automatic Summarization Summary Route</vt:lpstr>
      <vt:lpstr>Automatic Summarization Summary Route (Cont.)</vt:lpstr>
      <vt:lpstr>Default Route Propagation Propagating a Default Static Route </vt:lpstr>
      <vt:lpstr>Default Route Propagation Verifying the Propagated Default Route </vt:lpstr>
      <vt:lpstr>Default Route Propagation EIGRP for IPv6: Default Route</vt:lpstr>
      <vt:lpstr>Default Route Propagation Packet Tracer – Propagating a Default Route in EIGRP for IPv4 and IPv6</vt:lpstr>
      <vt:lpstr>Fine-tuning EIGRP Interfaces EIGRP Bandwidth Utilization</vt:lpstr>
      <vt:lpstr>Fine-tuning EIGRP Interfaces Hello and Hold Timers</vt:lpstr>
      <vt:lpstr>Fine-tuning EIGRP Interfaces Load Balancing IPv4</vt:lpstr>
      <vt:lpstr>Fine-tuning EIGRP Interfaces Load Balancing IPv6</vt:lpstr>
      <vt:lpstr>Fine-tuning EIGRP Interfaces Load Balancing IPv6 (Cont.)</vt:lpstr>
      <vt:lpstr>Fine-tuning EIGRP Interfaces Load Balancing IPv6 (Cont.)</vt:lpstr>
      <vt:lpstr>7.2 Troubleshoot EIGRP</vt:lpstr>
      <vt:lpstr>Components of Troubleshooting EIGRP Basic EIGRP Troubleshooting Commands</vt:lpstr>
      <vt:lpstr>Components of Troubleshooting EIGRP Components</vt:lpstr>
      <vt:lpstr>Components of Troubleshooting EIGRP Components (Cont.)</vt:lpstr>
      <vt:lpstr>Troubleshoot EIGRP Neighbor Issues Layer 3 Connectivity</vt:lpstr>
      <vt:lpstr>Troubleshoot EIGRP Neighbor Issues Layer 3 Connectivity (Cont.)</vt:lpstr>
      <vt:lpstr>Troubleshoot EIGRP Neighbor Issues EIGRP Parameters</vt:lpstr>
      <vt:lpstr>Troubleshoot EIGRP Neighbor Issues EIGRP Interfaces</vt:lpstr>
      <vt:lpstr>Troubleshoot EIGRP Routing Table Issues Passive Interface</vt:lpstr>
      <vt:lpstr>Troubleshoot EIGRP Routing Table Issues Missing Network Statement</vt:lpstr>
      <vt:lpstr>Troubleshoot EIGRP Routing Table Issues Autosummarization</vt:lpstr>
      <vt:lpstr>Troubleshoot EIGRP Routing Table Issues Packet Tracer – Troubleshooting EIGRP for IPv4</vt:lpstr>
      <vt:lpstr>7.3 Summary</vt:lpstr>
      <vt:lpstr>Conclusion Packet Tracer – Skills Integration Challenge</vt:lpstr>
      <vt:lpstr>Conclusion Chapter 7: EIGRP Tuning and Troubleshooting</vt:lpstr>
      <vt:lpstr>Chapter 7 New Terms and Commands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Access Control Lists</dc:title>
  <dc:creator>Torres,Frank A.</dc:creator>
  <cp:lastModifiedBy>Karine Van Driessche</cp:lastModifiedBy>
  <cp:revision>404</cp:revision>
  <dcterms:modified xsi:type="dcterms:W3CDTF">2021-11-24T14:12:25Z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</Properties>
</file>