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31"/>
  </p:notesMasterIdLst>
  <p:sldIdLst>
    <p:sldId id="1234" r:id="rId5"/>
    <p:sldId id="1233" r:id="rId6"/>
    <p:sldId id="759" r:id="rId7"/>
    <p:sldId id="1108" r:id="rId8"/>
    <p:sldId id="1210" r:id="rId9"/>
    <p:sldId id="1211" r:id="rId10"/>
    <p:sldId id="1212" r:id="rId11"/>
    <p:sldId id="1213" r:id="rId12"/>
    <p:sldId id="1214" r:id="rId13"/>
    <p:sldId id="1215" r:id="rId14"/>
    <p:sldId id="1216" r:id="rId15"/>
    <p:sldId id="1056" r:id="rId16"/>
    <p:sldId id="1187" r:id="rId17"/>
    <p:sldId id="1217" r:id="rId18"/>
    <p:sldId id="1218" r:id="rId19"/>
    <p:sldId id="1219" r:id="rId20"/>
    <p:sldId id="1103" r:id="rId21"/>
    <p:sldId id="1189" r:id="rId22"/>
    <p:sldId id="1231" r:id="rId23"/>
    <p:sldId id="1220" r:id="rId24"/>
    <p:sldId id="1221" r:id="rId25"/>
    <p:sldId id="1222" r:id="rId26"/>
    <p:sldId id="1223" r:id="rId27"/>
    <p:sldId id="1224" r:id="rId28"/>
    <p:sldId id="1225" r:id="rId29"/>
    <p:sldId id="1232"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6CD71-43C0-EF6A-8C89-7C99927495A2}" v="15" dt="2021-04-29T07:40:47.622"/>
    <p1510:client id="{9D339A74-B0F6-70C2-D1D0-8CAA7DA91F08}" v="29" dt="2021-04-27T12:30:56.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33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Rosseel" userId="S::olivier.rosseel@hogent.be::41f77f33-c063-4277-8eb9-6436a7bcdf0d" providerId="AD" clId="Web-{9D339A74-B0F6-70C2-D1D0-8CAA7DA91F08}"/>
    <pc:docChg chg="addSld delSld modSld">
      <pc:chgData name="Olivier Rosseel" userId="S::olivier.rosseel@hogent.be::41f77f33-c063-4277-8eb9-6436a7bcdf0d" providerId="AD" clId="Web-{9D339A74-B0F6-70C2-D1D0-8CAA7DA91F08}" dt="2021-04-27T12:30:56.178" v="20"/>
      <pc:docMkLst>
        <pc:docMk/>
      </pc:docMkLst>
      <pc:sldChg chg="del">
        <pc:chgData name="Olivier Rosseel" userId="S::olivier.rosseel@hogent.be::41f77f33-c063-4277-8eb9-6436a7bcdf0d" providerId="AD" clId="Web-{9D339A74-B0F6-70C2-D1D0-8CAA7DA91F08}" dt="2021-04-27T12:30:56.178" v="20"/>
        <pc:sldMkLst>
          <pc:docMk/>
          <pc:sldMk cId="343650477" sldId="513"/>
        </pc:sldMkLst>
      </pc:sldChg>
      <pc:sldChg chg="modSp">
        <pc:chgData name="Olivier Rosseel" userId="S::olivier.rosseel@hogent.be::41f77f33-c063-4277-8eb9-6436a7bcdf0d" providerId="AD" clId="Web-{9D339A74-B0F6-70C2-D1D0-8CAA7DA91F08}" dt="2021-04-27T12:27:52.048" v="4" actId="20577"/>
        <pc:sldMkLst>
          <pc:docMk/>
          <pc:sldMk cId="1845808473" sldId="1222"/>
        </pc:sldMkLst>
        <pc:spChg chg="mod">
          <ac:chgData name="Olivier Rosseel" userId="S::olivier.rosseel@hogent.be::41f77f33-c063-4277-8eb9-6436a7bcdf0d" providerId="AD" clId="Web-{9D339A74-B0F6-70C2-D1D0-8CAA7DA91F08}" dt="2021-04-27T12:27:52.048" v="4" actId="20577"/>
          <ac:spMkLst>
            <pc:docMk/>
            <pc:sldMk cId="1845808473" sldId="1222"/>
            <ac:spMk id="8" creationId="{021F3966-6D4B-473A-8A1B-10E36A124ED3}"/>
          </ac:spMkLst>
        </pc:spChg>
      </pc:sldChg>
      <pc:sldChg chg="modSp">
        <pc:chgData name="Olivier Rosseel" userId="S::olivier.rosseel@hogent.be::41f77f33-c063-4277-8eb9-6436a7bcdf0d" providerId="AD" clId="Web-{9D339A74-B0F6-70C2-D1D0-8CAA7DA91F08}" dt="2021-04-27T12:28:11.596" v="7" actId="20577"/>
        <pc:sldMkLst>
          <pc:docMk/>
          <pc:sldMk cId="3418611632" sldId="1223"/>
        </pc:sldMkLst>
        <pc:spChg chg="mod">
          <ac:chgData name="Olivier Rosseel" userId="S::olivier.rosseel@hogent.be::41f77f33-c063-4277-8eb9-6436a7bcdf0d" providerId="AD" clId="Web-{9D339A74-B0F6-70C2-D1D0-8CAA7DA91F08}" dt="2021-04-27T12:28:11.596" v="7" actId="20577"/>
          <ac:spMkLst>
            <pc:docMk/>
            <pc:sldMk cId="3418611632" sldId="1223"/>
            <ac:spMk id="4" creationId="{90654B0D-4339-4DE4-BAD7-3269435A87EF}"/>
          </ac:spMkLst>
        </pc:spChg>
      </pc:sldChg>
      <pc:sldChg chg="modSp">
        <pc:chgData name="Olivier Rosseel" userId="S::olivier.rosseel@hogent.be::41f77f33-c063-4277-8eb9-6436a7bcdf0d" providerId="AD" clId="Web-{9D339A74-B0F6-70C2-D1D0-8CAA7DA91F08}" dt="2021-04-27T12:29:22.551" v="12" actId="20577"/>
        <pc:sldMkLst>
          <pc:docMk/>
          <pc:sldMk cId="3709354499" sldId="1225"/>
        </pc:sldMkLst>
        <pc:spChg chg="mod">
          <ac:chgData name="Olivier Rosseel" userId="S::olivier.rosseel@hogent.be::41f77f33-c063-4277-8eb9-6436a7bcdf0d" providerId="AD" clId="Web-{9D339A74-B0F6-70C2-D1D0-8CAA7DA91F08}" dt="2021-04-27T12:29:22.551" v="12" actId="20577"/>
          <ac:spMkLst>
            <pc:docMk/>
            <pc:sldMk cId="3709354499" sldId="1225"/>
            <ac:spMk id="4" creationId="{2637EE69-BADB-4D5F-9A7A-8130B3025BE3}"/>
          </ac:spMkLst>
        </pc:spChg>
      </pc:sldChg>
      <pc:sldChg chg="add">
        <pc:chgData name="Olivier Rosseel" userId="S::olivier.rosseel@hogent.be::41f77f33-c063-4277-8eb9-6436a7bcdf0d" providerId="AD" clId="Web-{9D339A74-B0F6-70C2-D1D0-8CAA7DA91F08}" dt="2021-04-27T12:29:23.676" v="13"/>
        <pc:sldMkLst>
          <pc:docMk/>
          <pc:sldMk cId="3650320045" sldId="1232"/>
        </pc:sldMkLst>
      </pc:sldChg>
      <pc:sldChg chg="add del">
        <pc:chgData name="Olivier Rosseel" userId="S::olivier.rosseel@hogent.be::41f77f33-c063-4277-8eb9-6436a7bcdf0d" providerId="AD" clId="Web-{9D339A74-B0F6-70C2-D1D0-8CAA7DA91F08}" dt="2021-04-27T12:29:47.567" v="15"/>
        <pc:sldMkLst>
          <pc:docMk/>
          <pc:sldMk cId="1148338068" sldId="1233"/>
        </pc:sldMkLst>
      </pc:sldChg>
      <pc:sldChg chg="add">
        <pc:chgData name="Olivier Rosseel" userId="S::olivier.rosseel@hogent.be::41f77f33-c063-4277-8eb9-6436a7bcdf0d" providerId="AD" clId="Web-{9D339A74-B0F6-70C2-D1D0-8CAA7DA91F08}" dt="2021-04-27T12:29:52.442" v="16"/>
        <pc:sldMkLst>
          <pc:docMk/>
          <pc:sldMk cId="3295069211" sldId="1233"/>
        </pc:sldMkLst>
      </pc:sldChg>
      <pc:sldChg chg="add del">
        <pc:chgData name="Olivier Rosseel" userId="S::olivier.rosseel@hogent.be::41f77f33-c063-4277-8eb9-6436a7bcdf0d" providerId="AD" clId="Web-{9D339A74-B0F6-70C2-D1D0-8CAA7DA91F08}" dt="2021-04-27T12:30:40.865" v="18"/>
        <pc:sldMkLst>
          <pc:docMk/>
          <pc:sldMk cId="323024330" sldId="1234"/>
        </pc:sldMkLst>
      </pc:sldChg>
      <pc:sldChg chg="add">
        <pc:chgData name="Olivier Rosseel" userId="S::olivier.rosseel@hogent.be::41f77f33-c063-4277-8eb9-6436a7bcdf0d" providerId="AD" clId="Web-{9D339A74-B0F6-70C2-D1D0-8CAA7DA91F08}" dt="2021-04-27T12:30:52.850" v="19"/>
        <pc:sldMkLst>
          <pc:docMk/>
          <pc:sldMk cId="3527809992" sldId="1234"/>
        </pc:sldMkLst>
      </pc:sldChg>
      <pc:sldMasterChg chg="addSldLayout">
        <pc:chgData name="Olivier Rosseel" userId="S::olivier.rosseel@hogent.be::41f77f33-c063-4277-8eb9-6436a7bcdf0d" providerId="AD" clId="Web-{9D339A74-B0F6-70C2-D1D0-8CAA7DA91F08}" dt="2021-04-27T12:29:23.676" v="13"/>
        <pc:sldMasterMkLst>
          <pc:docMk/>
          <pc:sldMasterMk cId="0" sldId="2147483700"/>
        </pc:sldMasterMkLst>
        <pc:sldLayoutChg chg="add">
          <pc:chgData name="Olivier Rosseel" userId="S::olivier.rosseel@hogent.be::41f77f33-c063-4277-8eb9-6436a7bcdf0d" providerId="AD" clId="Web-{9D339A74-B0F6-70C2-D1D0-8CAA7DA91F08}" dt="2021-04-27T12:29:23.676" v="13"/>
          <pc:sldLayoutMkLst>
            <pc:docMk/>
            <pc:sldMasterMk cId="0" sldId="2147483700"/>
            <pc:sldLayoutMk cId="2257996623" sldId="2147484029"/>
          </pc:sldLayoutMkLst>
        </pc:sldLayoutChg>
      </pc:sldMasterChg>
    </pc:docChg>
  </pc:docChgLst>
  <pc:docChgLst>
    <pc:chgData name="Olivier Rosseel" userId="S::olivier.rosseel@hogent.be::41f77f33-c063-4277-8eb9-6436a7bcdf0d" providerId="AD" clId="Web-{5926CD71-43C0-EF6A-8C89-7C99927495A2}"/>
    <pc:docChg chg="modSld">
      <pc:chgData name="Olivier Rosseel" userId="S::olivier.rosseel@hogent.be::41f77f33-c063-4277-8eb9-6436a7bcdf0d" providerId="AD" clId="Web-{5926CD71-43C0-EF6A-8C89-7C99927495A2}" dt="2021-04-29T07:40:46.028" v="5"/>
      <pc:docMkLst>
        <pc:docMk/>
      </pc:docMkLst>
      <pc:sldChg chg="modSp">
        <pc:chgData name="Olivier Rosseel" userId="S::olivier.rosseel@hogent.be::41f77f33-c063-4277-8eb9-6436a7bcdf0d" providerId="AD" clId="Web-{5926CD71-43C0-EF6A-8C89-7C99927495A2}" dt="2021-04-29T07:40:46.028" v="5"/>
        <pc:sldMkLst>
          <pc:docMk/>
          <pc:sldMk cId="2790682861" sldId="1211"/>
        </pc:sldMkLst>
        <pc:graphicFrameChg chg="mod modGraphic">
          <ac:chgData name="Olivier Rosseel" userId="S::olivier.rosseel@hogent.be::41f77f33-c063-4277-8eb9-6436a7bcdf0d" providerId="AD" clId="Web-{5926CD71-43C0-EF6A-8C89-7C99927495A2}" dt="2021-04-29T07:40:46.028" v="5"/>
          <ac:graphicFrameMkLst>
            <pc:docMk/>
            <pc:sldMk cId="2790682861" sldId="1211"/>
            <ac:graphicFrameMk id="6" creationId="{C035E0F6-1590-2743-ACDB-974CED43EA7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a:t>Cisco Networking Academy Program</a:t>
            </a:r>
          </a:p>
          <a:p>
            <a:pPr>
              <a:spcBef>
                <a:spcPts val="0"/>
              </a:spcBef>
            </a:pPr>
            <a:r>
              <a:rPr lang="en-US">
                <a:solidFill>
                  <a:schemeClr val="accent5">
                    <a:lumMod val="40000"/>
                    <a:lumOff val="60000"/>
                  </a:schemeClr>
                </a:solidFill>
              </a:rPr>
              <a:t>Enterprise Networking, Security, and Automationv7.0 (ENSA)</a:t>
            </a:r>
          </a:p>
          <a:p>
            <a:pPr>
              <a:spcBef>
                <a:spcPts val="0"/>
              </a:spcBef>
            </a:pPr>
            <a:r>
              <a:rPr lang="en-US">
                <a:solidFill>
                  <a:schemeClr val="accent5">
                    <a:lumMod val="40000"/>
                    <a:lumOff val="60000"/>
                  </a:schemeClr>
                </a:solidFill>
              </a:rPr>
              <a:t>Module 1: Single-Area OSPFv2 Concepts</a:t>
            </a:r>
          </a:p>
          <a:p>
            <a:endParaRPr lang="en-US"/>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a:p>
        </p:txBody>
      </p:sp>
    </p:spTree>
    <p:extLst>
      <p:ext uri="{BB962C8B-B14F-4D97-AF65-F5344CB8AC3E}">
        <p14:creationId xmlns:p14="http://schemas.microsoft.com/office/powerpoint/2010/main" val="363780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1.1.6 - OSPFv3</a:t>
            </a:r>
          </a:p>
          <a:p>
            <a:r>
              <a:rPr lang="en-US"/>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a:p>
        </p:txBody>
      </p:sp>
    </p:spTree>
    <p:extLst>
      <p:ext uri="{BB962C8B-B14F-4D97-AF65-F5344CB8AC3E}">
        <p14:creationId xmlns:p14="http://schemas.microsoft.com/office/powerpoint/2010/main" val="5475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1.2 - OSPF Packets</a:t>
            </a:r>
          </a:p>
          <a:p>
            <a:r>
              <a:rPr lang="en-US"/>
              <a:t>1.2.1 - Video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a:p>
        </p:txBody>
      </p:sp>
    </p:spTree>
    <p:extLst>
      <p:ext uri="{BB962C8B-B14F-4D97-AF65-F5344CB8AC3E}">
        <p14:creationId xmlns:p14="http://schemas.microsoft.com/office/powerpoint/2010/main" val="294902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1.2 - OSPF Packets</a:t>
            </a:r>
          </a:p>
          <a:p>
            <a:r>
              <a:rPr lang="en-US"/>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a:p>
        </p:txBody>
      </p:sp>
    </p:spTree>
    <p:extLst>
      <p:ext uri="{BB962C8B-B14F-4D97-AF65-F5344CB8AC3E}">
        <p14:creationId xmlns:p14="http://schemas.microsoft.com/office/powerpoint/2010/main" val="299558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1.2 - OSPF Packets</a:t>
            </a:r>
          </a:p>
          <a:p>
            <a:r>
              <a:rPr lang="en-US"/>
              <a:t>1.2.3 – </a:t>
            </a:r>
            <a:r>
              <a:rPr lang="en-US" sz="1200"/>
              <a:t>Link-State Updates</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a:p>
        </p:txBody>
      </p:sp>
    </p:spTree>
    <p:extLst>
      <p:ext uri="{BB962C8B-B14F-4D97-AF65-F5344CB8AC3E}">
        <p14:creationId xmlns:p14="http://schemas.microsoft.com/office/powerpoint/2010/main" val="1898415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1.2 - OSPF Packets</a:t>
            </a:r>
          </a:p>
          <a:p>
            <a:r>
              <a:rPr lang="en-US"/>
              <a:t>1.2.4 – Hello Packet</a:t>
            </a:r>
          </a:p>
          <a:p>
            <a:r>
              <a:rPr lang="en-US"/>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a:p>
        </p:txBody>
      </p:sp>
    </p:spTree>
    <p:extLst>
      <p:ext uri="{BB962C8B-B14F-4D97-AF65-F5344CB8AC3E}">
        <p14:creationId xmlns:p14="http://schemas.microsoft.com/office/powerpoint/2010/main" val="2561652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a:p>
        </p:txBody>
      </p:sp>
    </p:spTree>
    <p:extLst>
      <p:ext uri="{BB962C8B-B14F-4D97-AF65-F5344CB8AC3E}">
        <p14:creationId xmlns:p14="http://schemas.microsoft.com/office/powerpoint/2010/main" val="120043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1.3.1 - Video - OSPF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a:p>
        </p:txBody>
      </p:sp>
    </p:spTree>
    <p:extLst>
      <p:ext uri="{BB962C8B-B14F-4D97-AF65-F5344CB8AC3E}">
        <p14:creationId xmlns:p14="http://schemas.microsoft.com/office/powerpoint/2010/main" val="36563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1.3.2 - </a:t>
            </a:r>
            <a:r>
              <a:rPr lang="en-US" sz="1200"/>
              <a:t>OSPF Operational States</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42474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a:t>1 – Single-Area OSPFv2</a:t>
            </a:r>
          </a:p>
          <a:p>
            <a:pPr>
              <a:buFontTx/>
              <a:buNone/>
            </a:pPr>
            <a:r>
              <a:rPr lang="en-GB"/>
              <a:t>1.0.2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1.3.2 - </a:t>
            </a:r>
            <a:r>
              <a:rPr lang="en-US" sz="1200"/>
              <a:t>OSPF Operational States (Cont.)</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606954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1.3.3 - </a:t>
            </a:r>
            <a:r>
              <a:rPr lang="en-US" sz="1200"/>
              <a:t>Establish Neighbor Adjacencies</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a:p>
        </p:txBody>
      </p:sp>
    </p:spTree>
    <p:extLst>
      <p:ext uri="{BB962C8B-B14F-4D97-AF65-F5344CB8AC3E}">
        <p14:creationId xmlns:p14="http://schemas.microsoft.com/office/powerpoint/2010/main" val="2315381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1.3.3 - </a:t>
            </a:r>
            <a:r>
              <a:rPr lang="en-US" sz="1200"/>
              <a:t>Establish Neighbor Adjacencies (Cont.)</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a:p>
        </p:txBody>
      </p:sp>
    </p:spTree>
    <p:extLst>
      <p:ext uri="{BB962C8B-B14F-4D97-AF65-F5344CB8AC3E}">
        <p14:creationId xmlns:p14="http://schemas.microsoft.com/office/powerpoint/2010/main" val="352138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1.3.4 - </a:t>
            </a:r>
            <a:r>
              <a:rPr lang="en-US" sz="1200"/>
              <a:t>Synchronizing OSPF Databases</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a:p>
        </p:txBody>
      </p:sp>
    </p:spTree>
    <p:extLst>
      <p:ext uri="{BB962C8B-B14F-4D97-AF65-F5344CB8AC3E}">
        <p14:creationId xmlns:p14="http://schemas.microsoft.com/office/powerpoint/2010/main" val="2242060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1.3.5 – </a:t>
            </a:r>
            <a:r>
              <a:rPr lang="en-US" sz="1200"/>
              <a:t>The Need for a DR</a:t>
            </a:r>
            <a:endParaRPr lang="en-US" b="1"/>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a:p>
        </p:txBody>
      </p:sp>
    </p:spTree>
    <p:extLst>
      <p:ext uri="{BB962C8B-B14F-4D97-AF65-F5344CB8AC3E}">
        <p14:creationId xmlns:p14="http://schemas.microsoft.com/office/powerpoint/2010/main" val="3609599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1.3 - OSPF Operation</a:t>
            </a:r>
          </a:p>
          <a:p>
            <a:r>
              <a:rPr lang="en-US"/>
              <a:t>1.3.6 - </a:t>
            </a:r>
            <a:r>
              <a:rPr lang="en-US" sz="1200"/>
              <a:t>LSA Flooding with a DR</a:t>
            </a:r>
          </a:p>
          <a:p>
            <a:r>
              <a:rPr lang="en-US" sz="1200" b="0"/>
              <a:t>1.3.7 – Check Your Understanding – OSPF Operation</a:t>
            </a:r>
            <a:endParaRPr lang="en-US" b="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a:p>
        </p:txBody>
      </p:sp>
    </p:spTree>
    <p:extLst>
      <p:ext uri="{BB962C8B-B14F-4D97-AF65-F5344CB8AC3E}">
        <p14:creationId xmlns:p14="http://schemas.microsoft.com/office/powerpoint/2010/main" val="1393897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1.1.2 - </a:t>
            </a:r>
            <a:r>
              <a:rPr lang="en-US" sz="1200"/>
              <a:t>Components of OSPF</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a:p>
        </p:txBody>
      </p:sp>
    </p:spTree>
    <p:extLst>
      <p:ext uri="{BB962C8B-B14F-4D97-AF65-F5344CB8AC3E}">
        <p14:creationId xmlns:p14="http://schemas.microsoft.com/office/powerpoint/2010/main" val="9163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1.1.2 - </a:t>
            </a:r>
            <a:r>
              <a:rPr lang="en-US" sz="1200"/>
              <a:t>Components of OSPF (Cont.)</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40459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1.1.2 - </a:t>
            </a:r>
            <a:r>
              <a:rPr lang="en-US" sz="1200"/>
              <a:t>Components of OSPF (Cont.)</a:t>
            </a:r>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a:p>
        </p:txBody>
      </p:sp>
    </p:spTree>
    <p:extLst>
      <p:ext uri="{BB962C8B-B14F-4D97-AF65-F5344CB8AC3E}">
        <p14:creationId xmlns:p14="http://schemas.microsoft.com/office/powerpoint/2010/main" val="427461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a:p>
        </p:txBody>
      </p:sp>
    </p:spTree>
    <p:extLst>
      <p:ext uri="{BB962C8B-B14F-4D97-AF65-F5344CB8AC3E}">
        <p14:creationId xmlns:p14="http://schemas.microsoft.com/office/powerpoint/2010/main" val="190109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Single-Area OSPFv2 Concepts</a:t>
            </a:r>
          </a:p>
          <a:p>
            <a:r>
              <a:rPr lang="en-US"/>
              <a:t>1.1 - OSPF Features and Characteristics</a:t>
            </a:r>
          </a:p>
          <a:p>
            <a:r>
              <a:rPr lang="en-US"/>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a:p>
        </p:txBody>
      </p:sp>
    </p:spTree>
    <p:extLst>
      <p:ext uri="{BB962C8B-B14F-4D97-AF65-F5344CB8AC3E}">
        <p14:creationId xmlns:p14="http://schemas.microsoft.com/office/powerpoint/2010/main" val="368285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Module 1: Single-Area OSPFv2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a:solidFill>
                  <a:schemeClr val="accent5">
                    <a:lumMod val="40000"/>
                    <a:lumOff val="60000"/>
                  </a:schemeClr>
                </a:solidFill>
              </a:rPr>
              <a:t>Enterprise Networking, Security, and Automation v7.0</a:t>
            </a:r>
          </a:p>
          <a:p>
            <a:pPr>
              <a:spcBef>
                <a:spcPts val="0"/>
              </a:spcBef>
            </a:pPr>
            <a:r>
              <a:rPr lang="en-US">
                <a:solidFill>
                  <a:schemeClr val="accent5">
                    <a:lumMod val="40000"/>
                    <a:lumOff val="60000"/>
                  </a:schemeClr>
                </a:solidFill>
              </a:rPr>
              <a:t>(ENSA)</a:t>
            </a:r>
          </a:p>
          <a:p>
            <a:endParaRPr lang="en-US"/>
          </a:p>
        </p:txBody>
      </p:sp>
    </p:spTree>
    <p:custDataLst>
      <p:tags r:id="rId1"/>
    </p:custDataLst>
    <p:extLst>
      <p:ext uri="{BB962C8B-B14F-4D97-AF65-F5344CB8AC3E}">
        <p14:creationId xmlns:p14="http://schemas.microsoft.com/office/powerpoint/2010/main" val="35278099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a:solidFill>
                  <a:srgbClr val="000000"/>
                </a:solidFill>
              </a:rPr>
              <a:t>Smaller routing tables</a:t>
            </a:r>
            <a:r>
              <a:rPr lang="en-US" sz="160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a:solidFill>
                  <a:srgbClr val="000000"/>
                </a:solidFill>
              </a:rPr>
              <a:t>Reduced link-state update overhead</a:t>
            </a:r>
            <a:r>
              <a:rPr lang="en-US" sz="160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a:solidFill>
                  <a:srgbClr val="000000"/>
                </a:solidFill>
              </a:rPr>
              <a:t>Reduced frequency of SPF calculations</a:t>
            </a:r>
            <a:r>
              <a:rPr lang="en-US" sz="160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a:solidFill>
                  <a:srgbClr val="FF0000"/>
                </a:solidFill>
              </a:rPr>
              <a:t>OSPFv3</a:t>
            </a:r>
            <a:r>
              <a:rPr lang="en-US" sz="1600">
                <a:solidFill>
                  <a:srgbClr val="000000"/>
                </a:solidFill>
              </a:rPr>
              <a:t> is the OSPFv2 equivalent </a:t>
            </a:r>
            <a:r>
              <a:rPr lang="en-US" sz="1600" b="1">
                <a:solidFill>
                  <a:srgbClr val="000000"/>
                </a:solidFill>
              </a:rPr>
              <a:t>for exchanging IPv6 prefixes</a:t>
            </a:r>
            <a:r>
              <a:rPr lang="en-US" sz="1600">
                <a:solidFill>
                  <a:srgbClr val="000000"/>
                </a:solidFill>
              </a:rPr>
              <a:t>. OSPFv3 exchanges routing information to populate the IPv6 routing table with remote prefixes.</a:t>
            </a:r>
          </a:p>
          <a:p>
            <a:pPr marL="415985" lvl="1" indent="-342900">
              <a:buFont typeface="Arial" panose="020B0604020202020204" pitchFamily="34" charset="0"/>
              <a:buChar char="•"/>
            </a:pPr>
            <a:r>
              <a:rPr lang="en-US" sz="1600" b="1">
                <a:solidFill>
                  <a:srgbClr val="000000"/>
                </a:solidFill>
              </a:rPr>
              <a:t>Note</a:t>
            </a:r>
            <a:r>
              <a:rPr lang="en-US" sz="160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a:solidFill>
                  <a:srgbClr val="000000"/>
                </a:solidFill>
              </a:rPr>
              <a:t>OSPFv3 has the </a:t>
            </a:r>
            <a:r>
              <a:rPr lang="en-US" sz="1600" b="1">
                <a:solidFill>
                  <a:srgbClr val="000000"/>
                </a:solidFill>
              </a:rPr>
              <a:t>same functionality </a:t>
            </a:r>
            <a:r>
              <a:rPr lang="en-US" sz="1600">
                <a:solidFill>
                  <a:srgbClr val="000000"/>
                </a:solidFill>
              </a:rPr>
              <a:t>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a:solidFill>
                  <a:srgbClr val="000000"/>
                </a:solidFill>
              </a:rPr>
              <a:t>OSPFv3 has </a:t>
            </a:r>
            <a:r>
              <a:rPr lang="en-US" sz="1600" b="1">
                <a:solidFill>
                  <a:srgbClr val="000000"/>
                </a:solidFill>
              </a:rPr>
              <a:t>separate processes </a:t>
            </a:r>
            <a:r>
              <a:rPr lang="en-US" sz="1600">
                <a:solidFill>
                  <a:srgbClr val="000000"/>
                </a:solidFill>
              </a:rPr>
              <a:t>from its IPv4 counterpart. The processes and operations are basically the same as in the IPv4 routing protocol, but run </a:t>
            </a:r>
            <a:r>
              <a:rPr lang="en-US" sz="1600" b="1">
                <a:solidFill>
                  <a:srgbClr val="000000"/>
                </a:solidFill>
              </a:rPr>
              <a:t>independently (</a:t>
            </a:r>
            <a:r>
              <a:rPr lang="en-US" sz="1600" b="1" err="1">
                <a:solidFill>
                  <a:srgbClr val="000000"/>
                </a:solidFill>
              </a:rPr>
              <a:t>zie</a:t>
            </a:r>
            <a:r>
              <a:rPr lang="en-US" sz="1600" b="1">
                <a:solidFill>
                  <a:srgbClr val="000000"/>
                </a:solidFill>
              </a:rPr>
              <a:t> </a:t>
            </a:r>
            <a:r>
              <a:rPr lang="en-US" sz="1600" b="1" err="1">
                <a:solidFill>
                  <a:srgbClr val="000000"/>
                </a:solidFill>
              </a:rPr>
              <a:t>figuur</a:t>
            </a:r>
            <a:r>
              <a:rPr lang="en-US" sz="1600" b="1">
                <a:solidFill>
                  <a:srgbClr val="000000"/>
                </a:solidFill>
              </a:rPr>
              <a:t> cursus)</a:t>
            </a:r>
            <a:r>
              <a:rPr lang="en-US" sz="1600">
                <a:solidFill>
                  <a:srgbClr val="000000"/>
                </a:solidFill>
              </a:rPr>
              <a:t>.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a:solidFill>
                  <a:schemeClr val="accent5">
                    <a:lumMod val="40000"/>
                    <a:lumOff val="60000"/>
                  </a:schemeClr>
                </a:solidFill>
              </a:rPr>
              <a:t>1.2 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Packets</a:t>
            </a:r>
            <a:br>
              <a:rPr lang="en-US"/>
            </a:br>
            <a:r>
              <a:rPr lang="en-US" sz="2400"/>
              <a:t>Video - OSPF Packets</a:t>
            </a:r>
          </a:p>
        </p:txBody>
      </p:sp>
      <p:sp>
        <p:nvSpPr>
          <p:cNvPr id="4" name="Content Placeholder 3">
            <a:extLst>
              <a:ext uri="{FF2B5EF4-FFF2-40B4-BE49-F238E27FC236}">
                <a16:creationId xmlns:a16="http://schemas.microsoft.com/office/drawing/2014/main" id="{9E8510FB-F408-7149-9422-E4800A06D5D3}"/>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This video will cover the following packet types:</a:t>
            </a:r>
          </a:p>
          <a:p>
            <a:pPr marL="342900" indent="-342900" algn="l">
              <a:buFont typeface="Arial" panose="020B0604020202020204" pitchFamily="34" charset="0"/>
              <a:buChar char="•"/>
            </a:pPr>
            <a:r>
              <a:rPr lang="en-US" sz="1600">
                <a:solidFill>
                  <a:srgbClr val="000000"/>
                </a:solidFill>
              </a:rPr>
              <a:t>Hello</a:t>
            </a:r>
          </a:p>
          <a:p>
            <a:pPr marL="342900" indent="-342900" algn="l">
              <a:buFont typeface="Arial" panose="020B0604020202020204" pitchFamily="34" charset="0"/>
              <a:buChar char="•"/>
            </a:pPr>
            <a:r>
              <a:rPr lang="en-US" sz="1600">
                <a:solidFill>
                  <a:srgbClr val="000000"/>
                </a:solidFill>
              </a:rPr>
              <a:t>Database Description (DBD)</a:t>
            </a:r>
          </a:p>
          <a:p>
            <a:pPr marL="342900" indent="-342900" algn="l">
              <a:buFont typeface="Arial" panose="020B0604020202020204" pitchFamily="34" charset="0"/>
              <a:buChar char="•"/>
            </a:pPr>
            <a:r>
              <a:rPr lang="en-US" sz="1600">
                <a:solidFill>
                  <a:srgbClr val="000000"/>
                </a:solidFill>
              </a:rPr>
              <a:t>Link-State Request (LSR)</a:t>
            </a:r>
          </a:p>
          <a:p>
            <a:pPr marL="342900" indent="-342900" algn="l">
              <a:buFont typeface="Arial" panose="020B0604020202020204" pitchFamily="34" charset="0"/>
              <a:buChar char="•"/>
            </a:pPr>
            <a:r>
              <a:rPr lang="en-US" sz="1600">
                <a:solidFill>
                  <a:srgbClr val="000000"/>
                </a:solidFill>
              </a:rPr>
              <a:t>Link-State Update (LSU)</a:t>
            </a:r>
          </a:p>
          <a:p>
            <a:pPr marL="342900" indent="-342900" algn="l">
              <a:buFont typeface="Arial" panose="020B0604020202020204" pitchFamily="34" charset="0"/>
              <a:buChar char="•"/>
            </a:pPr>
            <a:r>
              <a:rPr lang="en-US" sz="1600">
                <a:solidFill>
                  <a:srgbClr val="000000"/>
                </a:solidFill>
              </a:rPr>
              <a:t>Link-State Acknowledgment (</a:t>
            </a:r>
            <a:r>
              <a:rPr lang="en-US" sz="1600" err="1">
                <a:solidFill>
                  <a:srgbClr val="000000"/>
                </a:solidFill>
              </a:rPr>
              <a:t>LSAck</a:t>
            </a:r>
            <a:r>
              <a:rPr lang="en-US" sz="1600">
                <a:solidFill>
                  <a:srgbClr val="000000"/>
                </a:solidFill>
              </a:rPr>
              <a:t>)</a:t>
            </a: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Packets</a:t>
            </a:r>
            <a:br>
              <a:rPr lang="en-US"/>
            </a:br>
            <a:r>
              <a:rPr lang="en-US" sz="240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a:effectLst/>
                        </a:rPr>
                        <a:t>Type</a:t>
                      </a:r>
                      <a:endParaRPr lang="en-US">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a:effectLst/>
                        </a:rPr>
                        <a:t>Description</a:t>
                      </a:r>
                      <a:endParaRPr lang="en-US">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Packets</a:t>
            </a:r>
            <a:br>
              <a:rPr lang="en-US"/>
            </a:br>
            <a:r>
              <a:rPr lang="en-US" sz="240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b="1">
                <a:solidFill>
                  <a:srgbClr val="000000"/>
                </a:solidFill>
              </a:rPr>
              <a:t>LSUs are also used to forward OSPF routing updates</a:t>
            </a:r>
            <a:r>
              <a:rPr lang="en-US" sz="1600">
                <a:solidFill>
                  <a:srgbClr val="000000"/>
                </a:solidFill>
              </a:rPr>
              <a:t>. An LSU packet can contain </a:t>
            </a:r>
            <a:r>
              <a:rPr lang="en-US" sz="1600" b="1">
                <a:solidFill>
                  <a:srgbClr val="000000"/>
                </a:solidFill>
              </a:rPr>
              <a:t>11 different types of OSPFv2 LSAs</a:t>
            </a:r>
            <a:r>
              <a:rPr lang="en-US" sz="1600">
                <a:solidFill>
                  <a:srgbClr val="000000"/>
                </a:solidFill>
              </a:rPr>
              <a:t>. OSPFv3 renamed several of these LSAs and also contains two additional LSAs.</a:t>
            </a:r>
          </a:p>
          <a:p>
            <a:pPr marL="342900" indent="-342900" algn="l">
              <a:buFont typeface="Arial" panose="020B0604020202020204" pitchFamily="34" charset="0"/>
              <a:buChar char="•"/>
            </a:pPr>
            <a:r>
              <a:rPr lang="en-US" sz="1600">
                <a:solidFill>
                  <a:srgbClr val="000000"/>
                </a:solidFill>
              </a:rPr>
              <a:t>LSU and LSA are often used interchangeably, </a:t>
            </a:r>
            <a:r>
              <a:rPr lang="en-US" sz="1600" b="1">
                <a:solidFill>
                  <a:srgbClr val="000000"/>
                </a:solidFill>
              </a:rPr>
              <a:t>but the correct hierarchy is LSU packets contain LSA messages.</a:t>
            </a:r>
          </a:p>
          <a:p>
            <a:pPr marL="342900" indent="-342900" algn="l">
              <a:buFont typeface="Arial" panose="020B0604020202020204" pitchFamily="34" charset="0"/>
              <a:buChar char="•"/>
            </a:pPr>
            <a:endParaRPr lang="en-US" sz="160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Packets</a:t>
            </a:r>
            <a:br>
              <a:rPr lang="en-US"/>
            </a:br>
            <a:r>
              <a:rPr lang="en-US" sz="240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a:solidFill>
                  <a:srgbClr val="000000"/>
                </a:solidFill>
              </a:rPr>
              <a:t>The OSPF </a:t>
            </a:r>
            <a:r>
              <a:rPr lang="en-US" sz="1600" b="1">
                <a:solidFill>
                  <a:srgbClr val="FF0000"/>
                </a:solidFill>
              </a:rPr>
              <a:t>Type 1</a:t>
            </a:r>
            <a:r>
              <a:rPr lang="en-US" sz="1600">
                <a:solidFill>
                  <a:srgbClr val="000000"/>
                </a:solidFill>
              </a:rPr>
              <a:t> packet is the Hello packet. Hello packets are used to do the following:</a:t>
            </a:r>
          </a:p>
          <a:p>
            <a:pPr marL="342900" indent="-342900" algn="l">
              <a:buFont typeface="Arial" panose="020B0604020202020204" pitchFamily="34" charset="0"/>
              <a:buChar char="•"/>
            </a:pPr>
            <a:r>
              <a:rPr lang="en-US" sz="1600" b="1">
                <a:solidFill>
                  <a:srgbClr val="000000"/>
                </a:solidFill>
              </a:rPr>
              <a:t>Discover</a:t>
            </a:r>
            <a:r>
              <a:rPr lang="en-US" sz="1600">
                <a:solidFill>
                  <a:srgbClr val="000000"/>
                </a:solidFill>
              </a:rPr>
              <a:t> OSPF </a:t>
            </a:r>
            <a:r>
              <a:rPr lang="en-US" sz="1600" b="1">
                <a:solidFill>
                  <a:srgbClr val="000000"/>
                </a:solidFill>
              </a:rPr>
              <a:t>neighbors</a:t>
            </a:r>
            <a:r>
              <a:rPr lang="en-US" sz="1600">
                <a:solidFill>
                  <a:srgbClr val="000000"/>
                </a:solidFill>
              </a:rPr>
              <a:t> and </a:t>
            </a:r>
            <a:r>
              <a:rPr lang="en-US" sz="1600" b="1">
                <a:solidFill>
                  <a:srgbClr val="FF0000"/>
                </a:solidFill>
              </a:rPr>
              <a:t>establish neighbor adjacencies</a:t>
            </a:r>
            <a:r>
              <a:rPr lang="en-US" sz="1600">
                <a:solidFill>
                  <a:srgbClr val="000000"/>
                </a:solidFill>
              </a:rPr>
              <a:t>.</a:t>
            </a:r>
          </a:p>
          <a:p>
            <a:pPr marL="342900" indent="-342900" algn="l">
              <a:buFont typeface="Arial" panose="020B0604020202020204" pitchFamily="34" charset="0"/>
              <a:buChar char="•"/>
            </a:pPr>
            <a:r>
              <a:rPr lang="en-US" sz="1600">
                <a:solidFill>
                  <a:srgbClr val="000000"/>
                </a:solidFill>
              </a:rPr>
              <a:t>Advertise </a:t>
            </a:r>
            <a:r>
              <a:rPr lang="en-US" sz="1600" b="1">
                <a:solidFill>
                  <a:srgbClr val="000000"/>
                </a:solidFill>
              </a:rPr>
              <a:t>parameters</a:t>
            </a:r>
            <a:r>
              <a:rPr lang="en-US" sz="1600">
                <a:solidFill>
                  <a:srgbClr val="000000"/>
                </a:solidFill>
              </a:rPr>
              <a:t> on which two routers must agree to become neighbors.</a:t>
            </a:r>
          </a:p>
          <a:p>
            <a:pPr marL="342900" indent="-342900" algn="l">
              <a:buFont typeface="Arial" panose="020B0604020202020204" pitchFamily="34" charset="0"/>
              <a:buChar char="•"/>
            </a:pPr>
            <a:r>
              <a:rPr lang="en-US" sz="1600" b="1">
                <a:solidFill>
                  <a:srgbClr val="000000"/>
                </a:solidFill>
              </a:rPr>
              <a:t>Elect the Designated Router (DR) and Backup Designated Router (BDR) </a:t>
            </a:r>
            <a:r>
              <a:rPr lang="en-US" sz="1600">
                <a:solidFill>
                  <a:srgbClr val="000000"/>
                </a:solidFill>
              </a:rPr>
              <a:t>on multiaccess networks like Ethernet. Point-to-point links do not require DR or BDR.</a:t>
            </a:r>
          </a:p>
          <a:p>
            <a:pPr marL="342900" indent="-342900" algn="l">
              <a:buFont typeface="Arial" panose="020B0604020202020204" pitchFamily="34" charset="0"/>
              <a:buChar char="•"/>
            </a:pPr>
            <a:endParaRPr lang="en-US" sz="160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a:solidFill>
                  <a:schemeClr val="accent5">
                    <a:lumMod val="40000"/>
                    <a:lumOff val="60000"/>
                  </a:schemeClr>
                </a:solidFill>
              </a:rPr>
              <a:t>1.3 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Video - OSPF Operation</a:t>
            </a:r>
          </a:p>
        </p:txBody>
      </p:sp>
      <p:sp>
        <p:nvSpPr>
          <p:cNvPr id="4" name="Content Placeholder 3">
            <a:extLst>
              <a:ext uri="{FF2B5EF4-FFF2-40B4-BE49-F238E27FC236}">
                <a16:creationId xmlns:a16="http://schemas.microsoft.com/office/drawing/2014/main" id="{AE96DAE0-ABB7-8F4B-8EBE-ADCDF1FC147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a:solidFill>
                  <a:srgbClr val="000000"/>
                </a:solidFill>
              </a:rPr>
              <a:t>This video will cover the 7 states of OSPF operation:</a:t>
            </a:r>
          </a:p>
          <a:p>
            <a:pPr marL="342900" indent="-342900" algn="l">
              <a:buFont typeface="Arial" panose="020B0604020202020204" pitchFamily="34" charset="0"/>
              <a:buChar char="•"/>
            </a:pPr>
            <a:r>
              <a:rPr lang="en-US" sz="1600">
                <a:solidFill>
                  <a:srgbClr val="000000"/>
                </a:solidFill>
              </a:rPr>
              <a:t>Down state</a:t>
            </a:r>
          </a:p>
          <a:p>
            <a:pPr marL="342900" indent="-342900" algn="l">
              <a:buFont typeface="Arial" panose="020B0604020202020204" pitchFamily="34" charset="0"/>
              <a:buChar char="•"/>
            </a:pPr>
            <a:r>
              <a:rPr lang="en-US" sz="1600">
                <a:solidFill>
                  <a:srgbClr val="000000"/>
                </a:solidFill>
              </a:rPr>
              <a:t>Init state</a:t>
            </a:r>
          </a:p>
          <a:p>
            <a:pPr marL="342900" indent="-342900" algn="l">
              <a:buFont typeface="Arial" panose="020B0604020202020204" pitchFamily="34" charset="0"/>
              <a:buChar char="•"/>
            </a:pPr>
            <a:r>
              <a:rPr lang="en-US" sz="1600">
                <a:solidFill>
                  <a:srgbClr val="000000"/>
                </a:solidFill>
              </a:rPr>
              <a:t>Two-way state</a:t>
            </a:r>
          </a:p>
          <a:p>
            <a:pPr marL="342900" indent="-342900" algn="l">
              <a:buFont typeface="Arial" panose="020B0604020202020204" pitchFamily="34" charset="0"/>
              <a:buChar char="•"/>
            </a:pPr>
            <a:r>
              <a:rPr lang="en-US" sz="1600" err="1">
                <a:solidFill>
                  <a:srgbClr val="000000"/>
                </a:solidFill>
              </a:rPr>
              <a:t>ExStart</a:t>
            </a:r>
            <a:r>
              <a:rPr lang="en-US" sz="1600">
                <a:solidFill>
                  <a:srgbClr val="000000"/>
                </a:solidFill>
              </a:rPr>
              <a:t> state</a:t>
            </a:r>
          </a:p>
          <a:p>
            <a:pPr marL="342900" indent="-342900" algn="l">
              <a:buFont typeface="Arial" panose="020B0604020202020204" pitchFamily="34" charset="0"/>
              <a:buChar char="•"/>
            </a:pPr>
            <a:r>
              <a:rPr lang="en-US" sz="1600">
                <a:solidFill>
                  <a:srgbClr val="000000"/>
                </a:solidFill>
              </a:rPr>
              <a:t>Exchange state</a:t>
            </a:r>
          </a:p>
          <a:p>
            <a:pPr marL="342900" indent="-342900" algn="l">
              <a:buFont typeface="Arial" panose="020B0604020202020204" pitchFamily="34" charset="0"/>
              <a:buChar char="•"/>
            </a:pPr>
            <a:r>
              <a:rPr lang="en-US" sz="1600">
                <a:solidFill>
                  <a:srgbClr val="000000"/>
                </a:solidFill>
              </a:rPr>
              <a:t>Loading state</a:t>
            </a:r>
          </a:p>
          <a:p>
            <a:pPr marL="342900" indent="-342900" algn="l">
              <a:buFont typeface="Arial" panose="020B0604020202020204" pitchFamily="34" charset="0"/>
              <a:buChar char="•"/>
            </a:pPr>
            <a:r>
              <a:rPr lang="en-US" sz="1600">
                <a:solidFill>
                  <a:srgbClr val="000000"/>
                </a:solidFill>
              </a:rPr>
              <a:t>Full state</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a:effectLst/>
                        </a:rPr>
                        <a:t>No Hello packets received = Down.</a:t>
                      </a:r>
                    </a:p>
                    <a:p>
                      <a:pPr fontAlgn="ctr">
                        <a:buFont typeface="Arial" panose="020B0604020202020204" pitchFamily="34" charset="0"/>
                        <a:buChar char="•"/>
                      </a:pPr>
                      <a:r>
                        <a:rPr lang="en-US" sz="1600" b="0">
                          <a:effectLst/>
                        </a:rPr>
                        <a:t>Router sends Hello packets.</a:t>
                      </a:r>
                    </a:p>
                    <a:p>
                      <a:pPr fontAlgn="ctr">
                        <a:buFont typeface="Arial" panose="020B0604020202020204" pitchFamily="34" charset="0"/>
                        <a:buChar char="•"/>
                      </a:pPr>
                      <a:r>
                        <a:rPr lang="en-US" sz="1600" b="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a:effectLst/>
                        </a:rPr>
                        <a:t>Hello packets are received from the neighbor.</a:t>
                      </a:r>
                    </a:p>
                    <a:p>
                      <a:pPr fontAlgn="ctr">
                        <a:buFont typeface="Arial" panose="020B0604020202020204" pitchFamily="34" charset="0"/>
                        <a:buChar char="•"/>
                      </a:pPr>
                      <a:r>
                        <a:rPr lang="en-US" sz="1600" b="0">
                          <a:effectLst/>
                        </a:rPr>
                        <a:t>They contain the Router ID of the sending router.</a:t>
                      </a:r>
                    </a:p>
                    <a:p>
                      <a:pPr fontAlgn="ctr">
                        <a:buFont typeface="Arial" panose="020B0604020202020204" pitchFamily="34" charset="0"/>
                        <a:buChar char="•"/>
                      </a:pPr>
                      <a:r>
                        <a:rPr lang="en-US" sz="1600" b="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a:effectLst/>
                        </a:rPr>
                        <a:t>In this state, communication between the two routers is bidirectional.</a:t>
                      </a:r>
                    </a:p>
                    <a:p>
                      <a:pPr fontAlgn="ctr">
                        <a:buFont typeface="Arial" panose="020B0604020202020204" pitchFamily="34" charset="0"/>
                        <a:buChar char="•"/>
                      </a:pPr>
                      <a:r>
                        <a:rPr lang="en-US" sz="1600" b="0">
                          <a:effectLst/>
                        </a:rPr>
                        <a:t>On </a:t>
                      </a:r>
                      <a:r>
                        <a:rPr lang="en-US" sz="1600" b="0" err="1">
                          <a:effectLst/>
                        </a:rPr>
                        <a:t>multiaccess</a:t>
                      </a:r>
                      <a:r>
                        <a:rPr lang="en-US" sz="1600" b="0">
                          <a:effectLst/>
                        </a:rPr>
                        <a:t> links, the routers elect a DR and a BDR.</a:t>
                      </a:r>
                    </a:p>
                    <a:p>
                      <a:pPr fontAlgn="ctr">
                        <a:buFont typeface="Arial" panose="020B0604020202020204" pitchFamily="34" charset="0"/>
                        <a:buChar char="•"/>
                      </a:pPr>
                      <a:r>
                        <a:rPr lang="en-US" sz="1600" b="0">
                          <a:effectLst/>
                        </a:rPr>
                        <a:t>Transition to </a:t>
                      </a:r>
                      <a:r>
                        <a:rPr lang="en-US" sz="1600" b="0" err="1">
                          <a:effectLst/>
                        </a:rPr>
                        <a:t>ExStart</a:t>
                      </a:r>
                      <a:r>
                        <a:rPr lang="en-US" sz="1600" b="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a:solidFill>
                  <a:schemeClr val="tx1"/>
                </a:solidFill>
                <a:ea typeface="Calibri" panose="020F0502020204030204" pitchFamily="34" charset="0"/>
                <a:cs typeface="Calibri" panose="020F0502020204030204" pitchFamily="34" charset="0"/>
              </a:rPr>
              <a:t>Module Title: </a:t>
            </a:r>
            <a:r>
              <a:rPr lang="en-US"/>
              <a:t>Single-Area OSPF Concepts</a:t>
            </a:r>
            <a:endParaRPr lang="en-US" altLang="en-US" sz="140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a:solidFill>
                <a:schemeClr val="tx1"/>
              </a:solidFill>
            </a:endParaRPr>
          </a:p>
          <a:p>
            <a:pPr marL="0" lvl="0" indent="0" defTabSz="914400" eaLnBrk="0" hangingPunct="0">
              <a:spcBef>
                <a:spcPct val="0"/>
              </a:spcBef>
              <a:spcAft>
                <a:spcPct val="0"/>
              </a:spcAft>
              <a:buClrTx/>
              <a:buSzTx/>
              <a:buNone/>
            </a:pPr>
            <a:r>
              <a:rPr lang="en-US" altLang="en-US" sz="1400" b="1">
                <a:solidFill>
                  <a:schemeClr val="tx1"/>
                </a:solidFill>
                <a:ea typeface="Calibri" panose="020F0502020204030204" pitchFamily="34" charset="0"/>
                <a:cs typeface="Calibri" panose="020F0502020204030204" pitchFamily="34" charset="0"/>
              </a:rPr>
              <a:t>Module Objective</a:t>
            </a:r>
            <a:r>
              <a:rPr lang="en-US" altLang="en-US" sz="1400">
                <a:solidFill>
                  <a:schemeClr val="tx1"/>
                </a:solidFill>
                <a:ea typeface="Calibri" panose="020F0502020204030204" pitchFamily="34" charset="0"/>
                <a:cs typeface="Calibri" panose="020F0502020204030204" pitchFamily="34" charset="0"/>
              </a:rPr>
              <a:t>: </a:t>
            </a:r>
            <a:r>
              <a:rPr lang="en-US"/>
              <a:t>Explain how single-area OSPF operates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03229763"/>
              </p:ext>
            </p:extLst>
          </p:nvPr>
        </p:nvGraphicFramePr>
        <p:xfrm>
          <a:off x="450866" y="1968407"/>
          <a:ext cx="7896830" cy="144780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579019526"/>
                    </a:ext>
                  </a:extLst>
                </a:gridCol>
                <a:gridCol w="5220674">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OSPF Operation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single-area OSPF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329506921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err="1">
                          <a:effectLst/>
                        </a:rPr>
                        <a:t>ExStart</a:t>
                      </a:r>
                      <a:r>
                        <a:rPr lang="en-US" sz="1600" b="1">
                          <a:effectLst/>
                        </a:rPr>
                        <a:t> State</a:t>
                      </a:r>
                      <a:endParaRPr lang="en-US" sz="1600" b="0">
                        <a:effectLst/>
                      </a:endParaRPr>
                    </a:p>
                  </a:txBody>
                  <a:tcPr marL="47625" marR="47625" marT="47625" marB="47625" anchor="ctr"/>
                </a:tc>
                <a:tc>
                  <a:txBody>
                    <a:bodyPr/>
                    <a:lstStyle/>
                    <a:p>
                      <a:pPr fontAlgn="ctr"/>
                      <a:r>
                        <a:rPr lang="en-US" sz="1600" b="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a:effectLst/>
                        </a:rPr>
                        <a:t>Routers exchange DBD packets.</a:t>
                      </a:r>
                    </a:p>
                    <a:p>
                      <a:pPr fontAlgn="ctr">
                        <a:buFont typeface="Arial" panose="020B0604020202020204" pitchFamily="34" charset="0"/>
                        <a:buChar char="•"/>
                      </a:pPr>
                      <a:r>
                        <a:rPr lang="en-US" sz="1600" b="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a:effectLst/>
                        </a:rPr>
                        <a:t>LSRs and LSUs are used to gain additional route information.</a:t>
                      </a:r>
                    </a:p>
                    <a:p>
                      <a:pPr fontAlgn="ctr">
                        <a:buFont typeface="Arial" panose="020B0604020202020204" pitchFamily="34" charset="0"/>
                        <a:buChar char="•"/>
                      </a:pPr>
                      <a:r>
                        <a:rPr lang="en-US" sz="1600" b="0">
                          <a:effectLst/>
                        </a:rPr>
                        <a:t>Routes are processed using the SPF algorithm.</a:t>
                      </a:r>
                    </a:p>
                    <a:p>
                      <a:pPr fontAlgn="ctr">
                        <a:buFont typeface="Arial" panose="020B0604020202020204" pitchFamily="34" charset="0"/>
                        <a:buChar char="•"/>
                      </a:pPr>
                      <a:r>
                        <a:rPr lang="en-US" sz="1600" b="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a:solidFill>
                  <a:srgbClr val="000000"/>
                </a:solidFill>
              </a:rPr>
              <a:t>To determine if there is an OSPF neighbor on the link, the router sends a </a:t>
            </a:r>
            <a:r>
              <a:rPr lang="en-US" sz="1600" b="1">
                <a:solidFill>
                  <a:srgbClr val="000000"/>
                </a:solidFill>
              </a:rPr>
              <a:t>Hello packet </a:t>
            </a:r>
            <a:r>
              <a:rPr lang="en-US" sz="1600">
                <a:solidFill>
                  <a:srgbClr val="000000"/>
                </a:solidFill>
              </a:rPr>
              <a:t>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a:solidFill>
                  <a:srgbClr val="000000"/>
                </a:solidFill>
              </a:rPr>
              <a:t>The </a:t>
            </a:r>
            <a:r>
              <a:rPr lang="en-US" sz="1600" b="1">
                <a:solidFill>
                  <a:srgbClr val="000000"/>
                </a:solidFill>
              </a:rPr>
              <a:t>OSPF router ID </a:t>
            </a:r>
            <a:r>
              <a:rPr lang="en-US" sz="1600">
                <a:solidFill>
                  <a:srgbClr val="000000"/>
                </a:solidFill>
              </a:rPr>
              <a:t>is used by the OSPF process to uniquely </a:t>
            </a:r>
            <a:r>
              <a:rPr lang="en-US" sz="1600" b="1">
                <a:solidFill>
                  <a:srgbClr val="000000"/>
                </a:solidFill>
              </a:rPr>
              <a:t>identify</a:t>
            </a:r>
            <a:r>
              <a:rPr lang="en-US" sz="1600">
                <a:solidFill>
                  <a:srgbClr val="000000"/>
                </a:solidFill>
              </a:rPr>
              <a:t>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a:solidFill>
                  <a:srgbClr val="000000"/>
                </a:solidFill>
              </a:rPr>
              <a:t>When a neighboring OSPF-enabled router receives a Hello packet with a router ID that is not within its neighbor list, the receiving router attempts to establish an </a:t>
            </a:r>
            <a:r>
              <a:rPr lang="en-US" sz="1600" b="1">
                <a:solidFill>
                  <a:srgbClr val="000000"/>
                </a:solidFill>
              </a:rPr>
              <a:t>adjacency</a:t>
            </a:r>
            <a:r>
              <a:rPr lang="en-US" sz="1600">
                <a:solidFill>
                  <a:srgbClr val="000000"/>
                </a:solidFill>
              </a:rPr>
              <a:t> with the initiating router.</a:t>
            </a:r>
          </a:p>
          <a:p>
            <a:pPr marL="342900" indent="-342900" algn="l">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584775"/>
          </a:xfrm>
          <a:prstGeom prst="rect">
            <a:avLst/>
          </a:prstGeom>
        </p:spPr>
        <p:txBody>
          <a:bodyPr wrap="square" lIns="91440" tIns="45720" rIns="91440" bIns="45720" anchor="t">
            <a:spAutoFit/>
          </a:bodyPr>
          <a:lstStyle/>
          <a:p>
            <a:r>
              <a:rPr lang="en-US" sz="1600">
                <a:solidFill>
                  <a:srgbClr val="58585B"/>
                </a:solidFill>
                <a:latin typeface="+mn-lt"/>
                <a:ea typeface="ＭＳ Ｐゴシック"/>
              </a:rPr>
              <a:t>The process routers use to establish adjacency on a multiaccess network (</a:t>
            </a:r>
            <a:r>
              <a:rPr lang="en-US" sz="1600" err="1">
                <a:solidFill>
                  <a:srgbClr val="58585B"/>
                </a:solidFill>
                <a:latin typeface="+mn-lt"/>
                <a:ea typeface="ＭＳ Ｐゴシック"/>
              </a:rPr>
              <a:t>zie</a:t>
            </a:r>
            <a:r>
              <a:rPr lang="en-US" sz="1600">
                <a:solidFill>
                  <a:srgbClr val="58585B"/>
                </a:solidFill>
                <a:latin typeface="+mn-lt"/>
                <a:ea typeface="ＭＳ Ｐゴシック"/>
              </a:rPr>
              <a:t> cursus 1.3.3):</a:t>
            </a:r>
            <a:endParaRPr lang="en-US" sz="1600">
              <a:latin typeface="+mn-lt"/>
              <a:ea typeface="ＭＳ Ｐゴシック"/>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a:t>1</a:t>
                      </a:r>
                    </a:p>
                  </a:txBody>
                  <a:tcPr/>
                </a:tc>
                <a:tc>
                  <a:txBody>
                    <a:bodyPr/>
                    <a:lstStyle/>
                    <a:p>
                      <a:r>
                        <a:rPr lang="en-US" sz="1200" b="0"/>
                        <a:t>Down to Init State</a:t>
                      </a:r>
                    </a:p>
                  </a:txBody>
                  <a:tcPr/>
                </a:tc>
                <a:tc>
                  <a:txBody>
                    <a:bodyPr/>
                    <a:lstStyle/>
                    <a:p>
                      <a:r>
                        <a:rPr lang="en-US" sz="1200" b="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a:t>2</a:t>
                      </a:r>
                    </a:p>
                  </a:txBody>
                  <a:tcPr/>
                </a:tc>
                <a:tc>
                  <a:txBody>
                    <a:bodyPr/>
                    <a:lstStyle/>
                    <a:p>
                      <a:r>
                        <a:rPr lang="en-US" sz="1200" b="0"/>
                        <a:t>Init State</a:t>
                      </a:r>
                    </a:p>
                  </a:txBody>
                  <a:tcPr/>
                </a:tc>
                <a:tc>
                  <a:txBody>
                    <a:bodyPr/>
                    <a:lstStyle/>
                    <a:p>
                      <a:r>
                        <a:rPr lang="en-US" sz="1200" b="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a:t>3</a:t>
                      </a:r>
                    </a:p>
                  </a:txBody>
                  <a:tcPr/>
                </a:tc>
                <a:tc>
                  <a:txBody>
                    <a:bodyPr/>
                    <a:lstStyle/>
                    <a:p>
                      <a:r>
                        <a:rPr lang="en-US" sz="1200" b="0"/>
                        <a:t>Two-Way State</a:t>
                      </a:r>
                    </a:p>
                  </a:txBody>
                  <a:tcPr/>
                </a:tc>
                <a:tc>
                  <a:txBody>
                    <a:bodyPr/>
                    <a:lstStyle/>
                    <a:p>
                      <a:r>
                        <a:rPr lang="en-US" sz="1200" b="0"/>
                        <a:t>R1 receives R2’s hello and notices that the message contains the R1 router ID in the list of R2’s neighbors. R1 adds R2’s router ID to the neighbor list and transitions to the Two-Way State.</a:t>
                      </a:r>
                    </a:p>
                    <a:p>
                      <a:r>
                        <a:rPr lang="en-US" sz="1200" b="0"/>
                        <a:t>If R1 and R2 are connected with a point-to-point link, they transition to </a:t>
                      </a:r>
                      <a:r>
                        <a:rPr lang="en-US" sz="1200" b="0" err="1"/>
                        <a:t>ExStart</a:t>
                      </a:r>
                      <a:endParaRPr lang="en-US" sz="1200" b="0"/>
                    </a:p>
                    <a:p>
                      <a:r>
                        <a:rPr lang="en-US" sz="1200" b="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a:t>4</a:t>
                      </a:r>
                    </a:p>
                  </a:txBody>
                  <a:tcPr/>
                </a:tc>
                <a:tc>
                  <a:txBody>
                    <a:bodyPr/>
                    <a:lstStyle/>
                    <a:p>
                      <a:r>
                        <a:rPr lang="en-US" sz="1200" b="0"/>
                        <a:t>Elect the DR &amp; BDR</a:t>
                      </a:r>
                    </a:p>
                  </a:txBody>
                  <a:tcPr/>
                </a:tc>
                <a:tc>
                  <a:txBody>
                    <a:bodyPr/>
                    <a:lstStyle/>
                    <a:p>
                      <a:r>
                        <a:rPr lang="en-US" sz="1200" b="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lIns="91420" tIns="45710" rIns="91420" bIns="45710" anchor="t">
            <a:noAutofit/>
          </a:bodyPr>
          <a:lstStyle/>
          <a:p>
            <a:pPr marL="0" indent="0" algn="l"/>
            <a:r>
              <a:rPr lang="en-US" sz="1600">
                <a:solidFill>
                  <a:srgbClr val="000000"/>
                </a:solidFill>
                <a:ea typeface="ＭＳ Ｐゴシック"/>
              </a:rPr>
              <a:t>After the </a:t>
            </a:r>
            <a:r>
              <a:rPr lang="en-US" sz="1600" b="1">
                <a:solidFill>
                  <a:srgbClr val="000000"/>
                </a:solidFill>
                <a:ea typeface="ＭＳ Ｐゴシック"/>
              </a:rPr>
              <a:t>Two-Way state</a:t>
            </a:r>
            <a:r>
              <a:rPr lang="en-US" sz="1600">
                <a:solidFill>
                  <a:srgbClr val="000000"/>
                </a:solidFill>
                <a:ea typeface="ＭＳ Ｐゴシック"/>
              </a:rPr>
              <a:t>, routers transition to </a:t>
            </a:r>
            <a:r>
              <a:rPr lang="en-US" sz="1600" b="1">
                <a:solidFill>
                  <a:srgbClr val="000000"/>
                </a:solidFill>
                <a:ea typeface="ＭＳ Ｐゴシック"/>
              </a:rPr>
              <a:t>database synchronization states</a:t>
            </a:r>
            <a:r>
              <a:rPr lang="en-US" sz="1600">
                <a:solidFill>
                  <a:srgbClr val="000000"/>
                </a:solidFill>
                <a:ea typeface="ＭＳ Ｐゴシック"/>
              </a:rPr>
              <a:t>. This is a </a:t>
            </a:r>
            <a:r>
              <a:rPr lang="en-US" sz="1600" b="1">
                <a:solidFill>
                  <a:srgbClr val="000000"/>
                </a:solidFill>
                <a:ea typeface="ＭＳ Ｐゴシック"/>
              </a:rPr>
              <a:t>three step process</a:t>
            </a:r>
            <a:r>
              <a:rPr lang="en-US" sz="1600">
                <a:solidFill>
                  <a:srgbClr val="000000"/>
                </a:solidFill>
                <a:ea typeface="ＭＳ Ｐゴシック"/>
              </a:rPr>
              <a:t>, as follows (</a:t>
            </a:r>
            <a:r>
              <a:rPr lang="en-US" sz="1600" err="1">
                <a:solidFill>
                  <a:srgbClr val="000000"/>
                </a:solidFill>
                <a:ea typeface="ＭＳ Ｐゴシック"/>
              </a:rPr>
              <a:t>zie</a:t>
            </a:r>
            <a:r>
              <a:rPr lang="en-US" sz="1600">
                <a:solidFill>
                  <a:srgbClr val="000000"/>
                </a:solidFill>
                <a:ea typeface="ＭＳ Ｐゴシック"/>
              </a:rPr>
              <a:t> cursus 1.3.4):</a:t>
            </a:r>
          </a:p>
          <a:p>
            <a:pPr lvl="1"/>
            <a:r>
              <a:rPr lang="en-US" sz="1600" b="1">
                <a:solidFill>
                  <a:srgbClr val="FF0000"/>
                </a:solidFill>
              </a:rPr>
              <a:t>Decide first router</a:t>
            </a:r>
            <a:r>
              <a:rPr lang="en-US" sz="1600">
                <a:solidFill>
                  <a:srgbClr val="000000"/>
                </a:solidFill>
              </a:rPr>
              <a:t>: The router with the highest router ID sends its DBD first.</a:t>
            </a:r>
          </a:p>
          <a:p>
            <a:pPr lvl="1"/>
            <a:r>
              <a:rPr lang="en-US" sz="1600" b="1">
                <a:solidFill>
                  <a:srgbClr val="FF0000"/>
                </a:solidFill>
              </a:rPr>
              <a:t>Exchange DBDs</a:t>
            </a:r>
            <a:r>
              <a:rPr lang="en-US" sz="1600">
                <a:solidFill>
                  <a:srgbClr val="000000"/>
                </a:solidFill>
              </a:rPr>
              <a:t>: As many as needed to convey the database. The other router must acknowledge each DBD with an </a:t>
            </a:r>
            <a:r>
              <a:rPr lang="en-US" sz="1600" err="1">
                <a:solidFill>
                  <a:srgbClr val="000000"/>
                </a:solidFill>
              </a:rPr>
              <a:t>LSAck</a:t>
            </a:r>
            <a:r>
              <a:rPr lang="en-US" sz="1600">
                <a:solidFill>
                  <a:srgbClr val="000000"/>
                </a:solidFill>
              </a:rPr>
              <a:t> packet.</a:t>
            </a:r>
          </a:p>
          <a:p>
            <a:pPr lvl="1"/>
            <a:r>
              <a:rPr lang="en-US" sz="1600" b="1">
                <a:solidFill>
                  <a:srgbClr val="FF0000"/>
                </a:solidFill>
              </a:rPr>
              <a:t>Send an LSR</a:t>
            </a:r>
            <a:r>
              <a:rPr lang="en-US" sz="1600">
                <a:solidFill>
                  <a:srgbClr val="000000"/>
                </a:solidFill>
              </a:rPr>
              <a:t>: Each router compares the DBD information with the local LSDB. If the DBD has more current link information, the router transitions to the loading state.</a:t>
            </a:r>
          </a:p>
          <a:p>
            <a:pPr lvl="1"/>
            <a:endParaRPr lang="en-US" sz="1600">
              <a:solidFill>
                <a:srgbClr val="000000"/>
              </a:solidFill>
            </a:endParaRPr>
          </a:p>
          <a:p>
            <a:pPr marL="142875" lvl="1" indent="0">
              <a:buNone/>
            </a:pPr>
            <a:r>
              <a:rPr lang="en-US" sz="1600">
                <a:solidFill>
                  <a:srgbClr val="000000"/>
                </a:solidFill>
                <a:ea typeface="ＭＳ Ｐゴシック"/>
              </a:rPr>
              <a:t>After all LSRs have been exchanged and satisfied, the routers are considered synchronized and in a full state. </a:t>
            </a:r>
            <a:r>
              <a:rPr lang="en-US" sz="1600" b="1">
                <a:solidFill>
                  <a:srgbClr val="000000"/>
                </a:solidFill>
                <a:ea typeface="ＭＳ Ｐゴシック"/>
              </a:rPr>
              <a:t>Updates (LSUs) are sent</a:t>
            </a:r>
            <a:r>
              <a:rPr lang="en-US" sz="1600">
                <a:solidFill>
                  <a:srgbClr val="000000"/>
                </a:solidFill>
                <a:ea typeface="ＭＳ Ｐゴシック"/>
              </a:rPr>
              <a:t>:</a:t>
            </a:r>
          </a:p>
          <a:p>
            <a:pPr lvl="1"/>
            <a:r>
              <a:rPr lang="en-US" sz="1600">
                <a:solidFill>
                  <a:srgbClr val="000000"/>
                </a:solidFill>
              </a:rPr>
              <a:t>When a change is perceived (incremental updates)</a:t>
            </a:r>
          </a:p>
          <a:p>
            <a:pPr lvl="1"/>
            <a:r>
              <a:rPr lang="en-US" sz="1600">
                <a:solidFill>
                  <a:srgbClr val="000000"/>
                </a:solidFill>
              </a:rPr>
              <a:t>Every 30 minutes</a:t>
            </a:r>
          </a:p>
          <a:p>
            <a:pPr marL="342900" indent="-342900" algn="l">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a:solidFill>
                  <a:srgbClr val="000000"/>
                </a:solidFill>
              </a:rPr>
              <a:t>Creation of multiple adjacencies</a:t>
            </a:r>
            <a:r>
              <a:rPr lang="en-US" sz="160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a:solidFill>
                  <a:srgbClr val="000000"/>
                </a:solidFill>
              </a:rPr>
              <a:t>Extensive flooding of LSAs</a:t>
            </a:r>
            <a:r>
              <a:rPr lang="en-US" sz="160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Operation</a:t>
            </a:r>
            <a:br>
              <a:rPr lang="en-US"/>
            </a:br>
            <a:r>
              <a:rPr lang="en-US" sz="240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lIns="91420" tIns="45710" rIns="91420" bIns="45710" anchor="t">
            <a:noAutofit/>
          </a:bodyPr>
          <a:lstStyle/>
          <a:p>
            <a:pPr marL="342900" indent="-342900" algn="l">
              <a:buFont typeface="Arial" panose="020B0604020202020204" pitchFamily="34" charset="0"/>
              <a:buChar char="•"/>
            </a:pPr>
            <a:r>
              <a:rPr lang="en-US" sz="1600">
                <a:solidFill>
                  <a:srgbClr val="000000"/>
                </a:solidFill>
                <a:ea typeface="ＭＳ Ｐゴシック"/>
              </a:rPr>
              <a:t>An increase in the number of routers on a multiaccess network also increases the number of LSAs exchanged between the routers. This </a:t>
            </a:r>
            <a:r>
              <a:rPr lang="en-US" sz="1600" b="1">
                <a:solidFill>
                  <a:srgbClr val="000000"/>
                </a:solidFill>
                <a:ea typeface="ＭＳ Ｐゴシック"/>
              </a:rPr>
              <a:t>flooding of LSAs significantly impacts the operation of OSPF</a:t>
            </a:r>
            <a:r>
              <a:rPr lang="en-US" sz="1600">
                <a:solidFill>
                  <a:srgbClr val="000000"/>
                </a:solidFill>
                <a:ea typeface="ＭＳ Ｐゴシック"/>
              </a:rPr>
              <a:t>.</a:t>
            </a:r>
          </a:p>
          <a:p>
            <a:pPr marL="342900" indent="-342900" algn="l">
              <a:buFont typeface="Arial" panose="020B0604020202020204" pitchFamily="34" charset="0"/>
              <a:buChar char="•"/>
            </a:pPr>
            <a:r>
              <a:rPr lang="en-US" sz="1600">
                <a:solidFill>
                  <a:srgbClr val="000000"/>
                </a:solidFill>
              </a:rPr>
              <a:t>If every router in a multiaccess network had to flood and acknowledge all received LSAs to all other routers on that same multiaccess network, the network traffic would become quite </a:t>
            </a:r>
            <a:r>
              <a:rPr lang="en-US" sz="1600" b="1">
                <a:solidFill>
                  <a:srgbClr val="FF0000"/>
                </a:solidFill>
              </a:rPr>
              <a:t>chaotic</a:t>
            </a:r>
            <a:r>
              <a:rPr lang="en-US" sz="1600">
                <a:solidFill>
                  <a:srgbClr val="000000"/>
                </a:solidFill>
              </a:rPr>
              <a:t>.</a:t>
            </a:r>
          </a:p>
          <a:p>
            <a:pPr marL="342900" indent="-342900" algn="l">
              <a:buFont typeface="Arial" panose="020B0604020202020204" pitchFamily="34" charset="0"/>
              <a:buChar char="•"/>
            </a:pPr>
            <a:r>
              <a:rPr lang="en-US" sz="1600">
                <a:solidFill>
                  <a:srgbClr val="000000"/>
                </a:solidFill>
                <a:ea typeface="ＭＳ Ｐゴシック"/>
              </a:rPr>
              <a:t>On multiaccess networks, OSPF elects a </a:t>
            </a:r>
            <a:r>
              <a:rPr lang="en-US" sz="1600" b="1">
                <a:solidFill>
                  <a:srgbClr val="FF0000"/>
                </a:solidFill>
                <a:ea typeface="ＭＳ Ｐゴシック"/>
              </a:rPr>
              <a:t>DR</a:t>
            </a:r>
            <a:r>
              <a:rPr lang="en-US" sz="1600">
                <a:solidFill>
                  <a:srgbClr val="000000"/>
                </a:solidFill>
                <a:ea typeface="ＭＳ Ｐゴシック"/>
              </a:rPr>
              <a:t> to be the </a:t>
            </a:r>
            <a:r>
              <a:rPr lang="en-US" sz="1600" b="1">
                <a:solidFill>
                  <a:srgbClr val="000000"/>
                </a:solidFill>
                <a:ea typeface="ＭＳ Ｐゴシック"/>
              </a:rPr>
              <a:t>collection and distribution point for LSAs sent and received</a:t>
            </a:r>
            <a:r>
              <a:rPr lang="en-US" sz="1600">
                <a:solidFill>
                  <a:srgbClr val="000000"/>
                </a:solidFill>
                <a:ea typeface="ＭＳ Ｐゴシック"/>
              </a:rPr>
              <a:t>. A </a:t>
            </a:r>
            <a:r>
              <a:rPr lang="en-US" sz="1600" b="1">
                <a:solidFill>
                  <a:srgbClr val="FF0000"/>
                </a:solidFill>
                <a:ea typeface="ＭＳ Ｐゴシック"/>
              </a:rPr>
              <a:t>BDR</a:t>
            </a:r>
            <a:r>
              <a:rPr lang="en-US" sz="1600">
                <a:solidFill>
                  <a:srgbClr val="000000"/>
                </a:solidFill>
                <a:ea typeface="ＭＳ Ｐゴシック"/>
              </a:rPr>
              <a:t> is also elected </a:t>
            </a:r>
            <a:r>
              <a:rPr lang="en-US" sz="1600" b="1">
                <a:solidFill>
                  <a:srgbClr val="000000"/>
                </a:solidFill>
                <a:ea typeface="ＭＳ Ｐゴシック"/>
              </a:rPr>
              <a:t>in case the DR fails</a:t>
            </a:r>
            <a:r>
              <a:rPr lang="en-US" sz="1600">
                <a:solidFill>
                  <a:srgbClr val="000000"/>
                </a:solidFill>
                <a:ea typeface="ＭＳ Ｐゴシック"/>
              </a:rPr>
              <a:t>. All other routers become </a:t>
            </a:r>
            <a:r>
              <a:rPr lang="en-US" sz="1600" b="1">
                <a:solidFill>
                  <a:srgbClr val="FF0000"/>
                </a:solidFill>
                <a:ea typeface="ＭＳ Ｐゴシック"/>
              </a:rPr>
              <a:t>DROTHERs</a:t>
            </a:r>
            <a:r>
              <a:rPr lang="en-US" sz="1600">
                <a:solidFill>
                  <a:srgbClr val="000000"/>
                </a:solidFill>
                <a:ea typeface="ＭＳ Ｐゴシック"/>
              </a:rPr>
              <a:t>. A DROTHER </a:t>
            </a:r>
            <a:r>
              <a:rPr lang="en-US" sz="1600" b="1">
                <a:solidFill>
                  <a:srgbClr val="000000"/>
                </a:solidFill>
                <a:ea typeface="ＭＳ Ｐゴシック"/>
              </a:rPr>
              <a:t>is a router that is neither the DR nor the BDR</a:t>
            </a:r>
            <a:r>
              <a:rPr lang="en-US" sz="1600">
                <a:solidFill>
                  <a:srgbClr val="000000"/>
                </a:solidFill>
                <a:ea typeface="ＭＳ Ｐゴシック"/>
              </a:rPr>
              <a:t>. (</a:t>
            </a:r>
            <a:r>
              <a:rPr lang="en-US" sz="1600" err="1">
                <a:solidFill>
                  <a:srgbClr val="000000"/>
                </a:solidFill>
                <a:ea typeface="ＭＳ Ｐゴシック"/>
              </a:rPr>
              <a:t>zie</a:t>
            </a:r>
            <a:r>
              <a:rPr lang="en-US" sz="1600">
                <a:solidFill>
                  <a:srgbClr val="000000"/>
                </a:solidFill>
                <a:ea typeface="ＭＳ Ｐゴシック"/>
              </a:rPr>
              <a:t> cursus 1.3.6)</a:t>
            </a:r>
          </a:p>
          <a:p>
            <a:pPr marL="415925" lvl="1" indent="-342900">
              <a:buFont typeface="Arial" panose="020B0604020202020204" pitchFamily="34" charset="0"/>
              <a:buChar char="•"/>
            </a:pPr>
            <a:r>
              <a:rPr lang="en-US" b="1">
                <a:solidFill>
                  <a:srgbClr val="000000"/>
                </a:solidFill>
              </a:rPr>
              <a:t>Note</a:t>
            </a:r>
            <a:r>
              <a:rPr lang="en-US">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50320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r>
              <a:rPr lang="en-US">
                <a:solidFill>
                  <a:schemeClr val="accent5">
                    <a:lumMod val="40000"/>
                    <a:lumOff val="60000"/>
                  </a:schemeClr>
                </a:solidFill>
              </a:rPr>
              <a:t>1.1 OSPF Features and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a:solidFill>
                  <a:srgbClr val="000000"/>
                </a:solidFill>
              </a:rPr>
              <a:t>OSPF is a </a:t>
            </a:r>
            <a:r>
              <a:rPr lang="en-US" sz="1600" b="1">
                <a:solidFill>
                  <a:srgbClr val="FF0000"/>
                </a:solidFill>
              </a:rPr>
              <a:t>link-state routing protocol </a:t>
            </a:r>
            <a:r>
              <a:rPr lang="en-US" sz="1600">
                <a:solidFill>
                  <a:srgbClr val="000000"/>
                </a:solidFill>
              </a:rPr>
              <a:t>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a:solidFill>
                  <a:srgbClr val="000000"/>
                </a:solidFill>
              </a:rPr>
              <a:t>OSPF is a link-state routing protocol that uses the concept of </a:t>
            </a:r>
            <a:r>
              <a:rPr lang="en-US" sz="1600" b="1">
                <a:solidFill>
                  <a:srgbClr val="FF0000"/>
                </a:solidFill>
              </a:rPr>
              <a:t>areas</a:t>
            </a:r>
            <a:r>
              <a:rPr lang="en-US" sz="1600">
                <a:solidFill>
                  <a:srgbClr val="000000"/>
                </a:solidFill>
              </a:rPr>
              <a:t>. A network administrator can divide the routing domain into distinct areas that help control routing update traffic. </a:t>
            </a:r>
          </a:p>
          <a:p>
            <a:pPr marL="415985" lvl="1" indent="-342900">
              <a:buFont typeface="Arial" panose="020B0604020202020204" pitchFamily="34" charset="0"/>
              <a:buChar char="•"/>
            </a:pPr>
            <a:r>
              <a:rPr lang="en-US" sz="1600">
                <a:solidFill>
                  <a:srgbClr val="000000"/>
                </a:solidFill>
              </a:rPr>
              <a:t>A </a:t>
            </a:r>
            <a:r>
              <a:rPr lang="en-US" sz="1600" b="1">
                <a:solidFill>
                  <a:srgbClr val="FF0000"/>
                </a:solidFill>
              </a:rPr>
              <a:t>link</a:t>
            </a:r>
            <a:r>
              <a:rPr lang="en-US" sz="1600">
                <a:solidFill>
                  <a:srgbClr val="000000"/>
                </a:solidFill>
              </a:rPr>
              <a:t> is an </a:t>
            </a:r>
            <a:r>
              <a:rPr lang="en-US" sz="1600" b="1">
                <a:solidFill>
                  <a:srgbClr val="000000"/>
                </a:solidFill>
              </a:rPr>
              <a:t>interface on a router</a:t>
            </a:r>
            <a:r>
              <a:rPr lang="en-US" sz="1600">
                <a:solidFill>
                  <a:srgbClr val="000000"/>
                </a:solidFill>
              </a:rPr>
              <a:t>, </a:t>
            </a:r>
            <a:r>
              <a:rPr lang="en-US" sz="1600" b="1">
                <a:solidFill>
                  <a:srgbClr val="000000"/>
                </a:solidFill>
              </a:rPr>
              <a:t>a network segment </a:t>
            </a:r>
            <a:r>
              <a:rPr lang="en-US" sz="1600">
                <a:solidFill>
                  <a:srgbClr val="000000"/>
                </a:solidFill>
              </a:rPr>
              <a:t>that connects two routers, or a </a:t>
            </a:r>
            <a:r>
              <a:rPr lang="en-US" sz="1600" b="1">
                <a:solidFill>
                  <a:srgbClr val="000000"/>
                </a:solidFill>
              </a:rPr>
              <a:t>stub network </a:t>
            </a:r>
            <a:r>
              <a:rPr lang="en-US" sz="1600">
                <a:solidFill>
                  <a:srgbClr val="000000"/>
                </a:solidFill>
              </a:rPr>
              <a:t>such as an Ethernet LAN that is connected to a single router. </a:t>
            </a:r>
          </a:p>
          <a:p>
            <a:pPr marL="415985" lvl="1" indent="-342900">
              <a:buFont typeface="Arial" panose="020B0604020202020204" pitchFamily="34" charset="0"/>
              <a:buChar char="•"/>
            </a:pPr>
            <a:r>
              <a:rPr lang="en-US" sz="1600" b="1">
                <a:solidFill>
                  <a:srgbClr val="000000"/>
                </a:solidFill>
              </a:rPr>
              <a:t>Information about the state of a link </a:t>
            </a:r>
            <a:r>
              <a:rPr lang="en-US" sz="1600">
                <a:solidFill>
                  <a:srgbClr val="000000"/>
                </a:solidFill>
              </a:rPr>
              <a:t>is known as a </a:t>
            </a:r>
            <a:r>
              <a:rPr lang="en-US" sz="1600" b="1">
                <a:solidFill>
                  <a:srgbClr val="FF0000"/>
                </a:solidFill>
              </a:rPr>
              <a:t>link-state</a:t>
            </a:r>
            <a:r>
              <a:rPr lang="en-US" sz="1600">
                <a:solidFill>
                  <a:srgbClr val="000000"/>
                </a:solidFill>
              </a:rPr>
              <a:t>. All link-state information includes the </a:t>
            </a:r>
            <a:r>
              <a:rPr lang="en-US" sz="1600" b="1">
                <a:solidFill>
                  <a:srgbClr val="000000"/>
                </a:solidFill>
              </a:rPr>
              <a:t>network prefix, prefix length, and cost</a:t>
            </a:r>
            <a:r>
              <a:rPr lang="en-US" sz="1600">
                <a:solidFill>
                  <a:srgbClr val="000000"/>
                </a:solidFill>
              </a:rPr>
              <a:t>.</a:t>
            </a:r>
          </a:p>
          <a:p>
            <a:pPr marL="342900" indent="-342900" algn="l">
              <a:buFont typeface="Arial" panose="020B0604020202020204" pitchFamily="34" charset="0"/>
              <a:buChar char="•"/>
            </a:pPr>
            <a:r>
              <a:rPr lang="en-US" sz="1600">
                <a:solidFill>
                  <a:srgbClr val="000000"/>
                </a:solidFill>
              </a:rPr>
              <a:t>This module covers basic, </a:t>
            </a:r>
            <a:r>
              <a:rPr lang="en-US" sz="1600" b="1">
                <a:solidFill>
                  <a:srgbClr val="FF0000"/>
                </a:solidFill>
              </a:rPr>
              <a:t>single-area OSPF </a:t>
            </a:r>
            <a:r>
              <a:rPr lang="en-US" sz="1600">
                <a:solidFill>
                  <a:srgbClr val="000000"/>
                </a:solidFill>
              </a:rPr>
              <a:t>implementations and configurations.</a:t>
            </a:r>
          </a:p>
          <a:p>
            <a:pPr marL="342900" indent="-342900" algn="l">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a:solidFill>
                  <a:srgbClr val="000000"/>
                </a:solidFill>
              </a:rPr>
              <a:t>All </a:t>
            </a:r>
            <a:r>
              <a:rPr lang="en-US" sz="1600" b="1">
                <a:solidFill>
                  <a:srgbClr val="000000"/>
                </a:solidFill>
              </a:rPr>
              <a:t>routing protocols </a:t>
            </a:r>
            <a:r>
              <a:rPr lang="en-US" sz="1600">
                <a:solidFill>
                  <a:srgbClr val="000000"/>
                </a:solidFill>
              </a:rPr>
              <a:t>share similar components. They all </a:t>
            </a:r>
            <a:r>
              <a:rPr lang="en-US" sz="1600" b="1">
                <a:solidFill>
                  <a:srgbClr val="000000"/>
                </a:solidFill>
              </a:rPr>
              <a:t>use routing protocol messages to exchange route information</a:t>
            </a:r>
            <a:r>
              <a:rPr lang="en-US" sz="1600">
                <a:solidFill>
                  <a:srgbClr val="000000"/>
                </a:solidFill>
              </a:rPr>
              <a:t>. The messages help </a:t>
            </a:r>
            <a:r>
              <a:rPr lang="en-US" sz="1600" b="1">
                <a:solidFill>
                  <a:srgbClr val="000000"/>
                </a:solidFill>
              </a:rPr>
              <a:t>build data structures</a:t>
            </a:r>
            <a:r>
              <a:rPr lang="en-US" sz="1600">
                <a:solidFill>
                  <a:srgbClr val="000000"/>
                </a:solidFill>
              </a:rPr>
              <a:t>, which are then </a:t>
            </a:r>
            <a:r>
              <a:rPr lang="en-US" sz="1600" b="1">
                <a:solidFill>
                  <a:srgbClr val="000000"/>
                </a:solidFill>
              </a:rPr>
              <a:t>processed using a routing algorithm</a:t>
            </a:r>
            <a:r>
              <a:rPr lang="en-US" sz="1600">
                <a:solidFill>
                  <a:srgbClr val="000000"/>
                </a:solidFill>
              </a:rPr>
              <a:t>.</a:t>
            </a:r>
          </a:p>
          <a:p>
            <a:pPr marL="285750" indent="-285750" algn="l">
              <a:buFont typeface="Arial" panose="020B0604020202020204" pitchFamily="34" charset="0"/>
              <a:buChar char="•"/>
            </a:pPr>
            <a:r>
              <a:rPr lang="en-US" sz="1600">
                <a:solidFill>
                  <a:srgbClr val="000000"/>
                </a:solidFill>
              </a:rPr>
              <a:t>Routers running </a:t>
            </a:r>
            <a:r>
              <a:rPr lang="en-US" sz="1600" b="1">
                <a:solidFill>
                  <a:srgbClr val="FF0000"/>
                </a:solidFill>
              </a:rPr>
              <a:t>OSPF</a:t>
            </a:r>
            <a:r>
              <a:rPr lang="en-US" sz="1600">
                <a:solidFill>
                  <a:srgbClr val="000000"/>
                </a:solidFill>
              </a:rPr>
              <a:t> exchange messages to convey routing information using </a:t>
            </a:r>
            <a:r>
              <a:rPr lang="en-US" sz="1600" b="1">
                <a:solidFill>
                  <a:srgbClr val="FF0000"/>
                </a:solidFill>
              </a:rPr>
              <a:t>five types of packets</a:t>
            </a:r>
            <a:r>
              <a:rPr lang="en-US" sz="1600">
                <a:solidFill>
                  <a:srgbClr val="000000"/>
                </a:solidFill>
              </a:rPr>
              <a:t>:</a:t>
            </a:r>
          </a:p>
          <a:p>
            <a:pPr marL="415985" lvl="1" indent="-342900">
              <a:buFont typeface="Arial" panose="020B0604020202020204" pitchFamily="34" charset="0"/>
              <a:buChar char="•"/>
            </a:pPr>
            <a:r>
              <a:rPr lang="en-US">
                <a:solidFill>
                  <a:srgbClr val="000000"/>
                </a:solidFill>
              </a:rPr>
              <a:t>Hello packet</a:t>
            </a:r>
          </a:p>
          <a:p>
            <a:pPr marL="415985" lvl="1" indent="-342900">
              <a:buFont typeface="Arial" panose="020B0604020202020204" pitchFamily="34" charset="0"/>
              <a:buChar char="•"/>
            </a:pPr>
            <a:r>
              <a:rPr lang="en-US">
                <a:solidFill>
                  <a:srgbClr val="000000"/>
                </a:solidFill>
              </a:rPr>
              <a:t>Database description packet</a:t>
            </a:r>
          </a:p>
          <a:p>
            <a:pPr marL="415985" lvl="1" indent="-342900">
              <a:buFont typeface="Arial" panose="020B0604020202020204" pitchFamily="34" charset="0"/>
              <a:buChar char="•"/>
            </a:pPr>
            <a:r>
              <a:rPr lang="en-US">
                <a:solidFill>
                  <a:srgbClr val="000000"/>
                </a:solidFill>
              </a:rPr>
              <a:t>Link-state request packet</a:t>
            </a:r>
          </a:p>
          <a:p>
            <a:pPr marL="415985" lvl="1" indent="-342900">
              <a:buFont typeface="Arial" panose="020B0604020202020204" pitchFamily="34" charset="0"/>
              <a:buChar char="•"/>
            </a:pPr>
            <a:r>
              <a:rPr lang="en-US">
                <a:solidFill>
                  <a:srgbClr val="000000"/>
                </a:solidFill>
              </a:rPr>
              <a:t>Link-state update packet</a:t>
            </a:r>
          </a:p>
          <a:p>
            <a:pPr marL="415985" lvl="1" indent="-342900">
              <a:buFont typeface="Arial" panose="020B0604020202020204" pitchFamily="34" charset="0"/>
              <a:buChar char="•"/>
            </a:pPr>
            <a:r>
              <a:rPr lang="en-US">
                <a:solidFill>
                  <a:srgbClr val="000000"/>
                </a:solidFill>
              </a:rPr>
              <a:t>Link-state acknowledgment packet</a:t>
            </a:r>
          </a:p>
          <a:p>
            <a:pPr marL="285750" indent="-285750" algn="l">
              <a:buFont typeface="Arial" panose="020B0604020202020204" pitchFamily="34" charset="0"/>
              <a:buChar char="•"/>
            </a:pPr>
            <a:r>
              <a:rPr lang="en-US" sz="1600" b="1" i="1">
                <a:solidFill>
                  <a:srgbClr val="000000"/>
                </a:solidFill>
              </a:rPr>
              <a:t>These packets are used to discover neighboring routers and also to exchange routing information to maintain accurate information about the network</a:t>
            </a:r>
            <a:r>
              <a:rPr lang="en-US" sz="1600">
                <a:solidFill>
                  <a:srgbClr val="000000"/>
                </a:solidFill>
              </a:rPr>
              <a:t>.</a:t>
            </a:r>
          </a:p>
          <a:p>
            <a:pPr marL="285750" indent="-285750" algn="l">
              <a:buFont typeface="Arial" panose="020B0604020202020204" pitchFamily="34" charset="0"/>
              <a:buChar char="•"/>
            </a:pPr>
            <a:endParaRPr lang="en-US" sz="160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a:solidFill>
                  <a:srgbClr val="000000"/>
                </a:solidFill>
              </a:rPr>
              <a:t>OSPF messages are used to create and maintain three OSPF databases, as follows:</a:t>
            </a:r>
          </a:p>
          <a:p>
            <a:pPr marL="0" indent="0" algn="l"/>
            <a:endParaRPr lang="en-US" sz="160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961402837"/>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a:effectLst/>
                        </a:rPr>
                        <a:t>List of all neighbor routers to which a router has established bi-directional communication.</a:t>
                      </a:r>
                    </a:p>
                    <a:p>
                      <a:pPr fontAlgn="ctr">
                        <a:buFont typeface="Arial" panose="020B0604020202020204" pitchFamily="34" charset="0"/>
                        <a:buChar char="•"/>
                      </a:pPr>
                      <a:r>
                        <a:rPr lang="en-US" sz="1200" b="0">
                          <a:effectLst/>
                        </a:rPr>
                        <a:t>This table is unique for each router.</a:t>
                      </a:r>
                    </a:p>
                    <a:p>
                      <a:pPr rtl="0" fontAlgn="ctr">
                        <a:buFont typeface="Arial" panose="020B0604020202020204" pitchFamily="34" charset="0"/>
                        <a:buChar char="•"/>
                      </a:pPr>
                      <a:r>
                        <a:rPr lang="en-US" sz="1200" b="0">
                          <a:effectLst/>
                        </a:rPr>
                        <a:t>Can be viewed using the </a:t>
                      </a:r>
                      <a:r>
                        <a:rPr lang="en-US" sz="1200" b="1" i="0">
                          <a:solidFill>
                            <a:srgbClr val="00B0F0"/>
                          </a:solidFill>
                          <a:effectLst/>
                          <a:latin typeface="Courier New"/>
                          <a:cs typeface="Courier New"/>
                        </a:rPr>
                        <a:t>show </a:t>
                      </a:r>
                      <a:r>
                        <a:rPr lang="en-US" sz="1200" b="1" i="0" err="1">
                          <a:solidFill>
                            <a:srgbClr val="00B0F0"/>
                          </a:solidFill>
                          <a:effectLst/>
                          <a:latin typeface="Courier New"/>
                          <a:cs typeface="Courier New"/>
                        </a:rPr>
                        <a:t>ip</a:t>
                      </a:r>
                      <a:r>
                        <a:rPr lang="en-US" sz="1200" b="1" i="0">
                          <a:solidFill>
                            <a:srgbClr val="00B0F0"/>
                          </a:solidFill>
                          <a:effectLst/>
                          <a:latin typeface="Courier New"/>
                          <a:cs typeface="Courier New"/>
                        </a:rPr>
                        <a:t> </a:t>
                      </a:r>
                      <a:r>
                        <a:rPr lang="en-US" sz="1200" b="1" i="0" err="1">
                          <a:solidFill>
                            <a:srgbClr val="00B0F0"/>
                          </a:solidFill>
                          <a:effectLst/>
                          <a:latin typeface="Courier New"/>
                          <a:cs typeface="Courier New"/>
                        </a:rPr>
                        <a:t>ospf</a:t>
                      </a:r>
                      <a:r>
                        <a:rPr lang="en-US" sz="1200" b="1" i="0">
                          <a:solidFill>
                            <a:srgbClr val="00B0F0"/>
                          </a:solidFill>
                          <a:effectLst/>
                          <a:latin typeface="Courier New"/>
                          <a:cs typeface="Courier New"/>
                        </a:rPr>
                        <a:t> neighbor</a:t>
                      </a:r>
                      <a:r>
                        <a:rPr lang="en-US" sz="1200" b="1" i="0">
                          <a:effectLst/>
                          <a:latin typeface="Courier New"/>
                          <a:cs typeface="Courier New"/>
                        </a:rPr>
                        <a:t> </a:t>
                      </a:r>
                      <a:r>
                        <a:rPr lang="en-US" sz="1200" b="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a:effectLst/>
                        </a:rPr>
                        <a:t>Lists information about all other routers in the network.</a:t>
                      </a:r>
                    </a:p>
                    <a:p>
                      <a:pPr fontAlgn="ctr">
                        <a:buFont typeface="Arial" panose="020B0604020202020204" pitchFamily="34" charset="0"/>
                        <a:buChar char="•"/>
                      </a:pPr>
                      <a:r>
                        <a:rPr lang="en-US" sz="1200" b="0">
                          <a:effectLst/>
                        </a:rPr>
                        <a:t>The database represents the network LSDB.</a:t>
                      </a:r>
                    </a:p>
                    <a:p>
                      <a:pPr fontAlgn="ctr">
                        <a:buFont typeface="Arial" panose="020B0604020202020204" pitchFamily="34" charset="0"/>
                        <a:buChar char="•"/>
                      </a:pPr>
                      <a:r>
                        <a:rPr lang="en-US" sz="1200" b="0">
                          <a:effectLst/>
                        </a:rPr>
                        <a:t>All routers within an area have identical LSDB.</a:t>
                      </a:r>
                    </a:p>
                    <a:p>
                      <a:pPr rtl="0" fontAlgn="ctr">
                        <a:buFont typeface="Arial" panose="020B0604020202020204" pitchFamily="34" charset="0"/>
                        <a:buChar char="•"/>
                      </a:pPr>
                      <a:r>
                        <a:rPr lang="en-US" sz="1200" b="0">
                          <a:effectLst/>
                        </a:rPr>
                        <a:t>Can be viewed using the </a:t>
                      </a:r>
                      <a:r>
                        <a:rPr lang="en-US" sz="1200" b="1" i="0">
                          <a:solidFill>
                            <a:srgbClr val="00B0F0"/>
                          </a:solidFill>
                          <a:effectLst/>
                          <a:latin typeface="Courier New"/>
                          <a:cs typeface="Courier New"/>
                        </a:rPr>
                        <a:t>show </a:t>
                      </a:r>
                      <a:r>
                        <a:rPr lang="en-US" sz="1200" b="1" i="0" err="1">
                          <a:solidFill>
                            <a:srgbClr val="00B0F0"/>
                          </a:solidFill>
                          <a:effectLst/>
                          <a:latin typeface="Courier New"/>
                          <a:cs typeface="Courier New"/>
                        </a:rPr>
                        <a:t>ip</a:t>
                      </a:r>
                      <a:r>
                        <a:rPr lang="en-US" sz="1200" b="1" i="0">
                          <a:solidFill>
                            <a:srgbClr val="00B0F0"/>
                          </a:solidFill>
                          <a:effectLst/>
                          <a:latin typeface="Courier New"/>
                          <a:cs typeface="Courier New"/>
                        </a:rPr>
                        <a:t> </a:t>
                      </a:r>
                      <a:r>
                        <a:rPr lang="en-US" sz="1200" b="1" i="0" err="1">
                          <a:solidFill>
                            <a:srgbClr val="00B0F0"/>
                          </a:solidFill>
                          <a:effectLst/>
                          <a:latin typeface="Courier New"/>
                          <a:cs typeface="Courier New"/>
                        </a:rPr>
                        <a:t>ospf</a:t>
                      </a:r>
                      <a:r>
                        <a:rPr lang="en-US" sz="1200" b="1" i="0">
                          <a:solidFill>
                            <a:srgbClr val="00B0F0"/>
                          </a:solidFill>
                          <a:effectLst/>
                          <a:latin typeface="Courier New"/>
                          <a:cs typeface="Courier New"/>
                        </a:rPr>
                        <a:t> database</a:t>
                      </a:r>
                      <a:r>
                        <a:rPr lang="en-US" sz="1200" b="1" i="0">
                          <a:effectLst/>
                          <a:latin typeface="Courier New"/>
                          <a:cs typeface="Courier New"/>
                        </a:rPr>
                        <a:t> </a:t>
                      </a:r>
                      <a:r>
                        <a:rPr lang="en-US" sz="1200" b="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a:effectLst/>
                        </a:rPr>
                        <a:t>List of routes generated when an algorithm is run on the link-state database.</a:t>
                      </a:r>
                    </a:p>
                    <a:p>
                      <a:pPr fontAlgn="ctr">
                        <a:buFont typeface="Arial" panose="020B0604020202020204" pitchFamily="34" charset="0"/>
                        <a:buChar char="•"/>
                      </a:pPr>
                      <a:r>
                        <a:rPr lang="en-US" sz="1200" b="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a:effectLst/>
                        </a:rPr>
                        <a:t>Can be viewed using the </a:t>
                      </a:r>
                      <a:r>
                        <a:rPr lang="en-US" sz="1200" b="1" i="0">
                          <a:solidFill>
                            <a:srgbClr val="00B0F0"/>
                          </a:solidFill>
                          <a:effectLst/>
                          <a:latin typeface="Courier New"/>
                          <a:cs typeface="Courier New"/>
                        </a:rPr>
                        <a:t>show </a:t>
                      </a:r>
                      <a:r>
                        <a:rPr lang="en-US" sz="1200" b="1" i="0" err="1">
                          <a:solidFill>
                            <a:srgbClr val="00B0F0"/>
                          </a:solidFill>
                          <a:effectLst/>
                          <a:latin typeface="Courier New"/>
                          <a:cs typeface="Courier New"/>
                        </a:rPr>
                        <a:t>ip</a:t>
                      </a:r>
                      <a:r>
                        <a:rPr lang="en-US" sz="1200" b="1" i="0">
                          <a:solidFill>
                            <a:srgbClr val="00B0F0"/>
                          </a:solidFill>
                          <a:effectLst/>
                          <a:latin typeface="Courier New"/>
                          <a:cs typeface="Courier New"/>
                        </a:rPr>
                        <a:t> route</a:t>
                      </a:r>
                      <a:r>
                        <a:rPr lang="en-US" sz="1200" b="1" i="0">
                          <a:effectLst/>
                          <a:latin typeface="Courier New"/>
                          <a:cs typeface="Courier New"/>
                        </a:rPr>
                        <a:t> </a:t>
                      </a:r>
                      <a:r>
                        <a:rPr lang="en-US" sz="1200" b="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a:solidFill>
                  <a:srgbClr val="000000"/>
                </a:solidFill>
              </a:rPr>
              <a:t>The router builds the </a:t>
            </a:r>
            <a:r>
              <a:rPr lang="en-US" sz="1600" b="1">
                <a:solidFill>
                  <a:srgbClr val="000000"/>
                </a:solidFill>
              </a:rPr>
              <a:t>topology table </a:t>
            </a:r>
            <a:r>
              <a:rPr lang="en-US" sz="1600">
                <a:solidFill>
                  <a:srgbClr val="000000"/>
                </a:solidFill>
              </a:rPr>
              <a:t>using results of calculations based on the </a:t>
            </a:r>
            <a:r>
              <a:rPr lang="en-US" sz="1600" b="1">
                <a:solidFill>
                  <a:srgbClr val="FF0000"/>
                </a:solidFill>
              </a:rPr>
              <a:t>Dijkstra shortest-path first (SPF) algorithm</a:t>
            </a:r>
            <a:r>
              <a:rPr lang="en-US" sz="1600">
                <a:solidFill>
                  <a:srgbClr val="000000"/>
                </a:solidFill>
              </a:rPr>
              <a:t>. The SPF algorithm is based on the </a:t>
            </a:r>
            <a:r>
              <a:rPr lang="en-US" sz="1600" b="1">
                <a:solidFill>
                  <a:srgbClr val="000000"/>
                </a:solidFill>
              </a:rPr>
              <a:t>cumulative cost to reach a destination</a:t>
            </a:r>
            <a:r>
              <a:rPr lang="en-US" sz="1600">
                <a:solidFill>
                  <a:srgbClr val="000000"/>
                </a:solidFill>
              </a:rPr>
              <a:t>.</a:t>
            </a:r>
          </a:p>
          <a:p>
            <a:pPr marL="342900" indent="-342900" algn="l">
              <a:buFont typeface="Arial" panose="020B0604020202020204" pitchFamily="34" charset="0"/>
              <a:buChar char="•"/>
            </a:pPr>
            <a:r>
              <a:rPr lang="en-US" sz="1600">
                <a:solidFill>
                  <a:srgbClr val="000000"/>
                </a:solidFill>
              </a:rPr>
              <a:t>The SPF algorithm creates an </a:t>
            </a:r>
            <a:r>
              <a:rPr lang="en-US" sz="1600" b="1">
                <a:solidFill>
                  <a:srgbClr val="000000"/>
                </a:solidFill>
              </a:rPr>
              <a:t>SPF tree </a:t>
            </a:r>
            <a:r>
              <a:rPr lang="en-US" sz="1600">
                <a:solidFill>
                  <a:srgbClr val="000000"/>
                </a:solidFill>
              </a:rPr>
              <a:t>by placing </a:t>
            </a:r>
            <a:r>
              <a:rPr lang="en-US" sz="1600" b="1">
                <a:solidFill>
                  <a:srgbClr val="000000"/>
                </a:solidFill>
              </a:rPr>
              <a:t>each router at the root of the tree </a:t>
            </a:r>
            <a:r>
              <a:rPr lang="en-US" sz="1600">
                <a:solidFill>
                  <a:srgbClr val="000000"/>
                </a:solidFill>
              </a:rPr>
              <a:t>and </a:t>
            </a:r>
            <a:r>
              <a:rPr lang="en-US" sz="1600" b="1">
                <a:solidFill>
                  <a:srgbClr val="000000"/>
                </a:solidFill>
              </a:rPr>
              <a:t>calculating the shortest path to each node</a:t>
            </a:r>
            <a:r>
              <a:rPr lang="en-US" sz="1600">
                <a:solidFill>
                  <a:srgbClr val="000000"/>
                </a:solidFill>
              </a:rPr>
              <a:t>. The SPF tree is then used to calculate the </a:t>
            </a:r>
            <a:r>
              <a:rPr lang="en-US" sz="1600" b="1">
                <a:solidFill>
                  <a:srgbClr val="000000"/>
                </a:solidFill>
              </a:rPr>
              <a:t>best routes</a:t>
            </a:r>
            <a:r>
              <a:rPr lang="en-US" sz="1600">
                <a:solidFill>
                  <a:srgbClr val="000000"/>
                </a:solidFill>
              </a:rPr>
              <a:t>. OSPF places the best routes </a:t>
            </a:r>
            <a:r>
              <a:rPr lang="en-US" sz="1600" b="1">
                <a:solidFill>
                  <a:srgbClr val="000000"/>
                </a:solidFill>
              </a:rPr>
              <a:t>into the forwarding database</a:t>
            </a:r>
            <a:r>
              <a:rPr lang="en-US" sz="1600">
                <a:solidFill>
                  <a:srgbClr val="000000"/>
                </a:solidFill>
              </a:rPr>
              <a:t>, which is used to make the </a:t>
            </a:r>
            <a:r>
              <a:rPr lang="en-US" sz="1600" b="1">
                <a:solidFill>
                  <a:srgbClr val="000000"/>
                </a:solidFill>
              </a:rPr>
              <a:t>routing table</a:t>
            </a:r>
            <a:r>
              <a:rPr lang="en-US" sz="1600">
                <a:solidFill>
                  <a:srgbClr val="000000"/>
                </a:solidFill>
              </a:rPr>
              <a:t>.</a:t>
            </a:r>
          </a:p>
          <a:p>
            <a:pPr marL="342900" indent="-342900" algn="l">
              <a:buFont typeface="Arial" panose="020B0604020202020204" pitchFamily="34" charset="0"/>
              <a:buChar char="•"/>
            </a:pPr>
            <a:endParaRPr lang="en-US" sz="160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a:solidFill>
                  <a:srgbClr val="000000"/>
                </a:solidFill>
              </a:rPr>
              <a:t>To maintain routing information, OSPF routers complete a generic link-state routing process to reach a state of convergence. The following are the </a:t>
            </a:r>
            <a:r>
              <a:rPr lang="en-US" sz="1600" b="1">
                <a:solidFill>
                  <a:srgbClr val="000000"/>
                </a:solidFill>
              </a:rPr>
              <a:t>link-state routing steps </a:t>
            </a:r>
            <a:r>
              <a:rPr lang="en-US" sz="1600">
                <a:solidFill>
                  <a:srgbClr val="000000"/>
                </a:solidFill>
              </a:rPr>
              <a:t>that are completed by a router (</a:t>
            </a:r>
            <a:r>
              <a:rPr lang="en-US" sz="1600" err="1">
                <a:solidFill>
                  <a:srgbClr val="000000"/>
                </a:solidFill>
              </a:rPr>
              <a:t>zie</a:t>
            </a:r>
            <a:r>
              <a:rPr lang="en-US" sz="1600">
                <a:solidFill>
                  <a:srgbClr val="000000"/>
                </a:solidFill>
              </a:rPr>
              <a:t> cursus 1.1.3):</a:t>
            </a:r>
          </a:p>
          <a:p>
            <a:pPr marL="342900" indent="-342900" algn="l">
              <a:buFont typeface="+mj-lt"/>
              <a:buAutoNum type="arabicPeriod"/>
            </a:pPr>
            <a:r>
              <a:rPr lang="en-US" sz="1600">
                <a:solidFill>
                  <a:srgbClr val="000000"/>
                </a:solidFill>
              </a:rPr>
              <a:t>Establish Neighbor Adjacencies</a:t>
            </a:r>
          </a:p>
          <a:p>
            <a:pPr marL="342900" indent="-342900" algn="l">
              <a:buFont typeface="+mj-lt"/>
              <a:buAutoNum type="arabicPeriod"/>
            </a:pPr>
            <a:r>
              <a:rPr lang="en-US" sz="1600">
                <a:solidFill>
                  <a:srgbClr val="000000"/>
                </a:solidFill>
              </a:rPr>
              <a:t>Exchange Link-State Advertisements</a:t>
            </a:r>
          </a:p>
          <a:p>
            <a:pPr marL="342900" indent="-342900" algn="l">
              <a:buFont typeface="+mj-lt"/>
              <a:buAutoNum type="arabicPeriod"/>
            </a:pPr>
            <a:r>
              <a:rPr lang="en-US" sz="1600">
                <a:solidFill>
                  <a:srgbClr val="000000"/>
                </a:solidFill>
              </a:rPr>
              <a:t>Build the Link State Database</a:t>
            </a:r>
          </a:p>
          <a:p>
            <a:pPr marL="342900" indent="-342900" algn="l">
              <a:buFont typeface="+mj-lt"/>
              <a:buAutoNum type="arabicPeriod"/>
            </a:pPr>
            <a:r>
              <a:rPr lang="en-US" sz="1600">
                <a:solidFill>
                  <a:srgbClr val="000000"/>
                </a:solidFill>
              </a:rPr>
              <a:t>Execute the SPF Algorithm</a:t>
            </a:r>
          </a:p>
          <a:p>
            <a:pPr marL="342900" indent="-342900" algn="l">
              <a:buFont typeface="+mj-lt"/>
              <a:buAutoNum type="arabicPeriod"/>
            </a:pPr>
            <a:r>
              <a:rPr lang="en-US" sz="1600">
                <a:solidFill>
                  <a:srgbClr val="000000"/>
                </a:solidFill>
              </a:rPr>
              <a:t>Choose the Best Route</a:t>
            </a:r>
          </a:p>
          <a:p>
            <a:pPr marL="0" indent="0" algn="l"/>
            <a:endParaRPr lang="en-US" sz="160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a:t>OSPF Features and Characteristics</a:t>
            </a:r>
            <a:br>
              <a:rPr lang="en-US"/>
            </a:br>
            <a:r>
              <a:rPr lang="en-US" sz="240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a:solidFill>
                  <a:srgbClr val="000000"/>
                </a:solidFill>
              </a:rPr>
              <a:t>To make OSPF more efficient and scalable, OSPF supports hierarchical routing using areas. An </a:t>
            </a:r>
            <a:r>
              <a:rPr lang="en-US" sz="1600" b="1">
                <a:solidFill>
                  <a:srgbClr val="FF0000"/>
                </a:solidFill>
              </a:rPr>
              <a:t>OSPF area </a:t>
            </a:r>
            <a:r>
              <a:rPr lang="en-US" sz="1600">
                <a:solidFill>
                  <a:srgbClr val="000000"/>
                </a:solidFill>
              </a:rPr>
              <a:t>is </a:t>
            </a:r>
            <a:r>
              <a:rPr lang="en-US" sz="1600" b="1">
                <a:solidFill>
                  <a:srgbClr val="000000"/>
                </a:solidFill>
              </a:rPr>
              <a:t>a group of routers that share the same link-state information in their LSDBs</a:t>
            </a:r>
            <a:r>
              <a:rPr lang="en-US" sz="1600">
                <a:solidFill>
                  <a:srgbClr val="000000"/>
                </a:solidFill>
              </a:rPr>
              <a:t>. OSPF can be implemented in one of two ways, as follows:</a:t>
            </a:r>
          </a:p>
          <a:p>
            <a:pPr marL="342900" indent="-342900" algn="l">
              <a:buFont typeface="Arial" panose="020B0604020202020204" pitchFamily="34" charset="0"/>
              <a:buChar char="•"/>
            </a:pPr>
            <a:r>
              <a:rPr lang="en-US" sz="1600" b="1">
                <a:solidFill>
                  <a:srgbClr val="FF0000"/>
                </a:solidFill>
              </a:rPr>
              <a:t>Single-Area OSPF</a:t>
            </a:r>
            <a:r>
              <a:rPr lang="en-US" sz="1600">
                <a:solidFill>
                  <a:srgbClr val="000000"/>
                </a:solidFill>
              </a:rPr>
              <a:t> - All routers are in one area. Best practice is to use area 0.</a:t>
            </a:r>
          </a:p>
          <a:p>
            <a:pPr marL="342900" indent="-342900" algn="l">
              <a:buFont typeface="Arial" panose="020B0604020202020204" pitchFamily="34" charset="0"/>
              <a:buChar char="•"/>
            </a:pPr>
            <a:r>
              <a:rPr lang="en-US" sz="1600" b="1">
                <a:solidFill>
                  <a:srgbClr val="FF0000"/>
                </a:solidFill>
              </a:rPr>
              <a:t>Multiarea OSPF</a:t>
            </a:r>
            <a:r>
              <a:rPr lang="en-US" sz="1600">
                <a:solidFill>
                  <a:srgbClr val="000000"/>
                </a:solidFill>
              </a:rPr>
              <a:t> - OSPF is implemented using multiple areas, in a hierarchical fashion. All areas must connect to the </a:t>
            </a:r>
            <a:r>
              <a:rPr lang="en-US" sz="1600" b="1">
                <a:solidFill>
                  <a:srgbClr val="000000"/>
                </a:solidFill>
              </a:rPr>
              <a:t>backbone area (area 0)</a:t>
            </a:r>
            <a:r>
              <a:rPr lang="en-US" sz="1600">
                <a:solidFill>
                  <a:srgbClr val="000000"/>
                </a:solidFill>
              </a:rPr>
              <a:t>. Routers interconnecting the areas are referred to as Area Border Routers (ABRs).</a:t>
            </a:r>
          </a:p>
          <a:p>
            <a:pPr marL="0" indent="0" algn="l"/>
            <a:r>
              <a:rPr lang="en-US" sz="1600">
                <a:solidFill>
                  <a:srgbClr val="000000"/>
                </a:solidFill>
              </a:rPr>
              <a:t>The focus of this module is on single-area OSPFv2.</a:t>
            </a:r>
          </a:p>
          <a:p>
            <a:pPr marL="342900" indent="-342900" algn="l">
              <a:buFont typeface="Arial" panose="020B0604020202020204" pitchFamily="34" charset="0"/>
              <a:buChar char="•"/>
            </a:pPr>
            <a:endParaRPr lang="en-US" sz="160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1CA9446E2F8547A168A2B34D8F2025" ma:contentTypeVersion="13" ma:contentTypeDescription="Een nieuw document maken." ma:contentTypeScope="" ma:versionID="5935c84acf8dba3413987b96839f5c31">
  <xsd:schema xmlns:xsd="http://www.w3.org/2001/XMLSchema" xmlns:xs="http://www.w3.org/2001/XMLSchema" xmlns:p="http://schemas.microsoft.com/office/2006/metadata/properties" xmlns:ns2="7326eb54-0917-4efa-8878-6692b34b84b2" xmlns:ns3="7b829dc0-3b93-4cd6-b683-15c974c1c090" targetNamespace="http://schemas.microsoft.com/office/2006/metadata/properties" ma:root="true" ma:fieldsID="90d1010311a7fa5f64699d688bb10723" ns2:_="" ns3:_="">
    <xsd:import namespace="7326eb54-0917-4efa-8878-6692b34b84b2"/>
    <xsd:import namespace="7b829dc0-3b93-4cd6-b683-15c974c1c0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26eb54-0917-4efa-8878-6692b34b8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29dc0-3b93-4cd6-b683-15c974c1c090"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FF16D3-D354-4C46-B661-175B0A59A10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22E002D-675E-4E25-8F28-91275FFCC916}"/>
</file>

<file path=customXml/itemProps3.xml><?xml version="1.0" encoding="utf-8"?>
<ds:datastoreItem xmlns:ds="http://schemas.openxmlformats.org/officeDocument/2006/customXml" ds:itemID="{ADFD31E6-D6D5-4428-9F44-605013573F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Theme</vt:lpstr>
      <vt:lpstr>Module 1: Single-Area OSPFv2 Concepts</vt:lpstr>
      <vt:lpstr>Module Objectives</vt:lpstr>
      <vt:lpstr>1.1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Video - OSPF Packets</vt:lpstr>
      <vt:lpstr>OSPF Packets Types of OSPF Packets</vt:lpstr>
      <vt:lpstr>OSPF Packets Link-State Updates</vt:lpstr>
      <vt:lpstr>OSPF Packets Hello Packet</vt:lpstr>
      <vt:lpstr>1.3 OSPF Operation</vt:lpstr>
      <vt:lpstr>OSPF Operation Video -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revision>1</cp:revision>
  <dcterms:created xsi:type="dcterms:W3CDTF">2019-10-18T06:21:22Z</dcterms:created>
  <dcterms:modified xsi:type="dcterms:W3CDTF">2021-04-29T07:41:05Z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0x010100451CA9446E2F8547A168A2B34D8F2025</vt:lpwstr>
  </property>
</Properties>
</file>