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67"/>
  </p:notesMasterIdLst>
  <p:sldIdLst>
    <p:sldId id="1421" r:id="rId5"/>
    <p:sldId id="1420" r:id="rId6"/>
    <p:sldId id="759" r:id="rId7"/>
    <p:sldId id="1108" r:id="rId8"/>
    <p:sldId id="1361" r:id="rId9"/>
    <p:sldId id="1362" r:id="rId10"/>
    <p:sldId id="1363" r:id="rId11"/>
    <p:sldId id="1419" r:id="rId12"/>
    <p:sldId id="1364" r:id="rId13"/>
    <p:sldId id="1366" r:id="rId14"/>
    <p:sldId id="1056" r:id="rId15"/>
    <p:sldId id="1187" r:id="rId16"/>
    <p:sldId id="1367" r:id="rId17"/>
    <p:sldId id="1368" r:id="rId18"/>
    <p:sldId id="1369" r:id="rId19"/>
    <p:sldId id="1370" r:id="rId20"/>
    <p:sldId id="1371" r:id="rId21"/>
    <p:sldId id="1372" r:id="rId22"/>
    <p:sldId id="1373" r:id="rId23"/>
    <p:sldId id="1374" r:id="rId24"/>
    <p:sldId id="1375" r:id="rId25"/>
    <p:sldId id="1103" r:id="rId26"/>
    <p:sldId id="1189" r:id="rId27"/>
    <p:sldId id="1377" r:id="rId28"/>
    <p:sldId id="1378" r:id="rId29"/>
    <p:sldId id="1379" r:id="rId30"/>
    <p:sldId id="1380" r:id="rId31"/>
    <p:sldId id="1381" r:id="rId32"/>
    <p:sldId id="1382" r:id="rId33"/>
    <p:sldId id="1383" r:id="rId34"/>
    <p:sldId id="1384" r:id="rId35"/>
    <p:sldId id="1386" r:id="rId36"/>
    <p:sldId id="1387" r:id="rId37"/>
    <p:sldId id="1388" r:id="rId38"/>
    <p:sldId id="1104" r:id="rId39"/>
    <p:sldId id="1194" r:id="rId40"/>
    <p:sldId id="1390" r:id="rId41"/>
    <p:sldId id="1391" r:id="rId42"/>
    <p:sldId id="1392" r:id="rId43"/>
    <p:sldId id="1393" r:id="rId44"/>
    <p:sldId id="1394" r:id="rId45"/>
    <p:sldId id="1395" r:id="rId46"/>
    <p:sldId id="1396" r:id="rId47"/>
    <p:sldId id="1397" r:id="rId48"/>
    <p:sldId id="1398" r:id="rId49"/>
    <p:sldId id="1399" r:id="rId50"/>
    <p:sldId id="1400" r:id="rId51"/>
    <p:sldId id="1401" r:id="rId52"/>
    <p:sldId id="1402" r:id="rId53"/>
    <p:sldId id="1403" r:id="rId54"/>
    <p:sldId id="1271" r:id="rId55"/>
    <p:sldId id="1277" r:id="rId56"/>
    <p:sldId id="1405" r:id="rId57"/>
    <p:sldId id="1311" r:id="rId58"/>
    <p:sldId id="1312" r:id="rId59"/>
    <p:sldId id="1407" r:id="rId60"/>
    <p:sldId id="1408" r:id="rId61"/>
    <p:sldId id="1409" r:id="rId62"/>
    <p:sldId id="1410" r:id="rId63"/>
    <p:sldId id="1411" r:id="rId64"/>
    <p:sldId id="1412" r:id="rId65"/>
    <p:sldId id="1422" r:id="rId66"/>
  </p:sldIdLst>
  <p:sldSz cx="9144000" cy="5143500" type="screen16x9"/>
  <p:notesSz cx="6858000" cy="9144000"/>
  <p:custDataLst>
    <p:tags r:id="rId6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7C29F-C05F-2000-E11B-2DB5A50DA806}" v="97" dt="2021-04-27T13:10:41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1" autoAdjust="0"/>
    <p:restoredTop sz="94595" autoAdjust="0"/>
  </p:normalViewPr>
  <p:slideViewPr>
    <p:cSldViewPr snapToGrid="0" showGuides="1">
      <p:cViewPr varScale="1">
        <p:scale>
          <a:sx n="110" d="100"/>
          <a:sy n="110" d="100"/>
        </p:scale>
        <p:origin x="1013" y="67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Rosseel" userId="S::olivier.rosseel@hogent.be::41f77f33-c063-4277-8eb9-6436a7bcdf0d" providerId="AD" clId="Web-{E157C29F-C05F-2000-E11B-2DB5A50DA806}"/>
    <pc:docChg chg="addSld delSld modSld">
      <pc:chgData name="Olivier Rosseel" userId="S::olivier.rosseel@hogent.be::41f77f33-c063-4277-8eb9-6436a7bcdf0d" providerId="AD" clId="Web-{E157C29F-C05F-2000-E11B-2DB5A50DA806}" dt="2021-04-27T13:10:41.214" v="86"/>
      <pc:docMkLst>
        <pc:docMk/>
      </pc:docMkLst>
      <pc:sldChg chg="del">
        <pc:chgData name="Olivier Rosseel" userId="S::olivier.rosseel@hogent.be::41f77f33-c063-4277-8eb9-6436a7bcdf0d" providerId="AD" clId="Web-{E157C29F-C05F-2000-E11B-2DB5A50DA806}" dt="2021-04-27T12:33:57.319" v="2"/>
        <pc:sldMkLst>
          <pc:docMk/>
          <pc:sldMk cId="343650477" sldId="513"/>
        </pc:sldMkLst>
      </pc:sldChg>
      <pc:sldChg chg="modSp">
        <pc:chgData name="Olivier Rosseel" userId="S::olivier.rosseel@hogent.be::41f77f33-c063-4277-8eb9-6436a7bcdf0d" providerId="AD" clId="Web-{E157C29F-C05F-2000-E11B-2DB5A50DA806}" dt="2021-04-27T12:42:27.905" v="10" actId="20577"/>
        <pc:sldMkLst>
          <pc:docMk/>
          <pc:sldMk cId="195322771" sldId="1363"/>
        </pc:sldMkLst>
        <pc:spChg chg="mod">
          <ac:chgData name="Olivier Rosseel" userId="S::olivier.rosseel@hogent.be::41f77f33-c063-4277-8eb9-6436a7bcdf0d" providerId="AD" clId="Web-{E157C29F-C05F-2000-E11B-2DB5A50DA806}" dt="2021-04-27T12:42:27.905" v="10" actId="20577"/>
          <ac:spMkLst>
            <pc:docMk/>
            <pc:sldMk cId="195322771" sldId="1363"/>
            <ac:spMk id="4" creationId="{CBF6D189-7553-2846-8264-F7622FAE6BB4}"/>
          </ac:spMkLst>
        </pc:spChg>
      </pc:sldChg>
      <pc:sldChg chg="addSp delSp modSp">
        <pc:chgData name="Olivier Rosseel" userId="S::olivier.rosseel@hogent.be::41f77f33-c063-4277-8eb9-6436a7bcdf0d" providerId="AD" clId="Web-{E157C29F-C05F-2000-E11B-2DB5A50DA806}" dt="2021-04-27T12:47:16.269" v="41"/>
        <pc:sldMkLst>
          <pc:docMk/>
          <pc:sldMk cId="3288221288" sldId="1367"/>
        </pc:sldMkLst>
        <pc:spChg chg="mod">
          <ac:chgData name="Olivier Rosseel" userId="S::olivier.rosseel@hogent.be::41f77f33-c063-4277-8eb9-6436a7bcdf0d" providerId="AD" clId="Web-{E157C29F-C05F-2000-E11B-2DB5A50DA806}" dt="2021-04-27T12:44:56.642" v="29" actId="20577"/>
          <ac:spMkLst>
            <pc:docMk/>
            <pc:sldMk cId="3288221288" sldId="1367"/>
            <ac:spMk id="4" creationId="{AEC12A31-C2DD-0F47-9E8E-88A672C81279}"/>
          </ac:spMkLst>
        </pc:spChg>
        <pc:picChg chg="add mod">
          <ac:chgData name="Olivier Rosseel" userId="S::olivier.rosseel@hogent.be::41f77f33-c063-4277-8eb9-6436a7bcdf0d" providerId="AD" clId="Web-{E157C29F-C05F-2000-E11B-2DB5A50DA806}" dt="2021-04-27T12:45:02.923" v="31" actId="1076"/>
          <ac:picMkLst>
            <pc:docMk/>
            <pc:sldMk cId="3288221288" sldId="1367"/>
            <ac:picMk id="2" creationId="{89CC2A5B-5661-484F-815D-CBE4379DFBAF}"/>
          </ac:picMkLst>
        </pc:picChg>
        <pc:picChg chg="add del mod">
          <ac:chgData name="Olivier Rosseel" userId="S::olivier.rosseel@hogent.be::41f77f33-c063-4277-8eb9-6436a7bcdf0d" providerId="AD" clId="Web-{E157C29F-C05F-2000-E11B-2DB5A50DA806}" dt="2021-04-27T12:47:16.269" v="41"/>
          <ac:picMkLst>
            <pc:docMk/>
            <pc:sldMk cId="3288221288" sldId="1367"/>
            <ac:picMk id="5" creationId="{D48DE940-7173-4518-9A87-42A4A69ADD46}"/>
          </ac:picMkLst>
        </pc:picChg>
        <pc:picChg chg="add del mod">
          <ac:chgData name="Olivier Rosseel" userId="S::olivier.rosseel@hogent.be::41f77f33-c063-4277-8eb9-6436a7bcdf0d" providerId="AD" clId="Web-{E157C29F-C05F-2000-E11B-2DB5A50DA806}" dt="2021-04-27T12:47:10.894" v="40"/>
          <ac:picMkLst>
            <pc:docMk/>
            <pc:sldMk cId="3288221288" sldId="1367"/>
            <ac:picMk id="6" creationId="{7D4B8B2E-3811-40CB-BDA5-A28E67D17B6E}"/>
          </ac:picMkLst>
        </pc:picChg>
      </pc:sldChg>
      <pc:sldChg chg="modSp">
        <pc:chgData name="Olivier Rosseel" userId="S::olivier.rosseel@hogent.be::41f77f33-c063-4277-8eb9-6436a7bcdf0d" providerId="AD" clId="Web-{E157C29F-C05F-2000-E11B-2DB5A50DA806}" dt="2021-04-27T12:48:09.848" v="45" actId="1076"/>
        <pc:sldMkLst>
          <pc:docMk/>
          <pc:sldMk cId="511301290" sldId="1368"/>
        </pc:sldMkLst>
        <pc:spChg chg="mod">
          <ac:chgData name="Olivier Rosseel" userId="S::olivier.rosseel@hogent.be::41f77f33-c063-4277-8eb9-6436a7bcdf0d" providerId="AD" clId="Web-{E157C29F-C05F-2000-E11B-2DB5A50DA806}" dt="2021-04-27T12:48:09.848" v="45" actId="1076"/>
          <ac:spMkLst>
            <pc:docMk/>
            <pc:sldMk cId="511301290" sldId="1368"/>
            <ac:spMk id="6" creationId="{6A71963E-3016-304B-9292-B0205FFFC035}"/>
          </ac:spMkLst>
        </pc:spChg>
        <pc:picChg chg="mod">
          <ac:chgData name="Olivier Rosseel" userId="S::olivier.rosseel@hogent.be::41f77f33-c063-4277-8eb9-6436a7bcdf0d" providerId="AD" clId="Web-{E157C29F-C05F-2000-E11B-2DB5A50DA806}" dt="2021-04-27T12:48:02.989" v="44" actId="14100"/>
          <ac:picMkLst>
            <pc:docMk/>
            <pc:sldMk cId="511301290" sldId="1368"/>
            <ac:picMk id="7" creationId="{6A38926C-7B47-42BE-BD06-A358B76204F0}"/>
          </ac:picMkLst>
        </pc:picChg>
      </pc:sldChg>
      <pc:sldChg chg="addSp delSp modSp">
        <pc:chgData name="Olivier Rosseel" userId="S::olivier.rosseel@hogent.be::41f77f33-c063-4277-8eb9-6436a7bcdf0d" providerId="AD" clId="Web-{E157C29F-C05F-2000-E11B-2DB5A50DA806}" dt="2021-04-27T12:49:17.490" v="51"/>
        <pc:sldMkLst>
          <pc:docMk/>
          <pc:sldMk cId="3593123230" sldId="1369"/>
        </pc:sldMkLst>
        <pc:spChg chg="mod">
          <ac:chgData name="Olivier Rosseel" userId="S::olivier.rosseel@hogent.be::41f77f33-c063-4277-8eb9-6436a7bcdf0d" providerId="AD" clId="Web-{E157C29F-C05F-2000-E11B-2DB5A50DA806}" dt="2021-04-27T12:48:56.568" v="46" actId="1076"/>
          <ac:spMkLst>
            <pc:docMk/>
            <pc:sldMk cId="3593123230" sldId="1369"/>
            <ac:spMk id="2" creationId="{6098E0DC-DB1E-7D4E-98AE-0DF055B29409}"/>
          </ac:spMkLst>
        </pc:spChg>
        <pc:picChg chg="add">
          <ac:chgData name="Olivier Rosseel" userId="S::olivier.rosseel@hogent.be::41f77f33-c063-4277-8eb9-6436a7bcdf0d" providerId="AD" clId="Web-{E157C29F-C05F-2000-E11B-2DB5A50DA806}" dt="2021-04-27T12:49:11.115" v="49"/>
          <ac:picMkLst>
            <pc:docMk/>
            <pc:sldMk cId="3593123230" sldId="1369"/>
            <ac:picMk id="4" creationId="{CFAD603A-2AA3-4984-8EE6-003735E62BCF}"/>
          </ac:picMkLst>
        </pc:picChg>
        <pc:picChg chg="del mod">
          <ac:chgData name="Olivier Rosseel" userId="S::olivier.rosseel@hogent.be::41f77f33-c063-4277-8eb9-6436a7bcdf0d" providerId="AD" clId="Web-{E157C29F-C05F-2000-E11B-2DB5A50DA806}" dt="2021-04-27T12:49:10.099" v="48"/>
          <ac:picMkLst>
            <pc:docMk/>
            <pc:sldMk cId="3593123230" sldId="1369"/>
            <ac:picMk id="6" creationId="{6A38926C-7B47-42BE-BD06-A358B76204F0}"/>
          </ac:picMkLst>
        </pc:picChg>
        <pc:picChg chg="add del">
          <ac:chgData name="Olivier Rosseel" userId="S::olivier.rosseel@hogent.be::41f77f33-c063-4277-8eb9-6436a7bcdf0d" providerId="AD" clId="Web-{E157C29F-C05F-2000-E11B-2DB5A50DA806}" dt="2021-04-27T12:49:17.490" v="51"/>
          <ac:picMkLst>
            <pc:docMk/>
            <pc:sldMk cId="3593123230" sldId="1369"/>
            <ac:picMk id="9" creationId="{C3846791-16EC-47A9-AA3D-4A49C977F69A}"/>
          </ac:picMkLst>
        </pc:picChg>
      </pc:sldChg>
      <pc:sldChg chg="addSp delSp modSp">
        <pc:chgData name="Olivier Rosseel" userId="S::olivier.rosseel@hogent.be::41f77f33-c063-4277-8eb9-6436a7bcdf0d" providerId="AD" clId="Web-{E157C29F-C05F-2000-E11B-2DB5A50DA806}" dt="2021-04-27T12:49:43.990" v="56" actId="1076"/>
        <pc:sldMkLst>
          <pc:docMk/>
          <pc:sldMk cId="2600665861" sldId="1370"/>
        </pc:sldMkLst>
        <pc:spChg chg="mod">
          <ac:chgData name="Olivier Rosseel" userId="S::olivier.rosseel@hogent.be::41f77f33-c063-4277-8eb9-6436a7bcdf0d" providerId="AD" clId="Web-{E157C29F-C05F-2000-E11B-2DB5A50DA806}" dt="2021-04-27T12:49:43.990" v="56" actId="1076"/>
          <ac:spMkLst>
            <pc:docMk/>
            <pc:sldMk cId="2600665861" sldId="1370"/>
            <ac:spMk id="9" creationId="{4C821749-4067-2041-A80D-7A6788351F03}"/>
          </ac:spMkLst>
        </pc:spChg>
        <pc:picChg chg="add">
          <ac:chgData name="Olivier Rosseel" userId="S::olivier.rosseel@hogent.be::41f77f33-c063-4277-8eb9-6436a7bcdf0d" providerId="AD" clId="Web-{E157C29F-C05F-2000-E11B-2DB5A50DA806}" dt="2021-04-27T12:49:29.834" v="53"/>
          <ac:picMkLst>
            <pc:docMk/>
            <pc:sldMk cId="2600665861" sldId="1370"/>
            <ac:picMk id="4" creationId="{B20C171B-FD8F-4E8C-858F-CC2F9C92076B}"/>
          </ac:picMkLst>
        </pc:picChg>
        <pc:picChg chg="add del">
          <ac:chgData name="Olivier Rosseel" userId="S::olivier.rosseel@hogent.be::41f77f33-c063-4277-8eb9-6436a7bcdf0d" providerId="AD" clId="Web-{E157C29F-C05F-2000-E11B-2DB5A50DA806}" dt="2021-04-27T12:49:33.928" v="55"/>
          <ac:picMkLst>
            <pc:docMk/>
            <pc:sldMk cId="2600665861" sldId="1370"/>
            <ac:picMk id="5" creationId="{07822B3E-81F6-459F-BAC7-5D372DB6C4F1}"/>
          </ac:picMkLst>
        </pc:picChg>
        <pc:picChg chg="del">
          <ac:chgData name="Olivier Rosseel" userId="S::olivier.rosseel@hogent.be::41f77f33-c063-4277-8eb9-6436a7bcdf0d" providerId="AD" clId="Web-{E157C29F-C05F-2000-E11B-2DB5A50DA806}" dt="2021-04-27T12:49:28.396" v="52"/>
          <ac:picMkLst>
            <pc:docMk/>
            <pc:sldMk cId="2600665861" sldId="1370"/>
            <ac:picMk id="8" creationId="{6A38926C-7B47-42BE-BD06-A358B76204F0}"/>
          </ac:picMkLst>
        </pc:picChg>
      </pc:sldChg>
      <pc:sldChg chg="modSp">
        <pc:chgData name="Olivier Rosseel" userId="S::olivier.rosseel@hogent.be::41f77f33-c063-4277-8eb9-6436a7bcdf0d" providerId="AD" clId="Web-{E157C29F-C05F-2000-E11B-2DB5A50DA806}" dt="2021-04-27T12:52:00.133" v="57" actId="1076"/>
        <pc:sldMkLst>
          <pc:docMk/>
          <pc:sldMk cId="2726944991" sldId="1373"/>
        </pc:sldMkLst>
        <pc:picChg chg="mod">
          <ac:chgData name="Olivier Rosseel" userId="S::olivier.rosseel@hogent.be::41f77f33-c063-4277-8eb9-6436a7bcdf0d" providerId="AD" clId="Web-{E157C29F-C05F-2000-E11B-2DB5A50DA806}" dt="2021-04-27T12:52:00.133" v="57" actId="1076"/>
          <ac:picMkLst>
            <pc:docMk/>
            <pc:sldMk cId="2726944991" sldId="1373"/>
            <ac:picMk id="5" creationId="{6A38926C-7B47-42BE-BD06-A358B76204F0}"/>
          </ac:picMkLst>
        </pc:picChg>
      </pc:sldChg>
      <pc:sldChg chg="del">
        <pc:chgData name="Olivier Rosseel" userId="S::olivier.rosseel@hogent.be::41f77f33-c063-4277-8eb9-6436a7bcdf0d" providerId="AD" clId="Web-{E157C29F-C05F-2000-E11B-2DB5A50DA806}" dt="2021-04-27T12:54:10.026" v="58"/>
        <pc:sldMkLst>
          <pc:docMk/>
          <pc:sldMk cId="957911863" sldId="1376"/>
        </pc:sldMkLst>
      </pc:sldChg>
      <pc:sldChg chg="del">
        <pc:chgData name="Olivier Rosseel" userId="S::olivier.rosseel@hogent.be::41f77f33-c063-4277-8eb9-6436a7bcdf0d" providerId="AD" clId="Web-{E157C29F-C05F-2000-E11B-2DB5A50DA806}" dt="2021-04-27T12:57:34.123" v="59"/>
        <pc:sldMkLst>
          <pc:docMk/>
          <pc:sldMk cId="3500497473" sldId="1389"/>
        </pc:sldMkLst>
      </pc:sldChg>
      <pc:sldChg chg="addSp delSp modSp add del">
        <pc:chgData name="Olivier Rosseel" userId="S::olivier.rosseel@hogent.be::41f77f33-c063-4277-8eb9-6436a7bcdf0d" providerId="AD" clId="Web-{E157C29F-C05F-2000-E11B-2DB5A50DA806}" dt="2021-04-27T13:06:39.554" v="81" actId="1076"/>
        <pc:sldMkLst>
          <pc:docMk/>
          <pc:sldMk cId="443164226" sldId="1398"/>
        </pc:sldMkLst>
        <pc:spChg chg="del mod">
          <ac:chgData name="Olivier Rosseel" userId="S::olivier.rosseel@hogent.be::41f77f33-c063-4277-8eb9-6436a7bcdf0d" providerId="AD" clId="Web-{E157C29F-C05F-2000-E11B-2DB5A50DA806}" dt="2021-04-27T13:05:35.443" v="76"/>
          <ac:spMkLst>
            <pc:docMk/>
            <pc:sldMk cId="443164226" sldId="1398"/>
            <ac:spMk id="6" creationId="{C5027490-5B61-8849-9415-5137CF58D789}"/>
          </ac:spMkLst>
        </pc:spChg>
        <pc:spChg chg="del mod">
          <ac:chgData name="Olivier Rosseel" userId="S::olivier.rosseel@hogent.be::41f77f33-c063-4277-8eb9-6436a7bcdf0d" providerId="AD" clId="Web-{E157C29F-C05F-2000-E11B-2DB5A50DA806}" dt="2021-04-27T13:04:30.317" v="72"/>
          <ac:spMkLst>
            <pc:docMk/>
            <pc:sldMk cId="443164226" sldId="1398"/>
            <ac:spMk id="8" creationId="{833368B8-E60A-3641-B455-DBAC0440D770}"/>
          </ac:spMkLst>
        </pc:spChg>
        <pc:picChg chg="add del mod">
          <ac:chgData name="Olivier Rosseel" userId="S::olivier.rosseel@hogent.be::41f77f33-c063-4277-8eb9-6436a7bcdf0d" providerId="AD" clId="Web-{E157C29F-C05F-2000-E11B-2DB5A50DA806}" dt="2021-04-27T13:03:55.785" v="66"/>
          <ac:picMkLst>
            <pc:docMk/>
            <pc:sldMk cId="443164226" sldId="1398"/>
            <ac:picMk id="2" creationId="{31F30A50-62B8-4459-A17B-A56C31952C0F}"/>
          </ac:picMkLst>
        </pc:picChg>
        <pc:picChg chg="add mod">
          <ac:chgData name="Olivier Rosseel" userId="S::olivier.rosseel@hogent.be::41f77f33-c063-4277-8eb9-6436a7bcdf0d" providerId="AD" clId="Web-{E157C29F-C05F-2000-E11B-2DB5A50DA806}" dt="2021-04-27T13:04:36.645" v="73" actId="1076"/>
          <ac:picMkLst>
            <pc:docMk/>
            <pc:sldMk cId="443164226" sldId="1398"/>
            <ac:picMk id="4" creationId="{5A97F261-79E9-4AD8-A551-B1E194A6FDF4}"/>
          </ac:picMkLst>
        </pc:picChg>
        <pc:picChg chg="del mod">
          <ac:chgData name="Olivier Rosseel" userId="S::olivier.rosseel@hogent.be::41f77f33-c063-4277-8eb9-6436a7bcdf0d" providerId="AD" clId="Web-{E157C29F-C05F-2000-E11B-2DB5A50DA806}" dt="2021-04-27T13:03:48.332" v="64"/>
          <ac:picMkLst>
            <pc:docMk/>
            <pc:sldMk cId="443164226" sldId="1398"/>
            <ac:picMk id="7" creationId="{EA90EB87-890B-E44F-AB53-B27B06F6D3FE}"/>
          </ac:picMkLst>
        </pc:picChg>
        <pc:picChg chg="add mod">
          <ac:chgData name="Olivier Rosseel" userId="S::olivier.rosseel@hogent.be::41f77f33-c063-4277-8eb9-6436a7bcdf0d" providerId="AD" clId="Web-{E157C29F-C05F-2000-E11B-2DB5A50DA806}" dt="2021-04-27T13:06:39.554" v="81" actId="1076"/>
          <ac:picMkLst>
            <pc:docMk/>
            <pc:sldMk cId="443164226" sldId="1398"/>
            <ac:picMk id="9" creationId="{A0346F64-46DA-41CF-8328-DB978FF3CD77}"/>
          </ac:picMkLst>
        </pc:picChg>
      </pc:sldChg>
      <pc:sldChg chg="modSp">
        <pc:chgData name="Olivier Rosseel" userId="S::olivier.rosseel@hogent.be::41f77f33-c063-4277-8eb9-6436a7bcdf0d" providerId="AD" clId="Web-{E157C29F-C05F-2000-E11B-2DB5A50DA806}" dt="2021-04-27T13:07:48.945" v="83" actId="20577"/>
        <pc:sldMkLst>
          <pc:docMk/>
          <pc:sldMk cId="1872438050" sldId="1399"/>
        </pc:sldMkLst>
        <pc:spChg chg="mod">
          <ac:chgData name="Olivier Rosseel" userId="S::olivier.rosseel@hogent.be::41f77f33-c063-4277-8eb9-6436a7bcdf0d" providerId="AD" clId="Web-{E157C29F-C05F-2000-E11B-2DB5A50DA806}" dt="2021-04-27T13:07:48.945" v="83" actId="20577"/>
          <ac:spMkLst>
            <pc:docMk/>
            <pc:sldMk cId="1872438050" sldId="1399"/>
            <ac:spMk id="4" creationId="{23E2B369-4575-4342-884E-D72FFA17E1D3}"/>
          </ac:spMkLst>
        </pc:spChg>
      </pc:sldChg>
      <pc:sldChg chg="del">
        <pc:chgData name="Olivier Rosseel" userId="S::olivier.rosseel@hogent.be::41f77f33-c063-4277-8eb9-6436a7bcdf0d" providerId="AD" clId="Web-{E157C29F-C05F-2000-E11B-2DB5A50DA806}" dt="2021-04-27T13:08:34.180" v="84"/>
        <pc:sldMkLst>
          <pc:docMk/>
          <pc:sldMk cId="3831741967" sldId="1404"/>
        </pc:sldMkLst>
      </pc:sldChg>
      <pc:sldChg chg="del">
        <pc:chgData name="Olivier Rosseel" userId="S::olivier.rosseel@hogent.be::41f77f33-c063-4277-8eb9-6436a7bcdf0d" providerId="AD" clId="Web-{E157C29F-C05F-2000-E11B-2DB5A50DA806}" dt="2021-04-27T13:09:47.635" v="85"/>
        <pc:sldMkLst>
          <pc:docMk/>
          <pc:sldMk cId="2110873778" sldId="1406"/>
        </pc:sldMkLst>
      </pc:sldChg>
      <pc:sldChg chg="del">
        <pc:chgData name="Olivier Rosseel" userId="S::olivier.rosseel@hogent.be::41f77f33-c063-4277-8eb9-6436a7bcdf0d" providerId="AD" clId="Web-{E157C29F-C05F-2000-E11B-2DB5A50DA806}" dt="2021-04-27T13:10:41.214" v="86"/>
        <pc:sldMkLst>
          <pc:docMk/>
          <pc:sldMk cId="1997845173" sldId="1413"/>
        </pc:sldMkLst>
      </pc:sldChg>
      <pc:sldChg chg="modSp">
        <pc:chgData name="Olivier Rosseel" userId="S::olivier.rosseel@hogent.be::41f77f33-c063-4277-8eb9-6436a7bcdf0d" providerId="AD" clId="Web-{E157C29F-C05F-2000-E11B-2DB5A50DA806}" dt="2021-04-27T12:39:47.340" v="8" actId="20577"/>
        <pc:sldMkLst>
          <pc:docMk/>
          <pc:sldMk cId="2907767487" sldId="1419"/>
        </pc:sldMkLst>
        <pc:spChg chg="mod">
          <ac:chgData name="Olivier Rosseel" userId="S::olivier.rosseel@hogent.be::41f77f33-c063-4277-8eb9-6436a7bcdf0d" providerId="AD" clId="Web-{E157C29F-C05F-2000-E11B-2DB5A50DA806}" dt="2021-04-27T12:39:47.340" v="8" actId="20577"/>
          <ac:spMkLst>
            <pc:docMk/>
            <pc:sldMk cId="2907767487" sldId="1419"/>
            <ac:spMk id="4" creationId="{CBF6D189-7553-2846-8264-F7622FAE6BB4}"/>
          </ac:spMkLst>
        </pc:spChg>
      </pc:sldChg>
      <pc:sldChg chg="add">
        <pc:chgData name="Olivier Rosseel" userId="S::olivier.rosseel@hogent.be::41f77f33-c063-4277-8eb9-6436a7bcdf0d" providerId="AD" clId="Web-{E157C29F-C05F-2000-E11B-2DB5A50DA806}" dt="2021-04-27T12:33:49.193" v="0"/>
        <pc:sldMkLst>
          <pc:docMk/>
          <pc:sldMk cId="3208655457" sldId="1420"/>
        </pc:sldMkLst>
      </pc:sldChg>
      <pc:sldChg chg="add">
        <pc:chgData name="Olivier Rosseel" userId="S::olivier.rosseel@hogent.be::41f77f33-c063-4277-8eb9-6436a7bcdf0d" providerId="AD" clId="Web-{E157C29F-C05F-2000-E11B-2DB5A50DA806}" dt="2021-04-27T12:33:49.443" v="1"/>
        <pc:sldMkLst>
          <pc:docMk/>
          <pc:sldMk cId="3143461576" sldId="1421"/>
        </pc:sldMkLst>
      </pc:sldChg>
      <pc:sldChg chg="add del">
        <pc:chgData name="Olivier Rosseel" userId="S::olivier.rosseel@hogent.be::41f77f33-c063-4277-8eb9-6436a7bcdf0d" providerId="AD" clId="Web-{E157C29F-C05F-2000-E11B-2DB5A50DA806}" dt="2021-04-27T12:35:29.820" v="6"/>
        <pc:sldMkLst>
          <pc:docMk/>
          <pc:sldMk cId="446172570" sldId="1422"/>
        </pc:sldMkLst>
      </pc:sldChg>
      <pc:sldChg chg="add">
        <pc:chgData name="Olivier Rosseel" userId="S::olivier.rosseel@hogent.be::41f77f33-c063-4277-8eb9-6436a7bcdf0d" providerId="AD" clId="Web-{E157C29F-C05F-2000-E11B-2DB5A50DA806}" dt="2021-04-27T12:35:38.476" v="7"/>
        <pc:sldMkLst>
          <pc:docMk/>
          <pc:sldMk cId="2938636698" sldId="1422"/>
        </pc:sldMkLst>
      </pc:sldChg>
      <pc:sldChg chg="addSp delSp modSp add del">
        <pc:chgData name="Olivier Rosseel" userId="S::olivier.rosseel@hogent.be::41f77f33-c063-4277-8eb9-6436a7bcdf0d" providerId="AD" clId="Web-{E157C29F-C05F-2000-E11B-2DB5A50DA806}" dt="2021-04-27T12:46:18.221" v="35"/>
        <pc:sldMkLst>
          <pc:docMk/>
          <pc:sldMk cId="2126619054" sldId="1423"/>
        </pc:sldMkLst>
        <pc:picChg chg="add del mod">
          <ac:chgData name="Olivier Rosseel" userId="S::olivier.rosseel@hogent.be::41f77f33-c063-4277-8eb9-6436a7bcdf0d" providerId="AD" clId="Web-{E157C29F-C05F-2000-E11B-2DB5A50DA806}" dt="2021-04-27T12:46:13.940" v="34"/>
          <ac:picMkLst>
            <pc:docMk/>
            <pc:sldMk cId="2126619054" sldId="1423"/>
            <ac:picMk id="2" creationId="{EF7791C4-9B87-4CF0-9E6A-C39817CB79E3}"/>
          </ac:picMkLst>
        </pc:picChg>
      </pc:sldChg>
      <pc:sldChg chg="add del">
        <pc:chgData name="Olivier Rosseel" userId="S::olivier.rosseel@hogent.be::41f77f33-c063-4277-8eb9-6436a7bcdf0d" providerId="AD" clId="Web-{E157C29F-C05F-2000-E11B-2DB5A50DA806}" dt="2021-04-27T12:35:29.820" v="5"/>
        <pc:sldMkLst>
          <pc:docMk/>
          <pc:sldMk cId="4014585604" sldId="1423"/>
        </pc:sldMkLst>
      </pc:sldChg>
      <pc:sldMasterChg chg="addSldLayout">
        <pc:chgData name="Olivier Rosseel" userId="S::olivier.rosseel@hogent.be::41f77f33-c063-4277-8eb9-6436a7bcdf0d" providerId="AD" clId="Web-{E157C29F-C05F-2000-E11B-2DB5A50DA806}" dt="2021-04-27T12:33:49.193" v="0"/>
        <pc:sldMasterMkLst>
          <pc:docMk/>
          <pc:sldMasterMk cId="0" sldId="2147483700"/>
        </pc:sldMasterMkLst>
        <pc:sldLayoutChg chg="add">
          <pc:chgData name="Olivier Rosseel" userId="S::olivier.rosseel@hogent.be::41f77f33-c063-4277-8eb9-6436a7bcdf0d" providerId="AD" clId="Web-{E157C29F-C05F-2000-E11B-2DB5A50DA806}" dt="2021-04-27T12:33:49.193" v="0"/>
          <pc:sldLayoutMkLst>
            <pc:docMk/>
            <pc:sldMasterMk cId="0" sldId="2147483700"/>
            <pc:sldLayoutMk cId="2257996623" sldId="21474840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Enterprise Networking, Security, and Automationv7.0 (ENSA)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Single-Area OSPFv2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2.1.7 -  </a:t>
            </a:r>
            <a:r>
              <a:rPr lang="en-US" sz="1200" dirty="0"/>
              <a:t>Modify a Router ID</a:t>
            </a:r>
          </a:p>
          <a:p>
            <a:r>
              <a:rPr lang="en-US" sz="1200" dirty="0"/>
              <a:t>2.1.8 - Syntax Checker - Configure R2 and R3 Router IDs</a:t>
            </a:r>
          </a:p>
          <a:p>
            <a:r>
              <a:rPr lang="en-US" sz="1200" dirty="0"/>
              <a:t>2.1.9 - Check Your Understanding - OSPF Router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4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2.2.1 - The network Command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2.2.2 - The Wildcard Mask</a:t>
            </a:r>
          </a:p>
          <a:p>
            <a:r>
              <a:rPr lang="en-US" dirty="0"/>
              <a:t>2.2.3 - Check Your Understanding - The Wildcard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6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2.2.4 - </a:t>
            </a:r>
            <a:r>
              <a:rPr lang="en-US" sz="1200" dirty="0"/>
              <a:t>Configure OSPF Using the network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9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2.2.4 - </a:t>
            </a:r>
            <a:r>
              <a:rPr lang="en-US" sz="1200" dirty="0"/>
              <a:t>Configure OSPF Using the network Command (Cont.)</a:t>
            </a:r>
            <a:endParaRPr lang="en-US" dirty="0"/>
          </a:p>
          <a:p>
            <a:r>
              <a:rPr lang="en-US" dirty="0"/>
              <a:t>2.2.5 - Syntax Checker - Configure R2 and R3 using the network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6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2.2.6 - </a:t>
            </a:r>
            <a:r>
              <a:rPr lang="en-US" sz="1200" dirty="0"/>
              <a:t>Configure OSPF Using the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Command</a:t>
            </a:r>
            <a:endParaRPr lang="en-US" dirty="0"/>
          </a:p>
          <a:p>
            <a:r>
              <a:rPr lang="en-US" dirty="0"/>
              <a:t>2.2.7 - Syntax Checker - Configure R2 and R3 using the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ospf</a:t>
            </a:r>
            <a:r>
              <a:rPr lang="en-US" dirty="0"/>
              <a:t>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7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2.2.8 - Passive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73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2.2.9 - Configure Passive Interfaces</a:t>
            </a:r>
          </a:p>
          <a:p>
            <a:r>
              <a:rPr lang="en-US" dirty="0"/>
              <a:t>2.2.10 - Syntax Checker - Configure R2 and R3 Passive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56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2.2.11 - </a:t>
            </a:r>
            <a:r>
              <a:rPr lang="en-US" sz="1200" dirty="0"/>
              <a:t>OSPF Point-to-Point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2.0 – Introduction</a:t>
            </a:r>
          </a:p>
          <a:p>
            <a:pPr>
              <a:buFontTx/>
              <a:buNone/>
            </a:pPr>
            <a:r>
              <a:rPr lang="en-GB" dirty="0"/>
              <a:t>2.0.2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2.2.11 - </a:t>
            </a:r>
            <a:r>
              <a:rPr lang="en-US" sz="1200" dirty="0"/>
              <a:t>OSPF Point-to-Point Networks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78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2.2 - Point-to-Point OSPF Networks</a:t>
            </a:r>
          </a:p>
          <a:p>
            <a:r>
              <a:rPr lang="en-US" dirty="0"/>
              <a:t>2.2.12 - </a:t>
            </a:r>
            <a:r>
              <a:rPr lang="en-US" sz="1200" dirty="0"/>
              <a:t>Loopbacks and Point-to-Point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7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2.3 - Multiaccess OSPF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2.3.1 - </a:t>
            </a:r>
            <a:r>
              <a:rPr lang="en-US" sz="1800" dirty="0"/>
              <a:t>OPSF Network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2.3.2 - </a:t>
            </a:r>
            <a:r>
              <a:rPr lang="en-US" sz="1800" dirty="0"/>
              <a:t>OPSF Designated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31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2.3.3 - OSP Multiaccess Reference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38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2.3.4 - </a:t>
            </a:r>
            <a:r>
              <a:rPr lang="en-US" sz="1800" dirty="0"/>
              <a:t>Verify OSPF Router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0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2.3.4 - </a:t>
            </a:r>
            <a:r>
              <a:rPr lang="en-US" sz="1800" dirty="0"/>
              <a:t>Verify OSPF Router Roles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68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2.3.4 - </a:t>
            </a:r>
            <a:r>
              <a:rPr lang="en-US" sz="1800" dirty="0"/>
              <a:t>Verify OSPF Router Roles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10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2.3.5 - </a:t>
            </a:r>
            <a:r>
              <a:rPr lang="en-US" sz="1800" dirty="0"/>
              <a:t>Verify DR/BDR Adjacencies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4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2.3.5 - </a:t>
            </a:r>
            <a:r>
              <a:rPr lang="en-US" sz="1800" dirty="0"/>
              <a:t>Verify DR/BDR Adjacencies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40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2.3.6 - Default DR/BDR Election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8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2.3.7 - </a:t>
            </a:r>
            <a:r>
              <a:rPr lang="en-US" sz="1200" dirty="0"/>
              <a:t>DR Failure and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1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2.3.8 - </a:t>
            </a:r>
            <a:r>
              <a:rPr lang="en-US" sz="1200" dirty="0"/>
              <a:t>The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priority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3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2 - Single-Area OSPFv2 Configuration</a:t>
            </a:r>
          </a:p>
          <a:p>
            <a:r>
              <a:rPr lang="en-US" sz="1200" dirty="0"/>
              <a:t>2.3 - Multiaccess OSPF Networks</a:t>
            </a:r>
            <a:br>
              <a:rPr lang="en-US" dirty="0"/>
            </a:br>
            <a:r>
              <a:rPr lang="en-US" dirty="0"/>
              <a:t>2.3.9 - </a:t>
            </a:r>
            <a:r>
              <a:rPr lang="en-US" sz="1200" dirty="0"/>
              <a:t>Configure OSPF Priority</a:t>
            </a:r>
          </a:p>
          <a:p>
            <a:r>
              <a:rPr lang="en-US" sz="1200" dirty="0"/>
              <a:t>2.3.10 - Syntax Checker - Configure OSPF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4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4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2.4.1 - Cisco OSPF Cost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50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2.4.1 - Cisco OSPF Cost Metric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46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2.4.2 - </a:t>
            </a:r>
            <a:r>
              <a:rPr lang="en-US" sz="1200" dirty="0"/>
              <a:t>Adjust the Reference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37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2.4.2 - </a:t>
            </a:r>
            <a:r>
              <a:rPr lang="en-US" sz="1200" dirty="0"/>
              <a:t>Adjust the Reference Bandwidth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3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2.1.1 - OSPF Reference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2.4.2 - </a:t>
            </a:r>
            <a:r>
              <a:rPr lang="en-US" sz="1200" dirty="0"/>
              <a:t>Adjust the Reference Bandwidth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82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2.4.3 - </a:t>
            </a:r>
            <a:r>
              <a:rPr lang="en-US" sz="1200" dirty="0"/>
              <a:t>OSPF Accumulates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59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2.4.3 - </a:t>
            </a:r>
            <a:r>
              <a:rPr lang="en-US" sz="1200" dirty="0"/>
              <a:t>OSPF Accumulates Cost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0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2.4.3 - </a:t>
            </a:r>
            <a:r>
              <a:rPr lang="en-US" sz="1200" dirty="0"/>
              <a:t>OSPF Accumulates Cost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85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2.4.4 - </a:t>
            </a:r>
            <a:r>
              <a:rPr lang="en-US" sz="1200" dirty="0"/>
              <a:t>Manually Set OSPF Cost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5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2.4.5 - </a:t>
            </a:r>
            <a:r>
              <a:rPr lang="en-US" sz="1200" dirty="0"/>
              <a:t>Test Failover to Backup Route</a:t>
            </a:r>
          </a:p>
          <a:p>
            <a:r>
              <a:rPr lang="en-US" sz="1200" dirty="0"/>
              <a:t>2.4.6 - Syntax Checker - Modify the Cost Values for R2 and R3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04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2.4.7 - </a:t>
            </a:r>
            <a:r>
              <a:rPr lang="en-US" sz="1200" dirty="0"/>
              <a:t>Hello Packet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49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2.4.8 - </a:t>
            </a:r>
            <a:r>
              <a:rPr lang="en-US" sz="1200" dirty="0"/>
              <a:t>Verify Hello and Dead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0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2.4.8 - </a:t>
            </a:r>
            <a:r>
              <a:rPr lang="en-US" sz="1200" dirty="0"/>
              <a:t>Verify Hello and Dead Intervals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84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2.4.9 - </a:t>
            </a:r>
            <a:r>
              <a:rPr lang="en-US" sz="1200" dirty="0"/>
              <a:t>Modify OSPFv2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0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2.1.2 - </a:t>
            </a:r>
            <a:r>
              <a:rPr lang="en-US" sz="1200" dirty="0"/>
              <a:t>Router Configuration Mode for OSPF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32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2.4 - Modify Single-Area OSPFv2</a:t>
            </a:r>
          </a:p>
          <a:p>
            <a:r>
              <a:rPr lang="en-US" dirty="0"/>
              <a:t>2.4.9 - </a:t>
            </a:r>
            <a:r>
              <a:rPr lang="en-US" sz="1200" dirty="0"/>
              <a:t>Modify OSPFv2 Intervals (Cont.)</a:t>
            </a:r>
          </a:p>
          <a:p>
            <a:r>
              <a:rPr lang="en-US" sz="1200" dirty="0"/>
              <a:t>2.4.10 - Syntax Checker - Modifying Hello and Dead Intervals on R3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2.5 - Default Route Propagation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30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2.5 - Default Route Propagation</a:t>
            </a:r>
          </a:p>
          <a:p>
            <a:r>
              <a:rPr lang="en-US" dirty="0"/>
              <a:t>2.5.1 - Propagate a Default Static Route in OSPFv2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80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2.5 - Default Route Propagation</a:t>
            </a:r>
          </a:p>
          <a:p>
            <a:r>
              <a:rPr lang="en-US" dirty="0"/>
              <a:t>2.5.2 - </a:t>
            </a:r>
            <a:r>
              <a:rPr lang="en-US" sz="1200" dirty="0"/>
              <a:t>Verify the Propagated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97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0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2.6.1 - Verify OSPF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2.6.1 - Verify OSPF Neighbors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387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2.6.1 - Verify OSPF Neighbors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826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2.6.2 - Verify OSPF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76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2.6.3 - </a:t>
            </a:r>
            <a:r>
              <a:rPr lang="en-US" sz="1200" dirty="0"/>
              <a:t>Verify OSPF Process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1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2.1.3 - Router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573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2.6.4 - </a:t>
            </a:r>
            <a:r>
              <a:rPr lang="en-US" sz="1200" dirty="0"/>
              <a:t>Verify OSPF Interface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43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2.6 - Verify Single-Area OSPFv2</a:t>
            </a:r>
          </a:p>
          <a:p>
            <a:r>
              <a:rPr lang="en-US" dirty="0"/>
              <a:t>2.6.4 - </a:t>
            </a:r>
            <a:r>
              <a:rPr lang="en-US" sz="1200" dirty="0"/>
              <a:t>Verify OSPF Interface Settings (Cont.)</a:t>
            </a:r>
          </a:p>
          <a:p>
            <a:r>
              <a:rPr lang="en-US" sz="1200" dirty="0"/>
              <a:t>2.6.5 - Syntax Checker - Verify Single-Area OSPFv2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80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2.1.4 - </a:t>
            </a:r>
            <a:r>
              <a:rPr lang="en-US" sz="1200" dirty="0"/>
              <a:t>Router ID Order of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5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2.1.5 – Configure a Loopback Interface as the </a:t>
            </a:r>
            <a:r>
              <a:rPr lang="en-US" sz="1200" dirty="0"/>
              <a:t>Router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Single-Area OSPFv2 Configuration</a:t>
            </a:r>
          </a:p>
          <a:p>
            <a:r>
              <a:rPr lang="en-US" dirty="0"/>
              <a:t>2.1 - OSPF Router ID</a:t>
            </a:r>
          </a:p>
          <a:p>
            <a:r>
              <a:rPr lang="en-US" dirty="0"/>
              <a:t>2.1.5 - </a:t>
            </a:r>
            <a:r>
              <a:rPr lang="en-US" sz="1200" dirty="0"/>
              <a:t>Configure a Loopback Interface as the Router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‹nr.›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Single-Area OSPFv2 Configuration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3804791" cy="9021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Enterprise Networking, Security, and Automation v7.0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(ENSA)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4615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Modify a Router 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776F1-7982-B14D-AA5C-B400E9A2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92708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After a router selects a router ID, an active OSPF router does not allow the </a:t>
            </a:r>
            <a:r>
              <a:rPr lang="en-US" sz="1600" b="1" dirty="0">
                <a:solidFill>
                  <a:srgbClr val="000000"/>
                </a:solidFill>
              </a:rPr>
              <a:t>router ID</a:t>
            </a:r>
            <a:r>
              <a:rPr lang="en-US" sz="1600" dirty="0">
                <a:solidFill>
                  <a:srgbClr val="000000"/>
                </a:solidFill>
              </a:rPr>
              <a:t> to be </a:t>
            </a:r>
            <a:r>
              <a:rPr lang="en-US" sz="1600" b="1" dirty="0">
                <a:solidFill>
                  <a:srgbClr val="000000"/>
                </a:solidFill>
              </a:rPr>
              <a:t>changed</a:t>
            </a:r>
            <a:r>
              <a:rPr lang="en-US" sz="1600" dirty="0">
                <a:solidFill>
                  <a:srgbClr val="000000"/>
                </a:solidFill>
              </a:rPr>
              <a:t> until the router is </a:t>
            </a:r>
            <a:r>
              <a:rPr lang="en-US" sz="1600" b="1" dirty="0">
                <a:solidFill>
                  <a:srgbClr val="000000"/>
                </a:solidFill>
              </a:rPr>
              <a:t>reloaded</a:t>
            </a:r>
            <a:r>
              <a:rPr lang="en-US" sz="1600" dirty="0">
                <a:solidFill>
                  <a:srgbClr val="000000"/>
                </a:solidFill>
              </a:rPr>
              <a:t> or </a:t>
            </a:r>
            <a:r>
              <a:rPr lang="en-US" sz="1600" b="1" dirty="0">
                <a:solidFill>
                  <a:srgbClr val="000000"/>
                </a:solidFill>
              </a:rPr>
              <a:t>the OSPF process is reset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Clearing the OSPF process </a:t>
            </a:r>
            <a:r>
              <a:rPr lang="en-US" sz="1600" dirty="0">
                <a:solidFill>
                  <a:srgbClr val="000000"/>
                </a:solidFill>
              </a:rPr>
              <a:t>is the </a:t>
            </a:r>
            <a:r>
              <a:rPr lang="en-US" sz="1600" b="1" dirty="0">
                <a:solidFill>
                  <a:srgbClr val="000000"/>
                </a:solidFill>
              </a:rPr>
              <a:t>preferred</a:t>
            </a:r>
            <a:r>
              <a:rPr lang="en-US" sz="1600" dirty="0">
                <a:solidFill>
                  <a:srgbClr val="000000"/>
                </a:solidFill>
              </a:rPr>
              <a:t> method to reset the router ID.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EBB97-7741-4245-B53B-EB9B59E2FE79}"/>
              </a:ext>
            </a:extLst>
          </p:cNvPr>
          <p:cNvSpPr/>
          <p:nvPr/>
        </p:nvSpPr>
        <p:spPr>
          <a:xfrm>
            <a:off x="364687" y="1739307"/>
            <a:ext cx="8500005" cy="297004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show </a:t>
            </a:r>
            <a:r>
              <a:rPr lang="en-US" sz="11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 protocols | include Router ID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FBAB18"/>
                </a:solidFill>
                <a:latin typeface="Courier New" panose="02070309020205020404" pitchFamily="49" charset="0"/>
              </a:rPr>
              <a:t>Router ID 10.10.1.1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conf t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Enter configuration commands, one per line. End with CNTL/Z.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router </a:t>
            </a:r>
            <a:r>
              <a:rPr lang="en-US" sz="11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ospf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 10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router-id 1.1.1.1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% OSPF: Reload or use "clear </a:t>
            </a:r>
            <a:r>
              <a:rPr lang="en-US" sz="1100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process" command, for this to take effect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clear </a:t>
            </a:r>
            <a:r>
              <a:rPr lang="en-US" sz="11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ospf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 process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Reset ALL OSPF processes? [no]: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*Jun 6 01:09:46.975: %OSPF-5-ADJCHG: Process 10, </a:t>
            </a:r>
            <a:r>
              <a:rPr lang="en-US" sz="1100" dirty="0" err="1">
                <a:solidFill>
                  <a:srgbClr val="DFDFDF"/>
                </a:solidFill>
                <a:latin typeface="Courier New" panose="02070309020205020404" pitchFamily="49" charset="0"/>
              </a:rPr>
              <a:t>Nbr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3.3.3.3 on GigabitEthernet0/0/1 from FULL to DOWN, Neighbor Down: Interface down or detached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*Jun 6 01:09:46.981: %OSPF-5-ADJCHG: Process 10, </a:t>
            </a:r>
            <a:r>
              <a:rPr lang="en-US" sz="1100" dirty="0" err="1">
                <a:solidFill>
                  <a:srgbClr val="DFDFDF"/>
                </a:solidFill>
                <a:latin typeface="Courier New" panose="02070309020205020404" pitchFamily="49" charset="0"/>
              </a:rPr>
              <a:t>Nbr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3.3.3.3 on GigabitEthernet0/0/1 from LOADING to FULL, Loading Done *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show </a:t>
            </a:r>
            <a:r>
              <a:rPr lang="en-US" sz="11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 protocols | include Router ID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FBAB18"/>
                </a:solidFill>
                <a:latin typeface="Courier New" panose="02070309020205020404" pitchFamily="49" charset="0"/>
              </a:rPr>
              <a:t>Router ID 1.1.1.1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R1#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3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2.2 Point-to-Point OSPF Networks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The network Command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8272-C290-7A4A-9628-DFDC74E3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595688"/>
            <a:ext cx="8280057" cy="11421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can specify the interfaces that belong to a point-to-point network by configuring the </a:t>
            </a:r>
            <a:r>
              <a:rPr lang="en-US" sz="1600" b="1" dirty="0">
                <a:solidFill>
                  <a:srgbClr val="00B0F0"/>
                </a:solidFill>
              </a:rPr>
              <a:t>network</a:t>
            </a:r>
            <a:r>
              <a:rPr lang="en-US" sz="1600" dirty="0">
                <a:solidFill>
                  <a:srgbClr val="00B0F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command. You can also configure OSPF directly on the interface with the </a:t>
            </a:r>
            <a:r>
              <a:rPr lang="en-US" sz="1600" b="1" dirty="0">
                <a:solidFill>
                  <a:srgbClr val="00B0F0"/>
                </a:solidFill>
              </a:rPr>
              <a:t>ip ospf</a:t>
            </a:r>
            <a:r>
              <a:rPr lang="en-US" sz="1600" dirty="0">
                <a:solidFill>
                  <a:srgbClr val="000000"/>
                </a:solidFill>
              </a:rPr>
              <a:t> command.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Both commands are used to determine which interfaces participate in the routing process for an OSPFv2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basic syntax for the </a:t>
            </a:r>
            <a:r>
              <a:rPr lang="en-US" sz="1600" b="1" dirty="0">
                <a:solidFill>
                  <a:srgbClr val="00B0F0"/>
                </a:solidFill>
              </a:rPr>
              <a:t>network</a:t>
            </a:r>
            <a:r>
              <a:rPr lang="en-US" sz="1600" dirty="0">
                <a:solidFill>
                  <a:srgbClr val="000000"/>
                </a:solidFill>
              </a:rPr>
              <a:t> command is as follows: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C25281-3A40-FB44-923C-DCF9C2A5A02C}"/>
              </a:ext>
            </a:extLst>
          </p:cNvPr>
          <p:cNvSpPr/>
          <p:nvPr/>
        </p:nvSpPr>
        <p:spPr>
          <a:xfrm>
            <a:off x="479777" y="1962778"/>
            <a:ext cx="818444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Router(config-router)#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network-address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wildcard-mask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area-id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2E85B-137D-9940-A3EC-0E49BDD183B4}"/>
              </a:ext>
            </a:extLst>
          </p:cNvPr>
          <p:cNvSpPr/>
          <p:nvPr/>
        </p:nvSpPr>
        <p:spPr>
          <a:xfrm>
            <a:off x="474662" y="2359377"/>
            <a:ext cx="8103303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10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The </a:t>
            </a:r>
            <a:r>
              <a:rPr lang="en-US" sz="1600" i="1" dirty="0">
                <a:solidFill>
                  <a:srgbClr val="00B0F0"/>
                </a:solidFill>
                <a:latin typeface="+mn-lt"/>
                <a:ea typeface="ＭＳ Ｐゴシック" charset="0"/>
              </a:rPr>
              <a:t>network-address wildcard-mask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 syntax is used to enable OSPF on interfaces. Any interfaces on a router that match this part of the command are enabled to send and receive OSPF packets.</a:t>
            </a:r>
          </a:p>
          <a:p>
            <a:pPr marL="342900" indent="-342900" defTabSz="45710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The </a:t>
            </a:r>
            <a:r>
              <a:rPr lang="en-US" sz="1600" b="1" dirty="0">
                <a:solidFill>
                  <a:srgbClr val="00B0F0"/>
                </a:solidFill>
                <a:latin typeface="+mn-lt"/>
                <a:ea typeface="ＭＳ Ｐゴシック" charset="0"/>
              </a:rPr>
              <a:t>area</a:t>
            </a:r>
            <a:r>
              <a:rPr lang="en-US" sz="1600" dirty="0">
                <a:solidFill>
                  <a:srgbClr val="00B0F0"/>
                </a:solidFill>
                <a:latin typeface="+mn-lt"/>
                <a:ea typeface="ＭＳ Ｐゴシック" charset="0"/>
              </a:rPr>
              <a:t> </a:t>
            </a:r>
            <a:r>
              <a:rPr lang="en-US" sz="1600" i="1" dirty="0">
                <a:solidFill>
                  <a:srgbClr val="00B0F0"/>
                </a:solidFill>
                <a:latin typeface="+mn-lt"/>
                <a:ea typeface="ＭＳ Ｐゴシック" charset="0"/>
              </a:rPr>
              <a:t>area-id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 syntax refers to the OSPF area. When configuring single-area OSPFv2, the </a:t>
            </a:r>
            <a:r>
              <a:rPr lang="en-US" sz="1600" b="1" dirty="0">
                <a:solidFill>
                  <a:srgbClr val="00B0F0"/>
                </a:solidFill>
                <a:latin typeface="+mn-lt"/>
                <a:ea typeface="ＭＳ Ｐゴシック" charset="0"/>
              </a:rPr>
              <a:t>network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 command must be configured with the same </a:t>
            </a:r>
            <a:r>
              <a:rPr lang="en-US" sz="1600" i="1" dirty="0">
                <a:solidFill>
                  <a:srgbClr val="000000"/>
                </a:solidFill>
                <a:latin typeface="+mn-lt"/>
                <a:ea typeface="ＭＳ Ｐゴシック" charset="0"/>
              </a:rPr>
              <a:t>area-id 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value on all routers. Although any area ID can be used, it is good practice to use an area ID of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ＭＳ Ｐゴシック" charset="0"/>
              </a:rPr>
              <a:t>0 with single-area OSPFv2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. This convention makes it easier if the network is later altered to support multiarea OSPFv2.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The Wildcard Mask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12A31-C2DD-0F47-9E8E-88A672C8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219730"/>
          </a:xfrm>
        </p:spPr>
        <p:txBody>
          <a:bodyPr lIns="91420" tIns="45710" rIns="91420" bIns="4571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The wildcard mask is typically the inverse of the subnet mask configured on that interface. 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The easiest method for calculating a wildcard mask is to subtract the network subnet mask from 255.255.255.255, as shown for /24 and /26 subnet masks in the figure.</a:t>
            </a:r>
          </a:p>
        </p:txBody>
      </p:sp>
      <p:pic>
        <p:nvPicPr>
          <p:cNvPr id="2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9CC2A5B-5661-484F-815D-CBE4379D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435" y="2002496"/>
            <a:ext cx="3362324" cy="2730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2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Configure OSPF Using the network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D7C58-9528-FF4A-9BA3-1BCFEE75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78592"/>
            <a:ext cx="8280057" cy="19436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Within routing configuration mode, there are </a:t>
            </a:r>
            <a:r>
              <a:rPr lang="en-US" sz="1600" b="1" dirty="0">
                <a:solidFill>
                  <a:srgbClr val="00B050"/>
                </a:solidFill>
              </a:rPr>
              <a:t>two</a:t>
            </a:r>
            <a:r>
              <a:rPr lang="en-US" sz="1600" b="1" dirty="0">
                <a:solidFill>
                  <a:srgbClr val="000000"/>
                </a:solidFill>
              </a:rPr>
              <a:t> ways to identify the interfaces </a:t>
            </a:r>
            <a:r>
              <a:rPr lang="en-US" sz="1600" dirty="0">
                <a:solidFill>
                  <a:srgbClr val="000000"/>
                </a:solidFill>
              </a:rPr>
              <a:t>that will </a:t>
            </a:r>
            <a:r>
              <a:rPr lang="en-US" sz="1600" b="1" dirty="0">
                <a:solidFill>
                  <a:srgbClr val="000000"/>
                </a:solidFill>
              </a:rPr>
              <a:t>participate</a:t>
            </a:r>
            <a:r>
              <a:rPr lang="en-US" sz="1600" dirty="0">
                <a:solidFill>
                  <a:srgbClr val="000000"/>
                </a:solidFill>
              </a:rPr>
              <a:t> in the </a:t>
            </a:r>
            <a:r>
              <a:rPr lang="en-US" sz="1600" b="1" dirty="0">
                <a:solidFill>
                  <a:srgbClr val="000000"/>
                </a:solidFill>
              </a:rPr>
              <a:t>OSPFv2 routing process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the </a:t>
            </a:r>
            <a:r>
              <a:rPr lang="en-US" sz="1600" dirty="0">
                <a:solidFill>
                  <a:srgbClr val="00B050"/>
                </a:solidFill>
              </a:rPr>
              <a:t>first example</a:t>
            </a:r>
            <a:r>
              <a:rPr lang="en-US" sz="1600" dirty="0">
                <a:solidFill>
                  <a:srgbClr val="000000"/>
                </a:solidFill>
              </a:rPr>
              <a:t>, the </a:t>
            </a:r>
            <a:r>
              <a:rPr lang="en-US" sz="1600" dirty="0">
                <a:solidFill>
                  <a:srgbClr val="00B050"/>
                </a:solidFill>
              </a:rPr>
              <a:t>wildcard mask </a:t>
            </a:r>
            <a:r>
              <a:rPr lang="en-US" sz="1600" dirty="0">
                <a:solidFill>
                  <a:srgbClr val="000000"/>
                </a:solidFill>
              </a:rPr>
              <a:t>identifies the interface </a:t>
            </a:r>
            <a:r>
              <a:rPr lang="en-US" sz="1600" dirty="0">
                <a:solidFill>
                  <a:srgbClr val="00B050"/>
                </a:solidFill>
              </a:rPr>
              <a:t>based on the network addresses</a:t>
            </a:r>
            <a:r>
              <a:rPr lang="en-US" sz="1600" dirty="0">
                <a:solidFill>
                  <a:srgbClr val="000000"/>
                </a:solidFill>
              </a:rPr>
              <a:t>. Any active interface that is configured with an IPv4 address belonging to that network will participate in the OSPFv2 routing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Some IOS versions allow the </a:t>
            </a:r>
            <a:r>
              <a:rPr lang="en-US" sz="1600" b="1" i="1" dirty="0">
                <a:solidFill>
                  <a:srgbClr val="000000"/>
                </a:solidFill>
              </a:rPr>
              <a:t>subnet mask </a:t>
            </a:r>
            <a:r>
              <a:rPr lang="en-US" sz="1600" dirty="0">
                <a:solidFill>
                  <a:srgbClr val="000000"/>
                </a:solidFill>
              </a:rPr>
              <a:t>to be entered instead of the wildcard mask. The IOS then converts the subnet mask to the wildcard mask format.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1963E-3016-304B-9292-B0205FFFC035}"/>
              </a:ext>
            </a:extLst>
          </p:cNvPr>
          <p:cNvSpPr/>
          <p:nvPr/>
        </p:nvSpPr>
        <p:spPr>
          <a:xfrm>
            <a:off x="212426" y="3061861"/>
            <a:ext cx="6953956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router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10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network 10.10.1.0 0.0.0.255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network 10.1.1.4 0.0.0.3 area 0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network 10.1.1.12 0.0.0.3 area 0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</a:t>
            </a:r>
            <a:endParaRPr lang="en-US" sz="12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A38926C-7B47-42BE-BD06-A358B762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255" y="2971337"/>
            <a:ext cx="3789839" cy="2173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3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Configure OSPF Using the network Command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D7C58-9528-FF4A-9BA3-1BCFEE75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78592"/>
            <a:ext cx="8280057" cy="194363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As an </a:t>
            </a:r>
            <a:r>
              <a:rPr lang="en-US" sz="1600" dirty="0">
                <a:solidFill>
                  <a:srgbClr val="00B050"/>
                </a:solidFill>
              </a:rPr>
              <a:t>alternative</a:t>
            </a:r>
            <a:r>
              <a:rPr lang="en-US" sz="1600" dirty="0">
                <a:solidFill>
                  <a:srgbClr val="000000"/>
                </a:solidFill>
              </a:rPr>
              <a:t>, OSPFv2 can be enabled by </a:t>
            </a:r>
            <a:r>
              <a:rPr lang="en-US" sz="1600" dirty="0">
                <a:solidFill>
                  <a:srgbClr val="00B050"/>
                </a:solidFill>
              </a:rPr>
              <a:t>specifying the exact interface IPv4 address </a:t>
            </a:r>
            <a:r>
              <a:rPr lang="en-US" sz="1600" dirty="0">
                <a:solidFill>
                  <a:srgbClr val="000000"/>
                </a:solidFill>
              </a:rPr>
              <a:t>using a </a:t>
            </a:r>
            <a:r>
              <a:rPr lang="en-US" sz="1600" dirty="0">
                <a:solidFill>
                  <a:srgbClr val="00B050"/>
                </a:solidFill>
              </a:rPr>
              <a:t>quad zero wildcard mask</a:t>
            </a:r>
            <a:r>
              <a:rPr lang="en-US" sz="1600" dirty="0">
                <a:solidFill>
                  <a:srgbClr val="000000"/>
                </a:solidFill>
              </a:rPr>
              <a:t>. Entering </a:t>
            </a:r>
            <a:r>
              <a:rPr lang="en-US" sz="1600" b="1" dirty="0">
                <a:solidFill>
                  <a:srgbClr val="000000"/>
                </a:solidFill>
              </a:rPr>
              <a:t>network 10.1.1.5 0.0.0.0 area 0</a:t>
            </a:r>
            <a:r>
              <a:rPr lang="en-US" sz="1600" dirty="0">
                <a:solidFill>
                  <a:srgbClr val="000000"/>
                </a:solidFill>
              </a:rPr>
              <a:t> on R1 tells the router to enable interface Gigabit Ethernet 0/0/0 for the routing process.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advantage of specifying the interface is that the wildcard mask calculation is not necessary. Notice that in all cases, the </a:t>
            </a:r>
            <a:r>
              <a:rPr lang="en-US" sz="1600" b="1" dirty="0">
                <a:solidFill>
                  <a:srgbClr val="000000"/>
                </a:solidFill>
              </a:rPr>
              <a:t>area</a:t>
            </a:r>
            <a:r>
              <a:rPr lang="en-US" sz="1600" dirty="0">
                <a:solidFill>
                  <a:srgbClr val="000000"/>
                </a:solidFill>
              </a:rPr>
              <a:t> argument specifies area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98E0DC-DB1E-7D4E-98AE-0DF055B29409}"/>
              </a:ext>
            </a:extLst>
          </p:cNvPr>
          <p:cNvSpPr/>
          <p:nvPr/>
        </p:nvSpPr>
        <p:spPr>
          <a:xfrm>
            <a:off x="269208" y="2656121"/>
            <a:ext cx="6587065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router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10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network 10.10.1.1 0.0.0.0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network 10.1.1.5 0.0.0.0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network 10.1.1.14 0.0.0.0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603A-2AA3-4984-8EE6-003735E6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255" y="2971337"/>
            <a:ext cx="3789839" cy="2173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31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Configure OSPF Using the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ospf</a:t>
            </a:r>
            <a:r>
              <a:rPr lang="en-US" sz="2400" dirty="0"/>
              <a:t> Command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0073F-F923-FA4A-BD61-DF89775D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3126"/>
            <a:ext cx="8280057" cy="58477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</a:t>
            </a:r>
            <a:r>
              <a:rPr lang="en-US" sz="1600" b="1" dirty="0">
                <a:solidFill>
                  <a:srgbClr val="000000"/>
                </a:solidFill>
              </a:rPr>
              <a:t>configure OSPF directly on the interface</a:t>
            </a:r>
            <a:r>
              <a:rPr lang="en-US" sz="1600" dirty="0">
                <a:solidFill>
                  <a:srgbClr val="000000"/>
                </a:solidFill>
              </a:rPr>
              <a:t>, use the 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dirty="0">
                <a:solidFill>
                  <a:srgbClr val="000000"/>
                </a:solidFill>
              </a:rPr>
              <a:t> interface configuration mode command. The syntax is as follows: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A2C85-7005-4343-8C9A-A4BCC0135D8F}"/>
              </a:ext>
            </a:extLst>
          </p:cNvPr>
          <p:cNvSpPr/>
          <p:nvPr/>
        </p:nvSpPr>
        <p:spPr>
          <a:xfrm>
            <a:off x="474660" y="1393899"/>
            <a:ext cx="7642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process-id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area-id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F8B18-28FC-4333-8E65-06B5E24515F0}"/>
              </a:ext>
            </a:extLst>
          </p:cNvPr>
          <p:cNvSpPr/>
          <p:nvPr/>
        </p:nvSpPr>
        <p:spPr>
          <a:xfrm>
            <a:off x="474660" y="1804973"/>
            <a:ext cx="764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Remove the network commands using the </a:t>
            </a:r>
            <a:r>
              <a:rPr lang="en-US" sz="1600" b="1" dirty="0">
                <a:solidFill>
                  <a:srgbClr val="000000"/>
                </a:solidFill>
              </a:rPr>
              <a:t>no </a:t>
            </a:r>
            <a:r>
              <a:rPr lang="en-US" sz="1600" dirty="0">
                <a:solidFill>
                  <a:srgbClr val="000000"/>
                </a:solidFill>
              </a:rPr>
              <a:t>form of the command. Then go to each interface and configure the </a:t>
            </a:r>
            <a:r>
              <a:rPr lang="en-US" sz="1600" b="1" dirty="0">
                <a:solidFill>
                  <a:srgbClr val="000000"/>
                </a:solidFill>
              </a:rPr>
              <a:t>ip ospf</a:t>
            </a:r>
            <a:r>
              <a:rPr lang="en-US" sz="1600" dirty="0">
                <a:solidFill>
                  <a:srgbClr val="000000"/>
                </a:solidFill>
              </a:rPr>
              <a:t> command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21749-4067-2041-A80D-7A6788351F03}"/>
              </a:ext>
            </a:extLst>
          </p:cNvPr>
          <p:cNvSpPr/>
          <p:nvPr/>
        </p:nvSpPr>
        <p:spPr>
          <a:xfrm>
            <a:off x="151329" y="2537329"/>
            <a:ext cx="6101644" cy="212365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router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10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no network 10.10.1.1 0.0.0.0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no network 10.1.1.5 0.0.0.0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no network 10.1.1.14 0.0.0.0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interface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0/0/0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10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interface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0/0/1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10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interface Loopback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10 area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171B-FD8F-4E8C-858F-CC2F9C920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255" y="2971337"/>
            <a:ext cx="3789839" cy="2173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066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Passive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2E156-A14E-F742-99BD-7F6D1141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3126"/>
            <a:ext cx="8280057" cy="3678608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By default, </a:t>
            </a:r>
            <a:r>
              <a:rPr lang="en-US" sz="1600" b="1" dirty="0">
                <a:solidFill>
                  <a:srgbClr val="000000"/>
                </a:solidFill>
              </a:rPr>
              <a:t>OSPF messages are forwarded out all OSPF-enabled interfaces</a:t>
            </a:r>
            <a:r>
              <a:rPr lang="en-US" sz="1600" dirty="0">
                <a:solidFill>
                  <a:srgbClr val="000000"/>
                </a:solidFill>
              </a:rPr>
              <a:t>. However, these messages </a:t>
            </a:r>
            <a:r>
              <a:rPr lang="en-US" sz="1600" b="1" dirty="0">
                <a:solidFill>
                  <a:srgbClr val="000000"/>
                </a:solidFill>
              </a:rPr>
              <a:t>only need to be sent out interfaces that are connecting to other OSPF-enabled routers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Sending out unneeded messages on a LAN affects the network in three ways: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Inefficient Use of Bandwidth</a:t>
            </a:r>
            <a:r>
              <a:rPr lang="en-US" sz="1600" dirty="0">
                <a:solidFill>
                  <a:srgbClr val="000000"/>
                </a:solidFill>
              </a:rPr>
              <a:t> - Available bandwidth is consumed transporting unnecessary messages.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Inefficient Use of Resources</a:t>
            </a:r>
            <a:r>
              <a:rPr lang="en-US" sz="1600" dirty="0">
                <a:solidFill>
                  <a:srgbClr val="000000"/>
                </a:solidFill>
              </a:rPr>
              <a:t> - All devices on the LAN must process and eventually discard the message.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Increased Security Risk</a:t>
            </a:r>
            <a:r>
              <a:rPr lang="en-US" sz="1600" dirty="0">
                <a:solidFill>
                  <a:srgbClr val="000000"/>
                </a:solidFill>
              </a:rPr>
              <a:t> - Without additional OSPF security configurations, OSPF messages can be intercepted with packet sniffing software. </a:t>
            </a:r>
            <a:r>
              <a:rPr lang="en-US" sz="1600" b="1" dirty="0">
                <a:solidFill>
                  <a:srgbClr val="000000"/>
                </a:solidFill>
              </a:rPr>
              <a:t>Routing updates </a:t>
            </a:r>
            <a:r>
              <a:rPr lang="en-US" sz="1600" dirty="0">
                <a:solidFill>
                  <a:srgbClr val="000000"/>
                </a:solidFill>
              </a:rPr>
              <a:t>can be </a:t>
            </a:r>
            <a:r>
              <a:rPr lang="en-US" sz="1600" b="1" dirty="0">
                <a:solidFill>
                  <a:srgbClr val="000000"/>
                </a:solidFill>
              </a:rPr>
              <a:t>modified</a:t>
            </a:r>
            <a:r>
              <a:rPr lang="en-US" sz="1600" dirty="0">
                <a:solidFill>
                  <a:srgbClr val="000000"/>
                </a:solidFill>
              </a:rPr>
              <a:t> and sent back to the router, corrupting the routing table with false metrics that misdirect traffic.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7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Configure Passive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BDB27-D916-344D-802C-6AE1E967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3126"/>
            <a:ext cx="3284537" cy="367860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00B0F0"/>
                </a:solidFill>
              </a:rPr>
              <a:t>passive-interface</a:t>
            </a:r>
            <a:r>
              <a:rPr lang="en-US" sz="1600" dirty="0">
                <a:solidFill>
                  <a:srgbClr val="00B0F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router configuration mode command to </a:t>
            </a:r>
            <a:r>
              <a:rPr lang="en-US" sz="1600" b="1" dirty="0">
                <a:solidFill>
                  <a:srgbClr val="000000"/>
                </a:solidFill>
              </a:rPr>
              <a:t>prevent the transmission of routing messages through a router interface, </a:t>
            </a:r>
            <a:r>
              <a:rPr lang="en-US" sz="1600" dirty="0">
                <a:solidFill>
                  <a:srgbClr val="000000"/>
                </a:solidFill>
              </a:rPr>
              <a:t>but still </a:t>
            </a:r>
            <a:r>
              <a:rPr lang="en-US" sz="1600" b="1" dirty="0">
                <a:solidFill>
                  <a:srgbClr val="000000"/>
                </a:solidFill>
              </a:rPr>
              <a:t>allow that network to be advertised to other routers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Wordt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dikwijls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toegepast</a:t>
            </a:r>
            <a:r>
              <a:rPr lang="en-US" sz="1600" dirty="0">
                <a:solidFill>
                  <a:srgbClr val="000000"/>
                </a:solidFill>
              </a:rPr>
              <a:t> op de LAN-interfaces.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 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protocols</a:t>
            </a:r>
            <a:r>
              <a:rPr lang="en-US" sz="1600" dirty="0">
                <a:solidFill>
                  <a:srgbClr val="000000"/>
                </a:solidFill>
              </a:rPr>
              <a:t> command is then used to verify that the interface is listed as passive.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33F6F-6EDB-644E-85EB-2727E0D4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867" y="665877"/>
            <a:ext cx="4798483" cy="418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2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OSPF Point-to-Point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474EE-E44C-2C49-9DD4-6D60C5BA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3126"/>
            <a:ext cx="8280057" cy="138712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By </a:t>
            </a:r>
            <a:r>
              <a:rPr lang="en-US" sz="1600" b="1" dirty="0">
                <a:solidFill>
                  <a:srgbClr val="000000"/>
                </a:solidFill>
              </a:rPr>
              <a:t>default</a:t>
            </a:r>
            <a:r>
              <a:rPr lang="en-US" sz="1600" dirty="0">
                <a:solidFill>
                  <a:srgbClr val="000000"/>
                </a:solidFill>
              </a:rPr>
              <a:t>, Cisco routers </a:t>
            </a:r>
            <a:r>
              <a:rPr lang="en-US" sz="1600" b="1" dirty="0">
                <a:solidFill>
                  <a:srgbClr val="000000"/>
                </a:solidFill>
              </a:rPr>
              <a:t>elect</a:t>
            </a:r>
            <a:r>
              <a:rPr lang="en-US" sz="1600" dirty="0">
                <a:solidFill>
                  <a:srgbClr val="000000"/>
                </a:solidFill>
              </a:rPr>
              <a:t> a </a:t>
            </a:r>
            <a:r>
              <a:rPr lang="en-US" sz="1600" b="1" dirty="0">
                <a:solidFill>
                  <a:srgbClr val="000000"/>
                </a:solidFill>
              </a:rPr>
              <a:t>DR and BDR on Ethernet interfaces</a:t>
            </a:r>
            <a:r>
              <a:rPr lang="en-US" sz="1600" dirty="0">
                <a:solidFill>
                  <a:srgbClr val="000000"/>
                </a:solidFill>
              </a:rPr>
              <a:t>, even if there is only one other device on the link. You can verify this with the 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interface</a:t>
            </a:r>
            <a:r>
              <a:rPr lang="en-US" sz="1600" dirty="0">
                <a:solidFill>
                  <a:srgbClr val="000000"/>
                </a:solidFill>
              </a:rPr>
              <a:t> command. The DR/ BDR election process is </a:t>
            </a:r>
            <a:r>
              <a:rPr lang="en-US" sz="1600" b="1" dirty="0">
                <a:solidFill>
                  <a:srgbClr val="000000"/>
                </a:solidFill>
              </a:rPr>
              <a:t>unnecessary </a:t>
            </a:r>
            <a:r>
              <a:rPr lang="en-US" sz="1600" dirty="0">
                <a:solidFill>
                  <a:srgbClr val="000000"/>
                </a:solidFill>
              </a:rPr>
              <a:t>as there can only be two routers </a:t>
            </a:r>
            <a:r>
              <a:rPr lang="en-US" sz="1600" b="1" dirty="0">
                <a:solidFill>
                  <a:srgbClr val="000000"/>
                </a:solidFill>
              </a:rPr>
              <a:t>on the point-to-point network </a:t>
            </a:r>
            <a:r>
              <a:rPr lang="en-US" sz="1600" dirty="0">
                <a:solidFill>
                  <a:srgbClr val="000000"/>
                </a:solidFill>
              </a:rPr>
              <a:t>between R1 and R2. Notice in the output that the router has designated the network type as BROADCAST.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3802F-65B3-0A43-977D-F6A2EB5CB8AE}"/>
              </a:ext>
            </a:extLst>
          </p:cNvPr>
          <p:cNvSpPr/>
          <p:nvPr/>
        </p:nvSpPr>
        <p:spPr>
          <a:xfrm>
            <a:off x="677597" y="2203294"/>
            <a:ext cx="7874186" cy="230832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interface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0/0/0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Internet Address 10.1.1.5/30, Area 0, Attached via Interface Enable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Process ID 10, Router ID 1.1.1.1, </a:t>
            </a:r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Network Type BROADCAST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, Cost: 1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Topology-MTID    Cost    Disabled    Shutdown    Topology Name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      0           1        no           no          Base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Enabled by interface config, including secondary </a:t>
            </a:r>
            <a:r>
              <a:rPr lang="en-US" sz="1200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addresses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Transmit Delay is 1 sec, State BDR, Priority 1 </a:t>
            </a:r>
          </a:p>
          <a:p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  Designated Router (ID) 2.2.2.2, Interface address 10.1.1.6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  Backup Designated router (ID) 1.1.1.1, Interface address 10.1.1.5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Timer intervals configured, Hello 10, Dead 40, Wait 40, Retransmit 5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DFDFDF"/>
                </a:solidFill>
                <a:latin typeface="Courier New" panose="02070309020205020404" pitchFamily="49" charset="0"/>
              </a:rPr>
              <a:t>oob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-resync timeout 40</a:t>
            </a:r>
            <a:endParaRPr lang="en-US" sz="12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A38926C-7B47-42BE-BD06-A358B762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20" y="2210098"/>
            <a:ext cx="4388553" cy="2514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69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8E99C3-C6EF-8348-99C6-8024418D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757551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dirty="0"/>
              <a:t>Single-Area OSPFv2 Configuration</a:t>
            </a:r>
            <a:endParaRPr lang="en-US" altLang="en-US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/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/>
              <a:t>Implement single-area OSPFv2 in both point-to-point and broadcast multiaccess networks.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03BE17-8BB3-DF41-A2CF-06DE014D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49718"/>
              </p:ext>
            </p:extLst>
          </p:nvPr>
        </p:nvGraphicFramePr>
        <p:xfrm>
          <a:off x="450866" y="1832941"/>
          <a:ext cx="7896830" cy="25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23">
                  <a:extLst>
                    <a:ext uri="{9D8B030D-6E8A-4147-A177-3AD203B41FA5}">
                      <a16:colId xmlns:a16="http://schemas.microsoft.com/office/drawing/2014/main" val="2579019526"/>
                    </a:ext>
                  </a:extLst>
                </a:gridCol>
                <a:gridCol w="4882007">
                  <a:extLst>
                    <a:ext uri="{9D8B030D-6E8A-4147-A177-3AD203B41FA5}">
                      <a16:colId xmlns:a16="http://schemas.microsoft.com/office/drawing/2014/main" val="1764220437"/>
                    </a:ext>
                  </a:extLst>
                </a:gridCol>
              </a:tblGrid>
              <a:tr h="27284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Topic Objective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42401779"/>
                  </a:ext>
                </a:extLst>
              </a:tr>
              <a:tr h="272843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OSPF Router ID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>
                          <a:effectLst/>
                        </a:rPr>
                        <a:t>Configure an OSPFv2 router ID.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50950737"/>
                  </a:ext>
                </a:extLst>
              </a:tr>
              <a:tr h="27284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Point-to-Point OSPF Networks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>
                          <a:effectLst/>
                        </a:rPr>
                        <a:t>Configure single-area OSPFv2 in a point-to-point network.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72085455"/>
                  </a:ext>
                </a:extLst>
              </a:tr>
              <a:tr h="27284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Multiaccess OSPF Networks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>
                          <a:effectLst/>
                        </a:rPr>
                        <a:t>Configure the OSPF interface priority to influence the DR/BDR election in a multiaccess network.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228802595"/>
                  </a:ext>
                </a:extLst>
              </a:tr>
              <a:tr h="27284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Modify Single-Area OSPFv2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>
                          <a:effectLst/>
                        </a:rPr>
                        <a:t>Implement modifications to change the operation of single-area OSPFv2.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34809945"/>
                  </a:ext>
                </a:extLst>
              </a:tr>
              <a:tr h="27284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Default Route Propagation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>
                          <a:effectLst/>
                        </a:rPr>
                        <a:t>Configure OSPF to propagate a default route.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841641446"/>
                  </a:ext>
                </a:extLst>
              </a:tr>
              <a:tr h="272843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Verify Single-Area OSPFv2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Verify a single-area OSPFv2 implementation.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9546460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865545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OSPF Point-to-Point Networks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474EE-E44C-2C49-9DD4-6D60C5BA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3126"/>
            <a:ext cx="8280057" cy="95504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change this to a point-to-point network, use the interface configuration command 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network point-to-point</a:t>
            </a:r>
            <a:r>
              <a:rPr lang="en-US" sz="1600" dirty="0">
                <a:solidFill>
                  <a:srgbClr val="000000"/>
                </a:solidFill>
              </a:rPr>
              <a:t> on all interfaces where you want </a:t>
            </a:r>
            <a:r>
              <a:rPr lang="en-US" sz="1600" b="1" dirty="0">
                <a:solidFill>
                  <a:srgbClr val="000000"/>
                </a:solidFill>
              </a:rPr>
              <a:t>to disable the DR/BDR election process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79BD30-E987-794E-B130-51F180599D7E}"/>
              </a:ext>
            </a:extLst>
          </p:cNvPr>
          <p:cNvSpPr/>
          <p:nvPr/>
        </p:nvSpPr>
        <p:spPr>
          <a:xfrm>
            <a:off x="304801" y="1797321"/>
            <a:ext cx="8636000" cy="230832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interface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0/0/0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network point-to-point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*Jun 6 00:44:05.208: %OSPF-5-ADJCHG: Process 10, </a:t>
            </a:r>
            <a:r>
              <a:rPr lang="en-US" sz="1200" dirty="0" err="1">
                <a:solidFill>
                  <a:srgbClr val="DFDFDF"/>
                </a:solidFill>
                <a:latin typeface="Courier New" panose="02070309020205020404" pitchFamily="49" charset="0"/>
              </a:rPr>
              <a:t>Nbr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2.2.2.2 on GigabitEthernet0/0/0 from FULL to DOWN, Neighbor Down: Interface down or detached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*Jun 6 00:44:05.211: %OSPF-5-ADJCHG: Process 10, </a:t>
            </a:r>
            <a:r>
              <a:rPr lang="en-US" sz="1200" dirty="0" err="1">
                <a:solidFill>
                  <a:srgbClr val="DFDFDF"/>
                </a:solidFill>
                <a:latin typeface="Courier New" panose="02070309020205020404" pitchFamily="49" charset="0"/>
              </a:rPr>
              <a:t>Nbr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2.2.2.2 on GigabitEthernet0/0/0 from LOADING to FULL, Loading Done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interface </a:t>
            </a:r>
            <a:r>
              <a:rPr lang="en-US" sz="1200" b="1" dirty="0" err="1">
                <a:solidFill>
                  <a:srgbClr val="DFDFDF"/>
                </a:solidFill>
                <a:latin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rgbClr val="DFDFDF"/>
                </a:solidFill>
                <a:latin typeface="Courier New" panose="02070309020205020404" pitchFamily="49" charset="0"/>
              </a:rPr>
              <a:t> 0/0/0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Internet Address 10.1.1.5/30, Area 0, Attached via Interface Enable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Process ID 10, Router ID 1.1.1.1, </a:t>
            </a:r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Network Type POINT_TO_POINT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, Cost: 1                     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 Topology-MTID    Cost    Disabled    Shutdown    Topology Name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5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89" y="11289"/>
            <a:ext cx="8345488" cy="731837"/>
          </a:xfrm>
        </p:spPr>
        <p:txBody>
          <a:bodyPr/>
          <a:lstStyle/>
          <a:p>
            <a:r>
              <a:rPr lang="en-US" sz="1600" dirty="0"/>
              <a:t>Point-to-Point OSPF Networks</a:t>
            </a:r>
            <a:br>
              <a:rPr lang="en-US" dirty="0"/>
            </a:br>
            <a:r>
              <a:rPr lang="en-US" sz="2400" dirty="0"/>
              <a:t>Loopbacks and Point-to-Point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35EC-CBDC-CA44-911E-FF320B5E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3125"/>
            <a:ext cx="8280057" cy="13523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 loopbacks to provide additional interfaces for a variety of purposes. By </a:t>
            </a:r>
            <a:r>
              <a:rPr lang="en-US" sz="1600" b="1" dirty="0">
                <a:solidFill>
                  <a:srgbClr val="000000"/>
                </a:solidFill>
              </a:rPr>
              <a:t>default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0000"/>
                </a:solidFill>
              </a:rPr>
              <a:t>loopback interfaces are advertised as /32 host routes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</a:t>
            </a:r>
            <a:r>
              <a:rPr lang="en-US" sz="1600" b="1" dirty="0">
                <a:solidFill>
                  <a:srgbClr val="000000"/>
                </a:solidFill>
              </a:rPr>
              <a:t>simulate a real LAN</a:t>
            </a:r>
            <a:r>
              <a:rPr lang="en-US" sz="1600" dirty="0">
                <a:solidFill>
                  <a:srgbClr val="000000"/>
                </a:solidFill>
              </a:rPr>
              <a:t>, the loopback interface can be configured as a </a:t>
            </a:r>
            <a:r>
              <a:rPr lang="en-US" sz="1600" b="1" dirty="0">
                <a:solidFill>
                  <a:srgbClr val="000000"/>
                </a:solidFill>
              </a:rPr>
              <a:t>point-to-point network</a:t>
            </a:r>
            <a:r>
              <a:rPr lang="en-US" sz="1600" dirty="0">
                <a:solidFill>
                  <a:srgbClr val="000000"/>
                </a:solidFill>
              </a:rPr>
              <a:t> to advertise the </a:t>
            </a:r>
            <a:r>
              <a:rPr lang="en-US" sz="1600" b="1" dirty="0">
                <a:solidFill>
                  <a:srgbClr val="000000"/>
                </a:solidFill>
              </a:rPr>
              <a:t>full network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What R2 sees when R1 advertises the loopback interface as-is: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E8652-745D-624D-A856-771EE65438E9}"/>
              </a:ext>
            </a:extLst>
          </p:cNvPr>
          <p:cNvSpPr/>
          <p:nvPr/>
        </p:nvSpPr>
        <p:spPr>
          <a:xfrm>
            <a:off x="714643" y="2197251"/>
            <a:ext cx="7800093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R2#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route | include 10.10.1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O 	10.10.1.1/</a:t>
            </a:r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32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[110/2] via 10.1.1.5, 00:03:05, GigabitEthernet0/0/0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1F3B3-8B68-D947-96BF-7959DB6A7EC1}"/>
              </a:ext>
            </a:extLst>
          </p:cNvPr>
          <p:cNvSpPr txBox="1"/>
          <p:nvPr/>
        </p:nvSpPr>
        <p:spPr>
          <a:xfrm>
            <a:off x="474662" y="2822222"/>
            <a:ext cx="302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Configuration change at R1: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5CE70-0397-4943-84BE-EA9C138A4F90}"/>
              </a:ext>
            </a:extLst>
          </p:cNvPr>
          <p:cNvSpPr/>
          <p:nvPr/>
        </p:nvSpPr>
        <p:spPr>
          <a:xfrm>
            <a:off x="714643" y="3210164"/>
            <a:ext cx="5875867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interface Loopback 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network point-to-point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64700-6F57-324E-98F7-BB905EDAC6D7}"/>
              </a:ext>
            </a:extLst>
          </p:cNvPr>
          <p:cNvSpPr txBox="1"/>
          <p:nvPr/>
        </p:nvSpPr>
        <p:spPr>
          <a:xfrm>
            <a:off x="474661" y="3767194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Result at R2: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0B196-E483-E642-AFC9-43C75D70C226}"/>
              </a:ext>
            </a:extLst>
          </p:cNvPr>
          <p:cNvSpPr/>
          <p:nvPr/>
        </p:nvSpPr>
        <p:spPr>
          <a:xfrm>
            <a:off x="714643" y="4094402"/>
            <a:ext cx="7800093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R2#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route | include 10.10.1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O 	10.10.1.0/</a:t>
            </a:r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24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[110/2] via 10.1.1.5, 00:03:05, GigabitEthernet0/0/0</a:t>
            </a:r>
            <a:endParaRPr lang="en-US" sz="12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6A38926C-7B47-42BE-BD06-A358B762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657" y="1661035"/>
            <a:ext cx="4388553" cy="2514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50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2.3 Multiaccess OSPF Networks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OPSF Network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3D4AF4-B335-144C-B647-344196CC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7"/>
            <a:ext cx="4097338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Another type of network that uses OSPF is the </a:t>
            </a:r>
            <a:r>
              <a:rPr lang="en-US" sz="1600" b="1" dirty="0">
                <a:solidFill>
                  <a:srgbClr val="000000"/>
                </a:solidFill>
              </a:rPr>
              <a:t>multiaccess OSPF network</a:t>
            </a:r>
            <a:r>
              <a:rPr lang="en-US" sz="1600" dirty="0">
                <a:solidFill>
                  <a:srgbClr val="000000"/>
                </a:solidFill>
              </a:rPr>
              <a:t>. Multiaccess OSPF networks are unique in that </a:t>
            </a:r>
            <a:r>
              <a:rPr lang="en-US" sz="1600" b="1" dirty="0">
                <a:solidFill>
                  <a:srgbClr val="000000"/>
                </a:solidFill>
              </a:rPr>
              <a:t>one router controls the distribution of LSAs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router that is elected for this role should be </a:t>
            </a:r>
            <a:r>
              <a:rPr lang="en-US" sz="1600" b="1" dirty="0">
                <a:solidFill>
                  <a:srgbClr val="000000"/>
                </a:solidFill>
              </a:rPr>
              <a:t>determined by the network administrator</a:t>
            </a:r>
            <a:r>
              <a:rPr lang="en-US" sz="1600" dirty="0">
                <a:solidFill>
                  <a:srgbClr val="000000"/>
                </a:solidFill>
              </a:rPr>
              <a:t> through proper configuration.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8D504-3E42-D140-9799-2B5D6F454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41" y="1005576"/>
            <a:ext cx="3317659" cy="2359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54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OPSF Designated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C4DB9-9EEE-7545-8D36-CDCDBB53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multiaccess networks, </a:t>
            </a:r>
            <a:r>
              <a:rPr lang="en-US" sz="1600" b="1" dirty="0">
                <a:solidFill>
                  <a:srgbClr val="000000"/>
                </a:solidFill>
              </a:rPr>
              <a:t>OSPF elects a DR and BDR</a:t>
            </a:r>
            <a:r>
              <a:rPr lang="en-US" sz="1600" dirty="0">
                <a:solidFill>
                  <a:srgbClr val="000000"/>
                </a:solidFill>
              </a:rPr>
              <a:t>. The </a:t>
            </a:r>
            <a:r>
              <a:rPr lang="en-US" sz="1600" b="1" dirty="0">
                <a:solidFill>
                  <a:srgbClr val="FF0000"/>
                </a:solidFill>
              </a:rPr>
              <a:t>DR</a:t>
            </a:r>
            <a:r>
              <a:rPr lang="en-US" sz="1600" dirty="0">
                <a:solidFill>
                  <a:srgbClr val="000000"/>
                </a:solidFill>
              </a:rPr>
              <a:t> is responsible for </a:t>
            </a:r>
            <a:r>
              <a:rPr lang="en-US" sz="1600" b="1" dirty="0">
                <a:solidFill>
                  <a:srgbClr val="000000"/>
                </a:solidFill>
              </a:rPr>
              <a:t>collecting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distributing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LSAs</a:t>
            </a:r>
            <a:r>
              <a:rPr lang="en-US" sz="1600" dirty="0">
                <a:solidFill>
                  <a:srgbClr val="000000"/>
                </a:solidFill>
              </a:rPr>
              <a:t> sent and received. The DR uses the multicast IPv4 address </a:t>
            </a:r>
            <a:r>
              <a:rPr lang="en-US" sz="1600" b="1" dirty="0">
                <a:solidFill>
                  <a:srgbClr val="FF0000"/>
                </a:solidFill>
              </a:rPr>
              <a:t>224.0.0.5</a:t>
            </a:r>
            <a:r>
              <a:rPr lang="en-US" sz="1600" dirty="0">
                <a:solidFill>
                  <a:srgbClr val="000000"/>
                </a:solidFill>
              </a:rPr>
              <a:t> which is meant for </a:t>
            </a:r>
            <a:r>
              <a:rPr lang="en-US" sz="1600" b="1" dirty="0">
                <a:solidFill>
                  <a:srgbClr val="FF0000"/>
                </a:solidFill>
              </a:rPr>
              <a:t>all OSPF routers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</a:t>
            </a:r>
            <a:r>
              <a:rPr lang="en-US" sz="1600" b="1" dirty="0">
                <a:solidFill>
                  <a:srgbClr val="FF0000"/>
                </a:solidFill>
              </a:rPr>
              <a:t>BDR</a:t>
            </a:r>
            <a:r>
              <a:rPr lang="en-US" sz="1600" dirty="0">
                <a:solidFill>
                  <a:srgbClr val="000000"/>
                </a:solidFill>
              </a:rPr>
              <a:t> is also elected in case the DR fails. The BDR </a:t>
            </a:r>
            <a:r>
              <a:rPr lang="en-US" sz="1600" b="1" dirty="0">
                <a:solidFill>
                  <a:srgbClr val="000000"/>
                </a:solidFill>
              </a:rPr>
              <a:t>listens passively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maintains a relationship with all the routers</a:t>
            </a:r>
            <a:r>
              <a:rPr lang="en-US" sz="1600" dirty="0">
                <a:solidFill>
                  <a:srgbClr val="000000"/>
                </a:solidFill>
              </a:rPr>
              <a:t>. If the DR stops producing Hello packets, the BDR promotes itself and assumes the role of 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 other routers become a </a:t>
            </a:r>
            <a:r>
              <a:rPr lang="en-US" sz="1600" b="1" dirty="0">
                <a:solidFill>
                  <a:srgbClr val="FF0000"/>
                </a:solidFill>
              </a:rPr>
              <a:t>DROTHER</a:t>
            </a:r>
            <a:r>
              <a:rPr lang="en-US" sz="1600" dirty="0">
                <a:solidFill>
                  <a:srgbClr val="000000"/>
                </a:solidFill>
              </a:rPr>
              <a:t> (a router that is neither the DR nor the BDR). DROTHERs use the multiaccess address </a:t>
            </a:r>
            <a:r>
              <a:rPr lang="en-US" sz="1600" b="1" dirty="0">
                <a:solidFill>
                  <a:srgbClr val="FF0000"/>
                </a:solidFill>
              </a:rPr>
              <a:t>224.0.0.6 (all designated routers) </a:t>
            </a:r>
            <a:r>
              <a:rPr lang="en-US" sz="1600" dirty="0">
                <a:solidFill>
                  <a:srgbClr val="000000"/>
                </a:solidFill>
              </a:rPr>
              <a:t>to send OSPF packets to the DR and BDR. Only the DR and BDR listen for 224.0.0.6.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8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OPSF Multiaccess Reference Topology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FF280-7814-7045-80D1-6CF62D9F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3781249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the multiaccess topology shown in the figure, there are three routers interconnected over a common Ethernet multiaccess network, 192.168.1.0/24.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Because the routers are connected over a common multiaccess network, OSPF has </a:t>
            </a:r>
            <a:r>
              <a:rPr lang="en-US" sz="1600" b="1" dirty="0">
                <a:solidFill>
                  <a:srgbClr val="000000"/>
                </a:solidFill>
              </a:rPr>
              <a:t>automatically</a:t>
            </a:r>
            <a:r>
              <a:rPr lang="en-US" sz="1600" dirty="0">
                <a:solidFill>
                  <a:srgbClr val="000000"/>
                </a:solidFill>
              </a:rPr>
              <a:t> elected a </a:t>
            </a:r>
            <a:r>
              <a:rPr lang="en-US" sz="1600" b="1" dirty="0">
                <a:solidFill>
                  <a:srgbClr val="000000"/>
                </a:solidFill>
              </a:rPr>
              <a:t>DR</a:t>
            </a:r>
            <a:r>
              <a:rPr lang="en-US" sz="1600" dirty="0">
                <a:solidFill>
                  <a:srgbClr val="000000"/>
                </a:solidFill>
              </a:rPr>
              <a:t> and BDR. </a:t>
            </a:r>
            <a:r>
              <a:rPr lang="en-US" sz="1600" b="1" dirty="0">
                <a:solidFill>
                  <a:srgbClr val="000000"/>
                </a:solidFill>
              </a:rPr>
              <a:t>R3</a:t>
            </a:r>
            <a:r>
              <a:rPr lang="en-US" sz="1600" dirty="0">
                <a:solidFill>
                  <a:srgbClr val="000000"/>
                </a:solidFill>
              </a:rPr>
              <a:t> has been elected as the DR because its router ID is 3.3.3.3, which is the highest in this network. </a:t>
            </a:r>
            <a:r>
              <a:rPr lang="en-US" sz="1600" b="1" dirty="0">
                <a:solidFill>
                  <a:srgbClr val="000000"/>
                </a:solidFill>
              </a:rPr>
              <a:t>R2</a:t>
            </a:r>
            <a:r>
              <a:rPr lang="en-US" sz="1600" dirty="0">
                <a:solidFill>
                  <a:srgbClr val="000000"/>
                </a:solidFill>
              </a:rPr>
              <a:t> is the </a:t>
            </a:r>
            <a:r>
              <a:rPr lang="en-US" sz="1600" b="1" dirty="0">
                <a:solidFill>
                  <a:srgbClr val="000000"/>
                </a:solidFill>
              </a:rPr>
              <a:t>BDR</a:t>
            </a:r>
            <a:r>
              <a:rPr lang="en-US" sz="1600" dirty="0">
                <a:solidFill>
                  <a:srgbClr val="000000"/>
                </a:solidFill>
              </a:rPr>
              <a:t> because it has the second highest router ID in the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64140-2B27-7246-84A6-C261695C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7457"/>
            <a:ext cx="4187310" cy="2598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Verify OSPF Router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01F4B-7117-2541-B262-8EBECB5A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56" y="630237"/>
            <a:ext cx="8345488" cy="1590449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</a:t>
            </a:r>
            <a:r>
              <a:rPr lang="en-US" sz="1600" b="1" dirty="0">
                <a:solidFill>
                  <a:srgbClr val="000000"/>
                </a:solidFill>
              </a:rPr>
              <a:t>verify the roles of the OSPFv2 </a:t>
            </a:r>
            <a:r>
              <a:rPr lang="en-US" sz="1600" dirty="0">
                <a:solidFill>
                  <a:srgbClr val="000000"/>
                </a:solidFill>
              </a:rPr>
              <a:t>router, use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b="1" dirty="0">
                <a:solidFill>
                  <a:srgbClr val="00B0F0"/>
                </a:solidFill>
              </a:rPr>
              <a:t>interface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output</a:t>
            </a:r>
            <a:r>
              <a:rPr lang="en-US" sz="1600" dirty="0">
                <a:solidFill>
                  <a:srgbClr val="000000"/>
                </a:solidFill>
              </a:rPr>
              <a:t> generated by </a:t>
            </a:r>
            <a:r>
              <a:rPr lang="en-US" sz="1600" b="1" dirty="0">
                <a:solidFill>
                  <a:srgbClr val="000000"/>
                </a:solidFill>
              </a:rPr>
              <a:t>R1</a:t>
            </a:r>
            <a:r>
              <a:rPr lang="en-US" sz="1600" dirty="0">
                <a:solidFill>
                  <a:srgbClr val="000000"/>
                </a:solidFill>
              </a:rPr>
              <a:t> confirms that the following: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R1 is not the DR or BDR, but is a DROTHER with a default priority of 1. (Line 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DR is R3 with router ID 3.3.3.3 at IPv4 address 192.168.1.3, while the BDR is R2 with router ID 2.2.2.2 at IPv4 address 192.168.1.2. (Lines 8 and 9)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R1 has two adjacencies: one with the BDR and one with the DR. (Lines 20-22)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EFFEB-6D99-5C46-BD42-E636BEF3E34E}"/>
              </a:ext>
            </a:extLst>
          </p:cNvPr>
          <p:cNvSpPr/>
          <p:nvPr/>
        </p:nvSpPr>
        <p:spPr>
          <a:xfrm>
            <a:off x="1004905" y="2345078"/>
            <a:ext cx="7030950" cy="246221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0/0/0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192.168.1.1/24, Area 0, Attached via Interface Enable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Process ID 10, Router ID 1.1.1.1, Network Type BROADCAST, Cost: 1    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(output omitted)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Transmit Delay is 1 sec,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DROTHER, Priority 1  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Designated Router (ID) 3.3.3.3, Interface address 192.168.1.3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Backup Designated router (ID) 2.2.2.2, Interface address 192.168.1.2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(output omitted)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 Count is 2, Adjacent neighbor count is 2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Adjacent with neighbor 2.2.2.2 (Backup Designated Router)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Adjacent with neighbor 3.3.3.3 (Designated Router)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Suppress hello for 0 neighbor(s)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6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Verify OSPF Router Roles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01F4B-7117-2541-B262-8EBECB5A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" y="630237"/>
            <a:ext cx="8884355" cy="155143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output</a:t>
            </a:r>
            <a:r>
              <a:rPr lang="en-US" sz="1600" dirty="0">
                <a:solidFill>
                  <a:srgbClr val="000000"/>
                </a:solidFill>
              </a:rPr>
              <a:t> generated by </a:t>
            </a:r>
            <a:r>
              <a:rPr lang="en-US" sz="1600" b="1" dirty="0">
                <a:solidFill>
                  <a:srgbClr val="000000"/>
                </a:solidFill>
              </a:rPr>
              <a:t>R2</a:t>
            </a:r>
            <a:r>
              <a:rPr lang="en-US" sz="1600" dirty="0">
                <a:solidFill>
                  <a:srgbClr val="000000"/>
                </a:solidFill>
              </a:rPr>
              <a:t> confirms that: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R2 is the BDR with a default priority of 1. (Line 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DR is R3 with router ID 3.3.3.3 at IPv4 address 192.168.1.3, while the BDR is R2 with router ID 2.2.2.2 at IPv4 address 192.168.1.2. (Lines 8 and 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R2 has two adjacencies; one with a neighbor with router ID 1.1.1.1 (R1) and the other with the DR. (Lines 20-22)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0D293-AB15-7A4D-A8E1-D27EC3D7C4BE}"/>
              </a:ext>
            </a:extLst>
          </p:cNvPr>
          <p:cNvSpPr/>
          <p:nvPr/>
        </p:nvSpPr>
        <p:spPr>
          <a:xfrm>
            <a:off x="478278" y="2241962"/>
            <a:ext cx="8345488" cy="246221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0/0/0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192.168.1.2/24, Area 0, Attached via Interface Enable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Process ID 10, Router ID 2.2.2.2, Network Type BROADCAST, Cost: 1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(output omitted)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Transmit Delay is 1 sec,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BDR, Priority 1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Designated Router (ID) 3.3.3.3, Interface address 192.168.1.3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Backup Designated Router (ID) 2.2.2.2, Interface address 192.168.1.2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(output omitted)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Count is 2, Adjacent neighbor count is 2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Adjacent with neighbor 1.1.1.1 </a:t>
            </a:r>
          </a:p>
          <a:p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Adjacent with neighbor 3.3.3.3 (Designated Router)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Suppress hello for 0 neighbor(s)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4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Verify OSPF Router Roles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01F4B-7117-2541-B262-8EBECB5A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" y="630237"/>
            <a:ext cx="8884355" cy="147991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output</a:t>
            </a:r>
            <a:r>
              <a:rPr lang="en-US" sz="1600" dirty="0">
                <a:solidFill>
                  <a:srgbClr val="000000"/>
                </a:solidFill>
              </a:rPr>
              <a:t> generated by </a:t>
            </a:r>
            <a:r>
              <a:rPr lang="en-US" sz="1600" b="1" dirty="0">
                <a:solidFill>
                  <a:srgbClr val="000000"/>
                </a:solidFill>
              </a:rPr>
              <a:t>R3</a:t>
            </a:r>
            <a:r>
              <a:rPr lang="en-US" sz="1600" dirty="0">
                <a:solidFill>
                  <a:srgbClr val="000000"/>
                </a:solidFill>
              </a:rPr>
              <a:t> confirms that: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R3 is the DR with a default priority of 1. (Line 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DR is R3 with router ID 3.3.3.3 at IPv4 address 192.168.1.3, while the BDR is R2 with router ID 2.2.2.2 at IPv4 address 192.168.1.2. (Lines 8 and 9)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R3 has two adjacencies: one with a neighbor with router ID 1.1.1.1 (R1) and the other with the BDR. (Lines 20-22)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0D293-AB15-7A4D-A8E1-D27EC3D7C4BE}"/>
              </a:ext>
            </a:extLst>
          </p:cNvPr>
          <p:cNvSpPr/>
          <p:nvPr/>
        </p:nvSpPr>
        <p:spPr>
          <a:xfrm>
            <a:off x="478278" y="2181674"/>
            <a:ext cx="8345488" cy="267765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0/0/0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192.168.1.3/24, Area 0, Attached via Interface Enable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Process ID 10, Router ID 2.2.2.2, Network Type BROADCAST, Cost: 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(output omitted)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Transmit Delay is 1 sec,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DR, Priority 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Designated Router (ID) 3.3.3.3, Interface address 192.168.1.3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Backup Designated Router (ID) 2.2.2.2, Interface address 192.168.1.2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(output omitted)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Count is 2, Adjacent neighbor count is 2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Adjacent with neighbor 1.1.1.1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Adjacent with neighbor 2.2.2.2 (Backup Designated Router)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Suppress hello for 0 neighbor(s)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06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Verify DR/BDR Adjacencies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69BA0-1131-0144-9DE6-AC3DB7B3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</a:t>
            </a:r>
            <a:r>
              <a:rPr lang="en-US" sz="1600" b="1" dirty="0">
                <a:solidFill>
                  <a:srgbClr val="000000"/>
                </a:solidFill>
              </a:rPr>
              <a:t>verify the OSPFv2 adjacencies</a:t>
            </a:r>
            <a:r>
              <a:rPr lang="en-US" sz="1600" dirty="0">
                <a:solidFill>
                  <a:srgbClr val="000000"/>
                </a:solidFill>
              </a:rPr>
              <a:t>, use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neighbor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command. The state of neighbors in multiaccess networks can be as follows: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FULL/DROTHER</a:t>
            </a:r>
            <a:r>
              <a:rPr lang="en-US" sz="1400" dirty="0">
                <a:solidFill>
                  <a:srgbClr val="000000"/>
                </a:solidFill>
              </a:rPr>
              <a:t> - This is a DR or BDR router that is fully adjacent with a non-DR or BDR router. These two neighbors can exchange Hello packets, updates, queries, replies, and acknowledgments.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FULL/DR</a:t>
            </a:r>
            <a:r>
              <a:rPr lang="en-US" sz="1400" dirty="0">
                <a:solidFill>
                  <a:srgbClr val="000000"/>
                </a:solidFill>
              </a:rPr>
              <a:t> - The router is fully adjacent with the indicated DR neighbor. These two neighbors can exchange Hello packets, updates, queries, replies, and acknowledgments.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FULL/BDR</a:t>
            </a:r>
            <a:r>
              <a:rPr lang="en-US" sz="1400" dirty="0">
                <a:solidFill>
                  <a:srgbClr val="000000"/>
                </a:solidFill>
              </a:rPr>
              <a:t> - The router is fully adjacent with the indicated BDR neighbor. These two neighbors can exchange Hello packets, updates, queries, replies, and acknowledgments.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2-WAY/DROTHER</a:t>
            </a:r>
            <a:r>
              <a:rPr lang="en-US" sz="1400" dirty="0">
                <a:solidFill>
                  <a:srgbClr val="000000"/>
                </a:solidFill>
              </a:rPr>
              <a:t> - The non-DR or BDR router has a neighbor relationship with another non-DR or BDR router. These two neighbors exchange Hello packets.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normal state </a:t>
            </a:r>
            <a:r>
              <a:rPr lang="en-US" sz="1600" dirty="0">
                <a:solidFill>
                  <a:srgbClr val="000000"/>
                </a:solidFill>
              </a:rPr>
              <a:t>for an OSPF router is usually </a:t>
            </a:r>
            <a:r>
              <a:rPr lang="en-US" sz="1600" b="1" dirty="0">
                <a:solidFill>
                  <a:srgbClr val="000000"/>
                </a:solidFill>
              </a:rPr>
              <a:t>FULL</a:t>
            </a:r>
            <a:r>
              <a:rPr lang="en-US" sz="1600" dirty="0">
                <a:solidFill>
                  <a:srgbClr val="000000"/>
                </a:solidFill>
              </a:rPr>
              <a:t>. If a router is </a:t>
            </a:r>
            <a:r>
              <a:rPr lang="en-US" sz="1600" b="1" dirty="0">
                <a:solidFill>
                  <a:srgbClr val="000000"/>
                </a:solidFill>
              </a:rPr>
              <a:t>stuck in another state</a:t>
            </a:r>
            <a:r>
              <a:rPr lang="en-US" sz="1600" dirty="0">
                <a:solidFill>
                  <a:srgbClr val="000000"/>
                </a:solidFill>
              </a:rPr>
              <a:t>, it is an indication that there are </a:t>
            </a:r>
            <a:r>
              <a:rPr lang="en-US" sz="1600" b="1" dirty="0">
                <a:solidFill>
                  <a:srgbClr val="000000"/>
                </a:solidFill>
              </a:rPr>
              <a:t>problems in forming adjacencies</a:t>
            </a:r>
            <a:r>
              <a:rPr lang="en-US" sz="1600" dirty="0">
                <a:solidFill>
                  <a:srgbClr val="000000"/>
                </a:solidFill>
              </a:rPr>
              <a:t>. The only exception to this is the 2-WAY state, which is normal in a multiaccess broadcast network.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0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2.1 OSPF Router 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Verify DR/BDR Adjacencies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65442-0DB6-B446-A7E7-7B59271A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17735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output generated by R2 confirms that R2 has adjacencies with the following routers: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R1 with router ID 1.1.1.1 is in a Full state and R1 is neither the DR nor BDR.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R3 with router ID 3.3.3.3 is in a Full state and the role of R3 is 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4D1EA-ED17-AA4A-A10A-DEA75BD5578E}"/>
              </a:ext>
            </a:extLst>
          </p:cNvPr>
          <p:cNvSpPr/>
          <p:nvPr/>
        </p:nvSpPr>
        <p:spPr>
          <a:xfrm>
            <a:off x="338931" y="2112276"/>
            <a:ext cx="8466137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ID 	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State 		Dead Time 	Address 		Interface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1.1.1.1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1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FULL/DROTHER 	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00:00:31 		192.168.1.1    GigabitEthernet0/0/0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3.3.3.3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1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FULL/DR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00:00:34 		192.168.1.3 	GigabitEthernet0/0/0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5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Default DR/BDR Election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0674E-26B6-9548-B9CF-2D4A0599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OSPF </a:t>
            </a:r>
            <a:r>
              <a:rPr lang="en-US" sz="1600" b="1" dirty="0">
                <a:solidFill>
                  <a:srgbClr val="000000"/>
                </a:solidFill>
              </a:rPr>
              <a:t>DR and BDR election </a:t>
            </a:r>
            <a:r>
              <a:rPr lang="en-US" sz="1600" dirty="0">
                <a:solidFill>
                  <a:srgbClr val="000000"/>
                </a:solidFill>
              </a:rPr>
              <a:t>is based on the following criteria, in </a:t>
            </a:r>
            <a:r>
              <a:rPr lang="en-US" sz="1600" b="1" dirty="0">
                <a:solidFill>
                  <a:srgbClr val="000000"/>
                </a:solidFill>
              </a:rPr>
              <a:t>sequential</a:t>
            </a:r>
            <a:r>
              <a:rPr lang="en-US" sz="1600" dirty="0">
                <a:solidFill>
                  <a:srgbClr val="000000"/>
                </a:solidFill>
              </a:rPr>
              <a:t> order: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The routers in the network elect the router with the </a:t>
            </a:r>
            <a:r>
              <a:rPr lang="en-US" sz="1600" b="1" dirty="0">
                <a:solidFill>
                  <a:srgbClr val="FF0000"/>
                </a:solidFill>
              </a:rPr>
              <a:t>highest interface priority </a:t>
            </a:r>
            <a:r>
              <a:rPr lang="en-US" sz="1600" dirty="0">
                <a:solidFill>
                  <a:srgbClr val="000000"/>
                </a:solidFill>
              </a:rPr>
              <a:t>as the </a:t>
            </a:r>
            <a:r>
              <a:rPr lang="en-US" sz="1600" b="1" dirty="0">
                <a:solidFill>
                  <a:srgbClr val="FF0000"/>
                </a:solidFill>
              </a:rPr>
              <a:t>DR</a:t>
            </a:r>
            <a:r>
              <a:rPr lang="en-US" sz="1600" dirty="0">
                <a:solidFill>
                  <a:srgbClr val="000000"/>
                </a:solidFill>
              </a:rPr>
              <a:t>. The router with the second highest interface priority is becomes the BDR. </a:t>
            </a:r>
          </a:p>
          <a:p>
            <a:pPr marL="415985" lvl="1" indent="-342900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priority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can be configured to be any number between 0 – 255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 marL="415985" lvl="1" indent="-342900"/>
            <a:r>
              <a:rPr lang="en-US" dirty="0">
                <a:solidFill>
                  <a:srgbClr val="000000"/>
                </a:solidFill>
              </a:rPr>
              <a:t>If the interface </a:t>
            </a:r>
            <a:r>
              <a:rPr lang="en-US" b="1" dirty="0">
                <a:solidFill>
                  <a:srgbClr val="000000"/>
                </a:solidFill>
              </a:rPr>
              <a:t>priority</a:t>
            </a:r>
            <a:r>
              <a:rPr lang="en-US" dirty="0">
                <a:solidFill>
                  <a:srgbClr val="000000"/>
                </a:solidFill>
              </a:rPr>
              <a:t> value is set to 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that interface </a:t>
            </a:r>
            <a:r>
              <a:rPr lang="en-US" b="1" dirty="0">
                <a:solidFill>
                  <a:srgbClr val="000000"/>
                </a:solidFill>
              </a:rPr>
              <a:t>cannot</a:t>
            </a:r>
            <a:r>
              <a:rPr lang="en-US" dirty="0">
                <a:solidFill>
                  <a:srgbClr val="000000"/>
                </a:solidFill>
              </a:rPr>
              <a:t> be elected as DR nor BDR. </a:t>
            </a:r>
          </a:p>
          <a:p>
            <a:pPr marL="415985" lvl="1" indent="-342900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default priority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dirty="0">
                <a:solidFill>
                  <a:srgbClr val="00B050"/>
                </a:solidFill>
              </a:rPr>
              <a:t>multiaccess broadcast </a:t>
            </a:r>
            <a:r>
              <a:rPr lang="en-US" dirty="0">
                <a:solidFill>
                  <a:srgbClr val="000000"/>
                </a:solidFill>
              </a:rPr>
              <a:t>interfaces is </a:t>
            </a:r>
            <a:r>
              <a:rPr lang="en-US" b="1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. (</a:t>
            </a:r>
            <a:r>
              <a:rPr lang="en-US" dirty="0" err="1">
                <a:solidFill>
                  <a:srgbClr val="00B050"/>
                </a:solidFill>
              </a:rPr>
              <a:t>serieel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prioriteit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= 0 default)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If the interface </a:t>
            </a:r>
            <a:r>
              <a:rPr lang="en-US" sz="1600" b="1" dirty="0">
                <a:solidFill>
                  <a:srgbClr val="000000"/>
                </a:solidFill>
              </a:rPr>
              <a:t>priorities</a:t>
            </a:r>
            <a:r>
              <a:rPr lang="en-US" sz="1600" dirty="0">
                <a:solidFill>
                  <a:srgbClr val="000000"/>
                </a:solidFill>
              </a:rPr>
              <a:t> are </a:t>
            </a:r>
            <a:r>
              <a:rPr lang="en-US" sz="1600" b="1" dirty="0">
                <a:solidFill>
                  <a:srgbClr val="000000"/>
                </a:solidFill>
              </a:rPr>
              <a:t>equal</a:t>
            </a:r>
            <a:r>
              <a:rPr lang="en-US" sz="1600" dirty="0">
                <a:solidFill>
                  <a:srgbClr val="000000"/>
                </a:solidFill>
              </a:rPr>
              <a:t>, then the router with the </a:t>
            </a:r>
            <a:r>
              <a:rPr lang="en-US" sz="1600" b="1" dirty="0">
                <a:solidFill>
                  <a:srgbClr val="FF0000"/>
                </a:solidFill>
              </a:rPr>
              <a:t>highest router ID </a:t>
            </a:r>
            <a:r>
              <a:rPr lang="en-US" sz="1600" dirty="0">
                <a:solidFill>
                  <a:srgbClr val="000000"/>
                </a:solidFill>
              </a:rPr>
              <a:t>is elected the </a:t>
            </a:r>
            <a:r>
              <a:rPr lang="en-US" sz="1600" b="1" dirty="0">
                <a:solidFill>
                  <a:srgbClr val="FF0000"/>
                </a:solidFill>
              </a:rPr>
              <a:t>DR</a:t>
            </a:r>
            <a:r>
              <a:rPr lang="en-US" sz="1600" dirty="0">
                <a:solidFill>
                  <a:srgbClr val="000000"/>
                </a:solidFill>
              </a:rPr>
              <a:t>. The router with the second highest router ID is the BDR.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election process takes place when the </a:t>
            </a:r>
            <a:r>
              <a:rPr lang="en-US" sz="1600" b="1" dirty="0">
                <a:solidFill>
                  <a:srgbClr val="000000"/>
                </a:solidFill>
              </a:rPr>
              <a:t>first router </a:t>
            </a:r>
            <a:r>
              <a:rPr lang="en-US" sz="1600" dirty="0">
                <a:solidFill>
                  <a:srgbClr val="000000"/>
                </a:solidFill>
              </a:rPr>
              <a:t>with an OSPF-enabled interface is </a:t>
            </a:r>
            <a:r>
              <a:rPr lang="en-US" sz="1600" b="1" dirty="0">
                <a:solidFill>
                  <a:srgbClr val="000000"/>
                </a:solidFill>
              </a:rPr>
              <a:t>active</a:t>
            </a:r>
            <a:r>
              <a:rPr lang="en-US" sz="1600" dirty="0">
                <a:solidFill>
                  <a:srgbClr val="000000"/>
                </a:solidFill>
              </a:rPr>
              <a:t> on the network. If all of the routers on the network have not finished booting, it is </a:t>
            </a:r>
            <a:r>
              <a:rPr lang="en-US" sz="1600" b="1" dirty="0">
                <a:solidFill>
                  <a:srgbClr val="000000"/>
                </a:solidFill>
              </a:rPr>
              <a:t>possible</a:t>
            </a:r>
            <a:r>
              <a:rPr lang="en-US" sz="1600" dirty="0">
                <a:solidFill>
                  <a:srgbClr val="000000"/>
                </a:solidFill>
              </a:rPr>
              <a:t> that a router with a lower router ID becomes the 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addition</a:t>
            </a:r>
            <a:r>
              <a:rPr lang="en-US" sz="1600" dirty="0">
                <a:solidFill>
                  <a:srgbClr val="000000"/>
                </a:solidFill>
              </a:rPr>
              <a:t> of a new router does </a:t>
            </a:r>
            <a:r>
              <a:rPr lang="en-US" sz="1600" b="1" dirty="0">
                <a:solidFill>
                  <a:srgbClr val="000000"/>
                </a:solidFill>
              </a:rPr>
              <a:t>not</a:t>
            </a:r>
            <a:r>
              <a:rPr lang="en-US" sz="1600" dirty="0">
                <a:solidFill>
                  <a:srgbClr val="000000"/>
                </a:solidFill>
              </a:rPr>
              <a:t> initiate a </a:t>
            </a:r>
            <a:r>
              <a:rPr lang="en-US" sz="1600" b="1" dirty="0">
                <a:solidFill>
                  <a:srgbClr val="000000"/>
                </a:solidFill>
              </a:rPr>
              <a:t>new election </a:t>
            </a:r>
            <a:r>
              <a:rPr lang="en-US" sz="1600" dirty="0">
                <a:solidFill>
                  <a:srgbClr val="000000"/>
                </a:solidFill>
              </a:rPr>
              <a:t>process.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7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DR Failure and Recovery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E8B0E-B95E-984D-8D7A-09EA95D7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After the DR is elected, it remains the </a:t>
            </a:r>
            <a:r>
              <a:rPr lang="en-US" sz="1600" b="1" dirty="0">
                <a:solidFill>
                  <a:srgbClr val="FF0000"/>
                </a:solidFill>
              </a:rPr>
              <a:t>DR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until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one of the following events occurs: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DR fails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OSPF process on the DR fails or is stopped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multiaccess interface on the DR fails or is shutdown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If the </a:t>
            </a:r>
            <a:r>
              <a:rPr lang="en-US" sz="1600" b="1" dirty="0">
                <a:solidFill>
                  <a:srgbClr val="000000"/>
                </a:solidFill>
              </a:rPr>
              <a:t>DR fails</a:t>
            </a:r>
            <a:r>
              <a:rPr lang="en-US" sz="1600" dirty="0">
                <a:solidFill>
                  <a:srgbClr val="000000"/>
                </a:solidFill>
              </a:rPr>
              <a:t>, the </a:t>
            </a:r>
            <a:r>
              <a:rPr lang="en-US" sz="1600" b="1" dirty="0">
                <a:solidFill>
                  <a:srgbClr val="000000"/>
                </a:solidFill>
              </a:rPr>
              <a:t>BDR is automatically promoted to DR</a:t>
            </a:r>
            <a:r>
              <a:rPr lang="en-US" sz="1600" dirty="0">
                <a:solidFill>
                  <a:srgbClr val="000000"/>
                </a:solidFill>
              </a:rPr>
              <a:t>. This is the case even if another DROTHER with a higher priority or router ID is added to the network after the initial DR/BDR election. However, after a BDR is promoted to DR, a </a:t>
            </a:r>
            <a:r>
              <a:rPr lang="en-US" sz="1600" b="1" dirty="0">
                <a:solidFill>
                  <a:srgbClr val="000000"/>
                </a:solidFill>
              </a:rPr>
              <a:t>new BDR election </a:t>
            </a:r>
            <a:r>
              <a:rPr lang="en-US" sz="1600" dirty="0">
                <a:solidFill>
                  <a:srgbClr val="000000"/>
                </a:solidFill>
              </a:rPr>
              <a:t>occurs and the DROTHER with the highest priority or router ID is elected as the new BDR.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2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ospf</a:t>
            </a:r>
            <a:r>
              <a:rPr lang="en-US" sz="2400" dirty="0"/>
              <a:t> priority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8D59C-E011-C441-B5BA-97A47461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interface priorities are equal on all routers, the router with the highest router ID is elected the DR.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Instead of relying on the router ID, it is </a:t>
            </a:r>
            <a:r>
              <a:rPr lang="en-US" sz="1600" b="1" dirty="0">
                <a:solidFill>
                  <a:srgbClr val="000000"/>
                </a:solidFill>
              </a:rPr>
              <a:t>better to control the election by setting interface priorities</a:t>
            </a:r>
            <a:r>
              <a:rPr lang="en-US" sz="1600" dirty="0">
                <a:solidFill>
                  <a:srgbClr val="000000"/>
                </a:solidFill>
              </a:rPr>
              <a:t>. This also allows a router to be the DR in one network and a DROTHER in another.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set the priority of an interface, use the command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priority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i="1" dirty="0">
                <a:solidFill>
                  <a:srgbClr val="00B0F0"/>
                </a:solidFill>
              </a:rPr>
              <a:t>value</a:t>
            </a:r>
            <a:r>
              <a:rPr lang="en-US" sz="1600" dirty="0">
                <a:solidFill>
                  <a:srgbClr val="000000"/>
                </a:solidFill>
              </a:rPr>
              <a:t>, where value is 0 to 255.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value of 0 does not become a DR or a BDR.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value of 1 to 255 on the interface makes it more likely that the router becomes the DR or the BDR.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9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Multiaccess OSPF Networks</a:t>
            </a:r>
            <a:br>
              <a:rPr lang="en-US" dirty="0"/>
            </a:br>
            <a:r>
              <a:rPr lang="en-US" sz="2400" dirty="0"/>
              <a:t>Configure OSPF Priority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3FB4B-F9E3-6C4F-9F1E-4989A8E0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95628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example shows the commands being used to change the R1 G0/0/0 interface priority from 1 to 255 and then reset the OSPF process.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911A7-6759-9B46-9A2D-FB71B14EDEDA}"/>
              </a:ext>
            </a:extLst>
          </p:cNvPr>
          <p:cNvSpPr/>
          <p:nvPr/>
        </p:nvSpPr>
        <p:spPr>
          <a:xfrm>
            <a:off x="355864" y="1874198"/>
            <a:ext cx="8517652" cy="138499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0/0/0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priority 255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end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process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ALL OSPF processes? [no]: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*Jun 5 03:47:41.563: %OSPF-5-ADJCHG: Process 10,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2.2.2.2 on GigabitEthernet0/0/0 from FULL to DOWN, Neighbor Down: Interface down or detached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3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2.4 Modify Single-Area OSPFv2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59807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Cisco OSPF Cost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2BF72F-42D9-854E-9755-0FD47C53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Routing protocols use a </a:t>
            </a:r>
            <a:r>
              <a:rPr lang="en-US" sz="1600" b="1" dirty="0">
                <a:solidFill>
                  <a:srgbClr val="000000"/>
                </a:solidFill>
              </a:rPr>
              <a:t>metric</a:t>
            </a:r>
            <a:r>
              <a:rPr lang="en-US" sz="1600" dirty="0">
                <a:solidFill>
                  <a:srgbClr val="000000"/>
                </a:solidFill>
              </a:rPr>
              <a:t> to determine </a:t>
            </a:r>
            <a:r>
              <a:rPr lang="en-US" sz="1600" b="1" dirty="0">
                <a:solidFill>
                  <a:srgbClr val="000000"/>
                </a:solidFill>
              </a:rPr>
              <a:t>the best path </a:t>
            </a:r>
            <a:r>
              <a:rPr lang="en-US" sz="1600" dirty="0">
                <a:solidFill>
                  <a:srgbClr val="000000"/>
                </a:solidFill>
              </a:rPr>
              <a:t>of a packet across a network. </a:t>
            </a:r>
            <a:r>
              <a:rPr lang="en-US" sz="1600" b="1" dirty="0">
                <a:solidFill>
                  <a:srgbClr val="FF0000"/>
                </a:solidFill>
              </a:rPr>
              <a:t>OSPF uses cost as a metric</a:t>
            </a:r>
            <a:r>
              <a:rPr lang="en-US" sz="1600" dirty="0">
                <a:solidFill>
                  <a:srgbClr val="000000"/>
                </a:solidFill>
              </a:rPr>
              <a:t>. A </a:t>
            </a:r>
            <a:r>
              <a:rPr lang="en-US" sz="1600" b="1" dirty="0">
                <a:solidFill>
                  <a:srgbClr val="000000"/>
                </a:solidFill>
              </a:rPr>
              <a:t>lower cost </a:t>
            </a:r>
            <a:r>
              <a:rPr lang="en-US" sz="1600" dirty="0">
                <a:solidFill>
                  <a:srgbClr val="000000"/>
                </a:solidFill>
              </a:rPr>
              <a:t>indicates a </a:t>
            </a:r>
            <a:r>
              <a:rPr lang="en-US" sz="1600" b="1" dirty="0">
                <a:solidFill>
                  <a:srgbClr val="000000"/>
                </a:solidFill>
              </a:rPr>
              <a:t>better path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Cisco </a:t>
            </a:r>
            <a:r>
              <a:rPr lang="en-US" sz="1600" b="1" dirty="0">
                <a:solidFill>
                  <a:srgbClr val="000000"/>
                </a:solidFill>
              </a:rPr>
              <a:t>cost of an interface </a:t>
            </a:r>
            <a:r>
              <a:rPr lang="en-US" sz="1600" dirty="0">
                <a:solidFill>
                  <a:srgbClr val="000000"/>
                </a:solidFill>
              </a:rPr>
              <a:t>is </a:t>
            </a:r>
            <a:r>
              <a:rPr lang="en-US" sz="1600" b="1" dirty="0">
                <a:solidFill>
                  <a:srgbClr val="000000"/>
                </a:solidFill>
              </a:rPr>
              <a:t>inversely</a:t>
            </a:r>
            <a:r>
              <a:rPr lang="en-US" sz="1600" dirty="0">
                <a:solidFill>
                  <a:srgbClr val="000000"/>
                </a:solidFill>
              </a:rPr>
              <a:t> proportional </a:t>
            </a:r>
            <a:r>
              <a:rPr lang="en-US" sz="1600" b="1" dirty="0">
                <a:solidFill>
                  <a:srgbClr val="000000"/>
                </a:solidFill>
              </a:rPr>
              <a:t>to the bandwidth </a:t>
            </a:r>
            <a:r>
              <a:rPr lang="en-US" sz="1600" dirty="0">
                <a:solidFill>
                  <a:srgbClr val="000000"/>
                </a:solidFill>
              </a:rPr>
              <a:t>of the interface. Therefore, a </a:t>
            </a:r>
            <a:r>
              <a:rPr lang="en-US" sz="1600" b="1" dirty="0">
                <a:solidFill>
                  <a:srgbClr val="000000"/>
                </a:solidFill>
              </a:rPr>
              <a:t>higher bandwidth </a:t>
            </a:r>
            <a:r>
              <a:rPr lang="en-US" sz="1600" dirty="0">
                <a:solidFill>
                  <a:srgbClr val="000000"/>
                </a:solidFill>
              </a:rPr>
              <a:t>indicates a </a:t>
            </a:r>
            <a:r>
              <a:rPr lang="en-US" sz="1600" b="1" dirty="0">
                <a:solidFill>
                  <a:srgbClr val="000000"/>
                </a:solidFill>
              </a:rPr>
              <a:t>lower cost</a:t>
            </a:r>
            <a:r>
              <a:rPr lang="en-US" sz="1600" dirty="0">
                <a:solidFill>
                  <a:srgbClr val="000000"/>
                </a:solidFill>
              </a:rPr>
              <a:t>. The formula used to calculate the OSPF cost is:</a:t>
            </a: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			</a:t>
            </a:r>
            <a:r>
              <a:rPr lang="en-US" sz="1600" b="1" dirty="0">
                <a:solidFill>
                  <a:srgbClr val="FF0000"/>
                </a:solidFill>
              </a:rPr>
              <a:t>Cost = reference bandwidth / interface bandwidth</a:t>
            </a:r>
            <a:endParaRPr lang="en-US" sz="16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reference bandwidth is 10</a:t>
            </a:r>
            <a:r>
              <a:rPr lang="en-US" sz="1600" baseline="30000" dirty="0">
                <a:solidFill>
                  <a:srgbClr val="000000"/>
                </a:solidFill>
              </a:rPr>
              <a:t>8</a:t>
            </a:r>
            <a:r>
              <a:rPr lang="en-US" sz="1600" dirty="0">
                <a:solidFill>
                  <a:srgbClr val="000000"/>
                </a:solidFill>
              </a:rPr>
              <a:t> (100,000,000); therefore, the formula is:</a:t>
            </a: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			Cost = 100,000,000 bps / interface bandwidth in bps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Because the </a:t>
            </a:r>
            <a:r>
              <a:rPr lang="en-US" sz="1600" b="1" dirty="0">
                <a:solidFill>
                  <a:srgbClr val="000000"/>
                </a:solidFill>
              </a:rPr>
              <a:t>OSPF cost </a:t>
            </a:r>
            <a:r>
              <a:rPr lang="en-US" sz="1600" dirty="0">
                <a:solidFill>
                  <a:srgbClr val="000000"/>
                </a:solidFill>
              </a:rPr>
              <a:t>value must be an </a:t>
            </a:r>
            <a:r>
              <a:rPr lang="en-US" sz="1600" b="1" dirty="0">
                <a:solidFill>
                  <a:srgbClr val="000000"/>
                </a:solidFill>
              </a:rPr>
              <a:t>integer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FastEthernet</a:t>
            </a:r>
            <a:r>
              <a:rPr lang="en-US" sz="1600" dirty="0">
                <a:solidFill>
                  <a:srgbClr val="000000"/>
                </a:solidFill>
              </a:rPr>
              <a:t>, Gigabit Ethernet, and 10 GigE interfaces share the same cost. To correct this situation, you can: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Adjust the reference bandwidth </a:t>
            </a:r>
            <a:r>
              <a:rPr lang="en-US" dirty="0">
                <a:solidFill>
                  <a:srgbClr val="000000"/>
                </a:solidFill>
              </a:rPr>
              <a:t>with the </a:t>
            </a:r>
            <a:r>
              <a:rPr lang="en-US" b="1" dirty="0">
                <a:solidFill>
                  <a:srgbClr val="00B0F0"/>
                </a:solidFill>
              </a:rPr>
              <a:t>auto-cost reference-bandwidth</a:t>
            </a:r>
            <a:r>
              <a:rPr lang="en-US" dirty="0">
                <a:solidFill>
                  <a:srgbClr val="000000"/>
                </a:solidFill>
              </a:rPr>
              <a:t> command on each OSPF router.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Manually set the OSPF cost </a:t>
            </a:r>
            <a:r>
              <a:rPr lang="en-US" dirty="0">
                <a:solidFill>
                  <a:srgbClr val="000000"/>
                </a:solidFill>
              </a:rPr>
              <a:t>value with the </a:t>
            </a:r>
            <a:r>
              <a:rPr lang="en-US" b="1" dirty="0" err="1">
                <a:solidFill>
                  <a:srgbClr val="00B0F0"/>
                </a:solidFill>
              </a:rPr>
              <a:t>ip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ospf</a:t>
            </a:r>
            <a:r>
              <a:rPr lang="en-US" b="1" dirty="0">
                <a:solidFill>
                  <a:srgbClr val="00B0F0"/>
                </a:solidFill>
              </a:rPr>
              <a:t> cost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command on necessary interfaces.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3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Cisco OSPF Cost Metric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E699-B623-A046-AEEE-6523BA6A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Refer to the table for a breakdown of the cost calculation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1200150"/>
            <a:ext cx="7839075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Adjust the Reference Bandwidth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B6E04-DEBF-C843-9BDE-F82F4090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cost value must be an integer. If something less than an integer is calculated, </a:t>
            </a:r>
            <a:r>
              <a:rPr lang="en-US" sz="1600" b="1" dirty="0">
                <a:solidFill>
                  <a:srgbClr val="000000"/>
                </a:solidFill>
              </a:rPr>
              <a:t>OSPF rounds up to the nearest integer</a:t>
            </a:r>
            <a:r>
              <a:rPr lang="en-US" sz="1600" dirty="0">
                <a:solidFill>
                  <a:srgbClr val="000000"/>
                </a:solidFill>
              </a:rPr>
              <a:t>. Therefore, the OSPF cost assigned to a Gigabit Ethernet interface with the default reference bandwidth of 100,000,000 bps would equal 1, because the nearest integer for 0.1 is 0 instead of 1.</a:t>
            </a: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			Cost = 100,000,000 bps / 1,000,000,000 = 1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this reason, </a:t>
            </a:r>
            <a:r>
              <a:rPr lang="en-US" sz="1600" b="1" dirty="0">
                <a:solidFill>
                  <a:srgbClr val="000000"/>
                </a:solidFill>
              </a:rPr>
              <a:t>all interfaces faster than Fast Ethernet will have the </a:t>
            </a:r>
            <a:r>
              <a:rPr lang="en-US" sz="1600" b="1" dirty="0">
                <a:solidFill>
                  <a:srgbClr val="FF0000"/>
                </a:solidFill>
              </a:rPr>
              <a:t>same cost </a:t>
            </a:r>
            <a:r>
              <a:rPr lang="en-US" sz="1600" b="1" dirty="0">
                <a:solidFill>
                  <a:srgbClr val="000000"/>
                </a:solidFill>
              </a:rPr>
              <a:t>value of 1 as a Fast Ethernet interface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assist OSPF in making the correct path determination, the </a:t>
            </a:r>
            <a:r>
              <a:rPr lang="en-US" sz="1600" b="1" dirty="0">
                <a:solidFill>
                  <a:srgbClr val="000000"/>
                </a:solidFill>
              </a:rPr>
              <a:t>reference bandwidth must be changed to a higher value </a:t>
            </a:r>
            <a:r>
              <a:rPr lang="en-US" sz="1600" dirty="0">
                <a:solidFill>
                  <a:srgbClr val="000000"/>
                </a:solidFill>
              </a:rPr>
              <a:t>to accommodate networks with links faster than 100 Mbps.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1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Adjust the Reference Bandwidth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A279B-574C-B04D-9A5E-6F3D7F2B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Changing the reference bandwidth </a:t>
            </a:r>
            <a:r>
              <a:rPr lang="en-US" sz="1600" dirty="0">
                <a:solidFill>
                  <a:srgbClr val="000000"/>
                </a:solidFill>
              </a:rPr>
              <a:t>does </a:t>
            </a:r>
            <a:r>
              <a:rPr lang="en-US" sz="1600" b="1" dirty="0">
                <a:solidFill>
                  <a:srgbClr val="000000"/>
                </a:solidFill>
              </a:rPr>
              <a:t>not</a:t>
            </a:r>
            <a:r>
              <a:rPr lang="en-US" sz="1600" dirty="0">
                <a:solidFill>
                  <a:srgbClr val="000000"/>
                </a:solidFill>
              </a:rPr>
              <a:t> actually </a:t>
            </a:r>
            <a:r>
              <a:rPr lang="en-US" sz="1600" b="1" dirty="0">
                <a:solidFill>
                  <a:srgbClr val="000000"/>
                </a:solidFill>
              </a:rPr>
              <a:t>affect</a:t>
            </a:r>
            <a:r>
              <a:rPr lang="en-US" sz="1600" dirty="0">
                <a:solidFill>
                  <a:srgbClr val="000000"/>
                </a:solidFill>
              </a:rPr>
              <a:t> the </a:t>
            </a:r>
            <a:r>
              <a:rPr lang="en-US" sz="1600" b="1" dirty="0">
                <a:solidFill>
                  <a:srgbClr val="000000"/>
                </a:solidFill>
              </a:rPr>
              <a:t>bandwidth capacity </a:t>
            </a:r>
            <a:r>
              <a:rPr lang="en-US" sz="1600" dirty="0">
                <a:solidFill>
                  <a:srgbClr val="000000"/>
                </a:solidFill>
              </a:rPr>
              <a:t>on the link; rather, it simply </a:t>
            </a:r>
            <a:r>
              <a:rPr lang="en-US" sz="1600" b="1" dirty="0">
                <a:solidFill>
                  <a:srgbClr val="000000"/>
                </a:solidFill>
              </a:rPr>
              <a:t>affects</a:t>
            </a:r>
            <a:r>
              <a:rPr lang="en-US" sz="1600" dirty="0">
                <a:solidFill>
                  <a:srgbClr val="000000"/>
                </a:solidFill>
              </a:rPr>
              <a:t> the </a:t>
            </a:r>
            <a:r>
              <a:rPr lang="en-US" sz="1600" b="1" dirty="0">
                <a:solidFill>
                  <a:srgbClr val="000000"/>
                </a:solidFill>
              </a:rPr>
              <a:t>calculation</a:t>
            </a:r>
            <a:r>
              <a:rPr lang="en-US" sz="1600" dirty="0">
                <a:solidFill>
                  <a:srgbClr val="000000"/>
                </a:solidFill>
              </a:rPr>
              <a:t> used to determine the </a:t>
            </a:r>
            <a:r>
              <a:rPr lang="en-US" sz="1600" b="1" dirty="0">
                <a:solidFill>
                  <a:srgbClr val="000000"/>
                </a:solidFill>
              </a:rPr>
              <a:t>metric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adjust the reference bandwidth, use the </a:t>
            </a:r>
            <a:r>
              <a:rPr lang="en-US" sz="1600" b="1" dirty="0">
                <a:solidFill>
                  <a:srgbClr val="00B0F0"/>
                </a:solidFill>
              </a:rPr>
              <a:t>auto-cost reference-bandwidth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i="1" dirty="0">
                <a:solidFill>
                  <a:srgbClr val="00B0F0"/>
                </a:solidFill>
              </a:rPr>
              <a:t>Mbps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router configuration </a:t>
            </a:r>
            <a:r>
              <a:rPr lang="en-US" sz="1600" dirty="0">
                <a:solidFill>
                  <a:srgbClr val="000000"/>
                </a:solidFill>
              </a:rPr>
              <a:t>command.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command must be configured on </a:t>
            </a:r>
            <a:r>
              <a:rPr lang="en-US" b="1" dirty="0">
                <a:solidFill>
                  <a:srgbClr val="000000"/>
                </a:solidFill>
              </a:rPr>
              <a:t>every router in the OSPF domain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Notice in the command that the value is expressed in </a:t>
            </a:r>
            <a:r>
              <a:rPr lang="en-US" b="1" dirty="0">
                <a:solidFill>
                  <a:srgbClr val="000000"/>
                </a:solidFill>
              </a:rPr>
              <a:t>Mbps</a:t>
            </a:r>
            <a:r>
              <a:rPr lang="en-US" dirty="0">
                <a:solidFill>
                  <a:srgbClr val="000000"/>
                </a:solidFill>
              </a:rPr>
              <a:t>; therefore, to adjust the costs for </a:t>
            </a:r>
            <a:r>
              <a:rPr lang="en-US" b="1" dirty="0">
                <a:solidFill>
                  <a:srgbClr val="000000"/>
                </a:solidFill>
              </a:rPr>
              <a:t>Gigabit Ethernet</a:t>
            </a:r>
            <a:r>
              <a:rPr lang="en-US" dirty="0">
                <a:solidFill>
                  <a:srgbClr val="000000"/>
                </a:solidFill>
              </a:rPr>
              <a:t>, use the command </a:t>
            </a:r>
            <a:r>
              <a:rPr lang="en-US" b="1" dirty="0">
                <a:solidFill>
                  <a:srgbClr val="00B0F0"/>
                </a:solidFill>
              </a:rPr>
              <a:t>auto-cost reference-bandwidth 1000</a:t>
            </a:r>
            <a:r>
              <a:rPr lang="en-US" b="1" dirty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1" dirty="0">
                <a:solidFill>
                  <a:srgbClr val="000000"/>
                </a:solidFill>
              </a:rPr>
              <a:t>10 Gigabit </a:t>
            </a:r>
            <a:r>
              <a:rPr lang="en-US" dirty="0">
                <a:solidFill>
                  <a:srgbClr val="000000"/>
                </a:solidFill>
              </a:rPr>
              <a:t>Ethernet, use the command </a:t>
            </a:r>
            <a:r>
              <a:rPr lang="en-US" b="1" dirty="0">
                <a:solidFill>
                  <a:srgbClr val="00B0F0"/>
                </a:solidFill>
              </a:rPr>
              <a:t>auto-cost reference-bandwidth 10000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To return to the default reference bandwidth</a:t>
            </a:r>
            <a:r>
              <a:rPr lang="en-US" dirty="0">
                <a:solidFill>
                  <a:srgbClr val="000000"/>
                </a:solidFill>
              </a:rPr>
              <a:t>, use the </a:t>
            </a:r>
            <a:r>
              <a:rPr lang="en-US" b="1" dirty="0">
                <a:solidFill>
                  <a:srgbClr val="00B0F0"/>
                </a:solidFill>
              </a:rPr>
              <a:t>auto-cost reference-bandwidth 100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command.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Another option is to </a:t>
            </a:r>
            <a:r>
              <a:rPr lang="en-US" sz="1600" b="1" dirty="0">
                <a:solidFill>
                  <a:srgbClr val="000000"/>
                </a:solidFill>
              </a:rPr>
              <a:t>change the cost on one specific interface </a:t>
            </a:r>
            <a:r>
              <a:rPr lang="en-US" sz="1600" dirty="0">
                <a:solidFill>
                  <a:srgbClr val="000000"/>
                </a:solidFill>
              </a:rPr>
              <a:t>using the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cost </a:t>
            </a:r>
            <a:r>
              <a:rPr lang="en-US" sz="1600" i="1" dirty="0">
                <a:solidFill>
                  <a:srgbClr val="00B0F0"/>
                </a:solidFill>
              </a:rPr>
              <a:t>cost</a:t>
            </a:r>
            <a:r>
              <a:rPr lang="en-US" sz="1600" dirty="0">
                <a:solidFill>
                  <a:srgbClr val="000000"/>
                </a:solidFill>
              </a:rPr>
              <a:t> command.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4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OSPF Reference Topology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FBA16-EDF5-AB45-B09F-7CA84D06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6"/>
            <a:ext cx="3070049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figure shows the topology used for configuring OSPFv2 in this module. The routers in the topology have a </a:t>
            </a:r>
            <a:r>
              <a:rPr lang="en-US" sz="1600" b="1" dirty="0">
                <a:solidFill>
                  <a:srgbClr val="000000"/>
                </a:solidFill>
              </a:rPr>
              <a:t>starting configuration, including interface addresses</a:t>
            </a:r>
            <a:r>
              <a:rPr lang="en-US" sz="1600" dirty="0">
                <a:solidFill>
                  <a:srgbClr val="000000"/>
                </a:solidFill>
              </a:rPr>
              <a:t>. There is currently </a:t>
            </a:r>
            <a:r>
              <a:rPr lang="en-US" sz="1600" b="1" dirty="0">
                <a:solidFill>
                  <a:srgbClr val="000000"/>
                </a:solidFill>
              </a:rPr>
              <a:t>no static routing or dynamic routing configured </a:t>
            </a:r>
            <a:r>
              <a:rPr lang="en-US" sz="1600" dirty="0">
                <a:solidFill>
                  <a:srgbClr val="000000"/>
                </a:solidFill>
              </a:rPr>
              <a:t>on any of the routers. All interfaces on R1, R2, and R3 (except the loopback 1 on R2) are within the OSPF backbone area. The ISP router is used as the gateway to the internet of the routing domain.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8926C-7B47-42BE-BD06-A358B762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21" y="1314671"/>
            <a:ext cx="4388553" cy="2514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Adjust the Reference Bandwidth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D3524B-BA51-A74D-B052-27635665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83991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Whichever method is used, it is </a:t>
            </a:r>
            <a:r>
              <a:rPr lang="en-US" sz="1600" b="1" dirty="0">
                <a:solidFill>
                  <a:srgbClr val="000000"/>
                </a:solidFill>
              </a:rPr>
              <a:t>important</a:t>
            </a:r>
            <a:r>
              <a:rPr lang="en-US" sz="1600" dirty="0">
                <a:solidFill>
                  <a:srgbClr val="000000"/>
                </a:solidFill>
              </a:rPr>
              <a:t> to</a:t>
            </a:r>
            <a:r>
              <a:rPr lang="en-US" sz="1600" b="1" dirty="0">
                <a:solidFill>
                  <a:srgbClr val="000000"/>
                </a:solidFill>
              </a:rPr>
              <a:t> apply the configuration to all routers in the OSPF routing domain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table shows the OSPF cost if the reference bandwidth is adjusted to accommodate 10 Gigabit Ethernet links. The reference bandwidth should be adjusted anytime there are links faster than </a:t>
            </a:r>
            <a:r>
              <a:rPr lang="en-US" sz="1600" dirty="0" err="1">
                <a:solidFill>
                  <a:srgbClr val="000000"/>
                </a:solidFill>
              </a:rPr>
              <a:t>FastEthernet</a:t>
            </a:r>
            <a:r>
              <a:rPr lang="en-US" sz="1600" dirty="0">
                <a:solidFill>
                  <a:srgbClr val="000000"/>
                </a:solidFill>
              </a:rPr>
              <a:t> (100 Mbps).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interface </a:t>
            </a:r>
            <a:r>
              <a:rPr lang="en-US" sz="1600" dirty="0">
                <a:solidFill>
                  <a:srgbClr val="000000"/>
                </a:solidFill>
              </a:rPr>
              <a:t>command to </a:t>
            </a:r>
            <a:r>
              <a:rPr lang="en-US" sz="1600" b="1" dirty="0">
                <a:solidFill>
                  <a:srgbClr val="000000"/>
                </a:solidFill>
              </a:rPr>
              <a:t>verify</a:t>
            </a:r>
            <a:r>
              <a:rPr lang="en-US" sz="1600" dirty="0">
                <a:solidFill>
                  <a:srgbClr val="000000"/>
                </a:solidFill>
              </a:rPr>
              <a:t> the current OSPFv2 cost assigned to the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1363B-141C-8F44-9B3B-1051CF10A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269" y="2722475"/>
            <a:ext cx="4181371" cy="21808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59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OSPF Accumulates 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99E2-7DFC-454B-8B64-8E523733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3182937" cy="368989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cost of an OSPF route </a:t>
            </a:r>
            <a:r>
              <a:rPr lang="en-US" sz="1600" dirty="0">
                <a:solidFill>
                  <a:srgbClr val="000000"/>
                </a:solidFill>
              </a:rPr>
              <a:t>is the </a:t>
            </a:r>
            <a:r>
              <a:rPr lang="en-US" sz="1600" b="1" dirty="0">
                <a:solidFill>
                  <a:srgbClr val="000000"/>
                </a:solidFill>
              </a:rPr>
              <a:t>accumulated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value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from one router to the destination network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Assuming the </a:t>
            </a:r>
            <a:r>
              <a:rPr lang="en-US" sz="1600" b="1" dirty="0">
                <a:solidFill>
                  <a:srgbClr val="00B0F0"/>
                </a:solidFill>
              </a:rPr>
              <a:t>auto-cost reference-bandwidth 10000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has been configured on all three routers, the cost of the links between each router is now 10. The </a:t>
            </a:r>
            <a:r>
              <a:rPr lang="en-US" sz="1600" b="1" dirty="0">
                <a:solidFill>
                  <a:srgbClr val="000000"/>
                </a:solidFill>
              </a:rPr>
              <a:t>loopback interfaces </a:t>
            </a:r>
            <a:r>
              <a:rPr lang="en-US" sz="1600" dirty="0">
                <a:solidFill>
                  <a:srgbClr val="000000"/>
                </a:solidFill>
              </a:rPr>
              <a:t>have a </a:t>
            </a:r>
            <a:r>
              <a:rPr lang="en-US" sz="1600" b="1" dirty="0">
                <a:solidFill>
                  <a:srgbClr val="000000"/>
                </a:solidFill>
              </a:rPr>
              <a:t>default cost of 1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0EB87-890B-E44F-AB53-B27B06F6D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39" y="956734"/>
            <a:ext cx="51435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92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OSPF Accumulates Cost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99E2-7DFC-454B-8B64-8E523733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3182937" cy="368989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can </a:t>
            </a:r>
            <a:r>
              <a:rPr lang="en-US" sz="1600" b="1" dirty="0">
                <a:solidFill>
                  <a:srgbClr val="000000"/>
                </a:solidFill>
              </a:rPr>
              <a:t>calculate the cost for each router to reach each network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example, the total cost for R1 to reach the 10.10.2.0/24 network is 11. This is because the link to R2 cost = 10 and the loopback default cost = 1. 10 + 1 = 11.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can </a:t>
            </a:r>
            <a:r>
              <a:rPr lang="en-US" sz="1600" b="1" dirty="0">
                <a:solidFill>
                  <a:srgbClr val="000000"/>
                </a:solidFill>
              </a:rPr>
              <a:t>verify</a:t>
            </a:r>
            <a:r>
              <a:rPr lang="en-US" sz="1600" dirty="0">
                <a:solidFill>
                  <a:srgbClr val="000000"/>
                </a:solidFill>
              </a:rPr>
              <a:t> this with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route </a:t>
            </a:r>
            <a:r>
              <a:rPr lang="en-US" sz="1600" dirty="0">
                <a:solidFill>
                  <a:srgbClr val="000000"/>
                </a:solidFill>
              </a:rPr>
              <a:t>command.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0EB87-890B-E44F-AB53-B27B06F6D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39" y="956734"/>
            <a:ext cx="51435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03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OSPF Accumulates Cost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3E1937-79A2-1941-881F-2E9AD18E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96233"/>
            <a:ext cx="8280057" cy="40000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Verifying the accumulated cost for the path to the 10.10.2.0/24 network: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7A738-02F7-9047-9296-7991B6D7307B}"/>
              </a:ext>
            </a:extLst>
          </p:cNvPr>
          <p:cNvSpPr/>
          <p:nvPr/>
        </p:nvSpPr>
        <p:spPr>
          <a:xfrm>
            <a:off x="431971" y="1448365"/>
            <a:ext cx="8345488" cy="193899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 | include 10.10.2.0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		  10.10.2.0/24 [110/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via 10.1.1.6, 01:05:02, GigabitEthernet0/0/0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 10.10.2.0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 entry for 10.10.2.0/24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Known via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10", distance 110,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11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intra area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update from 10.1.1.6 on GigabitEthernet0/0/0, 01:05:13 ago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Routing Descriptor Blocks: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10.1.1.6, from 2.2.2.2, 01:05:13 ago, via GigabitEthernet0/0/0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metric is 11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traffic share count is 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4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Manually Set OSPF Cost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B567-5A1D-3A44-9B90-7FCCCC35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203146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Reasons</a:t>
            </a:r>
            <a:r>
              <a:rPr lang="en-US" sz="1600" dirty="0">
                <a:solidFill>
                  <a:srgbClr val="000000"/>
                </a:solidFill>
              </a:rPr>
              <a:t> to </a:t>
            </a:r>
            <a:r>
              <a:rPr lang="en-US" sz="1600" b="1" dirty="0">
                <a:solidFill>
                  <a:srgbClr val="000000"/>
                </a:solidFill>
              </a:rPr>
              <a:t>manually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set</a:t>
            </a:r>
            <a:r>
              <a:rPr lang="en-US" sz="1600" dirty="0">
                <a:solidFill>
                  <a:srgbClr val="000000"/>
                </a:solidFill>
              </a:rPr>
              <a:t> the </a:t>
            </a:r>
            <a:r>
              <a:rPr lang="en-US" sz="1600" b="1" dirty="0">
                <a:solidFill>
                  <a:srgbClr val="000000"/>
                </a:solidFill>
              </a:rPr>
              <a:t>cost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value</a:t>
            </a:r>
            <a:r>
              <a:rPr lang="en-US" sz="1600" dirty="0">
                <a:solidFill>
                  <a:srgbClr val="000000"/>
                </a:solidFill>
              </a:rPr>
              <a:t> include: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Administrator</a:t>
            </a:r>
            <a:r>
              <a:rPr lang="en-US" dirty="0">
                <a:solidFill>
                  <a:srgbClr val="000000"/>
                </a:solidFill>
              </a:rPr>
              <a:t> may want to </a:t>
            </a:r>
            <a:r>
              <a:rPr lang="en-US" b="1" dirty="0">
                <a:solidFill>
                  <a:srgbClr val="000000"/>
                </a:solidFill>
              </a:rPr>
              <a:t>influence path selection </a:t>
            </a:r>
            <a:r>
              <a:rPr lang="en-US" dirty="0">
                <a:solidFill>
                  <a:srgbClr val="000000"/>
                </a:solidFill>
              </a:rPr>
              <a:t>within OSPF, causing different paths to be selected than what normally would given default costs and cost accumulation.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Connections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to equipment from other vendors </a:t>
            </a:r>
            <a:r>
              <a:rPr lang="en-US" dirty="0">
                <a:solidFill>
                  <a:srgbClr val="000000"/>
                </a:solidFill>
              </a:rPr>
              <a:t>who use a different formula to calculate OSPF cost.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</a:t>
            </a:r>
            <a:r>
              <a:rPr lang="en-US" sz="1600" b="1" dirty="0">
                <a:solidFill>
                  <a:srgbClr val="000000"/>
                </a:solidFill>
              </a:rPr>
              <a:t>change the cost</a:t>
            </a:r>
            <a:r>
              <a:rPr lang="en-US" sz="1600" dirty="0">
                <a:solidFill>
                  <a:srgbClr val="000000"/>
                </a:solidFill>
              </a:rPr>
              <a:t> value reported by the local OSPF router to other OSPF routers, use the interface configuration command </a:t>
            </a:r>
            <a:r>
              <a:rPr lang="en-US" sz="1600" b="1" dirty="0">
                <a:solidFill>
                  <a:srgbClr val="00B0F0"/>
                </a:solidFill>
              </a:rPr>
              <a:t>ip ospf cost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i="1" dirty="0">
                <a:solidFill>
                  <a:srgbClr val="00B0F0"/>
                </a:solidFill>
              </a:rPr>
              <a:t>value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368B8-E60A-3641-B455-DBAC0440D770}"/>
              </a:ext>
            </a:extLst>
          </p:cNvPr>
          <p:cNvSpPr/>
          <p:nvPr/>
        </p:nvSpPr>
        <p:spPr>
          <a:xfrm>
            <a:off x="2128089" y="2955208"/>
            <a:ext cx="4679244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g0/0/1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cost 30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lo0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cost 10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6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Test Failover to Backup Route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F7AE4F-7B32-D146-AE04-1807232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7" y="571417"/>
            <a:ext cx="8280057" cy="113715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What happens if the link between R1 and R2 goes down? You can simulate that by shutting down the Gigabit Ethernet 0/0/0 interface and verifying the routing table is updated to use R3 as the next-hop router. Notice that R1 can now reach the 10.1.1.4/30 network through R3 with a cost value of 50.</a:t>
            </a:r>
          </a:p>
        </p:txBody>
      </p:sp>
      <p:pic>
        <p:nvPicPr>
          <p:cNvPr id="4" name="Afbeelding 8">
            <a:extLst>
              <a:ext uri="{FF2B5EF4-FFF2-40B4-BE49-F238E27FC236}">
                <a16:creationId xmlns:a16="http://schemas.microsoft.com/office/drawing/2014/main" id="{5A97F261-79E9-4AD8-A551-B1E194A6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061" y="2867828"/>
            <a:ext cx="3899807" cy="2217719"/>
          </a:xfrm>
          <a:prstGeom prst="rect">
            <a:avLst/>
          </a:prstGeom>
        </p:spPr>
      </p:pic>
      <p:pic>
        <p:nvPicPr>
          <p:cNvPr id="9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A0346F64-46DA-41CF-8328-DB978FF3C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42" y="1644095"/>
            <a:ext cx="6471557" cy="1188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1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Hello Packet Intervals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B369-4575-4342-884E-D72FFA17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 lIns="91420" tIns="45710" rIns="91420" bIns="4571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OSPFv2 </a:t>
            </a:r>
            <a:r>
              <a:rPr lang="en-US" sz="1600" b="1" dirty="0">
                <a:solidFill>
                  <a:srgbClr val="FF0000"/>
                </a:solidFill>
              </a:rPr>
              <a:t>Hello packets </a:t>
            </a:r>
            <a:r>
              <a:rPr lang="en-US" sz="1600" dirty="0">
                <a:solidFill>
                  <a:srgbClr val="000000"/>
                </a:solidFill>
              </a:rPr>
              <a:t>are transmitted to multicast address 224.0.0.5 (all OSPF routers) </a:t>
            </a:r>
            <a:r>
              <a:rPr lang="en-US" sz="1600" b="1" dirty="0">
                <a:solidFill>
                  <a:srgbClr val="000000"/>
                </a:solidFill>
              </a:rPr>
              <a:t>every 10 seconds</a:t>
            </a:r>
            <a:r>
              <a:rPr lang="en-US" sz="1600" dirty="0">
                <a:solidFill>
                  <a:srgbClr val="000000"/>
                </a:solidFill>
              </a:rPr>
              <a:t>. This is the </a:t>
            </a:r>
            <a:r>
              <a:rPr lang="en-US" sz="1600" b="1" dirty="0">
                <a:solidFill>
                  <a:srgbClr val="000000"/>
                </a:solidFill>
              </a:rPr>
              <a:t>default timer value </a:t>
            </a:r>
            <a:r>
              <a:rPr lang="en-US" sz="1600" dirty="0">
                <a:solidFill>
                  <a:srgbClr val="000000"/>
                </a:solidFill>
              </a:rPr>
              <a:t>on multiaccess and point-to-point networks.</a:t>
            </a:r>
          </a:p>
          <a:p>
            <a:pPr marL="7302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Note</a:t>
            </a:r>
            <a:r>
              <a:rPr lang="en-US" dirty="0">
                <a:solidFill>
                  <a:srgbClr val="000000"/>
                </a:solidFill>
              </a:rPr>
              <a:t>: Hello packets are not sent on interfaces set to passive by the </a:t>
            </a:r>
            <a:r>
              <a:rPr lang="en-US" b="1" dirty="0">
                <a:solidFill>
                  <a:srgbClr val="000000"/>
                </a:solidFill>
              </a:rPr>
              <a:t>passive-interface</a:t>
            </a:r>
            <a:r>
              <a:rPr lang="en-US" dirty="0">
                <a:solidFill>
                  <a:srgbClr val="000000"/>
                </a:solidFill>
              </a:rPr>
              <a:t> command.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a typeface="ＭＳ Ｐゴシック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The </a:t>
            </a:r>
            <a:r>
              <a:rPr lang="en-US" sz="1600" b="1" dirty="0">
                <a:solidFill>
                  <a:srgbClr val="FF0000"/>
                </a:solidFill>
                <a:ea typeface="ＭＳ Ｐゴシック"/>
              </a:rPr>
              <a:t>Dead interval </a:t>
            </a: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is the period that the router waits to receive a Hello packet before declaring the neighbor down. If the Dead interval expires before the routers receive a Hello packet, OSPF removes that neighbor from its link-state database (LSDB). The router floods the LSDB with information about the down neighbor out all OSPF-enabled interfaces. Cisco uses a </a:t>
            </a:r>
            <a:r>
              <a:rPr lang="en-US" sz="1600" b="1" dirty="0">
                <a:solidFill>
                  <a:srgbClr val="000000"/>
                </a:solidFill>
                <a:ea typeface="ＭＳ Ｐゴシック"/>
              </a:rPr>
              <a:t>default of 4 times the Hello interval</a:t>
            </a: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. This is </a:t>
            </a:r>
            <a:r>
              <a:rPr lang="en-US" sz="1600" b="1" dirty="0">
                <a:solidFill>
                  <a:srgbClr val="000000"/>
                </a:solidFill>
                <a:ea typeface="ＭＳ Ｐゴシック"/>
              </a:rPr>
              <a:t>40 seconds </a:t>
            </a: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on multiaccess and point-to-point networks.</a:t>
            </a:r>
            <a:endParaRPr lang="en-US">
              <a:ea typeface="ＭＳ Ｐゴシック"/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4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Verify Hello and Dead Intervals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6DB47-8EEC-BB48-9CEA-4C2E79A2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38836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OSPF Hello and Dead intervals are </a:t>
            </a:r>
            <a:r>
              <a:rPr lang="en-US" sz="1600" b="1" dirty="0">
                <a:solidFill>
                  <a:srgbClr val="FF0000"/>
                </a:solidFill>
              </a:rPr>
              <a:t>configurable</a:t>
            </a:r>
            <a:r>
              <a:rPr lang="en-US" sz="1600" b="1" dirty="0">
                <a:solidFill>
                  <a:srgbClr val="000000"/>
                </a:solidFill>
              </a:rPr>
              <a:t> on a per-interface basis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OSPF intervals </a:t>
            </a:r>
            <a:r>
              <a:rPr lang="en-US" sz="1600" b="1" dirty="0">
                <a:solidFill>
                  <a:srgbClr val="000000"/>
                </a:solidFill>
              </a:rPr>
              <a:t>must </a:t>
            </a:r>
            <a:r>
              <a:rPr lang="en-US" sz="1600" b="1" dirty="0">
                <a:solidFill>
                  <a:srgbClr val="FF0000"/>
                </a:solidFill>
              </a:rPr>
              <a:t>match</a:t>
            </a:r>
            <a:r>
              <a:rPr lang="en-US" sz="1600" b="1" dirty="0">
                <a:solidFill>
                  <a:srgbClr val="000000"/>
                </a:solidFill>
              </a:rPr>
              <a:t> or a neighbor adjacency does not occur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verify the currently configured OSPFv2 interface intervals, use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interface</a:t>
            </a:r>
            <a:r>
              <a:rPr lang="en-US" sz="1600" dirty="0">
                <a:solidFill>
                  <a:srgbClr val="000000"/>
                </a:solidFill>
              </a:rPr>
              <a:t> command. The Gigabit Ethernet 0/0/0 Hello and Dead intervals are set to the default 10 seconds and 40 seconds respectively.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B10D4-8AAB-964C-A70B-4B5D7D4A63F2}"/>
              </a:ext>
            </a:extLst>
          </p:cNvPr>
          <p:cNvSpPr/>
          <p:nvPr/>
        </p:nvSpPr>
        <p:spPr>
          <a:xfrm>
            <a:off x="474662" y="2305659"/>
            <a:ext cx="8093606" cy="212365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g0/0/0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10.1.1.5/30, Area 0, Attached via Interface Enable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Process ID 10, Router ID 1.1.1.1, Network Type POINT_TO_POINT, Cost: 10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Topology-MTID 	Cost 	Disabled 	Shutdown 	Topology Name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0 		10 		   no 		   no 		   Base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Enabled by interface config, including secondary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addresses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Transmit Delay is 1 sec, State POINT_TO_POINT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 intervals configured, Hello 10, Dead 40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Wait 40, Retransmit 5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-resync timeout 40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 omitted)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0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Verify Hello and Dead Intervals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6DB47-8EEC-BB48-9CEA-4C2E79A2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946238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 </a:t>
            </a:r>
            <a:r>
              <a:rPr lang="en-US" sz="1600" b="1" dirty="0">
                <a:solidFill>
                  <a:srgbClr val="00B0F0"/>
                </a:solidFill>
              </a:rPr>
              <a:t>show ip ospf neighbor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to see the </a:t>
            </a:r>
            <a:r>
              <a:rPr lang="en-US" sz="1600" b="1" dirty="0">
                <a:solidFill>
                  <a:srgbClr val="000000"/>
                </a:solidFill>
              </a:rPr>
              <a:t>Dead Time counting down from 40 </a:t>
            </a:r>
            <a:r>
              <a:rPr lang="en-US" sz="1600" dirty="0">
                <a:solidFill>
                  <a:srgbClr val="000000"/>
                </a:solidFill>
              </a:rPr>
              <a:t>seconds. By default, this value is </a:t>
            </a:r>
            <a:r>
              <a:rPr lang="en-US" sz="1600" b="1" dirty="0">
                <a:solidFill>
                  <a:srgbClr val="000000"/>
                </a:solidFill>
              </a:rPr>
              <a:t>refreshed every 10 seconds </a:t>
            </a:r>
            <a:r>
              <a:rPr lang="en-US" sz="1600" dirty="0">
                <a:solidFill>
                  <a:srgbClr val="000000"/>
                </a:solidFill>
              </a:rPr>
              <a:t>when R1 receives a Hello from the neighbor.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4F4DF-A5BD-F24A-8AC4-EFBAF32BB7BE}"/>
              </a:ext>
            </a:extLst>
          </p:cNvPr>
          <p:cNvSpPr/>
          <p:nvPr/>
        </p:nvSpPr>
        <p:spPr>
          <a:xfrm>
            <a:off x="389281" y="1915066"/>
            <a:ext cx="8280056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ID 	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State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Time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Address 		Interface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3.3.3.3 		0 	FULL/ - 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00:00:35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10.1.1.13 	GigabitEthernet0/0/1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2.2.2.2 		0 	FULL/ -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00:00:31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10.1.1.6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GigabitEthernet0/0/0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Modify OSPFv2 Intervals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80720-9B2A-A147-B5A4-A5D6F97E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8399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may be desirable to change the OSPF timers so that routers </a:t>
            </a:r>
            <a:r>
              <a:rPr lang="en-US" sz="1600" b="1" dirty="0">
                <a:solidFill>
                  <a:srgbClr val="000000"/>
                </a:solidFill>
              </a:rPr>
              <a:t>detect</a:t>
            </a:r>
            <a:r>
              <a:rPr lang="en-US" sz="1600" dirty="0">
                <a:solidFill>
                  <a:srgbClr val="000000"/>
                </a:solidFill>
              </a:rPr>
              <a:t> network </a:t>
            </a:r>
            <a:r>
              <a:rPr lang="en-US" sz="1600" b="1" dirty="0">
                <a:solidFill>
                  <a:srgbClr val="000000"/>
                </a:solidFill>
              </a:rPr>
              <a:t>failures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in less time</a:t>
            </a:r>
            <a:r>
              <a:rPr lang="en-US" sz="1600" dirty="0">
                <a:solidFill>
                  <a:srgbClr val="000000"/>
                </a:solidFill>
              </a:rPr>
              <a:t>. Doing this </a:t>
            </a:r>
            <a:r>
              <a:rPr lang="en-US" sz="1600" b="1" dirty="0">
                <a:solidFill>
                  <a:srgbClr val="000000"/>
                </a:solidFill>
              </a:rPr>
              <a:t>increases traffic</a:t>
            </a:r>
            <a:r>
              <a:rPr lang="en-US" sz="1600" dirty="0">
                <a:solidFill>
                  <a:srgbClr val="000000"/>
                </a:solidFill>
              </a:rPr>
              <a:t>, but sometimes the need for quick convergence is more important than the extra traffic it creates.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Note</a:t>
            </a:r>
            <a:r>
              <a:rPr lang="en-US" dirty="0">
                <a:solidFill>
                  <a:srgbClr val="000000"/>
                </a:solidFill>
              </a:rPr>
              <a:t>: The default Hello and Dead intervals are based on best practices and should only be </a:t>
            </a:r>
            <a:r>
              <a:rPr lang="en-US" b="1" dirty="0">
                <a:solidFill>
                  <a:srgbClr val="000000"/>
                </a:solidFill>
              </a:rPr>
              <a:t>altered</a:t>
            </a:r>
            <a:r>
              <a:rPr lang="en-US" dirty="0">
                <a:solidFill>
                  <a:srgbClr val="000000"/>
                </a:solidFill>
              </a:rPr>
              <a:t> in </a:t>
            </a:r>
            <a:r>
              <a:rPr lang="en-US" b="1" dirty="0">
                <a:solidFill>
                  <a:srgbClr val="000000"/>
                </a:solidFill>
              </a:rPr>
              <a:t>rare situations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OSPFv2 Hello and Dead intervals can be modified manually using the following interface configuration mode commands: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3A6EF-FCC6-6244-8551-F96011E54C0F}"/>
              </a:ext>
            </a:extLst>
          </p:cNvPr>
          <p:cNvSpPr/>
          <p:nvPr/>
        </p:nvSpPr>
        <p:spPr>
          <a:xfrm>
            <a:off x="936978" y="2673350"/>
            <a:ext cx="6942666" cy="58477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hello-interval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dead-interval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87F22-DD41-B34D-AC5B-2B4EFFA6874B}"/>
              </a:ext>
            </a:extLst>
          </p:cNvPr>
          <p:cNvSpPr/>
          <p:nvPr/>
        </p:nvSpPr>
        <p:spPr>
          <a:xfrm>
            <a:off x="474662" y="3421281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Use the 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no </a:t>
            </a:r>
            <a:r>
              <a:rPr lang="en-US" sz="1600" b="1" dirty="0" err="1">
                <a:solidFill>
                  <a:srgbClr val="00B0F0"/>
                </a:solidFill>
                <a:latin typeface="+mn-lt"/>
              </a:rPr>
              <a:t>ip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+mn-lt"/>
              </a:rPr>
              <a:t>ospf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 hello-interval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no </a:t>
            </a:r>
            <a:r>
              <a:rPr lang="en-US" sz="1600" b="1" dirty="0" err="1">
                <a:solidFill>
                  <a:srgbClr val="00B0F0"/>
                </a:solidFill>
                <a:latin typeface="+mn-lt"/>
              </a:rPr>
              <a:t>ip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+mn-lt"/>
              </a:rPr>
              <a:t>ospf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 dead-interval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commands to reset the intervals to their default.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8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Router Configuration Mode for OSPF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F360D-78C7-7948-8708-A4656A61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046721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OSPFv2 is enabled using the </a:t>
            </a:r>
            <a:r>
              <a:rPr lang="en-US" sz="1600" b="1" dirty="0">
                <a:solidFill>
                  <a:srgbClr val="00B0F0"/>
                </a:solidFill>
              </a:rPr>
              <a:t>router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dirty="0">
                <a:solidFill>
                  <a:srgbClr val="00B0F0"/>
                </a:solidFill>
              </a:rPr>
              <a:t> </a:t>
            </a:r>
            <a:r>
              <a:rPr lang="en-US" sz="1600" i="1" dirty="0">
                <a:solidFill>
                  <a:srgbClr val="00B0F0"/>
                </a:solidFill>
              </a:rPr>
              <a:t>process-id</a:t>
            </a:r>
            <a:r>
              <a:rPr lang="en-US" sz="1600" dirty="0">
                <a:solidFill>
                  <a:srgbClr val="000000"/>
                </a:solidFill>
              </a:rPr>
              <a:t> global configuration mode command. The </a:t>
            </a:r>
            <a:r>
              <a:rPr lang="en-US" sz="1600" i="1" dirty="0">
                <a:solidFill>
                  <a:srgbClr val="000000"/>
                </a:solidFill>
              </a:rPr>
              <a:t>process-id</a:t>
            </a:r>
            <a:r>
              <a:rPr lang="en-US" sz="1600" dirty="0">
                <a:solidFill>
                  <a:srgbClr val="000000"/>
                </a:solidFill>
              </a:rPr>
              <a:t> value represents a number between 1 and 65,535 and is selected by the network administrator. The </a:t>
            </a:r>
            <a:r>
              <a:rPr lang="en-US" sz="1600" b="1" i="1" dirty="0">
                <a:solidFill>
                  <a:srgbClr val="000000"/>
                </a:solidFill>
              </a:rPr>
              <a:t>process-id</a:t>
            </a:r>
            <a:r>
              <a:rPr lang="en-US" sz="1600" b="1" dirty="0">
                <a:solidFill>
                  <a:srgbClr val="000000"/>
                </a:solidFill>
              </a:rPr>
              <a:t> value is locally </a:t>
            </a:r>
            <a:r>
              <a:rPr lang="en-US" sz="1600" dirty="0">
                <a:solidFill>
                  <a:srgbClr val="000000"/>
                </a:solidFill>
              </a:rPr>
              <a:t>significant. It is considered </a:t>
            </a:r>
            <a:r>
              <a:rPr lang="en-US" sz="1600" b="1" dirty="0">
                <a:solidFill>
                  <a:srgbClr val="000000"/>
                </a:solidFill>
              </a:rPr>
              <a:t>best practice </a:t>
            </a:r>
            <a:r>
              <a:rPr lang="en-US" sz="1600" dirty="0">
                <a:solidFill>
                  <a:srgbClr val="000000"/>
                </a:solidFill>
              </a:rPr>
              <a:t>to use the </a:t>
            </a:r>
            <a:r>
              <a:rPr lang="en-US" sz="1600" b="1" dirty="0">
                <a:solidFill>
                  <a:srgbClr val="000000"/>
                </a:solidFill>
              </a:rPr>
              <a:t>same </a:t>
            </a:r>
            <a:r>
              <a:rPr lang="en-US" sz="1600" b="1" i="1" dirty="0">
                <a:solidFill>
                  <a:srgbClr val="000000"/>
                </a:solidFill>
              </a:rPr>
              <a:t>process-id</a:t>
            </a:r>
            <a:r>
              <a:rPr lang="en-US" sz="1600" b="1" dirty="0">
                <a:solidFill>
                  <a:srgbClr val="000000"/>
                </a:solidFill>
              </a:rPr>
              <a:t> on all OSPF routers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FB46E-91D6-1F43-AEAB-6A9B8E454B67}"/>
              </a:ext>
            </a:extLst>
          </p:cNvPr>
          <p:cNvSpPr/>
          <p:nvPr/>
        </p:nvSpPr>
        <p:spPr>
          <a:xfrm>
            <a:off x="474662" y="1860726"/>
            <a:ext cx="8195733" cy="263149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router </a:t>
            </a:r>
            <a:r>
              <a:rPr lang="en-US" sz="11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ospf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 10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100" b="1" dirty="0">
                <a:solidFill>
                  <a:srgbClr val="FFFFFF"/>
                </a:solidFill>
                <a:latin typeface="Courier New" panose="02070309020205020404" pitchFamily="49" charset="0"/>
              </a:rPr>
              <a:t>?</a:t>
            </a:r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area 					OSPF area parameters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auto-cost 				Calculate OSPF interface cost according to bandwidth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default-information 		Control distribution of default information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distance 				Define an administrative distance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exit 					Exit from routing protocol configuration mode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log-adjacency-changes 		Log changes in adjacency state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neighbor 				Specify a neighbor router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network 				Enable routing on an IP network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no 					Negate a command or set its defaults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passive-interface 		Suppress routing updates on an interface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redistribute 			Redistribute information from another routing protocol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  router-id 				router-id for this OSPF process </a:t>
            </a:r>
          </a:p>
          <a:p>
            <a:r>
              <a:rPr lang="en-US" sz="11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4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Modify Single-Area OSPFv2</a:t>
            </a:r>
            <a:br>
              <a:rPr lang="en-US" dirty="0"/>
            </a:br>
            <a:r>
              <a:rPr lang="en-US" sz="2400" dirty="0"/>
              <a:t>Modify OSPFv2 Intervals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48F11-46E1-E040-A3C0-84336EEC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8490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the example, the Hello interval for the link between R1 and R2 is changed to 5 seconds. The Cisco IOS </a:t>
            </a:r>
            <a:r>
              <a:rPr lang="en-US" sz="1600" b="1" dirty="0">
                <a:solidFill>
                  <a:srgbClr val="000000"/>
                </a:solidFill>
              </a:rPr>
              <a:t>automatically modifies the Dead interval </a:t>
            </a:r>
            <a:r>
              <a:rPr lang="en-US" sz="1600" dirty="0">
                <a:solidFill>
                  <a:srgbClr val="000000"/>
                </a:solidFill>
              </a:rPr>
              <a:t>to four times the Hello interval. However, you can document the new Dead interval in the configuration by manually setting it to 20 seconds, as shown.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the Dead Timer on R1 expires, R1 and R2 </a:t>
            </a:r>
            <a:r>
              <a:rPr lang="en-US" sz="1600" b="1" dirty="0">
                <a:solidFill>
                  <a:srgbClr val="000000"/>
                </a:solidFill>
              </a:rPr>
              <a:t>lose adjacency</a:t>
            </a:r>
            <a:r>
              <a:rPr lang="en-US" sz="1600" dirty="0">
                <a:solidFill>
                  <a:srgbClr val="000000"/>
                </a:solidFill>
              </a:rPr>
              <a:t>. R1 and R2 must be configured with the </a:t>
            </a:r>
            <a:r>
              <a:rPr lang="en-US" sz="1600" b="1" dirty="0">
                <a:solidFill>
                  <a:srgbClr val="000000"/>
                </a:solidFill>
              </a:rPr>
              <a:t>same Hello interval</a:t>
            </a:r>
            <a:r>
              <a:rPr lang="en-US" sz="1600" dirty="0">
                <a:solidFill>
                  <a:srgbClr val="000000"/>
                </a:solidFill>
              </a:rPr>
              <a:t>. Use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neighbor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on R1 to verify the neighbor adjacencies.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95386-84D6-C140-8B83-AD26ECFEC27E}"/>
              </a:ext>
            </a:extLst>
          </p:cNvPr>
          <p:cNvSpPr/>
          <p:nvPr/>
        </p:nvSpPr>
        <p:spPr>
          <a:xfrm>
            <a:off x="517352" y="2651261"/>
            <a:ext cx="8194676" cy="212365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g0/0/0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hello-interval 5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dead-interval 20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*Jun 7 04:56:07.571: %OSPF-5-ADJCHG: Process 10,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2.2.2.2 on GigabitEthernet0/0/0 from FULL to DOWN, Neighbor Down: Dead timer expired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ID 	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State 	Dead Time 	Address 		Interface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3.3.3.3 		0 	FULL/ - 	00:00:37 		10.1.1.13 	GigabitEthernet0/0/1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0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2.5 Default Route Propagation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129594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br>
              <a:rPr lang="en-US" sz="1600" dirty="0"/>
            </a:br>
            <a:r>
              <a:rPr lang="en-US" sz="2400" dirty="0"/>
              <a:t>Propagate a Default Static Route in OSPFv2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8DA3-CDD0-ED4B-A613-6C372369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4760"/>
            <a:ext cx="9040091" cy="22651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propagate a default route, the edge router must be configured with the following: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 default static route using the </a:t>
            </a:r>
            <a:r>
              <a:rPr lang="en-US" sz="1400" b="1" dirty="0" err="1">
                <a:solidFill>
                  <a:srgbClr val="00B0F0"/>
                </a:solidFill>
              </a:rPr>
              <a:t>ip</a:t>
            </a:r>
            <a:r>
              <a:rPr lang="en-US" sz="1400" b="1" dirty="0">
                <a:solidFill>
                  <a:srgbClr val="00B0F0"/>
                </a:solidFill>
              </a:rPr>
              <a:t> route 0.0.0.0 0.0.0.0</a:t>
            </a:r>
            <a:r>
              <a:rPr lang="en-US" sz="1400" dirty="0">
                <a:solidFill>
                  <a:srgbClr val="00B0F0"/>
                </a:solidFill>
              </a:rPr>
              <a:t> [</a:t>
            </a:r>
            <a:r>
              <a:rPr lang="en-US" sz="1400" i="1" dirty="0">
                <a:solidFill>
                  <a:srgbClr val="00B0F0"/>
                </a:solidFill>
              </a:rPr>
              <a:t>next-hop-address</a:t>
            </a:r>
            <a:r>
              <a:rPr lang="en-US" sz="1400" dirty="0">
                <a:solidFill>
                  <a:srgbClr val="00B0F0"/>
                </a:solidFill>
              </a:rPr>
              <a:t> | </a:t>
            </a:r>
            <a:r>
              <a:rPr lang="en-US" sz="1400" i="1" dirty="0">
                <a:solidFill>
                  <a:srgbClr val="00B0F0"/>
                </a:solidFill>
              </a:rPr>
              <a:t>exit-</a:t>
            </a:r>
            <a:r>
              <a:rPr lang="en-US" sz="1400" i="1" dirty="0" err="1">
                <a:solidFill>
                  <a:srgbClr val="00B0F0"/>
                </a:solidFill>
              </a:rPr>
              <a:t>intf</a:t>
            </a:r>
            <a:r>
              <a:rPr lang="en-US" sz="1400" dirty="0">
                <a:solidFill>
                  <a:srgbClr val="00B0F0"/>
                </a:solidFill>
              </a:rPr>
              <a:t>]</a:t>
            </a:r>
            <a:r>
              <a:rPr lang="en-US" sz="1400" dirty="0">
                <a:solidFill>
                  <a:srgbClr val="000000"/>
                </a:solidFill>
              </a:rPr>
              <a:t> command.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400" b="1" dirty="0">
                <a:solidFill>
                  <a:srgbClr val="00B0F0"/>
                </a:solidFill>
              </a:rPr>
              <a:t>default-information originate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router configuration command. This instructs R2 to be the source of the default route information and propagate the default static route in OSPF updates.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In the example, R2 is configured with a </a:t>
            </a:r>
            <a:r>
              <a:rPr lang="en-US" sz="1600" b="1" dirty="0">
                <a:solidFill>
                  <a:srgbClr val="000000"/>
                </a:solidFill>
              </a:rPr>
              <a:t>loopback to simulate a connection to the internet</a:t>
            </a:r>
            <a:r>
              <a:rPr lang="en-US" sz="1600" dirty="0">
                <a:solidFill>
                  <a:srgbClr val="000000"/>
                </a:solidFill>
              </a:rPr>
              <a:t>. A default route is configured and propagated to all other OSPF routers in the routing domain.</a:t>
            </a:r>
          </a:p>
          <a:p>
            <a:pPr marL="73085" lvl="1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dirty="0">
                <a:solidFill>
                  <a:srgbClr val="000000"/>
                </a:solidFill>
              </a:rPr>
              <a:t>: When configuring static routes, best practice is to use the next-hop IP address. However, when simulating a connection to the internet, there is no next-hop IP address. Therefore, we use the </a:t>
            </a:r>
            <a:r>
              <a:rPr lang="en-US" sz="1200" i="1" dirty="0">
                <a:solidFill>
                  <a:srgbClr val="000000"/>
                </a:solidFill>
              </a:rPr>
              <a:t>exit-intf</a:t>
            </a:r>
            <a:r>
              <a:rPr lang="en-US" sz="1200" dirty="0">
                <a:solidFill>
                  <a:srgbClr val="000000"/>
                </a:solidFill>
              </a:rPr>
              <a:t> argument.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D4731-8374-B041-9E4E-0D44336ED905}"/>
              </a:ext>
            </a:extLst>
          </p:cNvPr>
          <p:cNvSpPr/>
          <p:nvPr/>
        </p:nvSpPr>
        <p:spPr>
          <a:xfrm>
            <a:off x="135226" y="2686772"/>
            <a:ext cx="8432270" cy="161582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R2(config)#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lo1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R2(config-if)#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64.100.0.1 255.255.255.252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R2(config-if)#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R2(config)#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 0.0.0.0 0.0.0.0 loopback 1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%Default route without gateway, if not a point-to-point interface, may impact performance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R2(config)#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R2(config-router)#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default-information originate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R2(config-router)# 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A90EB87-890B-E44F-AB53-B27B06F6D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87" y="3622964"/>
            <a:ext cx="2842737" cy="1635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3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br>
              <a:rPr lang="en-US" sz="1600" dirty="0"/>
            </a:br>
            <a:r>
              <a:rPr lang="en-US" sz="2400" dirty="0"/>
              <a:t>Verify the Propagated Default Route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69166-8BD7-CC4A-85F9-6263965C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52904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can </a:t>
            </a:r>
            <a:r>
              <a:rPr lang="en-US" sz="1600" b="1" dirty="0">
                <a:solidFill>
                  <a:srgbClr val="000000"/>
                </a:solidFill>
              </a:rPr>
              <a:t>verify</a:t>
            </a:r>
            <a:r>
              <a:rPr lang="en-US" sz="1600" dirty="0">
                <a:solidFill>
                  <a:srgbClr val="000000"/>
                </a:solidFill>
              </a:rPr>
              <a:t> the default route settings on R2 using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route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command. You can also verify that </a:t>
            </a:r>
            <a:r>
              <a:rPr lang="en-US" sz="1600" b="1" dirty="0">
                <a:solidFill>
                  <a:srgbClr val="000000"/>
                </a:solidFill>
              </a:rPr>
              <a:t>R1 and R3 received a default route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Notice that the route </a:t>
            </a:r>
            <a:r>
              <a:rPr lang="en-US" sz="1600" b="1" dirty="0">
                <a:solidFill>
                  <a:srgbClr val="000000"/>
                </a:solidFill>
              </a:rPr>
              <a:t>source on R1</a:t>
            </a:r>
            <a:r>
              <a:rPr lang="en-US" sz="1600" dirty="0">
                <a:solidFill>
                  <a:srgbClr val="000000"/>
                </a:solidFill>
              </a:rPr>
              <a:t> is </a:t>
            </a:r>
            <a:r>
              <a:rPr lang="en-US" sz="1600" b="1" dirty="0">
                <a:solidFill>
                  <a:srgbClr val="FF0000"/>
                </a:solidFill>
              </a:rPr>
              <a:t>O*E2</a:t>
            </a:r>
            <a:r>
              <a:rPr lang="en-US" sz="1600" dirty="0">
                <a:solidFill>
                  <a:srgbClr val="000000"/>
                </a:solidFill>
              </a:rPr>
              <a:t>, signifying that it was learned using OSPFv2. The asterisk identifies this as a good candidate for the default route. The E2 designation identifies that it is an </a:t>
            </a:r>
            <a:r>
              <a:rPr lang="en-US" sz="1600" b="1" dirty="0">
                <a:solidFill>
                  <a:srgbClr val="000000"/>
                </a:solidFill>
              </a:rPr>
              <a:t>external route</a:t>
            </a:r>
            <a:r>
              <a:rPr lang="en-US" sz="1600" dirty="0">
                <a:solidFill>
                  <a:srgbClr val="000000"/>
                </a:solidFill>
              </a:rPr>
              <a:t>. The meaning of E1 and E2 is beyond the scope of this module.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C179B-814B-9C40-8169-476A4D02B5EF}"/>
              </a:ext>
            </a:extLst>
          </p:cNvPr>
          <p:cNvSpPr/>
          <p:nvPr/>
        </p:nvSpPr>
        <p:spPr>
          <a:xfrm>
            <a:off x="1405466" y="2442807"/>
            <a:ext cx="6417733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 | begin Gateway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0.0.0.0 to network 0.0.0.0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 	  0.0.0.0/0 is directly connected, Loopback1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10.0.0.0/8 is variably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 subnets, 3 masks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 omitted)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34ABC-E11F-7146-BB3C-7E0C1892F9E6}"/>
              </a:ext>
            </a:extLst>
          </p:cNvPr>
          <p:cNvSpPr/>
          <p:nvPr/>
        </p:nvSpPr>
        <p:spPr>
          <a:xfrm>
            <a:off x="970844" y="3636960"/>
            <a:ext cx="7563556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 | begin Gateway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10.1.1.6 to network 0.0.0.0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O*E2  0.0.0.0/0 [110/1] via 10.1.1.6, 00:11:08, GigabitEthernet0/0/0  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10.0.0.0/8 is variably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 subnets, 3 masks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 omitted)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5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2.6 Verify Single-Area OSPFv2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313081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Neighbors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34D6B-8F1C-2142-8930-A125BF01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After configuring single-area OSPFv2, you will need to verify your configurations. The following two commands are particularly useful for verifying routing: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show </a:t>
            </a:r>
            <a:r>
              <a:rPr lang="en-US" sz="1400" b="1" dirty="0" err="1">
                <a:solidFill>
                  <a:srgbClr val="00B0F0"/>
                </a:solidFill>
              </a:rPr>
              <a:t>ip</a:t>
            </a:r>
            <a:r>
              <a:rPr lang="en-US" sz="1400" b="1" dirty="0">
                <a:solidFill>
                  <a:srgbClr val="00B0F0"/>
                </a:solidFill>
              </a:rPr>
              <a:t> interface brief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- This verifies that the desired interfaces are active with correct IP addressing.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show </a:t>
            </a:r>
            <a:r>
              <a:rPr lang="en-US" sz="1400" b="1" dirty="0" err="1">
                <a:solidFill>
                  <a:srgbClr val="00B0F0"/>
                </a:solidFill>
              </a:rPr>
              <a:t>ip</a:t>
            </a:r>
            <a:r>
              <a:rPr lang="en-US" sz="1400" b="1" dirty="0">
                <a:solidFill>
                  <a:srgbClr val="00B0F0"/>
                </a:solidFill>
              </a:rPr>
              <a:t> route</a:t>
            </a:r>
            <a:r>
              <a:rPr lang="en-US" sz="1400" dirty="0">
                <a:solidFill>
                  <a:srgbClr val="00B0F0"/>
                </a:solidFill>
              </a:rPr>
              <a:t>- </a:t>
            </a:r>
            <a:r>
              <a:rPr lang="en-US" sz="1400" dirty="0">
                <a:solidFill>
                  <a:srgbClr val="000000"/>
                </a:solidFill>
              </a:rPr>
              <a:t>This verifies that the routing table contains all the expected routes.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Additional commands for determining that OSPF is operating as expected include the following:</a:t>
            </a:r>
          </a:p>
          <a:p>
            <a:pPr marL="342900" lvl="1" indent="-34290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show </a:t>
            </a:r>
            <a:r>
              <a:rPr lang="en-US" b="1" dirty="0" err="1">
                <a:solidFill>
                  <a:srgbClr val="00B0F0"/>
                </a:solidFill>
              </a:rPr>
              <a:t>ip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ospf</a:t>
            </a:r>
            <a:r>
              <a:rPr lang="en-US" b="1" dirty="0">
                <a:solidFill>
                  <a:srgbClr val="00B0F0"/>
                </a:solidFill>
              </a:rPr>
              <a:t> neighbor</a:t>
            </a:r>
          </a:p>
          <a:p>
            <a:pPr marL="342900" lvl="1" indent="-34290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show </a:t>
            </a:r>
            <a:r>
              <a:rPr lang="en-US" b="1" dirty="0" err="1">
                <a:solidFill>
                  <a:srgbClr val="00B0F0"/>
                </a:solidFill>
              </a:rPr>
              <a:t>ip</a:t>
            </a:r>
            <a:r>
              <a:rPr lang="en-US" b="1" dirty="0">
                <a:solidFill>
                  <a:srgbClr val="00B0F0"/>
                </a:solidFill>
              </a:rPr>
              <a:t> protocols</a:t>
            </a:r>
          </a:p>
          <a:p>
            <a:pPr marL="342900" lvl="1" indent="-34290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show </a:t>
            </a:r>
            <a:r>
              <a:rPr lang="en-US" b="1" dirty="0" err="1">
                <a:solidFill>
                  <a:srgbClr val="00B0F0"/>
                </a:solidFill>
              </a:rPr>
              <a:t>ip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ospf</a:t>
            </a:r>
            <a:endParaRPr lang="en-US" b="1" dirty="0">
              <a:solidFill>
                <a:srgbClr val="00B0F0"/>
              </a:solidFill>
            </a:endParaRPr>
          </a:p>
          <a:p>
            <a:pPr marL="342900" lvl="1" indent="-34290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show </a:t>
            </a:r>
            <a:r>
              <a:rPr lang="en-US" b="1" dirty="0" err="1">
                <a:solidFill>
                  <a:srgbClr val="00B0F0"/>
                </a:solidFill>
              </a:rPr>
              <a:t>ip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ospf</a:t>
            </a:r>
            <a:r>
              <a:rPr lang="en-US" b="1" dirty="0">
                <a:solidFill>
                  <a:srgbClr val="00B0F0"/>
                </a:solidFill>
              </a:rPr>
              <a:t>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0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Neighbors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BC15C-0694-E24E-9F01-BF964FCB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8652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 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neighbor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to verify that the router has formed an </a:t>
            </a:r>
            <a:r>
              <a:rPr lang="en-US" sz="1600" b="1" dirty="0">
                <a:solidFill>
                  <a:srgbClr val="000000"/>
                </a:solidFill>
              </a:rPr>
              <a:t>adjacency</a:t>
            </a:r>
            <a:r>
              <a:rPr lang="en-US" sz="1600" dirty="0">
                <a:solidFill>
                  <a:srgbClr val="000000"/>
                </a:solidFill>
              </a:rPr>
              <a:t> with its neighboring routers. If the router ID of the neighboring </a:t>
            </a:r>
            <a:r>
              <a:rPr lang="en-US" sz="1600" b="1" dirty="0">
                <a:solidFill>
                  <a:srgbClr val="000000"/>
                </a:solidFill>
              </a:rPr>
              <a:t>router is not displayed</a:t>
            </a:r>
            <a:r>
              <a:rPr lang="en-US" sz="1600" dirty="0">
                <a:solidFill>
                  <a:srgbClr val="000000"/>
                </a:solidFill>
              </a:rPr>
              <a:t>, or if it does </a:t>
            </a:r>
            <a:r>
              <a:rPr lang="en-US" sz="1600" b="1" dirty="0">
                <a:solidFill>
                  <a:srgbClr val="000000"/>
                </a:solidFill>
              </a:rPr>
              <a:t>not</a:t>
            </a:r>
            <a:r>
              <a:rPr lang="en-US" sz="1600" dirty="0">
                <a:solidFill>
                  <a:srgbClr val="000000"/>
                </a:solidFill>
              </a:rPr>
              <a:t> show as being in a </a:t>
            </a:r>
            <a:r>
              <a:rPr lang="en-US" sz="1600" b="1" dirty="0">
                <a:solidFill>
                  <a:srgbClr val="000000"/>
                </a:solidFill>
              </a:rPr>
              <a:t>state of FULL</a:t>
            </a:r>
            <a:r>
              <a:rPr lang="en-US" sz="1600" dirty="0">
                <a:solidFill>
                  <a:srgbClr val="000000"/>
                </a:solidFill>
              </a:rPr>
              <a:t>, the two routers have </a:t>
            </a:r>
            <a:r>
              <a:rPr lang="en-US" sz="1600" b="1" dirty="0">
                <a:solidFill>
                  <a:srgbClr val="000000"/>
                </a:solidFill>
              </a:rPr>
              <a:t>not formed an OSPFv2 adjacency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Note</a:t>
            </a:r>
            <a:r>
              <a:rPr lang="en-US" dirty="0">
                <a:solidFill>
                  <a:srgbClr val="000000"/>
                </a:solidFill>
              </a:rPr>
              <a:t>: A non-DR or BDR router that has a neighbor relationship with another non-DR or BDR router will display a </a:t>
            </a:r>
            <a:r>
              <a:rPr lang="en-US" b="1" dirty="0">
                <a:solidFill>
                  <a:srgbClr val="000000"/>
                </a:solidFill>
              </a:rPr>
              <a:t>two-way adjacency </a:t>
            </a:r>
            <a:r>
              <a:rPr lang="en-US" dirty="0">
                <a:solidFill>
                  <a:srgbClr val="000000"/>
                </a:solidFill>
              </a:rPr>
              <a:t>instead of full.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following command output displays the neighbor table of R1.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6078-7002-A441-8661-D2139B2256E0}"/>
              </a:ext>
            </a:extLst>
          </p:cNvPr>
          <p:cNvSpPr/>
          <p:nvPr/>
        </p:nvSpPr>
        <p:spPr>
          <a:xfrm>
            <a:off x="389282" y="2828188"/>
            <a:ext cx="8280056" cy="101566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ID 	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State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Time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Address 		Interface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3.3.3.3 		0 	FULL/ - 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00:00:35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10.1.1.13 	GigabitEthernet0/0/1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2.2.2.2 		0 	FULL/ - 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00:00:31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10.1.1.6 		GigabitEthernet0/0/0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1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Neighbors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F19B-27A5-B14C-957D-9017C9FA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Two routers </a:t>
            </a:r>
            <a:r>
              <a:rPr lang="en-US" sz="1600" b="1" dirty="0">
                <a:solidFill>
                  <a:srgbClr val="000000"/>
                </a:solidFill>
              </a:rPr>
              <a:t>may not form an OSPFv2 </a:t>
            </a:r>
            <a:r>
              <a:rPr lang="en-US" sz="1600" b="1" dirty="0">
                <a:solidFill>
                  <a:srgbClr val="FF0000"/>
                </a:solidFill>
              </a:rPr>
              <a:t>adjacency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if the following occurs: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subnet masks do not match</a:t>
            </a:r>
            <a:r>
              <a:rPr lang="en-US" sz="1600" dirty="0">
                <a:solidFill>
                  <a:srgbClr val="000000"/>
                </a:solidFill>
              </a:rPr>
              <a:t>, causing the routers to be on separate networks.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OSPFv2 Hello or Dead Timers do not match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OSPFv2 Network Types do not match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There is a </a:t>
            </a:r>
            <a:r>
              <a:rPr lang="en-US" sz="1600" b="1" dirty="0">
                <a:solidFill>
                  <a:srgbClr val="000000"/>
                </a:solidFill>
              </a:rPr>
              <a:t>missing or incorrect OSPFv2 network command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15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Protocol Settings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8805C-1AAE-E44C-B912-18D36085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52" y="726801"/>
            <a:ext cx="2753960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B0F0"/>
                </a:solidFill>
              </a:rPr>
              <a:t>show ip protocols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is a quick way to verify </a:t>
            </a:r>
            <a:r>
              <a:rPr lang="en-US" sz="1600" b="1" dirty="0">
                <a:solidFill>
                  <a:srgbClr val="000000"/>
                </a:solidFill>
              </a:rPr>
              <a:t>vital OSPF configuration information</a:t>
            </a:r>
            <a:r>
              <a:rPr lang="en-US" sz="1600" dirty="0">
                <a:solidFill>
                  <a:srgbClr val="000000"/>
                </a:solidFill>
              </a:rPr>
              <a:t>, as shown in the command output. This includes the OSPFv2 </a:t>
            </a:r>
            <a:r>
              <a:rPr lang="en-US" sz="1600" b="1" dirty="0">
                <a:solidFill>
                  <a:srgbClr val="000000"/>
                </a:solidFill>
              </a:rPr>
              <a:t>process ID</a:t>
            </a:r>
            <a:r>
              <a:rPr lang="en-US" sz="1600" dirty="0">
                <a:solidFill>
                  <a:srgbClr val="000000"/>
                </a:solidFill>
              </a:rPr>
              <a:t>, the </a:t>
            </a:r>
            <a:r>
              <a:rPr lang="en-US" sz="1600" b="1" dirty="0">
                <a:solidFill>
                  <a:srgbClr val="000000"/>
                </a:solidFill>
              </a:rPr>
              <a:t>router ID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0000"/>
                </a:solidFill>
              </a:rPr>
              <a:t>interfaces explicitly configured to advertise OSPF routes</a:t>
            </a:r>
            <a:r>
              <a:rPr lang="en-US" sz="1600" dirty="0">
                <a:solidFill>
                  <a:srgbClr val="000000"/>
                </a:solidFill>
              </a:rPr>
              <a:t>, the </a:t>
            </a:r>
            <a:r>
              <a:rPr lang="en-US" sz="1600" b="1" dirty="0">
                <a:solidFill>
                  <a:srgbClr val="000000"/>
                </a:solidFill>
              </a:rPr>
              <a:t>neighbors</a:t>
            </a:r>
            <a:r>
              <a:rPr lang="en-US" sz="1600" dirty="0">
                <a:solidFill>
                  <a:srgbClr val="000000"/>
                </a:solidFill>
              </a:rPr>
              <a:t> the router is receiving updates from, and the default administrative distance, which is </a:t>
            </a:r>
            <a:r>
              <a:rPr lang="en-US" sz="1600" b="1" dirty="0">
                <a:solidFill>
                  <a:srgbClr val="000000"/>
                </a:solidFill>
              </a:rPr>
              <a:t>110</a:t>
            </a:r>
            <a:r>
              <a:rPr lang="en-US" sz="1600" dirty="0">
                <a:solidFill>
                  <a:srgbClr val="000000"/>
                </a:solidFill>
              </a:rPr>
              <a:t> for OSPF.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52DEA-5D8A-1645-9EFC-CEC22F139508}"/>
              </a:ext>
            </a:extLst>
          </p:cNvPr>
          <p:cNvSpPr/>
          <p:nvPr/>
        </p:nvSpPr>
        <p:spPr>
          <a:xfrm>
            <a:off x="3170414" y="823657"/>
            <a:ext cx="5873751" cy="378565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protocols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IP Routing is NSF aware 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 omitted)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 Protocol is "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update filter list for all interfaces is not set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Incoming update filter list for all interfaces is not set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ID 1.1.1.1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Number of areas in this router is 1. 1 normal 0 stub 0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nssa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Maximum path: 4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Routing for Networks: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 on Interfaces Configured Explicitly (Area 0):    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Loopback0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GigabitEthernet0/0/1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GigabitEthernet0/0/0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Routing Information Sources: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Gateway 	Distance 		Last Update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3.3.3.3 	110 			00:09:30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2.2.2.2 	110 			00:09:58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Distance: (default is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5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Process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8F0A-3ED5-4846-A8C5-6E08DE23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217822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B0F0"/>
                </a:solidFill>
              </a:rPr>
              <a:t>show ip ospf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can also be used to examine the OSPFv2 </a:t>
            </a:r>
            <a:r>
              <a:rPr lang="en-US" sz="1600" b="1" dirty="0">
                <a:solidFill>
                  <a:srgbClr val="000000"/>
                </a:solidFill>
              </a:rPr>
              <a:t>process ID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router ID</a:t>
            </a:r>
            <a:r>
              <a:rPr lang="en-US" sz="1600" dirty="0">
                <a:solidFill>
                  <a:srgbClr val="000000"/>
                </a:solidFill>
              </a:rPr>
              <a:t>, as shown in the command output. This command displays the </a:t>
            </a:r>
            <a:r>
              <a:rPr lang="en-US" sz="1600" b="1" dirty="0">
                <a:solidFill>
                  <a:srgbClr val="000000"/>
                </a:solidFill>
              </a:rPr>
              <a:t>OSPFv2 area information </a:t>
            </a:r>
            <a:r>
              <a:rPr lang="en-US" sz="1600" dirty="0">
                <a:solidFill>
                  <a:srgbClr val="000000"/>
                </a:solidFill>
              </a:rPr>
              <a:t>and the </a:t>
            </a:r>
            <a:r>
              <a:rPr lang="en-US" sz="1600" b="1" dirty="0">
                <a:solidFill>
                  <a:srgbClr val="000000"/>
                </a:solidFill>
              </a:rPr>
              <a:t>last time the SPF algorithm was executed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99903-EB12-4448-83C2-29D6798379C3}"/>
              </a:ext>
            </a:extLst>
          </p:cNvPr>
          <p:cNvSpPr/>
          <p:nvPr/>
        </p:nvSpPr>
        <p:spPr>
          <a:xfrm>
            <a:off x="2765778" y="981030"/>
            <a:ext cx="5903559" cy="323165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 Process "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10" with ID 1.1.1.1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time: 00:01:47.390, Time elapsed: 00:12:32.320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(output omitted)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Cisco NSF helper support enabled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bandwidth unit is 10000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mbps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BACKBONE(0)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of interfaces in this area is 3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Area has no authentication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SPF algorithm last executed 00:11:31.231 ago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SPF algorithm executed 4 times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Area ranges are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of LSA 3. Checksum Sum 0x00E77E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of opaque link LSA 0. Checksum Sum 0x000000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of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DCbitless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LSA 0 Number of indication LSA 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of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DoNotAge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LSA 0 Flood list length 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Router 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C0EF6-26A2-F343-865F-3BA68DDF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An </a:t>
            </a:r>
            <a:r>
              <a:rPr lang="en-US" sz="1600" b="1" dirty="0">
                <a:solidFill>
                  <a:srgbClr val="FF0000"/>
                </a:solidFill>
              </a:rPr>
              <a:t>OSPF router ID </a:t>
            </a:r>
            <a:r>
              <a:rPr lang="en-US" sz="1600" dirty="0">
                <a:solidFill>
                  <a:srgbClr val="000000"/>
                </a:solidFill>
              </a:rPr>
              <a:t>is a </a:t>
            </a:r>
            <a:r>
              <a:rPr lang="en-US" sz="1600" b="1" dirty="0">
                <a:solidFill>
                  <a:srgbClr val="000000"/>
                </a:solidFill>
              </a:rPr>
              <a:t>32-bit</a:t>
            </a:r>
            <a:r>
              <a:rPr lang="en-US" sz="1600" dirty="0">
                <a:solidFill>
                  <a:srgbClr val="000000"/>
                </a:solidFill>
              </a:rPr>
              <a:t> value, represented as an IPv4 address. It is </a:t>
            </a:r>
            <a:r>
              <a:rPr lang="en-US" sz="1600" b="1" dirty="0">
                <a:solidFill>
                  <a:srgbClr val="000000"/>
                </a:solidFill>
              </a:rPr>
              <a:t>used to uniquely identify an OSPF router</a:t>
            </a:r>
            <a:r>
              <a:rPr lang="en-US" sz="1600" dirty="0">
                <a:solidFill>
                  <a:srgbClr val="000000"/>
                </a:solidFill>
              </a:rPr>
              <a:t>, and all OSPF packets include the router ID of the originating router.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Every router requires a router ID to participate in an OSPF domain</a:t>
            </a:r>
            <a:r>
              <a:rPr lang="en-US" sz="1600" dirty="0">
                <a:solidFill>
                  <a:srgbClr val="000000"/>
                </a:solidFill>
              </a:rPr>
              <a:t>. It can be </a:t>
            </a:r>
            <a:r>
              <a:rPr lang="en-US" sz="1600" b="1" dirty="0">
                <a:solidFill>
                  <a:srgbClr val="000000"/>
                </a:solidFill>
              </a:rPr>
              <a:t>defined by an administrator </a:t>
            </a:r>
            <a:r>
              <a:rPr lang="en-US" sz="1600" dirty="0">
                <a:solidFill>
                  <a:srgbClr val="000000"/>
                </a:solidFill>
              </a:rPr>
              <a:t>or </a:t>
            </a:r>
            <a:r>
              <a:rPr lang="en-US" sz="1600" b="1" dirty="0">
                <a:solidFill>
                  <a:srgbClr val="000000"/>
                </a:solidFill>
              </a:rPr>
              <a:t>automatically assigned by the router</a:t>
            </a:r>
            <a:r>
              <a:rPr lang="en-US" sz="1600" dirty="0">
                <a:solidFill>
                  <a:srgbClr val="000000"/>
                </a:solidFill>
              </a:rPr>
              <a:t>. The router ID is used by an OSPF-enabled router to do the following: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Participate in the synchronization of OSPF databases</a:t>
            </a:r>
            <a:r>
              <a:rPr lang="en-US" dirty="0">
                <a:solidFill>
                  <a:srgbClr val="000000"/>
                </a:solidFill>
              </a:rPr>
              <a:t> – During the Exchange State, the router with the </a:t>
            </a:r>
            <a:r>
              <a:rPr lang="en-US" b="1" i="1" dirty="0">
                <a:solidFill>
                  <a:srgbClr val="000000"/>
                </a:solidFill>
              </a:rPr>
              <a:t>highest router ID</a:t>
            </a:r>
            <a:r>
              <a:rPr lang="en-US" dirty="0">
                <a:solidFill>
                  <a:srgbClr val="000000"/>
                </a:solidFill>
              </a:rPr>
              <a:t> will send their database descriptor (DBD) packets first.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Participate in the election of the designated router (DR)</a:t>
            </a:r>
            <a:r>
              <a:rPr lang="en-US" dirty="0">
                <a:solidFill>
                  <a:srgbClr val="000000"/>
                </a:solidFill>
              </a:rPr>
              <a:t> - In a multiaccess LAN environment, the router with the </a:t>
            </a:r>
            <a:r>
              <a:rPr lang="en-US" b="1" i="1" dirty="0">
                <a:solidFill>
                  <a:srgbClr val="000000"/>
                </a:solidFill>
              </a:rPr>
              <a:t>highest router ID </a:t>
            </a:r>
            <a:r>
              <a:rPr lang="en-US" dirty="0">
                <a:solidFill>
                  <a:srgbClr val="000000"/>
                </a:solidFill>
              </a:rPr>
              <a:t>is elected the DR. The routing device with the second highest router ID is elected the backup designated router (BDR).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4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Interface Settings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E86E48-AC93-394B-BF6B-81C18DEA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345488" cy="120749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ospf</a:t>
            </a:r>
            <a:r>
              <a:rPr lang="en-US" sz="1600" b="1" dirty="0">
                <a:solidFill>
                  <a:srgbClr val="00B0F0"/>
                </a:solidFill>
              </a:rPr>
              <a:t> interface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 provides a </a:t>
            </a:r>
            <a:r>
              <a:rPr lang="en-US" sz="1600" b="1" dirty="0">
                <a:solidFill>
                  <a:srgbClr val="000000"/>
                </a:solidFill>
              </a:rPr>
              <a:t>detailed list for every OSPFv2-enabled interface</a:t>
            </a:r>
            <a:r>
              <a:rPr lang="en-US" sz="1600" dirty="0">
                <a:solidFill>
                  <a:srgbClr val="000000"/>
                </a:solidFill>
              </a:rPr>
              <a:t>. Specify an interface to display the settings of just that interface. This command shows the </a:t>
            </a:r>
            <a:r>
              <a:rPr lang="en-US" sz="1600" b="1" dirty="0">
                <a:solidFill>
                  <a:srgbClr val="000000"/>
                </a:solidFill>
              </a:rPr>
              <a:t>process ID, the local router ID</a:t>
            </a:r>
            <a:r>
              <a:rPr lang="en-US" sz="1600" dirty="0">
                <a:solidFill>
                  <a:srgbClr val="000000"/>
                </a:solidFill>
              </a:rPr>
              <a:t>, the </a:t>
            </a:r>
            <a:r>
              <a:rPr lang="en-US" sz="1600" b="1" dirty="0">
                <a:solidFill>
                  <a:srgbClr val="000000"/>
                </a:solidFill>
              </a:rPr>
              <a:t>type of network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0000"/>
                </a:solidFill>
              </a:rPr>
              <a:t>OSPF cost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0000"/>
                </a:solidFill>
              </a:rPr>
              <a:t>DR and BDR information on multiaccess links (not shown), and adjacent neighbors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1BF9E-814A-364C-AEF0-67F59DA4DD01}"/>
              </a:ext>
            </a:extLst>
          </p:cNvPr>
          <p:cNvSpPr/>
          <p:nvPr/>
        </p:nvSpPr>
        <p:spPr>
          <a:xfrm>
            <a:off x="1102959" y="2065428"/>
            <a:ext cx="7088893" cy="212365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0/0/0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10.1.1.5/30, Area 0, Attached via Interface Enable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ID 10, Router ID 1.1.1.1, Network Type POINT_TO_POINT, Cost: 10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Count is 1, Adjacent neighbor count is 1 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Adjacent with neighbor 2.2.2.2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Suppress hello for 0 neighbor(s)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3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Verify Single-Area OSPFv2</a:t>
            </a:r>
            <a:br>
              <a:rPr lang="en-US" dirty="0"/>
            </a:br>
            <a:r>
              <a:rPr lang="en-US" sz="2400" dirty="0"/>
              <a:t>Verify OSPF Interface Settings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7298-E767-CD42-BB09-DD5F5775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236305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get a </a:t>
            </a:r>
            <a:r>
              <a:rPr lang="en-US" sz="1600" b="1" dirty="0">
                <a:solidFill>
                  <a:srgbClr val="000000"/>
                </a:solidFill>
              </a:rPr>
              <a:t>quick summary of OSPFv2-enabled interfaces</a:t>
            </a:r>
            <a:r>
              <a:rPr lang="en-US" sz="1600" dirty="0">
                <a:solidFill>
                  <a:srgbClr val="000000"/>
                </a:solidFill>
              </a:rPr>
              <a:t>, use the </a:t>
            </a:r>
            <a:r>
              <a:rPr lang="en-US" sz="1600" b="1" dirty="0">
                <a:solidFill>
                  <a:srgbClr val="00B0F0"/>
                </a:solidFill>
              </a:rPr>
              <a:t>show ip ospf interface brief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command, as shown in the command output. This command is useful for seeing important information including: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Interfaces are participating in OSPF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Networks that are being advertised (IP Address/Mask)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Cost of each link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Network state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Number of neighbors on each link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46B35-5AB5-3743-B9B0-C8C062F3C0BC}"/>
              </a:ext>
            </a:extLst>
          </p:cNvPr>
          <p:cNvSpPr/>
          <p:nvPr/>
        </p:nvSpPr>
        <p:spPr>
          <a:xfrm>
            <a:off x="725489" y="3221405"/>
            <a:ext cx="7619999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brief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	PID 	Area 	IP Address/Mask 	Cost 	State 	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F/C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Lo0 			10 	0 		10.10.1.1/24 		10 		P2P 		0/0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Gi0/0/1 		10 	0 		10.1.1.14/30 		30 		P2P 		1/1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Gi0/0/0 		10 	0 		10.1.1.5/30 		10 		P2P 		1/1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1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386366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Router ID Order of Precedence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D189-7553-2846-8264-F7622FAE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3826405" cy="3689897"/>
          </a:xfrm>
        </p:spPr>
        <p:txBody>
          <a:bodyPr lIns="91420" tIns="45710" rIns="91420" bIns="45710" anchor="t">
            <a:noAutofit/>
          </a:bodyPr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Cisco routers derive the router ID </a:t>
            </a:r>
            <a:r>
              <a:rPr lang="en-US" sz="1600" dirty="0">
                <a:solidFill>
                  <a:srgbClr val="000000"/>
                </a:solidFill>
              </a:rPr>
              <a:t>based on one of three criteria, in the following </a:t>
            </a:r>
            <a:r>
              <a:rPr lang="en-US" sz="1600" b="1" dirty="0">
                <a:solidFill>
                  <a:srgbClr val="000000"/>
                </a:solidFill>
              </a:rPr>
              <a:t>preferential</a:t>
            </a:r>
            <a:r>
              <a:rPr lang="en-US" sz="1600" dirty="0">
                <a:solidFill>
                  <a:srgbClr val="000000"/>
                </a:solidFill>
              </a:rPr>
              <a:t> order: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The </a:t>
            </a:r>
            <a:r>
              <a:rPr lang="en-US" sz="1600" b="1" dirty="0">
                <a:solidFill>
                  <a:srgbClr val="FF0000"/>
                </a:solidFill>
                <a:ea typeface="ＭＳ Ｐゴシック"/>
              </a:rPr>
              <a:t>router ID</a:t>
            </a:r>
            <a:r>
              <a:rPr lang="en-US" sz="1600" b="1" dirty="0">
                <a:solidFill>
                  <a:srgbClr val="000000"/>
                </a:solidFill>
                <a:ea typeface="ＭＳ Ｐゴシック"/>
              </a:rPr>
              <a:t> is explicitly configured </a:t>
            </a: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using the OSPF</a:t>
            </a:r>
            <a:r>
              <a:rPr lang="en-US" sz="1600" dirty="0">
                <a:solidFill>
                  <a:srgbClr val="00B0F0"/>
                </a:solidFill>
                <a:ea typeface="ＭＳ Ｐゴシック"/>
              </a:rPr>
              <a:t> </a:t>
            </a:r>
            <a:r>
              <a:rPr lang="en-US" sz="1600" b="1" dirty="0">
                <a:solidFill>
                  <a:srgbClr val="00B0F0"/>
                </a:solidFill>
                <a:ea typeface="ＭＳ Ｐゴシック"/>
              </a:rPr>
              <a:t>router-id</a:t>
            </a:r>
            <a:r>
              <a:rPr lang="en-US" sz="1600" dirty="0">
                <a:solidFill>
                  <a:srgbClr val="00B0F0"/>
                </a:solidFill>
                <a:ea typeface="ＭＳ Ｐゴシック"/>
              </a:rPr>
              <a:t> </a:t>
            </a:r>
            <a:r>
              <a:rPr lang="en-US" sz="1600" i="1" dirty="0">
                <a:solidFill>
                  <a:srgbClr val="00B0F0"/>
                </a:solidFill>
                <a:ea typeface="ＭＳ Ｐゴシック"/>
              </a:rPr>
              <a:t>rid</a:t>
            </a: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 router configuration mode command. This is the </a:t>
            </a:r>
            <a:r>
              <a:rPr lang="en-US" sz="1600" b="1" dirty="0">
                <a:solidFill>
                  <a:srgbClr val="FF0000"/>
                </a:solidFill>
                <a:ea typeface="ＭＳ Ｐゴシック"/>
              </a:rPr>
              <a:t>recommended</a:t>
            </a:r>
            <a:r>
              <a:rPr lang="en-US" sz="1600" dirty="0">
                <a:solidFill>
                  <a:srgbClr val="FF0000"/>
                </a:solidFill>
                <a:ea typeface="ＭＳ Ｐゴシック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ＭＳ Ｐゴシック"/>
              </a:rPr>
              <a:t>method to assign a router ID.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router chooses the highest IPv4 address</a:t>
            </a:r>
            <a:r>
              <a:rPr lang="en-US" sz="1600" dirty="0">
                <a:solidFill>
                  <a:srgbClr val="000000"/>
                </a:solidFill>
              </a:rPr>
              <a:t> of any of configured </a:t>
            </a:r>
            <a:r>
              <a:rPr lang="en-US" sz="1600" b="1" dirty="0">
                <a:solidFill>
                  <a:srgbClr val="000000"/>
                </a:solidFill>
              </a:rPr>
              <a:t>loopback</a:t>
            </a:r>
            <a:r>
              <a:rPr lang="en-US" sz="1600" dirty="0">
                <a:solidFill>
                  <a:srgbClr val="000000"/>
                </a:solidFill>
              </a:rPr>
              <a:t> interfaces.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router chooses the highest active IPv4 address </a:t>
            </a:r>
            <a:r>
              <a:rPr lang="en-US" sz="1600" dirty="0">
                <a:solidFill>
                  <a:srgbClr val="000000"/>
                </a:solidFill>
              </a:rPr>
              <a:t>of any of its </a:t>
            </a:r>
            <a:r>
              <a:rPr lang="en-US" sz="1600" b="1" dirty="0">
                <a:solidFill>
                  <a:srgbClr val="000000"/>
                </a:solidFill>
              </a:rPr>
              <a:t>physical</a:t>
            </a:r>
            <a:r>
              <a:rPr lang="en-US" sz="1600" dirty="0">
                <a:solidFill>
                  <a:srgbClr val="000000"/>
                </a:solidFill>
              </a:rPr>
              <a:t> interfaces.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EA764-AF1D-49C8-BDDA-B582BE88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1086123"/>
            <a:ext cx="3924300" cy="298132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Configure a Loopback Interface as the Router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D189-7553-2846-8264-F7622FAE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8338" cy="1582738"/>
          </a:xfrm>
        </p:spPr>
        <p:txBody>
          <a:bodyPr lIns="91420" tIns="45710" rIns="91420" bIns="45710" anchor="t">
            <a:noAutofit/>
          </a:bodyPr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Instead of relying on physical interface, the router ID can be assigned to a loopback interface. Typically, the IPv4 address for this type of loopback interface should be configured using a 32-bit subnet mask (255.255.255.255). This effectively creates a </a:t>
            </a:r>
            <a:r>
              <a:rPr lang="en-US" sz="1600" b="1" dirty="0">
                <a:solidFill>
                  <a:srgbClr val="FF0000"/>
                </a:solidFill>
              </a:rPr>
              <a:t>host route</a:t>
            </a:r>
            <a:r>
              <a:rPr lang="en-US" sz="1600" dirty="0">
                <a:solidFill>
                  <a:srgbClr val="000000"/>
                </a:solidFill>
              </a:rPr>
              <a:t>. A 32-bit host route would </a:t>
            </a:r>
            <a:r>
              <a:rPr lang="en-US" sz="1600" b="1" dirty="0">
                <a:solidFill>
                  <a:srgbClr val="000000"/>
                </a:solidFill>
              </a:rPr>
              <a:t>not</a:t>
            </a:r>
            <a:r>
              <a:rPr lang="en-US" sz="1600" dirty="0">
                <a:solidFill>
                  <a:srgbClr val="000000"/>
                </a:solidFill>
              </a:rPr>
              <a:t> get </a:t>
            </a:r>
            <a:r>
              <a:rPr lang="en-US" sz="1600" b="1" dirty="0">
                <a:solidFill>
                  <a:srgbClr val="000000"/>
                </a:solidFill>
              </a:rPr>
              <a:t>advertised</a:t>
            </a:r>
            <a:r>
              <a:rPr lang="en-US" sz="1600" dirty="0">
                <a:solidFill>
                  <a:srgbClr val="000000"/>
                </a:solidFill>
              </a:rPr>
              <a:t> as a route to other OSPF routers.</a:t>
            </a:r>
            <a:endParaRPr lang="nl-NL"/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OSPF</a:t>
            </a:r>
            <a:r>
              <a:rPr lang="en-US" sz="1600" dirty="0">
                <a:solidFill>
                  <a:srgbClr val="000000"/>
                </a:solidFill>
              </a:rPr>
              <a:t> does </a:t>
            </a:r>
            <a:r>
              <a:rPr lang="en-US" sz="1600" b="1" dirty="0">
                <a:solidFill>
                  <a:srgbClr val="000000"/>
                </a:solidFill>
              </a:rPr>
              <a:t>not</a:t>
            </a:r>
            <a:r>
              <a:rPr lang="en-US" sz="1600" dirty="0">
                <a:solidFill>
                  <a:srgbClr val="000000"/>
                </a:solidFill>
              </a:rPr>
              <a:t> need to be </a:t>
            </a:r>
            <a:r>
              <a:rPr lang="en-US" sz="1600" b="1" dirty="0">
                <a:solidFill>
                  <a:srgbClr val="000000"/>
                </a:solidFill>
              </a:rPr>
              <a:t>enabled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on an interface </a:t>
            </a:r>
            <a:r>
              <a:rPr lang="en-US" sz="1600" dirty="0">
                <a:solidFill>
                  <a:srgbClr val="000000"/>
                </a:solidFill>
              </a:rPr>
              <a:t>for that interface to be </a:t>
            </a:r>
            <a:r>
              <a:rPr lang="en-US" sz="1600" b="1" dirty="0">
                <a:solidFill>
                  <a:srgbClr val="000000"/>
                </a:solidFill>
              </a:rPr>
              <a:t>chosen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as the router ID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D7DE9-806F-4AE5-B5C0-6C9477277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6" y="2947987"/>
            <a:ext cx="7905750" cy="1381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7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OSPF Router ID</a:t>
            </a:r>
            <a:br>
              <a:rPr lang="en-US" dirty="0"/>
            </a:br>
            <a:r>
              <a:rPr lang="en-US" sz="2400" dirty="0"/>
              <a:t>Explicitly Configure a Router 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776F1-7982-B14D-AA5C-B400E9A2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981218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In our reference topology the router ID for each router is assigned as follows: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R1 uses router ID 1.1.1.1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R2 uses router ID 2.2.2.2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R3 uses router ID 3.3.3.3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00B0F0"/>
                </a:solidFill>
              </a:rPr>
              <a:t>router-id</a:t>
            </a:r>
            <a:r>
              <a:rPr lang="en-US" sz="1600" dirty="0">
                <a:solidFill>
                  <a:srgbClr val="00B0F0"/>
                </a:solidFill>
              </a:rPr>
              <a:t> </a:t>
            </a:r>
            <a:r>
              <a:rPr lang="en-US" sz="1600" i="1" dirty="0">
                <a:solidFill>
                  <a:srgbClr val="00B0F0"/>
                </a:solidFill>
              </a:rPr>
              <a:t>rid</a:t>
            </a:r>
            <a:r>
              <a:rPr lang="en-US" sz="1600" dirty="0">
                <a:solidFill>
                  <a:srgbClr val="000000"/>
                </a:solidFill>
              </a:rPr>
              <a:t> router configuration mode command </a:t>
            </a:r>
            <a:r>
              <a:rPr lang="en-US" sz="1600" b="1" dirty="0">
                <a:solidFill>
                  <a:srgbClr val="000000"/>
                </a:solidFill>
              </a:rPr>
              <a:t>to manually assign a router ID</a:t>
            </a:r>
            <a:r>
              <a:rPr lang="en-US" sz="1600" dirty="0">
                <a:solidFill>
                  <a:srgbClr val="000000"/>
                </a:solidFill>
              </a:rPr>
              <a:t>. In the example, the router ID 1.1.1.1 is assigned to R1. Use the </a:t>
            </a:r>
            <a:r>
              <a:rPr lang="en-US" sz="1600" b="1" dirty="0">
                <a:solidFill>
                  <a:srgbClr val="00B0F0"/>
                </a:solidFill>
              </a:rPr>
              <a:t>show </a:t>
            </a:r>
            <a:r>
              <a:rPr lang="en-US" sz="1600" b="1" dirty="0" err="1">
                <a:solidFill>
                  <a:srgbClr val="00B0F0"/>
                </a:solidFill>
              </a:rPr>
              <a:t>ip</a:t>
            </a:r>
            <a:r>
              <a:rPr lang="en-US" sz="1600" b="1" dirty="0">
                <a:solidFill>
                  <a:srgbClr val="00B0F0"/>
                </a:solidFill>
              </a:rPr>
              <a:t> protocols</a:t>
            </a:r>
            <a:r>
              <a:rPr lang="en-US" sz="1600" dirty="0">
                <a:solidFill>
                  <a:srgbClr val="000000"/>
                </a:solidFill>
              </a:rPr>
              <a:t> command to </a:t>
            </a:r>
            <a:r>
              <a:rPr lang="en-US" sz="1600" b="1" dirty="0">
                <a:solidFill>
                  <a:srgbClr val="000000"/>
                </a:solidFill>
              </a:rPr>
              <a:t>verify the router ID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br>
              <a:rPr lang="en-US" sz="1600" dirty="0">
                <a:solidFill>
                  <a:srgbClr val="000000"/>
                </a:solidFill>
              </a:rPr>
            </a:b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84838-09BE-C648-9E05-5415237984E5}"/>
              </a:ext>
            </a:extLst>
          </p:cNvPr>
          <p:cNvSpPr/>
          <p:nvPr/>
        </p:nvSpPr>
        <p:spPr>
          <a:xfrm>
            <a:off x="570431" y="2871536"/>
            <a:ext cx="8280057" cy="138499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router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ospf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10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router-id 1.1.1.1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R1(config-router)#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*May 23 19:33:42.689: %SYS-5-CONFIG_I: Configured from console by console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show </a:t>
            </a:r>
            <a:r>
              <a:rPr lang="en-US" sz="1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ip</a:t>
            </a:r>
            <a:r>
              <a:rPr lang="en-US" sz="1200" b="1" dirty="0">
                <a:solidFill>
                  <a:srgbClr val="FFFFFF"/>
                </a:solidFill>
                <a:latin typeface="Courier New" panose="02070309020205020404" pitchFamily="49" charset="0"/>
              </a:rPr>
              <a:t> protocols | include Router ID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FBAB18"/>
                </a:solidFill>
                <a:latin typeface="Courier New" panose="02070309020205020404" pitchFamily="49" charset="0"/>
              </a:rPr>
              <a:t>  Router ID 1.1.1.1</a:t>
            </a:r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DFDFDF"/>
                </a:solidFill>
                <a:latin typeface="Courier New" panose="02070309020205020404" pitchFamily="49" charset="0"/>
              </a:rPr>
              <a:t>R1#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0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CA9446E2F8547A168A2B34D8F2025" ma:contentTypeVersion="13" ma:contentTypeDescription="Een nieuw document maken." ma:contentTypeScope="" ma:versionID="5935c84acf8dba3413987b96839f5c31">
  <xsd:schema xmlns:xsd="http://www.w3.org/2001/XMLSchema" xmlns:xs="http://www.w3.org/2001/XMLSchema" xmlns:p="http://schemas.microsoft.com/office/2006/metadata/properties" xmlns:ns2="7326eb54-0917-4efa-8878-6692b34b84b2" xmlns:ns3="7b829dc0-3b93-4cd6-b683-15c974c1c090" targetNamespace="http://schemas.microsoft.com/office/2006/metadata/properties" ma:root="true" ma:fieldsID="90d1010311a7fa5f64699d688bb10723" ns2:_="" ns3:_="">
    <xsd:import namespace="7326eb54-0917-4efa-8878-6692b34b84b2"/>
    <xsd:import namespace="7b829dc0-3b93-4cd6-b683-15c974c1c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6eb54-0917-4efa-8878-6692b34b84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29dc0-3b93-4cd6-b683-15c974c1c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83E20C-066E-4DE3-AA2E-74DE436F10CF}"/>
</file>

<file path=customXml/itemProps2.xml><?xml version="1.0" encoding="utf-8"?>
<ds:datastoreItem xmlns:ds="http://schemas.openxmlformats.org/officeDocument/2006/customXml" ds:itemID="{A88F8F25-C0E3-4D8A-95FC-612655424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790EEA-F9D4-4DA8-AC11-45EE2090DEF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11034</TotalTime>
  <Words>8912</Words>
  <Application>Microsoft Office PowerPoint</Application>
  <PresentationFormat>Diavoorstelling (16:9)</PresentationFormat>
  <Paragraphs>799</Paragraphs>
  <Slides>62</Slides>
  <Notes>62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62</vt:i4>
      </vt:variant>
    </vt:vector>
  </HeadingPairs>
  <TitlesOfParts>
    <vt:vector size="63" baseType="lpstr">
      <vt:lpstr>Default Theme</vt:lpstr>
      <vt:lpstr>Module 2: Single-Area OSPFv2 Configuration</vt:lpstr>
      <vt:lpstr>Module Objectives</vt:lpstr>
      <vt:lpstr>2.1 OSPF Router ID</vt:lpstr>
      <vt:lpstr>OSPF Router ID OSPF Reference Topology</vt:lpstr>
      <vt:lpstr>OSPF Router ID Router Configuration Mode for OSPF</vt:lpstr>
      <vt:lpstr>OSPF Router ID Router IDs</vt:lpstr>
      <vt:lpstr>OSPF Router ID Router ID Order of Precedence</vt:lpstr>
      <vt:lpstr>OSPF Router ID Configure a Loopback Interface as the Router ID</vt:lpstr>
      <vt:lpstr>OSPF Router ID Explicitly Configure a Router ID</vt:lpstr>
      <vt:lpstr>OSPF Router ID Modify a Router ID</vt:lpstr>
      <vt:lpstr>2.2 Point-to-Point OSPF Networks</vt:lpstr>
      <vt:lpstr>Point-to-Point OSPF Networks The network Command Syntax</vt:lpstr>
      <vt:lpstr>Point-to-Point OSPF Networks The Wildcard Mask</vt:lpstr>
      <vt:lpstr>Point-to-Point OSPF Networks Configure OSPF Using the network Command</vt:lpstr>
      <vt:lpstr>Point-to-Point OSPF Networks Configure OSPF Using the network Command (Cont.)</vt:lpstr>
      <vt:lpstr>Point-to-Point OSPF Networks Configure OSPF Using the ip ospf Command</vt:lpstr>
      <vt:lpstr>Point-to-Point OSPF Networks Passive Interface</vt:lpstr>
      <vt:lpstr>Point-to-Point OSPF Networks Configure Passive Interfaces</vt:lpstr>
      <vt:lpstr>Point-to-Point OSPF Networks OSPF Point-to-Point Networks</vt:lpstr>
      <vt:lpstr>Point-to-Point OSPF Networks OSPF Point-to-Point Networks (Cont.)</vt:lpstr>
      <vt:lpstr>Point-to-Point OSPF Networks Loopbacks and Point-to-Point Networks</vt:lpstr>
      <vt:lpstr>2.3 Multiaccess OSPF Networks</vt:lpstr>
      <vt:lpstr>Multiaccess OSPF Networks OPSF Network Types</vt:lpstr>
      <vt:lpstr>Multiaccess OSPF Networks OPSF Designated Router</vt:lpstr>
      <vt:lpstr>Multiaccess OSPF Networks OPSF Multiaccess Reference Topology</vt:lpstr>
      <vt:lpstr>Multiaccess OSPF Networks Verify OSPF Router Roles</vt:lpstr>
      <vt:lpstr>Multiaccess OSPF Networks Verify OSPF Router Roles (Cont.)</vt:lpstr>
      <vt:lpstr>Multiaccess OSPF Networks Verify OSPF Router Roles (Cont.)</vt:lpstr>
      <vt:lpstr>Multiaccess OSPF Networks Verify DR/BDR Adjacencies</vt:lpstr>
      <vt:lpstr>Multiaccess OSPF Networks Verify DR/BDR Adjacencies (Cont.)</vt:lpstr>
      <vt:lpstr>Multiaccess OSPF Networks Default DR/BDR Election Process</vt:lpstr>
      <vt:lpstr>Multiaccess OSPF Networks DR Failure and Recovery</vt:lpstr>
      <vt:lpstr>Multiaccess OSPF Networks The ip ospf priority Command</vt:lpstr>
      <vt:lpstr>Multiaccess OSPF Networks Configure OSPF Priority</vt:lpstr>
      <vt:lpstr>2.4 Modify Single-Area OSPFv2</vt:lpstr>
      <vt:lpstr>Modify Single-Area OSPFv2 Cisco OSPF Cost Metric</vt:lpstr>
      <vt:lpstr>Modify Single-Area OSPFv2 Cisco OSPF Cost Metric (Cont.)</vt:lpstr>
      <vt:lpstr>Modify Single-Area OSPFv2 Adjust the Reference Bandwidth</vt:lpstr>
      <vt:lpstr>Modify Single-Area OSPFv2 Adjust the Reference Bandwidth (Cont.)</vt:lpstr>
      <vt:lpstr>Modify Single-Area OSPFv2 Adjust the Reference Bandwidth (Cont.)</vt:lpstr>
      <vt:lpstr>Modify Single-Area OSPFv2 OSPF Accumulates Cost</vt:lpstr>
      <vt:lpstr>Modify Single-Area OSPFv2 OSPF Accumulates Cost (Cont.)</vt:lpstr>
      <vt:lpstr>Modify Single-Area OSPFv2 OSPF Accumulates Cost (Cont.)</vt:lpstr>
      <vt:lpstr>Modify Single-Area OSPFv2 Manually Set OSPF Cost Value</vt:lpstr>
      <vt:lpstr>Modify Single-Area OSPFv2 Test Failover to Backup Route</vt:lpstr>
      <vt:lpstr>Modify Single-Area OSPFv2 Hello Packet Intervals</vt:lpstr>
      <vt:lpstr>Modify Single-Area OSPFv2 Verify Hello and Dead Intervals</vt:lpstr>
      <vt:lpstr>Modify Single-Area OSPFv2 Verify Hello and Dead Intervals (Cont.)</vt:lpstr>
      <vt:lpstr>Modify Single-Area OSPFv2 Modify OSPFv2 Intervals</vt:lpstr>
      <vt:lpstr>Modify Single-Area OSPFv2 Modify OSPFv2 Intervals (Cont.)</vt:lpstr>
      <vt:lpstr>2.5 Default Route Propagation</vt:lpstr>
      <vt:lpstr>Default Route Propagation Propagate a Default Static Route in OSPFv2</vt:lpstr>
      <vt:lpstr>Default Route Propagation Verify the Propagated Default Route</vt:lpstr>
      <vt:lpstr>2.6 Verify Single-Area OSPFv2</vt:lpstr>
      <vt:lpstr>Verify Single-Area OSPFv2 Verify OSPF Neighbors</vt:lpstr>
      <vt:lpstr>Verify Single-Area OSPFv2 Verify OSPF Neighbors (Cont.)</vt:lpstr>
      <vt:lpstr>Verify Single-Area OSPFv2 Verify OSPF Neighbors (Cont.)</vt:lpstr>
      <vt:lpstr>Verify Single-Area OSPFv2 Verify OSPF Protocol Settings</vt:lpstr>
      <vt:lpstr>Verify Single-Area OSPFv2 Verify OSPF Process Information</vt:lpstr>
      <vt:lpstr>Verify Single-Area OSPFv2 Verify OSPF Interface Settings</vt:lpstr>
      <vt:lpstr>Verify Single-Area OSPFv2 Verify OSPF Interface Settings (Cont.)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Karine Van Driessche</cp:lastModifiedBy>
  <cp:revision>573</cp:revision>
  <dcterms:created xsi:type="dcterms:W3CDTF">2019-10-18T06:21:22Z</dcterms:created>
  <dcterms:modified xsi:type="dcterms:W3CDTF">2021-04-27T13:10:41Z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  <property fmtid="{D5CDD505-2E9C-101B-9397-08002B2CF9AE}" pid="10" name="ContentTypeId">
    <vt:lpwstr>0x010100451CA9446E2F8547A168A2B34D8F2025</vt:lpwstr>
  </property>
</Properties>
</file>