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1"/>
  </p:notesMasterIdLst>
  <p:sldIdLst>
    <p:sldId id="513" r:id="rId2"/>
    <p:sldId id="759" r:id="rId3"/>
    <p:sldId id="1108" r:id="rId4"/>
    <p:sldId id="1210" r:id="rId5"/>
    <p:sldId id="1211" r:id="rId6"/>
    <p:sldId id="1212" r:id="rId7"/>
    <p:sldId id="1213" r:id="rId8"/>
    <p:sldId id="1214" r:id="rId9"/>
    <p:sldId id="1056" r:id="rId10"/>
    <p:sldId id="1187" r:id="rId11"/>
    <p:sldId id="1215" r:id="rId12"/>
    <p:sldId id="1216" r:id="rId13"/>
    <p:sldId id="1217" r:id="rId14"/>
    <p:sldId id="1218" r:id="rId15"/>
    <p:sldId id="1219" r:id="rId16"/>
    <p:sldId id="1220" r:id="rId17"/>
    <p:sldId id="1103" r:id="rId18"/>
    <p:sldId id="1189" r:id="rId19"/>
    <p:sldId id="1221" r:id="rId20"/>
    <p:sldId id="1104" r:id="rId21"/>
    <p:sldId id="1194" r:id="rId22"/>
    <p:sldId id="1222" r:id="rId23"/>
    <p:sldId id="1223" r:id="rId24"/>
    <p:sldId id="1224" r:id="rId25"/>
    <p:sldId id="1225" r:id="rId26"/>
    <p:sldId id="1226" r:id="rId27"/>
    <p:sldId id="1227" r:id="rId28"/>
    <p:sldId id="1228" r:id="rId29"/>
    <p:sldId id="1229"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92260" autoAdjust="0"/>
  </p:normalViewPr>
  <p:slideViewPr>
    <p:cSldViewPr snapToGrid="0" showGuides="1">
      <p:cViewPr varScale="1">
        <p:scale>
          <a:sx n="107" d="100"/>
          <a:sy n="107" d="100"/>
        </p:scale>
        <p:origin x="1075" y="7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‹nr.›</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4.1.4 - Packet Tracer - ACL Demonstration</a:t>
            </a:r>
          </a:p>
          <a:p>
            <a:r>
              <a:rPr lang="en-US" dirty="0"/>
              <a:t>4.1.5 - Check Your Understanding - Purpose of ACLs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80496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ACL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dirty="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739261598"/>
              </p:ext>
            </p:extLst>
          </p:nvPr>
        </p:nvGraphicFramePr>
        <p:xfrm>
          <a:off x="679012" y="2726284"/>
          <a:ext cx="7871355" cy="193929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smtClean="0">
                          <a:effectLst/>
                        </a:rPr>
                        <a:t>192.168.1.0</a:t>
                      </a:r>
                      <a:endParaRPr lang="en-US" sz="1600" b="0" dirty="0">
                        <a:effectLst/>
                      </a:endParaRPr>
                    </a:p>
                  </a:txBody>
                  <a:tcPr marL="47625" marR="47625" marT="47625" marB="47625" anchor="ctr"/>
                </a:tc>
                <a:tc>
                  <a:txBody>
                    <a:bodyPr/>
                    <a:lstStyle/>
                    <a:p>
                      <a:pPr rtl="0" fontAlgn="ctr"/>
                      <a:r>
                        <a:rPr lang="en-US" sz="1600" b="1" i="0" dirty="0" smtClean="0">
                          <a:effectLst/>
                          <a:latin typeface="Courier New" panose="02070309020205020404" pitchFamily="49" charset="0"/>
                          <a:cs typeface="Courier New" panose="02070309020205020404" pitchFamily="49" charset="0"/>
                        </a:rPr>
                        <a:t>11000000.10101000.00000001.00000000</a:t>
                      </a:r>
                      <a:endParaRPr lang="en-US" sz="1600" b="1" i="0" dirty="0">
                        <a:effectLst/>
                        <a:latin typeface="Courier New" panose="02070309020205020404" pitchFamily="49" charset="0"/>
                        <a:cs typeface="Courier New" panose="02070309020205020404" pitchFamily="49" charset="0"/>
                      </a:endParaRP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dirty="0">
                          <a:effectLst/>
                        </a:rPr>
                        <a:t>Permitted IPv4 </a:t>
                      </a:r>
                      <a:r>
                        <a:rPr lang="en-US" sz="1600" b="1" dirty="0" smtClean="0">
                          <a:effectLst/>
                        </a:rPr>
                        <a:t>Addresses</a:t>
                      </a:r>
                      <a:endParaRPr lang="en-US" sz="1600" b="0" dirty="0">
                        <a:effectLst/>
                      </a:endParaRPr>
                    </a:p>
                  </a:txBody>
                  <a:tcPr marL="47625" marR="47625" marT="47625" marB="47625" anchor="ctr"/>
                </a:tc>
                <a:tc>
                  <a:txBody>
                    <a:bodyPr/>
                    <a:lstStyle/>
                    <a:p>
                      <a:pPr algn="r" fontAlgn="ctr"/>
                      <a:r>
                        <a:rPr lang="en-US" sz="1600" b="1" dirty="0" smtClean="0">
                          <a:effectLst/>
                        </a:rPr>
                        <a:t>192.168.1.0</a:t>
                      </a:r>
                    </a:p>
                    <a:p>
                      <a:pPr algn="r" fontAlgn="ctr"/>
                      <a:r>
                        <a:rPr lang="en-US" sz="1600" b="1" dirty="0" smtClean="0">
                          <a:effectLst/>
                        </a:rPr>
                        <a:t>to</a:t>
                      </a:r>
                    </a:p>
                    <a:p>
                      <a:pPr marL="0" marR="0" lvl="0" indent="0" algn="r" defTabSz="685777" rtl="0" eaLnBrk="1" fontAlgn="ctr" latinLnBrk="0" hangingPunct="1">
                        <a:lnSpc>
                          <a:spcPct val="100000"/>
                        </a:lnSpc>
                        <a:spcBef>
                          <a:spcPts val="0"/>
                        </a:spcBef>
                        <a:spcAft>
                          <a:spcPts val="0"/>
                        </a:spcAft>
                        <a:buClrTx/>
                        <a:buSzTx/>
                        <a:buFontTx/>
                        <a:buNone/>
                        <a:tabLst/>
                        <a:defRPr/>
                      </a:pPr>
                      <a:r>
                        <a:rPr lang="en-US" sz="1600" b="1" dirty="0" smtClean="0">
                          <a:effectLst/>
                        </a:rPr>
                        <a:t>192.168.1.255</a:t>
                      </a:r>
                    </a:p>
                  </a:txBody>
                  <a:tcPr marL="47625" marR="47625" marT="47625" marB="47625" anchor="ctr"/>
                </a:tc>
                <a:tc>
                  <a:txBody>
                    <a:bodyPr/>
                    <a:lstStyle/>
                    <a:p>
                      <a:pPr fontAlgn="ctr"/>
                      <a:r>
                        <a:rPr lang="en-US" sz="1600" b="1" i="0" dirty="0" smtClean="0">
                          <a:effectLst/>
                          <a:latin typeface="Courier New" panose="02070309020205020404" pitchFamily="49" charset="0"/>
                          <a:cs typeface="Courier New" panose="02070309020205020404" pitchFamily="49" charset="0"/>
                        </a:rPr>
                        <a:t>11000000.10101000.00000001.00000000</a:t>
                      </a:r>
                    </a:p>
                    <a:p>
                      <a:pPr fontAlgn="ctr"/>
                      <a:r>
                        <a:rPr lang="en-US" sz="1600" b="1" i="0" dirty="0" smtClean="0">
                          <a:effectLst/>
                          <a:latin typeface="Courier New" panose="02070309020205020404" pitchFamily="49" charset="0"/>
                          <a:cs typeface="Courier New" panose="02070309020205020404" pitchFamily="49" charset="0"/>
                        </a:rPr>
                        <a:t>to</a:t>
                      </a:r>
                    </a:p>
                    <a:p>
                      <a:pPr fontAlgn="ctr"/>
                      <a:r>
                        <a:rPr lang="en-US" sz="1600" b="1" i="0" dirty="0" smtClean="0">
                          <a:effectLst/>
                          <a:latin typeface="Courier New" panose="02070309020205020404" pitchFamily="49" charset="0"/>
                          <a:cs typeface="Courier New" panose="02070309020205020404" pitchFamily="49" charset="0"/>
                        </a:rPr>
                        <a:t>11000000.10101000.00000001.11111111</a:t>
                      </a:r>
                      <a:endParaRPr lang="en-US" sz="1600" b="1" i="0" dirty="0">
                        <a:effectLst/>
                        <a:latin typeface="Courier New" panose="02070309020205020404" pitchFamily="49" charset="0"/>
                        <a:cs typeface="Courier New" panose="02070309020205020404" pitchFamily="49" charset="0"/>
                      </a:endParaRP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69451757"/>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dirty="0">
                          <a:effectLst/>
                        </a:rPr>
                        <a:t>Permitted IPv4 </a:t>
                      </a:r>
                      <a:r>
                        <a:rPr lang="en-US" b="1" dirty="0" smtClean="0">
                          <a:effectLst/>
                        </a:rPr>
                        <a:t>Addresses</a:t>
                      </a:r>
                      <a:endParaRPr lang="en-US" b="0" dirty="0">
                        <a:effectLst/>
                      </a:endParaRPr>
                    </a:p>
                  </a:txBody>
                  <a:tcPr marL="47625" marR="47625" marT="47625" marB="47625" anchor="ctr"/>
                </a:tc>
                <a:tc>
                  <a:txBody>
                    <a:bodyPr/>
                    <a:lstStyle/>
                    <a:p>
                      <a:pPr algn="r" fontAlgn="ctr"/>
                      <a:r>
                        <a:rPr lang="en-US" b="1" dirty="0">
                          <a:effectLst/>
                        </a:rPr>
                        <a:t>192.168.16.0/24</a:t>
                      </a:r>
                      <a:br>
                        <a:rPr lang="en-US" b="1" dirty="0">
                          <a:effectLst/>
                        </a:rPr>
                      </a:br>
                      <a:r>
                        <a:rPr lang="en-US" b="1" dirty="0">
                          <a:effectLst/>
                        </a:rPr>
                        <a:t>to</a:t>
                      </a:r>
                      <a:br>
                        <a:rPr lang="en-US" b="1" dirty="0">
                          <a:effectLst/>
                        </a:rPr>
                      </a:br>
                      <a:r>
                        <a:rPr lang="en-US" b="1" dirty="0" smtClean="0">
                          <a:effectLst/>
                        </a:rPr>
                        <a:t>192.168.31.255/24</a:t>
                      </a:r>
                      <a:endParaRPr lang="en-US" b="0" dirty="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
                      </a:r>
                      <a:br>
                        <a:rPr lang="en-US" b="1" i="0" dirty="0">
                          <a:effectLst/>
                          <a:latin typeface="Courier New" panose="02070309020205020404" pitchFamily="49" charset="0"/>
                          <a:cs typeface="Courier New" panose="02070309020205020404" pitchFamily="49" charset="0"/>
                        </a:rPr>
                      </a:br>
                      <a:r>
                        <a:rPr lang="en-US" b="1" i="0" dirty="0" smtClean="0">
                          <a:effectLst/>
                          <a:latin typeface="Courier New" panose="02070309020205020404" pitchFamily="49" charset="0"/>
                          <a:cs typeface="Courier New" panose="02070309020205020404" pitchFamily="49" charset="0"/>
                        </a:rPr>
                        <a:t>11000000.10101000.00011111.11111111</a:t>
                      </a:r>
                      <a:endParaRPr lang="en-US" b="1" i="0" dirty="0">
                        <a:effectLst/>
                        <a:latin typeface="Courier New" panose="02070309020205020404" pitchFamily="49" charset="0"/>
                        <a:cs typeface="Courier New" panose="02070309020205020404" pitchFamily="49" charset="0"/>
                      </a:endParaRP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a:t>
            </a:r>
            <a:r>
              <a:rPr lang="en-US" sz="2400" dirty="0" smtClean="0"/>
              <a:t>Calculation (</a:t>
            </a:r>
            <a:r>
              <a:rPr lang="en-US" sz="2400" dirty="0" err="1" smtClean="0"/>
              <a:t>zie</a:t>
            </a:r>
            <a:r>
              <a:rPr lang="en-US" sz="2400" dirty="0" smtClean="0"/>
              <a:t> cursus)</a:t>
            </a:r>
            <a:endParaRPr lang="en-US" sz="2400" dirty="0"/>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r>
              <a:rPr lang="en-US" dirty="0"/>
              <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r>
              <a:rPr lang="en-US" sz="1600" dirty="0" smtClean="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smtClean="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smtClean="0">
              <a:solidFill>
                <a:srgbClr val="000000"/>
              </a:solidFill>
            </a:endParaRPr>
          </a:p>
          <a:p>
            <a:pPr marL="0" indent="0" algn="l"/>
            <a:r>
              <a:rPr lang="en-US" sz="1600" dirty="0">
                <a:solidFill>
                  <a:srgbClr val="000000"/>
                </a:solidFill>
              </a:rPr>
              <a:t>	</a:t>
            </a:r>
            <a:r>
              <a:rPr lang="en-US" sz="1600" dirty="0" smtClean="0">
                <a:solidFill>
                  <a:srgbClr val="000000"/>
                </a:solidFill>
              </a:rPr>
              <a:t>			of </a:t>
            </a:r>
            <a:r>
              <a:rPr lang="en-US" sz="1600" dirty="0" err="1" smtClean="0">
                <a:solidFill>
                  <a:srgbClr val="000000"/>
                </a:solidFill>
              </a:rPr>
              <a:t>dus</a:t>
            </a:r>
            <a:endParaRPr lang="en-US" sz="1600" dirty="0" smtClean="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Afbeelding 1"/>
          <p:cNvPicPr>
            <a:picLocks noChangeAspect="1"/>
          </p:cNvPicPr>
          <p:nvPr/>
        </p:nvPicPr>
        <p:blipFill>
          <a:blip r:embed="rId4"/>
          <a:stretch>
            <a:fillRect/>
          </a:stretch>
        </p:blipFill>
        <p:spPr>
          <a:xfrm>
            <a:off x="929640" y="2506980"/>
            <a:ext cx="4648200" cy="800100"/>
          </a:xfrm>
          <a:prstGeom prst="rect">
            <a:avLst/>
          </a:prstGeom>
        </p:spPr>
      </p:pic>
      <p:pic>
        <p:nvPicPr>
          <p:cNvPr id="5" name="Afbeelding 4"/>
          <p:cNvPicPr>
            <a:picLocks noChangeAspect="1"/>
          </p:cNvPicPr>
          <p:nvPr/>
        </p:nvPicPr>
        <p:blipFill>
          <a:blip r:embed="rId5"/>
          <a:stretch>
            <a:fillRect/>
          </a:stretch>
        </p:blipFill>
        <p:spPr>
          <a:xfrm>
            <a:off x="929640" y="3997871"/>
            <a:ext cx="4495800" cy="847725"/>
          </a:xfrm>
          <a:prstGeom prst="rect">
            <a:avLst/>
          </a:prstGeom>
        </p:spPr>
      </p:pic>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r>
              <a:rPr lang="en-US" dirty="0"/>
              <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r>
              <a:rPr lang="en-US" dirty="0"/>
              <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Purpose of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a:t>
            </a:r>
            <a:r>
              <a:rPr lang="en-US" sz="1600" b="1" dirty="0">
                <a:solidFill>
                  <a:srgbClr val="000000"/>
                </a:solidFill>
              </a:rPr>
              <a:t>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a:t>
            </a:r>
            <a:r>
              <a:rPr lang="en-US" sz="1600" b="1" dirty="0">
                <a:solidFill>
                  <a:srgbClr val="000000"/>
                </a:solidFill>
              </a:rPr>
              <a:t>source IPv4 address and destination IPv4 address, protocol type, source and destination TCP or UDP ports </a:t>
            </a:r>
            <a:r>
              <a:rPr lang="en-US" sz="1600" dirty="0">
                <a:solidFill>
                  <a:srgbClr val="000000"/>
                </a:solidFill>
              </a:rPr>
              <a:t>and more</a:t>
            </a:r>
            <a:r>
              <a:rPr lang="en-US" sz="1600" dirty="0" smtClean="0">
                <a:solidFill>
                  <a:srgbClr val="000000"/>
                </a:solidFill>
              </a:rPr>
              <a:t>.</a:t>
            </a:r>
          </a:p>
          <a:p>
            <a:pPr marL="342900" indent="-342900" algn="l">
              <a:buFont typeface="Arial" panose="020B0604020202020204" pitchFamily="34" charset="0"/>
              <a:buChar char="•"/>
            </a:pPr>
            <a:r>
              <a:rPr lang="en-US" sz="1600" dirty="0" err="1" smtClean="0">
                <a:solidFill>
                  <a:srgbClr val="000000"/>
                </a:solidFill>
              </a:rPr>
              <a:t>Opmerking</a:t>
            </a:r>
            <a:r>
              <a:rPr lang="en-US" sz="1600" dirty="0" smtClean="0">
                <a:solidFill>
                  <a:srgbClr val="000000"/>
                </a:solidFill>
              </a:rPr>
              <a:t>: </a:t>
            </a:r>
            <a:r>
              <a:rPr lang="en-US" sz="1600" dirty="0" err="1" smtClean="0">
                <a:solidFill>
                  <a:srgbClr val="000000"/>
                </a:solidFill>
              </a:rPr>
              <a:t>impliciete</a:t>
            </a:r>
            <a:r>
              <a:rPr lang="en-US" sz="1600" dirty="0" smtClean="0">
                <a:solidFill>
                  <a:srgbClr val="000000"/>
                </a:solidFill>
              </a:rPr>
              <a:t> deny op het </a:t>
            </a:r>
            <a:r>
              <a:rPr lang="en-US" sz="1600" dirty="0" err="1" smtClean="0">
                <a:solidFill>
                  <a:srgbClr val="000000"/>
                </a:solidFill>
              </a:rPr>
              <a:t>einde</a:t>
            </a:r>
            <a:r>
              <a:rPr lang="en-US" sz="1600" dirty="0" smtClean="0">
                <a:solidFill>
                  <a:srgbClr val="000000"/>
                </a:solidFill>
              </a:rPr>
              <a:t>!</a:t>
            </a:r>
            <a:endParaRPr lang="en-US" sz="1600" dirty="0">
              <a:solidFill>
                <a:srgbClr val="000000"/>
              </a:solidFill>
            </a:endParaRPr>
          </a:p>
          <a:p>
            <a:pPr marL="342900" indent="-342900" algn="l">
              <a:buFont typeface="Arial" panose="020B0604020202020204" pitchFamily="34" charset="0"/>
              <a:buChar char="•"/>
            </a:pPr>
            <a:r>
              <a:rPr lang="en-US" sz="1600" dirty="0" err="1" smtClean="0">
                <a:solidFill>
                  <a:srgbClr val="000000"/>
                </a:solidFill>
              </a:rPr>
              <a:t>Vb</a:t>
            </a:r>
            <a:r>
              <a:rPr lang="en-US" sz="1600" dirty="0" smtClean="0">
                <a:solidFill>
                  <a:srgbClr val="000000"/>
                </a:solidFill>
              </a:rPr>
              <a:t> </a:t>
            </a:r>
            <a:r>
              <a:rPr lang="en-US" sz="1600" dirty="0" err="1" smtClean="0">
                <a:solidFill>
                  <a:srgbClr val="000000"/>
                </a:solidFill>
              </a:rPr>
              <a:t>zie</a:t>
            </a:r>
            <a:r>
              <a:rPr lang="en-US" sz="1600" dirty="0" smtClean="0">
                <a:solidFill>
                  <a:srgbClr val="000000"/>
                </a:solidFill>
              </a:rPr>
              <a:t> cursus</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a:t>
            </a:r>
            <a:r>
              <a:rPr lang="en-US" sz="1600" b="1" dirty="0">
                <a:solidFill>
                  <a:srgbClr val="000000"/>
                </a:solidFill>
              </a:rPr>
              <a:t>purpose of the ACL</a:t>
            </a:r>
            <a:r>
              <a:rPr lang="en-US" sz="1600" dirty="0">
                <a:solidFill>
                  <a:srgbClr val="000000"/>
                </a:solidFill>
              </a:rPr>
              <a:t>.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r>
              <a:rPr lang="en-US" sz="1600" dirty="0" smtClean="0">
                <a:solidFill>
                  <a:srgbClr val="000000"/>
                </a:solidFill>
              </a:rPr>
              <a:t>.</a:t>
            </a:r>
          </a:p>
          <a:p>
            <a:pPr marL="285750" indent="-285750" algn="l">
              <a:buFont typeface="Arial" panose="020B0604020202020204" pitchFamily="34" charset="0"/>
              <a:buChar char="•"/>
            </a:pPr>
            <a:r>
              <a:rPr lang="en-US" sz="1400" dirty="0">
                <a:solidFill>
                  <a:schemeClr val="tx1">
                    <a:lumMod val="50000"/>
                  </a:schemeClr>
                </a:solidFill>
              </a:rPr>
              <a:t>The following summarizes the rules to follow for named ACLs.</a:t>
            </a:r>
          </a:p>
          <a:p>
            <a:pPr marL="358835" lvl="1" indent="-285750">
              <a:buFont typeface="Arial" panose="020B0604020202020204" pitchFamily="34" charset="0"/>
              <a:buChar char="•"/>
            </a:pPr>
            <a:r>
              <a:rPr lang="en-US" sz="1200" dirty="0">
                <a:solidFill>
                  <a:schemeClr val="tx1">
                    <a:lumMod val="50000"/>
                  </a:schemeClr>
                </a:solidFill>
              </a:rPr>
              <a:t>Assign a name to identify the purpose of the ACL.</a:t>
            </a:r>
          </a:p>
          <a:p>
            <a:pPr marL="358835" lvl="1" indent="-285750">
              <a:buFont typeface="Arial" panose="020B0604020202020204" pitchFamily="34" charset="0"/>
              <a:buChar char="•"/>
            </a:pPr>
            <a:r>
              <a:rPr lang="en-US" sz="1200" dirty="0">
                <a:solidFill>
                  <a:schemeClr val="tx1">
                    <a:lumMod val="50000"/>
                  </a:schemeClr>
                </a:solidFill>
              </a:rPr>
              <a:t>Names can contain alphanumeric characters.</a:t>
            </a:r>
          </a:p>
          <a:p>
            <a:pPr marL="358835" lvl="1" indent="-285750">
              <a:buFont typeface="Arial" panose="020B0604020202020204" pitchFamily="34" charset="0"/>
              <a:buChar char="•"/>
            </a:pPr>
            <a:r>
              <a:rPr lang="en-US" sz="1200" dirty="0">
                <a:solidFill>
                  <a:schemeClr val="tx1">
                    <a:lumMod val="50000"/>
                  </a:schemeClr>
                </a:solidFill>
              </a:rPr>
              <a:t>Names cannot contain spaces or punctuation.</a:t>
            </a:r>
          </a:p>
          <a:p>
            <a:pPr marL="358835" lvl="1" indent="-285750">
              <a:buFont typeface="Arial" panose="020B0604020202020204" pitchFamily="34" charset="0"/>
              <a:buChar char="•"/>
            </a:pPr>
            <a:r>
              <a:rPr lang="en-US" sz="1200" dirty="0">
                <a:solidFill>
                  <a:schemeClr val="tx1">
                    <a:lumMod val="50000"/>
                  </a:schemeClr>
                </a:solidFill>
              </a:rPr>
              <a:t>It is suggested that the name be written in CAPITAL LETTERS.</a:t>
            </a:r>
          </a:p>
          <a:p>
            <a:pPr marL="358835" lvl="1" indent="-285750">
              <a:buFont typeface="Arial" panose="020B0604020202020204" pitchFamily="34" charset="0"/>
              <a:buChar char="•"/>
            </a:pPr>
            <a:r>
              <a:rPr lang="en-US" sz="1200" dirty="0">
                <a:solidFill>
                  <a:schemeClr val="tx1">
                    <a:lumMod val="50000"/>
                  </a:schemeClr>
                </a:solidFill>
              </a:rPr>
              <a:t>Entries can be added or deleted within the ACL.</a:t>
            </a:r>
          </a:p>
          <a:p>
            <a:pPr marL="342900" indent="-342900" algn="l">
              <a:buFont typeface="Arial" panose="020B0604020202020204" pitchFamily="34" charset="0"/>
              <a:buChar char="•"/>
            </a:pPr>
            <a:endParaRPr lang="en-US" sz="1400" dirty="0">
              <a:solidFill>
                <a:schemeClr val="tx1"/>
              </a:solidFill>
            </a:endParaRP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695762" y="4189393"/>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b="1" dirty="0">
                <a:solidFill>
                  <a:srgbClr val="000000"/>
                </a:solidFill>
              </a:rPr>
              <a:t>Extended ACLs </a:t>
            </a:r>
            <a:r>
              <a:rPr lang="en-US" sz="1600" dirty="0">
                <a:solidFill>
                  <a:srgbClr val="000000"/>
                </a:solidFill>
              </a:rPr>
              <a:t>should be located as </a:t>
            </a:r>
            <a:r>
              <a:rPr lang="en-US" sz="1600" b="1" dirty="0">
                <a:solidFill>
                  <a:srgbClr val="000000"/>
                </a:solidFill>
              </a:rPr>
              <a:t>close as possible to the source </a:t>
            </a:r>
            <a:r>
              <a:rPr lang="en-US" sz="1600" dirty="0">
                <a:solidFill>
                  <a:srgbClr val="000000"/>
                </a:solidFill>
              </a:rPr>
              <a:t>of the traffic to be filtered.</a:t>
            </a:r>
          </a:p>
          <a:p>
            <a:pPr marL="342900" indent="-342900" algn="l">
              <a:buFont typeface="Arial" panose="020B0604020202020204" pitchFamily="34" charset="0"/>
              <a:buChar char="•"/>
            </a:pPr>
            <a:r>
              <a:rPr lang="en-US" sz="1600" b="1" dirty="0">
                <a:solidFill>
                  <a:srgbClr val="000000"/>
                </a:solidFill>
              </a:rPr>
              <a:t>Standard ACLs </a:t>
            </a:r>
            <a:r>
              <a:rPr lang="en-US" sz="1600" dirty="0">
                <a:solidFill>
                  <a:srgbClr val="000000"/>
                </a:solidFill>
              </a:rPr>
              <a:t>should be located as </a:t>
            </a:r>
            <a:r>
              <a:rPr lang="en-US" sz="1600" b="1" dirty="0">
                <a:solidFill>
                  <a:srgbClr val="000000"/>
                </a:solidFill>
              </a:rPr>
              <a:t>close to the destination </a:t>
            </a:r>
            <a:r>
              <a:rPr lang="en-US" sz="1600" dirty="0">
                <a:solidFill>
                  <a:srgbClr val="000000"/>
                </a:solidFill>
              </a:rPr>
              <a:t>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endParaRPr lang="en-US" sz="1600" dirty="0" smtClean="0">
              <a:solidFill>
                <a:srgbClr val="000000"/>
              </a:solidFill>
            </a:endParaRPr>
          </a:p>
          <a:p>
            <a:pPr marL="0" indent="0" algn="l"/>
            <a:r>
              <a:rPr lang="en-US" sz="1600" dirty="0" smtClean="0">
                <a:solidFill>
                  <a:srgbClr val="000000"/>
                </a:solidFill>
              </a:rPr>
              <a:t>Maar </a:t>
            </a:r>
            <a:r>
              <a:rPr lang="en-US" sz="1600" dirty="0" err="1" smtClean="0">
                <a:solidFill>
                  <a:srgbClr val="000000"/>
                </a:solidFill>
              </a:rPr>
              <a:t>waar</a:t>
            </a:r>
            <a:r>
              <a:rPr lang="en-US" sz="1600" dirty="0" smtClean="0">
                <a:solidFill>
                  <a:srgbClr val="000000"/>
                </a:solidFill>
              </a:rPr>
              <a:t> is de </a:t>
            </a:r>
            <a:r>
              <a:rPr lang="en-US" sz="1600" dirty="0" err="1" smtClean="0">
                <a:solidFill>
                  <a:srgbClr val="000000"/>
                </a:solidFill>
              </a:rPr>
              <a:t>beste</a:t>
            </a:r>
            <a:r>
              <a:rPr lang="en-US" sz="1600" dirty="0" smtClean="0">
                <a:solidFill>
                  <a:srgbClr val="000000"/>
                </a:solidFill>
              </a:rPr>
              <a:t> </a:t>
            </a:r>
            <a:r>
              <a:rPr lang="en-US" sz="1600" dirty="0" err="1" smtClean="0">
                <a:solidFill>
                  <a:srgbClr val="000000"/>
                </a:solidFill>
              </a:rPr>
              <a:t>plaats</a:t>
            </a:r>
            <a:r>
              <a:rPr lang="en-US" sz="1600" dirty="0" smtClean="0">
                <a:solidFill>
                  <a:srgbClr val="000000"/>
                </a:solidFill>
              </a:rPr>
              <a:t>?</a:t>
            </a:r>
            <a:endParaRPr lang="en-US" sz="1600" dirty="0">
              <a:solidFill>
                <a:srgbClr val="000000"/>
              </a:solidFill>
            </a:endParaRP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r>
              <a:rPr lang="en-US" dirty="0"/>
              <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r>
              <a:rPr lang="en-US" dirty="0"/>
              <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a:t>
            </a:r>
            <a:r>
              <a:rPr lang="en-US" sz="1600" b="1" dirty="0">
                <a:solidFill>
                  <a:srgbClr val="000000"/>
                </a:solidFill>
              </a:rPr>
              <a:t>series of IOS commands </a:t>
            </a:r>
            <a:r>
              <a:rPr lang="en-US" sz="1600" dirty="0">
                <a:solidFill>
                  <a:srgbClr val="000000"/>
                </a:solidFill>
              </a:rPr>
              <a:t>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b="1"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a:t>
            </a:r>
            <a:r>
              <a:rPr lang="en-US" sz="1600" b="1" dirty="0">
                <a:solidFill>
                  <a:srgbClr val="000000"/>
                </a:solidFill>
              </a:rPr>
              <a:t>packet against each ACE</a:t>
            </a:r>
            <a:r>
              <a:rPr lang="en-US" sz="1600" dirty="0">
                <a:solidFill>
                  <a:srgbClr val="000000"/>
                </a:solidFill>
              </a:rPr>
              <a:t>, in sequential order, to determine if the packet matches one of the ACEs. This process is called </a:t>
            </a:r>
            <a:r>
              <a:rPr lang="en-US" sz="1600" b="1" dirty="0">
                <a:solidFill>
                  <a:srgbClr val="000000"/>
                </a:solidFill>
              </a:rPr>
              <a:t>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r>
              <a:rPr lang="en-US" dirty="0"/>
              <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a:t>
            </a:r>
            <a:r>
              <a:rPr lang="en-US" dirty="0" smtClean="0">
                <a:solidFill>
                  <a:srgbClr val="000000"/>
                </a:solidFill>
              </a:rPr>
              <a:t>traffic (</a:t>
            </a:r>
            <a:r>
              <a:rPr lang="en-US" dirty="0" err="1" smtClean="0">
                <a:solidFill>
                  <a:srgbClr val="000000"/>
                </a:solidFill>
              </a:rPr>
              <a:t>zie</a:t>
            </a:r>
            <a:r>
              <a:rPr lang="en-US" dirty="0" smtClean="0">
                <a:solidFill>
                  <a:srgbClr val="000000"/>
                </a:solidFill>
              </a:rPr>
              <a:t> cursus):</a:t>
            </a:r>
            <a:endParaRPr lang="en-US" dirty="0">
              <a:solidFill>
                <a:srgbClr val="000000"/>
              </a:solidFill>
            </a:endParaRP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r>
              <a:rPr lang="en-US" dirty="0"/>
              <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a:t>
            </a:r>
            <a:r>
              <a:rPr lang="en-US" sz="1600" b="1" dirty="0">
                <a:solidFill>
                  <a:srgbClr val="000000"/>
                </a:solidFill>
              </a:rPr>
              <a:t>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a:t>
            </a:r>
            <a:r>
              <a:rPr lang="en-US" i="1" dirty="0">
                <a:solidFill>
                  <a:srgbClr val="FF0000"/>
                </a:solidFill>
              </a:rPr>
              <a:t>source IPv4 address </a:t>
            </a:r>
            <a:r>
              <a:rPr lang="en-US" dirty="0">
                <a:solidFill>
                  <a:srgbClr val="000000"/>
                </a:solidFill>
              </a:rPr>
              <a:t>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a:t>
            </a:r>
            <a:r>
              <a:rPr lang="en-US" i="1" dirty="0">
                <a:solidFill>
                  <a:srgbClr val="FF0000"/>
                </a:solidFill>
              </a:rPr>
              <a:t>source and / or destination IPv4 address</a:t>
            </a:r>
            <a:r>
              <a:rPr lang="en-US" dirty="0">
                <a:solidFill>
                  <a:srgbClr val="000000"/>
                </a:solidFill>
              </a:rPr>
              <a:t>. They can also filter at Layer 4 using </a:t>
            </a:r>
            <a:r>
              <a:rPr lang="en-US" i="1" dirty="0">
                <a:solidFill>
                  <a:srgbClr val="FF0000"/>
                </a:solidFill>
              </a:rPr>
              <a:t>TCP, UDP ports, </a:t>
            </a:r>
            <a:r>
              <a:rPr lang="en-US" dirty="0">
                <a:solidFill>
                  <a:srgbClr val="000000"/>
                </a:solidFill>
              </a:rPr>
              <a:t>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r>
              <a:rPr lang="en-US" dirty="0"/>
              <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t>
            </a:r>
            <a:r>
              <a:rPr lang="en-US" sz="1600" i="1" dirty="0">
                <a:solidFill>
                  <a:srgbClr val="000000"/>
                </a:solidFill>
              </a:rPr>
              <a:t>ACLs do not act on packets that originate from the router itself</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An </a:t>
            </a:r>
            <a:r>
              <a:rPr lang="en-US" sz="1600" b="1" dirty="0">
                <a:solidFill>
                  <a:srgbClr val="000000"/>
                </a:solidFill>
              </a:rPr>
              <a:t>inbound ACL </a:t>
            </a:r>
            <a:r>
              <a:rPr lang="en-US" sz="1600" dirty="0">
                <a:solidFill>
                  <a:srgbClr val="000000"/>
                </a:solidFill>
              </a:rPr>
              <a:t>filters packets before they are routed to the outbound interface. An inbound ACL is efficient because it saves the overhead of routing lookups if the packet is discarded</a:t>
            </a:r>
            <a:r>
              <a:rPr lang="en-US" sz="1600" dirty="0" smtClean="0">
                <a:solidFill>
                  <a:srgbClr val="000000"/>
                </a:solidFill>
              </a:rPr>
              <a:t>. </a:t>
            </a:r>
            <a:r>
              <a:rPr lang="en-US" sz="1600" dirty="0" smtClean="0">
                <a:solidFill>
                  <a:schemeClr val="tx1"/>
                </a:solidFill>
              </a:rPr>
              <a:t>Best </a:t>
            </a:r>
            <a:r>
              <a:rPr lang="en-US" sz="1600" dirty="0">
                <a:solidFill>
                  <a:schemeClr val="tx1"/>
                </a:solidFill>
              </a:rPr>
              <a:t>used to filter packets when the network attached to an inbound interface is the only source of packets that need to be examined.</a:t>
            </a:r>
          </a:p>
          <a:p>
            <a:pPr marL="342900" indent="-342900" algn="l">
              <a:buFont typeface="Arial" panose="020B0604020202020204" pitchFamily="34" charset="0"/>
              <a:buChar char="•"/>
            </a:pPr>
            <a:r>
              <a:rPr lang="en-US" sz="1600" dirty="0">
                <a:solidFill>
                  <a:srgbClr val="000000"/>
                </a:solidFill>
              </a:rPr>
              <a:t>An </a:t>
            </a:r>
            <a:r>
              <a:rPr lang="en-US" sz="1600" b="1" dirty="0">
                <a:solidFill>
                  <a:srgbClr val="000000"/>
                </a:solidFill>
              </a:rPr>
              <a:t>outbound ACL </a:t>
            </a:r>
            <a:r>
              <a:rPr lang="en-US" sz="1600" dirty="0">
                <a:solidFill>
                  <a:srgbClr val="000000"/>
                </a:solidFill>
              </a:rPr>
              <a:t>filters packets after being routed, regardless of the inbound interface</a:t>
            </a:r>
            <a:r>
              <a:rPr lang="en-US" sz="1600" dirty="0" smtClean="0">
                <a:solidFill>
                  <a:srgbClr val="000000"/>
                </a:solidFill>
              </a:rPr>
              <a:t>.</a:t>
            </a:r>
            <a:r>
              <a:rPr lang="en-US" dirty="0"/>
              <a:t> </a:t>
            </a:r>
            <a:r>
              <a:rPr lang="en-US" sz="1600" dirty="0" smtClean="0">
                <a:solidFill>
                  <a:schemeClr val="tx1"/>
                </a:solidFill>
              </a:rPr>
              <a:t>Best </a:t>
            </a:r>
            <a:r>
              <a:rPr lang="en-US" sz="1600" dirty="0">
                <a:solidFill>
                  <a:schemeClr val="tx1"/>
                </a:solidFill>
              </a:rPr>
              <a:t>used when the same filter will be applied to packets coming from multiple inbound interfaces before exiting the same outbound </a:t>
            </a:r>
            <a:r>
              <a:rPr lang="en-US" sz="1600" dirty="0" smtClean="0">
                <a:solidFill>
                  <a:schemeClr val="tx1"/>
                </a:solidFill>
              </a:rPr>
              <a:t>interface.</a:t>
            </a:r>
            <a:endParaRPr lang="en-US" sz="1600" dirty="0">
              <a:solidFill>
                <a:schemeClr val="tx1"/>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975571" y="4038140"/>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r>
              <a:rPr lang="en-US" dirty="0"/>
              <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a:t>
            </a:r>
            <a:r>
              <a:rPr lang="en-US" sz="1600" b="1" dirty="0">
                <a:solidFill>
                  <a:srgbClr val="000000"/>
                </a:solidFill>
              </a:rPr>
              <a:t>operational steps </a:t>
            </a:r>
            <a:r>
              <a:rPr lang="en-US" sz="1600" dirty="0">
                <a:solidFill>
                  <a:srgbClr val="000000"/>
                </a:solidFill>
              </a:rPr>
              <a:t>used when traffic has entered a router interface with an </a:t>
            </a:r>
            <a:r>
              <a:rPr lang="en-US" sz="1600" b="1" dirty="0">
                <a:solidFill>
                  <a:srgbClr val="000000"/>
                </a:solidFill>
              </a:rPr>
              <a:t>inbound standard IPv4 ACL </a:t>
            </a:r>
            <a:r>
              <a:rPr lang="en-US" sz="1600" dirty="0">
                <a:solidFill>
                  <a:srgbClr val="000000"/>
                </a:solidFill>
              </a:rPr>
              <a:t>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t>
            </a:r>
            <a:r>
              <a:rPr lang="en-US" b="1" dirty="0">
                <a:solidFill>
                  <a:srgbClr val="FF0000"/>
                </a:solidFill>
              </a:rPr>
              <a:t>and the remaining ACEs in the ACL, if any, are not analyzed</a:t>
            </a:r>
            <a:r>
              <a:rPr lang="en-US" dirty="0">
                <a:solidFill>
                  <a:srgbClr val="000000"/>
                </a:solidFill>
              </a:rPr>
              <a:t>.</a:t>
            </a:r>
          </a:p>
          <a:p>
            <a:pPr marL="415985" lvl="1" indent="-342900">
              <a:buFont typeface="+mj-lt"/>
              <a:buAutoNum type="arabicPeriod"/>
            </a:pPr>
            <a:r>
              <a:rPr lang="en-US" dirty="0">
                <a:solidFill>
                  <a:srgbClr val="000000"/>
                </a:solidFill>
              </a:rPr>
              <a:t>If the source IPv4 address does not match any ACEs in the ACL, the packet is discarded because there is an </a:t>
            </a:r>
            <a:r>
              <a:rPr lang="en-US" b="1" dirty="0">
                <a:solidFill>
                  <a:srgbClr val="FF0000"/>
                </a:solidFill>
              </a:rPr>
              <a:t>implicit deny ACE </a:t>
            </a:r>
            <a:r>
              <a:rPr lang="en-US" dirty="0">
                <a:solidFill>
                  <a:srgbClr val="000000"/>
                </a:solidFill>
              </a:rPr>
              <a:t>automatically applied to all ACLs.</a:t>
            </a:r>
          </a:p>
          <a:p>
            <a:pPr marL="0" indent="0" algn="l"/>
            <a:r>
              <a:rPr lang="en-US" sz="1600" dirty="0">
                <a:solidFill>
                  <a:srgbClr val="000000"/>
                </a:solidFill>
              </a:rPr>
              <a:t>The last ACE statement of an ACL is always an implicit deny that blocks all traffic. It is </a:t>
            </a:r>
            <a:r>
              <a:rPr lang="en-US" sz="1600" b="1" dirty="0">
                <a:solidFill>
                  <a:srgbClr val="000000"/>
                </a:solidFill>
              </a:rPr>
              <a:t>hidden</a:t>
            </a:r>
            <a:r>
              <a:rPr lang="en-US" sz="1600" dirty="0">
                <a:solidFill>
                  <a:srgbClr val="000000"/>
                </a:solidFill>
              </a:rPr>
              <a:t> and not displayed in the configuration.</a:t>
            </a:r>
          </a:p>
          <a:p>
            <a:pPr marL="73085" lvl="1" indent="0">
              <a:buNone/>
            </a:pPr>
            <a:r>
              <a:rPr lang="en-US" b="1" dirty="0">
                <a:solidFill>
                  <a:srgbClr val="000000"/>
                </a:solidFill>
              </a:rPr>
              <a:t>Note</a:t>
            </a:r>
            <a:r>
              <a:rPr lang="en-US" dirty="0">
                <a:solidFill>
                  <a:srgbClr val="000000"/>
                </a:solidFill>
              </a:rPr>
              <a:t>: </a:t>
            </a:r>
            <a:r>
              <a:rPr lang="en-US" i="1" dirty="0">
                <a:solidFill>
                  <a:srgbClr val="0000CC"/>
                </a:solidFill>
              </a:rPr>
              <a:t>An ACL must have at least one </a:t>
            </a:r>
            <a:r>
              <a:rPr lang="en-US" b="1" i="1" dirty="0">
                <a:solidFill>
                  <a:srgbClr val="0000CC"/>
                </a:solidFill>
              </a:rPr>
              <a:t>permit</a:t>
            </a:r>
            <a:r>
              <a:rPr lang="en-US" i="1" dirty="0">
                <a:solidFill>
                  <a:srgbClr val="0000CC"/>
                </a:solidFill>
              </a:rPr>
              <a:t> statement otherwise all traffic will be denied due to the implicit deny ACE statement</a:t>
            </a:r>
            <a:r>
              <a:rPr lang="en-US"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r>
              <a:rPr lang="en-US" dirty="0"/>
              <a:t/>
            </a:r>
            <a:br>
              <a:rPr lang="en-US" dirty="0"/>
            </a:br>
            <a:r>
              <a:rPr lang="en-US" sz="2400" dirty="0"/>
              <a:t>Packet Tracer - ACL Demonstration</a:t>
            </a:r>
          </a:p>
        </p:txBody>
      </p:sp>
      <p:sp>
        <p:nvSpPr>
          <p:cNvPr id="4" name="Content Placeholder 3">
            <a:extLst>
              <a:ext uri="{FF2B5EF4-FFF2-40B4-BE49-F238E27FC236}">
                <a16:creationId xmlns:a16="http://schemas.microsoft.com/office/drawing/2014/main" id="{684FC0F7-F891-A741-8A70-F327894A42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 objectives:</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Part 1: Verify Local Connectivity and Test Access Control List </a:t>
            </a:r>
          </a:p>
          <a:p>
            <a:pPr marL="342900" indent="-342900" algn="l">
              <a:buFont typeface="Arial" panose="020B0604020202020204" pitchFamily="34" charset="0"/>
              <a:buChar char="•"/>
            </a:pPr>
            <a:r>
              <a:rPr lang="en-US" sz="1600" dirty="0">
                <a:solidFill>
                  <a:srgbClr val="000000"/>
                </a:solidFill>
              </a:rPr>
              <a:t>Part 2: Remove Access Control List and Repeat Test</a:t>
            </a:r>
          </a:p>
        </p:txBody>
      </p:sp>
    </p:spTree>
    <p:custDataLst>
      <p:tags r:id="rId1"/>
    </p:custDataLst>
    <p:extLst>
      <p:ext uri="{BB962C8B-B14F-4D97-AF65-F5344CB8AC3E}">
        <p14:creationId xmlns:p14="http://schemas.microsoft.com/office/powerpoint/2010/main" val="21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9059</TotalTime>
  <Words>3433</Words>
  <Application>Microsoft Office PowerPoint</Application>
  <PresentationFormat>Diavoorstelling (16:9)</PresentationFormat>
  <Paragraphs>348</Paragraphs>
  <Slides>29</Slides>
  <Notes>29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29</vt:i4>
      </vt:variant>
    </vt:vector>
  </HeadingPairs>
  <TitlesOfParts>
    <vt:vector size="37" baseType="lpstr">
      <vt:lpstr>ＭＳ Ｐゴシック</vt:lpstr>
      <vt:lpstr>Arial</vt:lpstr>
      <vt:lpstr>Calibri</vt:lpstr>
      <vt:lpstr>CiscoSans</vt:lpstr>
      <vt:lpstr>CiscoSans ExtraLight</vt:lpstr>
      <vt:lpstr>CiscoSans Thin</vt:lpstr>
      <vt:lpstr>Courier New</vt:lpstr>
      <vt:lpstr>Default Theme</vt:lpstr>
      <vt:lpstr>Module 4: ACL Concepts</vt:lpstr>
      <vt:lpstr>4.1 Purpose of ACLs</vt:lpstr>
      <vt:lpstr>Purpose of ACLs What is an ACL?</vt:lpstr>
      <vt:lpstr>Purpose of ACLs What is an ACL? (Cont.)</vt:lpstr>
      <vt:lpstr>Purpose of ACLs Packet Filtering</vt:lpstr>
      <vt:lpstr>Purpose of ACLs ACL Operation</vt:lpstr>
      <vt:lpstr>Purpose of ACLs ACL Operation (Cont.)</vt:lpstr>
      <vt:lpstr>Purpose of ACLs Packet Tracer - ACL Demonstration</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 (zie cursus)</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Karine Van Driessche</cp:lastModifiedBy>
  <cp:revision>448</cp:revision>
  <dcterms:created xsi:type="dcterms:W3CDTF">2019-10-18T06:21:22Z</dcterms:created>
  <dcterms:modified xsi:type="dcterms:W3CDTF">2021-03-17T12:40:38Z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