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513" r:id="rId2"/>
    <p:sldId id="759" r:id="rId3"/>
    <p:sldId id="1054" r:id="rId4"/>
    <p:sldId id="1094" r:id="rId5"/>
    <p:sldId id="1095" r:id="rId6"/>
    <p:sldId id="1096" r:id="rId7"/>
    <p:sldId id="1097" r:id="rId8"/>
    <p:sldId id="1098" r:id="rId9"/>
    <p:sldId id="1100" r:id="rId10"/>
    <p:sldId id="1099" r:id="rId11"/>
    <p:sldId id="1132" r:id="rId12"/>
    <p:sldId id="1133" r:id="rId13"/>
    <p:sldId id="1056" r:id="rId14"/>
    <p:sldId id="1101" r:id="rId15"/>
    <p:sldId id="1102" r:id="rId16"/>
    <p:sldId id="1103" r:id="rId17"/>
    <p:sldId id="1104" r:id="rId18"/>
    <p:sldId id="1105" r:id="rId19"/>
    <p:sldId id="1131" r:id="rId20"/>
    <p:sldId id="1063" r:id="rId21"/>
    <p:sldId id="1106" r:id="rId22"/>
    <p:sldId id="1107" r:id="rId23"/>
    <p:sldId id="1108" r:id="rId24"/>
    <p:sldId id="1071" r:id="rId25"/>
    <p:sldId id="1109" r:id="rId26"/>
    <p:sldId id="1110" r:id="rId27"/>
    <p:sldId id="1136" r:id="rId28"/>
    <p:sldId id="1111" r:id="rId29"/>
    <p:sldId id="1112" r:id="rId30"/>
    <p:sldId id="1113" r:id="rId31"/>
    <p:sldId id="1114" r:id="rId32"/>
    <p:sldId id="1115" r:id="rId33"/>
    <p:sldId id="1116" r:id="rId34"/>
    <p:sldId id="1121" r:id="rId35"/>
    <p:sldId id="1122" r:id="rId36"/>
    <p:sldId id="1119" r:id="rId37"/>
    <p:sldId id="1120" r:id="rId38"/>
    <p:sldId id="1123" r:id="rId39"/>
    <p:sldId id="1124" r:id="rId40"/>
    <p:sldId id="1126" r:id="rId41"/>
    <p:sldId id="1127" r:id="rId42"/>
    <p:sldId id="1128" r:id="rId43"/>
    <p:sldId id="1129" r:id="rId44"/>
    <p:sldId id="1130"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15"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9" autoAdjust="0"/>
    <p:restoredTop sz="77285" autoAdjust="0"/>
  </p:normalViewPr>
  <p:slideViewPr>
    <p:cSldViewPr snapToGrid="0" showGuides="1">
      <p:cViewPr varScale="1">
        <p:scale>
          <a:sx n="89" d="100"/>
          <a:sy n="89" d="100"/>
        </p:scale>
        <p:origin x="1627" y="8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3/15/2021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‹nr.›</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5: ACLs for IPv4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 (Cont.)</a:t>
            </a:r>
          </a:p>
          <a:p>
            <a:r>
              <a:rPr lang="en-US" dirty="0"/>
              <a:t>5.1.7 – Syntax Checker – Configure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738867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5.1.8 – Packet Tracer – Configure Numbered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357936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5.1.8 – Packet Tracer – Configure Numbered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978324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5.2.1 – Two Methods to Modify and ACL</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403812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5.2.2 – Text Editor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832455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5.2.3 – Sequence Number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71917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5.2.4 – Modify a Named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466874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5.2.5 – ACL Statistics</a:t>
            </a:r>
          </a:p>
          <a:p>
            <a:r>
              <a:rPr lang="en-US" dirty="0"/>
              <a:t>5.2.6 – Syntax Checker – Modify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245000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5.2.7 – Packet Tracer – Configure and Modify Standard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02620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5.3.1 – The access-class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34081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5.3.2 – Secure VTY Access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114956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5.3.3 – Verify the VTY Port is Secured</a:t>
            </a:r>
          </a:p>
          <a:p>
            <a:r>
              <a:rPr lang="en-US" dirty="0"/>
              <a:t>5.3.4 – Syntax Checker – Secure the VTY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239490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 –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13962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393749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639068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5.4.4 – Protocols and Port Numbers Configuration Examples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198617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5.4.5 – Apply a Numbered Extended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0298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5.1.1 – Create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21588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375089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5.4.7 – Named Extended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960118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268760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44814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033071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21483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2058771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353711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19628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5.1.2 – Numbered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5435703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880774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2769380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5.4.12 – Packet Tracer – Configure Extended IPv4 ACLs – Scenario 1</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751107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5.4.13 – Packet Tracer – Configure Extended IPv4 ACLs – Scenario 2</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852287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5.1.3 – Named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8372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5.1.4 – Apply a Standard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56356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093868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567560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219992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‹nr.›</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‹nr.›</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5: ACLs for IPv4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r>
              <a:rPr lang="en-US" dirty="0"/>
              <a:t/>
            </a:r>
            <a:br>
              <a:rPr lang="en-US" dirty="0"/>
            </a:br>
            <a:r>
              <a:rPr lang="en-US" sz="2400" dirty="0"/>
              <a:t>Named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144947" cy="349551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access-list</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4FBB887C-E25C-41B5-ABEC-EC94D2BBF135}"/>
              </a:ext>
            </a:extLst>
          </p:cNvPr>
          <p:cNvPicPr>
            <a:picLocks noChangeAspect="1"/>
          </p:cNvPicPr>
          <p:nvPr/>
        </p:nvPicPr>
        <p:blipFill>
          <a:blip r:embed="rId4"/>
          <a:stretch>
            <a:fillRect/>
          </a:stretch>
        </p:blipFill>
        <p:spPr>
          <a:xfrm>
            <a:off x="4411663" y="946056"/>
            <a:ext cx="3933825" cy="2085975"/>
          </a:xfrm>
          <a:prstGeom prst="rect">
            <a:avLst/>
          </a:prstGeom>
        </p:spPr>
      </p:pic>
      <p:pic>
        <p:nvPicPr>
          <p:cNvPr id="7" name="Picture 6">
            <a:extLst>
              <a:ext uri="{FF2B5EF4-FFF2-40B4-BE49-F238E27FC236}">
                <a16:creationId xmlns:a16="http://schemas.microsoft.com/office/drawing/2014/main" id="{CEABDCFD-A6AD-43BA-95A3-2D8D6A3F42F8}"/>
              </a:ext>
            </a:extLst>
          </p:cNvPr>
          <p:cNvPicPr>
            <a:picLocks noChangeAspect="1"/>
          </p:cNvPicPr>
          <p:nvPr/>
        </p:nvPicPr>
        <p:blipFill>
          <a:blip r:embed="rId5"/>
          <a:stretch>
            <a:fillRect/>
          </a:stretch>
        </p:blipFill>
        <p:spPr>
          <a:xfrm>
            <a:off x="4411663" y="3061006"/>
            <a:ext cx="3933825" cy="1136438"/>
          </a:xfrm>
          <a:prstGeom prst="rect">
            <a:avLst/>
          </a:prstGeom>
        </p:spPr>
      </p:pic>
    </p:spTree>
    <p:custDataLst>
      <p:tags r:id="rId1"/>
    </p:custDataLst>
    <p:extLst>
      <p:ext uri="{BB962C8B-B14F-4D97-AF65-F5344CB8AC3E}">
        <p14:creationId xmlns:p14="http://schemas.microsoft.com/office/powerpoint/2010/main" val="91808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r>
              <a:rPr lang="en-US" dirty="0"/>
              <a:t/>
            </a:r>
            <a:br>
              <a:rPr lang="en-US" dirty="0"/>
            </a:br>
            <a:r>
              <a:rPr lang="en-US" sz="2400" dirty="0"/>
              <a:t>Packet Tracer – Configure Numbered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95517"/>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Plan an ACL Implementation.</a:t>
            </a:r>
          </a:p>
          <a:p>
            <a:pPr marL="342900" indent="-342900" algn="l">
              <a:buFont typeface="Arial" panose="020B0604020202020204" pitchFamily="34" charset="0"/>
              <a:buChar char="•"/>
            </a:pPr>
            <a:r>
              <a:rPr lang="en-US" sz="1600" dirty="0">
                <a:solidFill>
                  <a:srgbClr val="000000"/>
                </a:solidFill>
              </a:rPr>
              <a:t>Configure, Apply, and Verify a Standard ACL.</a:t>
            </a:r>
          </a:p>
        </p:txBody>
      </p:sp>
    </p:spTree>
    <p:custDataLst>
      <p:tags r:id="rId1"/>
    </p:custDataLst>
    <p:extLst>
      <p:ext uri="{BB962C8B-B14F-4D97-AF65-F5344CB8AC3E}">
        <p14:creationId xmlns:p14="http://schemas.microsoft.com/office/powerpoint/2010/main" val="35466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r>
              <a:rPr lang="en-US" dirty="0"/>
              <a:t/>
            </a:r>
            <a:br>
              <a:rPr lang="en-US" dirty="0"/>
            </a:br>
            <a:r>
              <a:rPr lang="en-US" sz="2400" dirty="0"/>
              <a:t>Packet Tracer – Configure Named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95517"/>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and Apply a Named Standard ACL.</a:t>
            </a:r>
          </a:p>
          <a:p>
            <a:pPr marL="342900" indent="-342900" algn="l">
              <a:buFont typeface="Arial" panose="020B0604020202020204" pitchFamily="34" charset="0"/>
              <a:buChar char="•"/>
            </a:pPr>
            <a:r>
              <a:rPr lang="en-US" sz="1600" dirty="0">
                <a:solidFill>
                  <a:srgbClr val="000000"/>
                </a:solidFill>
              </a:rPr>
              <a:t>Verify the ACL Implementation.</a:t>
            </a:r>
          </a:p>
        </p:txBody>
      </p:sp>
    </p:spTree>
    <p:custDataLst>
      <p:tags r:id="rId1"/>
    </p:custDataLst>
    <p:extLst>
      <p:ext uri="{BB962C8B-B14F-4D97-AF65-F5344CB8AC3E}">
        <p14:creationId xmlns:p14="http://schemas.microsoft.com/office/powerpoint/2010/main" val="33901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Modify IPv4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r>
              <a:rPr lang="en-US" dirty="0"/>
              <a:t/>
            </a:r>
            <a:br>
              <a:rPr lang="en-US" dirty="0"/>
            </a:br>
            <a:r>
              <a:rPr lang="en-US" sz="2400" dirty="0"/>
              <a:t>Two Methods to Modify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After an ACL is configured, it may need to be modified. ACLs with multiple ACEs can be complex to configure. Sometimes the configured ACE does not yield the expected behaviors. </a:t>
            </a:r>
          </a:p>
          <a:p>
            <a:pPr marL="0" indent="0" algn="l"/>
            <a:r>
              <a:rPr lang="en-US" sz="1600" dirty="0">
                <a:solidFill>
                  <a:srgbClr val="000000"/>
                </a:solidFill>
              </a:rPr>
              <a:t>There are two methods to use when modifying an ACL:</a:t>
            </a:r>
          </a:p>
          <a:p>
            <a:pPr marL="358835" lvl="1" indent="-285750">
              <a:buFont typeface="Arial" panose="020B0604020202020204" pitchFamily="34" charset="0"/>
              <a:buChar char="•"/>
            </a:pPr>
            <a:r>
              <a:rPr lang="en-US" sz="1600" dirty="0">
                <a:solidFill>
                  <a:srgbClr val="000000"/>
                </a:solidFill>
              </a:rPr>
              <a:t>Use a text editor.</a:t>
            </a:r>
          </a:p>
          <a:p>
            <a:pPr marL="358835" lvl="1" indent="-285750">
              <a:buFont typeface="Arial" panose="020B0604020202020204" pitchFamily="34" charset="0"/>
              <a:buChar char="•"/>
            </a:pPr>
            <a:r>
              <a:rPr lang="en-US" sz="1600" dirty="0">
                <a:solidFill>
                  <a:srgbClr val="000000"/>
                </a:solidFill>
              </a:rPr>
              <a:t>Use sequence numbers.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796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r>
              <a:rPr lang="en-US" dirty="0"/>
              <a:t/>
            </a:r>
            <a:br>
              <a:rPr lang="en-US" dirty="0"/>
            </a:br>
            <a:r>
              <a:rPr lang="en-US" sz="2400" dirty="0"/>
              <a:t>Text Editor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212279"/>
          </a:xfrm>
        </p:spPr>
        <p:txBody>
          <a:bodyPr/>
          <a:lstStyle/>
          <a:p>
            <a:pPr marL="0" indent="0" algn="l"/>
            <a:r>
              <a:rPr lang="en-US" sz="1600" dirty="0">
                <a:solidFill>
                  <a:srgbClr val="000000"/>
                </a:solidFill>
              </a:rPr>
              <a:t>ACLs with multiple ACEs should be created in a text editor. This allows you to plan the required ACEs, create the ACL, and then paste it into the router interface. It also simplifies the tasks to edit and fix an ACL.</a:t>
            </a:r>
          </a:p>
          <a:p>
            <a:pPr marL="0" indent="0" algn="l"/>
            <a:r>
              <a:rPr lang="en-US" sz="1600" dirty="0">
                <a:solidFill>
                  <a:srgbClr val="000000"/>
                </a:solidFill>
              </a:rPr>
              <a:t>To correct an error in an ACL:</a:t>
            </a:r>
          </a:p>
          <a:p>
            <a:pPr marL="358835" lvl="1" indent="-285750">
              <a:buFont typeface="Arial" panose="020B0604020202020204" pitchFamily="34" charset="0"/>
              <a:buChar char="•"/>
            </a:pPr>
            <a:r>
              <a:rPr lang="en-US" dirty="0">
                <a:solidFill>
                  <a:srgbClr val="000000"/>
                </a:solidFill>
              </a:rPr>
              <a:t>Copy the ACL from the running configuration and paste it into the text editor.</a:t>
            </a:r>
          </a:p>
          <a:p>
            <a:pPr marL="358835" lvl="1" indent="-285750">
              <a:buFont typeface="Arial" panose="020B0604020202020204" pitchFamily="34" charset="0"/>
              <a:buChar char="•"/>
            </a:pPr>
            <a:r>
              <a:rPr lang="en-US" dirty="0">
                <a:solidFill>
                  <a:srgbClr val="000000"/>
                </a:solidFill>
              </a:rPr>
              <a:t>Make the necessary edits or changes.</a:t>
            </a:r>
          </a:p>
          <a:p>
            <a:pPr marL="358835" lvl="1" indent="-285750">
              <a:buFont typeface="Arial" panose="020B0604020202020204" pitchFamily="34" charset="0"/>
              <a:buChar char="•"/>
            </a:pPr>
            <a:r>
              <a:rPr lang="en-US" dirty="0">
                <a:solidFill>
                  <a:srgbClr val="000000"/>
                </a:solidFill>
              </a:rPr>
              <a:t>Remove the previously configured ACL on the router.</a:t>
            </a:r>
          </a:p>
          <a:p>
            <a:pPr marL="358835" lvl="1" indent="-285750">
              <a:buFont typeface="Arial" panose="020B0604020202020204" pitchFamily="34" charset="0"/>
              <a:buChar char="•"/>
            </a:pPr>
            <a:r>
              <a:rPr lang="en-US" dirty="0">
                <a:solidFill>
                  <a:srgbClr val="000000"/>
                </a:solidFill>
              </a:rPr>
              <a:t>Copy and paste the edited ACL back to the router.</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8A0E04A2-18D2-436D-9425-46AEAFDE79CB}"/>
              </a:ext>
            </a:extLst>
          </p:cNvPr>
          <p:cNvPicPr>
            <a:picLocks noChangeAspect="1"/>
          </p:cNvPicPr>
          <p:nvPr/>
        </p:nvPicPr>
        <p:blipFill>
          <a:blip r:embed="rId4"/>
          <a:stretch>
            <a:fillRect/>
          </a:stretch>
        </p:blipFill>
        <p:spPr>
          <a:xfrm>
            <a:off x="2500310" y="3067698"/>
            <a:ext cx="4143375" cy="790575"/>
          </a:xfrm>
          <a:prstGeom prst="rect">
            <a:avLst/>
          </a:prstGeom>
        </p:spPr>
      </p:pic>
      <p:pic>
        <p:nvPicPr>
          <p:cNvPr id="6" name="Picture 5">
            <a:extLst>
              <a:ext uri="{FF2B5EF4-FFF2-40B4-BE49-F238E27FC236}">
                <a16:creationId xmlns:a16="http://schemas.microsoft.com/office/drawing/2014/main" id="{8AC0954E-7108-4572-83EF-F45EB3FC7569}"/>
              </a:ext>
            </a:extLst>
          </p:cNvPr>
          <p:cNvPicPr>
            <a:picLocks noChangeAspect="1"/>
          </p:cNvPicPr>
          <p:nvPr/>
        </p:nvPicPr>
        <p:blipFill>
          <a:blip r:embed="rId5"/>
          <a:stretch>
            <a:fillRect/>
          </a:stretch>
        </p:blipFill>
        <p:spPr>
          <a:xfrm>
            <a:off x="2500311" y="3929365"/>
            <a:ext cx="4143375" cy="974355"/>
          </a:xfrm>
          <a:prstGeom prst="rect">
            <a:avLst/>
          </a:prstGeom>
        </p:spPr>
      </p:pic>
    </p:spTree>
    <p:custDataLst>
      <p:tags r:id="rId1"/>
    </p:custDataLst>
    <p:extLst>
      <p:ext uri="{BB962C8B-B14F-4D97-AF65-F5344CB8AC3E}">
        <p14:creationId xmlns:p14="http://schemas.microsoft.com/office/powerpoint/2010/main" val="146105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r>
              <a:rPr lang="en-US" dirty="0"/>
              <a:t/>
            </a:r>
            <a:br>
              <a:rPr lang="en-US" dirty="0"/>
            </a:br>
            <a:r>
              <a:rPr lang="en-US" sz="2400" dirty="0"/>
              <a:t>Sequence Number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29676" cy="3073946"/>
          </a:xfrm>
        </p:spPr>
        <p:txBody>
          <a:bodyPr/>
          <a:lstStyle/>
          <a:p>
            <a:pPr marL="0" indent="0" algn="l"/>
            <a:r>
              <a:rPr lang="en-US" sz="1600" dirty="0">
                <a:solidFill>
                  <a:srgbClr val="000000"/>
                </a:solidFill>
              </a:rPr>
              <a:t>An ACL ACE can be deleted or added using the ACL sequence numbers.</a:t>
            </a:r>
          </a:p>
          <a:p>
            <a:pPr marL="285750" indent="-285750" algn="l">
              <a:buFont typeface="Arial" panose="020B0604020202020204" pitchFamily="34" charset="0"/>
              <a:buChar char="•"/>
            </a:pPr>
            <a:r>
              <a:rPr lang="en-US" sz="1600" dirty="0">
                <a:solidFill>
                  <a:srgbClr val="000000"/>
                </a:solidFill>
              </a:rPr>
              <a:t>Use the </a:t>
            </a:r>
            <a:r>
              <a:rPr lang="en-US" sz="1600" b="1" dirty="0" err="1">
                <a:solidFill>
                  <a:srgbClr val="000000"/>
                </a:solidFill>
              </a:rPr>
              <a:t>ip</a:t>
            </a:r>
            <a:r>
              <a:rPr lang="en-US" sz="1600" b="1" dirty="0">
                <a:solidFill>
                  <a:srgbClr val="000000"/>
                </a:solidFill>
              </a:rPr>
              <a:t> access-list standard</a:t>
            </a:r>
            <a:r>
              <a:rPr lang="en-US" sz="1600" dirty="0">
                <a:solidFill>
                  <a:srgbClr val="000000"/>
                </a:solidFill>
              </a:rPr>
              <a:t> command to edit an ACL. </a:t>
            </a:r>
          </a:p>
          <a:p>
            <a:pPr marL="285750" indent="-285750" algn="l">
              <a:buFont typeface="Arial" panose="020B0604020202020204" pitchFamily="34" charset="0"/>
              <a:buChar char="•"/>
            </a:pPr>
            <a:r>
              <a:rPr lang="en-US" sz="1600" dirty="0">
                <a:solidFill>
                  <a:srgbClr val="000000"/>
                </a:solidFill>
              </a:rPr>
              <a:t>Statements cannot be overwritten using an existing sequence number. The current statement must be deleted first with the </a:t>
            </a:r>
            <a:r>
              <a:rPr lang="en-US" sz="1600" b="1" dirty="0">
                <a:solidFill>
                  <a:srgbClr val="000000"/>
                </a:solidFill>
              </a:rPr>
              <a:t>no 10</a:t>
            </a:r>
            <a:r>
              <a:rPr lang="en-US" sz="1600" dirty="0">
                <a:solidFill>
                  <a:srgbClr val="000000"/>
                </a:solidFill>
              </a:rPr>
              <a:t> command. Then the correct ACE can be added using sequence number.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A36AF0E4-C501-487A-BE81-3C615B244553}"/>
              </a:ext>
            </a:extLst>
          </p:cNvPr>
          <p:cNvPicPr>
            <a:picLocks noChangeAspect="1"/>
          </p:cNvPicPr>
          <p:nvPr/>
        </p:nvPicPr>
        <p:blipFill>
          <a:blip r:embed="rId4"/>
          <a:stretch>
            <a:fillRect/>
          </a:stretch>
        </p:blipFill>
        <p:spPr>
          <a:xfrm>
            <a:off x="4778203" y="875692"/>
            <a:ext cx="3933825" cy="952500"/>
          </a:xfrm>
          <a:prstGeom prst="rect">
            <a:avLst/>
          </a:prstGeom>
        </p:spPr>
      </p:pic>
      <p:pic>
        <p:nvPicPr>
          <p:cNvPr id="6" name="Picture 5">
            <a:extLst>
              <a:ext uri="{FF2B5EF4-FFF2-40B4-BE49-F238E27FC236}">
                <a16:creationId xmlns:a16="http://schemas.microsoft.com/office/drawing/2014/main" id="{BF5389D6-EE99-4FDA-916D-14E67A5CD925}"/>
              </a:ext>
            </a:extLst>
          </p:cNvPr>
          <p:cNvPicPr>
            <a:picLocks noChangeAspect="1"/>
          </p:cNvPicPr>
          <p:nvPr/>
        </p:nvPicPr>
        <p:blipFill>
          <a:blip r:embed="rId5"/>
          <a:stretch>
            <a:fillRect/>
          </a:stretch>
        </p:blipFill>
        <p:spPr>
          <a:xfrm>
            <a:off x="4778203" y="1972047"/>
            <a:ext cx="3933825" cy="1957318"/>
          </a:xfrm>
          <a:prstGeom prst="rect">
            <a:avLst/>
          </a:prstGeom>
        </p:spPr>
      </p:pic>
    </p:spTree>
    <p:custDataLst>
      <p:tags r:id="rId1"/>
    </p:custDataLst>
    <p:extLst>
      <p:ext uri="{BB962C8B-B14F-4D97-AF65-F5344CB8AC3E}">
        <p14:creationId xmlns:p14="http://schemas.microsoft.com/office/powerpoint/2010/main" val="305624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r>
              <a:rPr lang="en-US" dirty="0"/>
              <a:t/>
            </a:r>
            <a:br>
              <a:rPr lang="en-US" dirty="0"/>
            </a:br>
            <a:r>
              <a:rPr lang="en-US" sz="2400" dirty="0"/>
              <a:t>Modify a Named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731838"/>
          </a:xfrm>
        </p:spPr>
        <p:txBody>
          <a:bodyPr/>
          <a:lstStyle/>
          <a:p>
            <a:pPr marL="0" indent="0" algn="l"/>
            <a:r>
              <a:rPr lang="en-US" sz="1600" dirty="0">
                <a:solidFill>
                  <a:srgbClr val="000000"/>
                </a:solidFill>
              </a:rPr>
              <a:t>Named ACLs can also use sequence numbers to delete and add ACEs. In the example an ACE is added to deny hosts 192.168.10.11.</a:t>
            </a:r>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B88ECA7-FA3D-4C9D-8AFA-6D3535947AF9}"/>
              </a:ext>
            </a:extLst>
          </p:cNvPr>
          <p:cNvPicPr>
            <a:picLocks noChangeAspect="1"/>
          </p:cNvPicPr>
          <p:nvPr/>
        </p:nvPicPr>
        <p:blipFill>
          <a:blip r:embed="rId4"/>
          <a:stretch>
            <a:fillRect/>
          </a:stretch>
        </p:blipFill>
        <p:spPr>
          <a:xfrm>
            <a:off x="2586036" y="1684803"/>
            <a:ext cx="4114800" cy="828881"/>
          </a:xfrm>
          <a:prstGeom prst="rect">
            <a:avLst/>
          </a:prstGeom>
        </p:spPr>
      </p:pic>
      <p:pic>
        <p:nvPicPr>
          <p:cNvPr id="6" name="Picture 5">
            <a:extLst>
              <a:ext uri="{FF2B5EF4-FFF2-40B4-BE49-F238E27FC236}">
                <a16:creationId xmlns:a16="http://schemas.microsoft.com/office/drawing/2014/main" id="{2215B885-4618-4B4D-ACE1-A90282989C29}"/>
              </a:ext>
            </a:extLst>
          </p:cNvPr>
          <p:cNvPicPr>
            <a:picLocks noChangeAspect="1"/>
          </p:cNvPicPr>
          <p:nvPr/>
        </p:nvPicPr>
        <p:blipFill>
          <a:blip r:embed="rId5"/>
          <a:stretch>
            <a:fillRect/>
          </a:stretch>
        </p:blipFill>
        <p:spPr>
          <a:xfrm>
            <a:off x="2586036" y="2548422"/>
            <a:ext cx="4114800" cy="2162175"/>
          </a:xfrm>
          <a:prstGeom prst="rect">
            <a:avLst/>
          </a:prstGeom>
        </p:spPr>
      </p:pic>
    </p:spTree>
    <p:custDataLst>
      <p:tags r:id="rId1"/>
    </p:custDataLst>
    <p:extLst>
      <p:ext uri="{BB962C8B-B14F-4D97-AF65-F5344CB8AC3E}">
        <p14:creationId xmlns:p14="http://schemas.microsoft.com/office/powerpoint/2010/main" val="7125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r>
              <a:rPr lang="en-US" dirty="0"/>
              <a:t/>
            </a:r>
            <a:br>
              <a:rPr lang="en-US" dirty="0"/>
            </a:br>
            <a:r>
              <a:rPr lang="en-US" sz="2400" dirty="0"/>
              <a:t>ACL Statistics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in the example shows statistics for each statement that has been matched. </a:t>
            </a:r>
          </a:p>
          <a:p>
            <a:pPr marL="285750" indent="-285750" algn="l">
              <a:buFont typeface="Arial" panose="020B0604020202020204" pitchFamily="34" charset="0"/>
              <a:buChar char="•"/>
            </a:pPr>
            <a:r>
              <a:rPr lang="en-US" sz="1400" dirty="0">
                <a:solidFill>
                  <a:srgbClr val="000000"/>
                </a:solidFill>
              </a:rPr>
              <a:t>The deny ACE has been matched 20 times and the permit ACE has been matched 64 times.</a:t>
            </a:r>
          </a:p>
          <a:p>
            <a:pPr marL="285750" indent="-285750" algn="l">
              <a:buFont typeface="Arial" panose="020B0604020202020204" pitchFamily="34" charset="0"/>
              <a:buChar char="•"/>
            </a:pPr>
            <a:r>
              <a:rPr lang="en-US" sz="1400" dirty="0">
                <a:solidFill>
                  <a:srgbClr val="000000"/>
                </a:solidFill>
              </a:rPr>
              <a:t>Note that the implied deny any statement does not display any statistics. To track how many implicit denied packets have been matched, you must manually configure the </a:t>
            </a:r>
            <a:r>
              <a:rPr lang="en-US" sz="1400" b="1" dirty="0">
                <a:solidFill>
                  <a:srgbClr val="000000"/>
                </a:solidFill>
              </a:rPr>
              <a:t>deny any</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Use the </a:t>
            </a:r>
            <a:r>
              <a:rPr lang="en-US" sz="1400" b="1" dirty="0">
                <a:solidFill>
                  <a:srgbClr val="000000"/>
                </a:solidFill>
              </a:rPr>
              <a:t>clear access-list counters</a:t>
            </a:r>
            <a:r>
              <a:rPr lang="en-US" sz="1400" dirty="0">
                <a:solidFill>
                  <a:srgbClr val="000000"/>
                </a:solidFill>
              </a:rPr>
              <a:t> command to clear the ACL statistics.</a:t>
            </a:r>
          </a:p>
        </p:txBody>
      </p:sp>
      <p:pic>
        <p:nvPicPr>
          <p:cNvPr id="5" name="Picture 4">
            <a:extLst>
              <a:ext uri="{FF2B5EF4-FFF2-40B4-BE49-F238E27FC236}">
                <a16:creationId xmlns:a16="http://schemas.microsoft.com/office/drawing/2014/main" id="{B731C286-09A7-4838-AAC7-41EFCC4CC61B}"/>
              </a:ext>
            </a:extLst>
          </p:cNvPr>
          <p:cNvPicPr>
            <a:picLocks noChangeAspect="1"/>
          </p:cNvPicPr>
          <p:nvPr/>
        </p:nvPicPr>
        <p:blipFill>
          <a:blip r:embed="rId4"/>
          <a:stretch>
            <a:fillRect/>
          </a:stretch>
        </p:blipFill>
        <p:spPr>
          <a:xfrm>
            <a:off x="2147886" y="2571750"/>
            <a:ext cx="4848225" cy="1943100"/>
          </a:xfrm>
          <a:prstGeom prst="rect">
            <a:avLst/>
          </a:prstGeom>
        </p:spPr>
      </p:pic>
    </p:spTree>
    <p:custDataLst>
      <p:tags r:id="rId1"/>
    </p:custDataLst>
    <p:extLst>
      <p:ext uri="{BB962C8B-B14F-4D97-AF65-F5344CB8AC3E}">
        <p14:creationId xmlns:p14="http://schemas.microsoft.com/office/powerpoint/2010/main" val="287970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r>
              <a:rPr lang="en-US" dirty="0"/>
              <a:t/>
            </a:r>
            <a:br>
              <a:rPr lang="en-US" dirty="0"/>
            </a:br>
            <a:r>
              <a:rPr lang="en-US" sz="2400" dirty="0"/>
              <a:t>Packet Tracer – Configure and Modify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Devices and Verify Connectivity.</a:t>
            </a:r>
          </a:p>
          <a:p>
            <a:pPr marL="342900" indent="-342900" algn="l">
              <a:buFont typeface="Arial" panose="020B0604020202020204" pitchFamily="34" charset="0"/>
              <a:buChar char="•"/>
            </a:pPr>
            <a:r>
              <a:rPr lang="en-US" sz="1600" dirty="0">
                <a:solidFill>
                  <a:srgbClr val="000000"/>
                </a:solidFill>
              </a:rPr>
              <a:t>Configure and Verify Standard Numbered and Named ACLs.</a:t>
            </a:r>
          </a:p>
          <a:p>
            <a:pPr marL="342900" indent="-342900" algn="l">
              <a:buFont typeface="Arial" panose="020B0604020202020204" pitchFamily="34" charset="0"/>
              <a:buChar char="•"/>
            </a:pPr>
            <a:r>
              <a:rPr lang="en-US" sz="1600" dirty="0">
                <a:solidFill>
                  <a:srgbClr val="000000"/>
                </a:solidFill>
              </a:rPr>
              <a:t>Modify a Standard ACL.</a:t>
            </a:r>
          </a:p>
        </p:txBody>
      </p:sp>
    </p:spTree>
    <p:custDataLst>
      <p:tags r:id="rId1"/>
    </p:custDataLst>
    <p:extLst>
      <p:ext uri="{BB962C8B-B14F-4D97-AF65-F5344CB8AC3E}">
        <p14:creationId xmlns:p14="http://schemas.microsoft.com/office/powerpoint/2010/main" val="3857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31089"/>
            <a:ext cx="7598042" cy="1386711"/>
          </a:xfrm>
        </p:spPr>
        <p:txBody>
          <a:bodyPr/>
          <a:lstStyle/>
          <a:p>
            <a:r>
              <a:rPr lang="en-US" dirty="0">
                <a:solidFill>
                  <a:schemeClr val="accent5">
                    <a:lumMod val="40000"/>
                    <a:lumOff val="60000"/>
                  </a:schemeClr>
                </a:solidFill>
              </a:rPr>
              <a:t>5.1 Configure Standard IPv4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Secure VTY Ports with a Standard IPv4 ACL</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r>
              <a:rPr lang="en-US" dirty="0"/>
              <a:t/>
            </a:r>
            <a:br>
              <a:rPr lang="en-US" dirty="0"/>
            </a:br>
            <a:r>
              <a:rPr lang="en-US" sz="2400" dirty="0"/>
              <a:t>The access-class Command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58576"/>
          </a:xfrm>
        </p:spPr>
        <p:txBody>
          <a:bodyPr/>
          <a:lstStyle/>
          <a:p>
            <a:pPr marL="0" indent="0" algn="l"/>
            <a:r>
              <a:rPr lang="en-US" sz="1600" dirty="0">
                <a:solidFill>
                  <a:srgbClr val="000000"/>
                </a:solidFill>
              </a:rPr>
              <a:t>A standard ACL can secure remote administrative access to a device using the vty lines by implementing the following two steps:</a:t>
            </a:r>
          </a:p>
          <a:p>
            <a:pPr marL="285750" indent="-285750" algn="l">
              <a:buFont typeface="Arial" panose="020B0604020202020204" pitchFamily="34" charset="0"/>
              <a:buChar char="•"/>
            </a:pPr>
            <a:r>
              <a:rPr lang="en-US" sz="1400" dirty="0">
                <a:solidFill>
                  <a:srgbClr val="000000"/>
                </a:solidFill>
              </a:rPr>
              <a:t>Create an ACL to identify which administrative hosts should be allowed remote access.</a:t>
            </a:r>
          </a:p>
          <a:p>
            <a:pPr marL="285750" indent="-285750" algn="l">
              <a:buFont typeface="Arial" panose="020B0604020202020204" pitchFamily="34" charset="0"/>
              <a:buChar char="•"/>
            </a:pPr>
            <a:r>
              <a:rPr lang="en-US" sz="1400" dirty="0">
                <a:solidFill>
                  <a:srgbClr val="000000"/>
                </a:solidFill>
              </a:rPr>
              <a:t>Apply the ACL to incoming traffic on the </a:t>
            </a:r>
            <a:r>
              <a:rPr lang="en-US" sz="1400" dirty="0" err="1">
                <a:solidFill>
                  <a:srgbClr val="000000"/>
                </a:solidFill>
              </a:rPr>
              <a:t>vty</a:t>
            </a:r>
            <a:r>
              <a:rPr lang="en-US" sz="1400" dirty="0">
                <a:solidFill>
                  <a:srgbClr val="000000"/>
                </a:solidFill>
              </a:rPr>
              <a:t> lines.</a:t>
            </a:r>
          </a:p>
          <a:p>
            <a:pPr marL="0" indent="0" algn="l"/>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7671A2C-FA52-454C-B26F-580839610121}"/>
              </a:ext>
            </a:extLst>
          </p:cNvPr>
          <p:cNvPicPr>
            <a:picLocks noChangeAspect="1"/>
          </p:cNvPicPr>
          <p:nvPr/>
        </p:nvPicPr>
        <p:blipFill>
          <a:blip r:embed="rId4"/>
          <a:stretch>
            <a:fillRect/>
          </a:stretch>
        </p:blipFill>
        <p:spPr>
          <a:xfrm>
            <a:off x="1528761" y="2362200"/>
            <a:ext cx="6086475" cy="209550"/>
          </a:xfrm>
          <a:prstGeom prst="rect">
            <a:avLst/>
          </a:prstGeom>
        </p:spPr>
      </p:pic>
    </p:spTree>
    <p:custDataLst>
      <p:tags r:id="rId1"/>
    </p:custDataLst>
    <p:extLst>
      <p:ext uri="{BB962C8B-B14F-4D97-AF65-F5344CB8AC3E}">
        <p14:creationId xmlns:p14="http://schemas.microsoft.com/office/powerpoint/2010/main" val="385423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r>
              <a:rPr lang="en-US" dirty="0"/>
              <a:t/>
            </a:r>
            <a:br>
              <a:rPr lang="en-US" dirty="0"/>
            </a:br>
            <a:r>
              <a:rPr lang="en-US" sz="2400" dirty="0"/>
              <a:t>Secure VTY Access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5431" y="605252"/>
            <a:ext cx="4023490" cy="1230836"/>
          </a:xfrm>
        </p:spPr>
        <p:txBody>
          <a:bodyPr/>
          <a:lstStyle/>
          <a:p>
            <a:pPr marL="0" indent="0" algn="l"/>
            <a:r>
              <a:rPr lang="en-US" sz="1600" dirty="0">
                <a:solidFill>
                  <a:srgbClr val="000000"/>
                </a:solidFill>
              </a:rPr>
              <a:t>This example demonstrates how to configure an ACL to filter </a:t>
            </a:r>
            <a:r>
              <a:rPr lang="en-US" sz="1600" dirty="0" err="1">
                <a:solidFill>
                  <a:srgbClr val="000000"/>
                </a:solidFill>
              </a:rPr>
              <a:t>vty</a:t>
            </a:r>
            <a:r>
              <a:rPr lang="en-US" sz="1600" dirty="0">
                <a:solidFill>
                  <a:srgbClr val="000000"/>
                </a:solidFill>
              </a:rPr>
              <a:t> traffic.</a:t>
            </a:r>
          </a:p>
          <a:p>
            <a:pPr marL="285750" indent="-285750" algn="l">
              <a:buFont typeface="Arial" panose="020B0604020202020204" pitchFamily="34" charset="0"/>
              <a:buChar char="•"/>
            </a:pPr>
            <a:r>
              <a:rPr lang="en-US" sz="1600" dirty="0">
                <a:solidFill>
                  <a:srgbClr val="000000"/>
                </a:solidFill>
              </a:rPr>
              <a:t>First, a local database entry for a user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class </a:t>
            </a:r>
            <a:r>
              <a:rPr lang="en-US" sz="1600" dirty="0">
                <a:solidFill>
                  <a:srgbClr val="000000"/>
                </a:solidFill>
              </a:rPr>
              <a:t>is configured.</a:t>
            </a:r>
          </a:p>
          <a:p>
            <a:pPr marL="285750" indent="-285750" algn="l">
              <a:buFont typeface="Arial" panose="020B0604020202020204" pitchFamily="34" charset="0"/>
              <a:buChar char="•"/>
            </a:pPr>
            <a:r>
              <a:rPr lang="en-US" sz="1600" dirty="0">
                <a:solidFill>
                  <a:srgbClr val="000000"/>
                </a:solidFill>
              </a:rPr>
              <a:t>The </a:t>
            </a:r>
            <a:r>
              <a:rPr lang="en-US" sz="1600" dirty="0" err="1">
                <a:solidFill>
                  <a:srgbClr val="000000"/>
                </a:solidFill>
              </a:rPr>
              <a:t>vty</a:t>
            </a:r>
            <a:r>
              <a:rPr lang="en-US" sz="1600" dirty="0">
                <a:solidFill>
                  <a:srgbClr val="000000"/>
                </a:solidFill>
              </a:rPr>
              <a:t> lines on R1 are configured to use the local database for authentication, permit </a:t>
            </a:r>
            <a:r>
              <a:rPr lang="en-US" sz="1600" dirty="0" smtClean="0">
                <a:solidFill>
                  <a:srgbClr val="000000"/>
                </a:solidFill>
              </a:rPr>
              <a:t>telnet </a:t>
            </a:r>
            <a:r>
              <a:rPr lang="en-US" sz="1600" dirty="0">
                <a:solidFill>
                  <a:srgbClr val="000000"/>
                </a:solidFill>
              </a:rPr>
              <a:t>traffic, and use the ADMIN-HOST ACL to restrict traffic</a:t>
            </a:r>
            <a:r>
              <a:rPr lang="en-US" sz="1600" dirty="0" smtClean="0">
                <a:solidFill>
                  <a:srgbClr val="000000"/>
                </a:solidFill>
              </a:rPr>
              <a:t>.</a:t>
            </a:r>
          </a:p>
          <a:p>
            <a:pPr marL="285750" indent="-285750" algn="l">
              <a:buFont typeface="Arial" panose="020B0604020202020204" pitchFamily="34" charset="0"/>
              <a:buChar char="•"/>
            </a:pPr>
            <a:r>
              <a:rPr lang="en-US" sz="1600" dirty="0">
                <a:solidFill>
                  <a:schemeClr val="tx1">
                    <a:lumMod val="50000"/>
                  </a:schemeClr>
                </a:solidFill>
              </a:rPr>
              <a:t>In a production environment, you would set the </a:t>
            </a:r>
            <a:r>
              <a:rPr lang="en-US" sz="1600" dirty="0" err="1">
                <a:solidFill>
                  <a:schemeClr val="tx1">
                    <a:lumMod val="50000"/>
                  </a:schemeClr>
                </a:solidFill>
              </a:rPr>
              <a:t>vty</a:t>
            </a:r>
            <a:r>
              <a:rPr lang="en-US" sz="1600" dirty="0">
                <a:solidFill>
                  <a:schemeClr val="tx1">
                    <a:lumMod val="50000"/>
                  </a:schemeClr>
                </a:solidFill>
              </a:rPr>
              <a:t> lines to only allow SSH, as shown in the example.</a:t>
            </a:r>
            <a:endParaRPr lang="en-US" sz="1600" dirty="0">
              <a:solidFill>
                <a:schemeClr val="tx1">
                  <a:lumMod val="50000"/>
                </a:schemeClr>
              </a:solidFill>
            </a:endParaRPr>
          </a:p>
          <a:p>
            <a:pPr marL="0" indent="0" algn="l"/>
            <a:endParaRPr lang="en-US" sz="1600" dirty="0">
              <a:solidFill>
                <a:schemeClr val="tx1">
                  <a:lumMod val="50000"/>
                </a:schemeClr>
              </a:solidFill>
            </a:endParaRPr>
          </a:p>
        </p:txBody>
      </p:sp>
      <p:pic>
        <p:nvPicPr>
          <p:cNvPr id="5" name="Picture 4">
            <a:extLst>
              <a:ext uri="{FF2B5EF4-FFF2-40B4-BE49-F238E27FC236}">
                <a16:creationId xmlns:a16="http://schemas.microsoft.com/office/drawing/2014/main" id="{37499EEB-5FEB-4E4F-8891-8C0C13CFEE19}"/>
              </a:ext>
            </a:extLst>
          </p:cNvPr>
          <p:cNvPicPr>
            <a:picLocks noChangeAspect="1"/>
          </p:cNvPicPr>
          <p:nvPr/>
        </p:nvPicPr>
        <p:blipFill>
          <a:blip r:embed="rId4"/>
          <a:stretch>
            <a:fillRect/>
          </a:stretch>
        </p:blipFill>
        <p:spPr>
          <a:xfrm>
            <a:off x="4172744" y="605252"/>
            <a:ext cx="4724400" cy="2333625"/>
          </a:xfrm>
          <a:prstGeom prst="rect">
            <a:avLst/>
          </a:prstGeom>
        </p:spPr>
      </p:pic>
      <p:pic>
        <p:nvPicPr>
          <p:cNvPr id="2" name="Afbeelding 1"/>
          <p:cNvPicPr>
            <a:picLocks noChangeAspect="1"/>
          </p:cNvPicPr>
          <p:nvPr/>
        </p:nvPicPr>
        <p:blipFill>
          <a:blip r:embed="rId5"/>
          <a:stretch>
            <a:fillRect/>
          </a:stretch>
        </p:blipFill>
        <p:spPr>
          <a:xfrm>
            <a:off x="4267469" y="3195996"/>
            <a:ext cx="3438525" cy="1304925"/>
          </a:xfrm>
          <a:prstGeom prst="rect">
            <a:avLst/>
          </a:prstGeom>
        </p:spPr>
      </p:pic>
    </p:spTree>
    <p:custDataLst>
      <p:tags r:id="rId1"/>
    </p:custDataLst>
    <p:extLst>
      <p:ext uri="{BB962C8B-B14F-4D97-AF65-F5344CB8AC3E}">
        <p14:creationId xmlns:p14="http://schemas.microsoft.com/office/powerpoint/2010/main" val="195786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r>
              <a:rPr lang="en-US" dirty="0"/>
              <a:t/>
            </a:r>
            <a:br>
              <a:rPr lang="en-US" dirty="0"/>
            </a:br>
            <a:r>
              <a:rPr lang="en-US" sz="2400" dirty="0"/>
              <a:t>Verify the VTY Port is Secured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302421"/>
          </a:xfrm>
        </p:spPr>
        <p:txBody>
          <a:bodyPr/>
          <a:lstStyle/>
          <a:p>
            <a:pPr marL="0" indent="0" algn="l"/>
            <a:r>
              <a:rPr lang="en-US" sz="1600" dirty="0">
                <a:solidFill>
                  <a:srgbClr val="000000"/>
                </a:solidFill>
              </a:rPr>
              <a:t>After an ACL to restrict access to the </a:t>
            </a:r>
            <a:r>
              <a:rPr lang="en-US" sz="1600" dirty="0" err="1">
                <a:solidFill>
                  <a:srgbClr val="000000"/>
                </a:solidFill>
              </a:rPr>
              <a:t>vty</a:t>
            </a:r>
            <a:r>
              <a:rPr lang="en-US" sz="1600" dirty="0">
                <a:solidFill>
                  <a:srgbClr val="000000"/>
                </a:solidFill>
              </a:rPr>
              <a:t> lines is configured, it is important to verify it works as expected</a:t>
            </a:r>
            <a:r>
              <a:rPr lang="en-US" sz="1600" dirty="0" smtClean="0">
                <a:solidFill>
                  <a:srgbClr val="000000"/>
                </a:solidFill>
              </a:rPr>
              <a:t>. </a:t>
            </a:r>
            <a:r>
              <a:rPr lang="en-US" sz="1600" dirty="0" smtClean="0">
                <a:solidFill>
                  <a:srgbClr val="000000"/>
                </a:solidFill>
                <a:sym typeface="Wingdings" panose="05000000000000000000" pitchFamily="2" charset="2"/>
              </a:rPr>
              <a:t> </a:t>
            </a:r>
            <a:r>
              <a:rPr lang="en-US" sz="1600" dirty="0" err="1" smtClean="0">
                <a:solidFill>
                  <a:srgbClr val="000000"/>
                </a:solidFill>
                <a:sym typeface="Wingdings" panose="05000000000000000000" pitchFamily="2" charset="2"/>
              </a:rPr>
              <a:t>zie</a:t>
            </a:r>
            <a:r>
              <a:rPr lang="en-US" sz="1600" dirty="0" smtClean="0">
                <a:solidFill>
                  <a:srgbClr val="000000"/>
                </a:solidFill>
                <a:sym typeface="Wingdings" panose="05000000000000000000" pitchFamily="2" charset="2"/>
              </a:rPr>
              <a:t> cursus </a:t>
            </a:r>
            <a:r>
              <a:rPr lang="en-US" sz="1600" dirty="0" err="1" smtClean="0">
                <a:solidFill>
                  <a:srgbClr val="000000"/>
                </a:solidFill>
                <a:sym typeface="Wingdings" panose="05000000000000000000" pitchFamily="2" charset="2"/>
              </a:rPr>
              <a:t>voor</a:t>
            </a:r>
            <a:r>
              <a:rPr lang="en-US" sz="1600" dirty="0" smtClean="0">
                <a:solidFill>
                  <a:srgbClr val="000000"/>
                </a:solidFill>
                <a:sym typeface="Wingdings" panose="05000000000000000000" pitchFamily="2" charset="2"/>
              </a:rPr>
              <a:t> de </a:t>
            </a:r>
            <a:r>
              <a:rPr lang="en-US" sz="1600" dirty="0" err="1" smtClean="0">
                <a:solidFill>
                  <a:srgbClr val="000000"/>
                </a:solidFill>
                <a:sym typeface="Wingdings" panose="05000000000000000000" pitchFamily="2" charset="2"/>
              </a:rPr>
              <a:t>werking</a:t>
            </a:r>
            <a:r>
              <a:rPr lang="en-US" sz="1600" dirty="0" smtClean="0">
                <a:solidFill>
                  <a:srgbClr val="000000"/>
                </a:solidFill>
                <a:sym typeface="Wingdings" panose="05000000000000000000" pitchFamily="2" charset="2"/>
              </a:rPr>
              <a:t> op de PC!</a:t>
            </a:r>
            <a:endParaRPr lang="en-US" sz="1600" dirty="0">
              <a:solidFill>
                <a:srgbClr val="000000"/>
              </a:solidFill>
            </a:endParaRPr>
          </a:p>
          <a:p>
            <a:pPr marL="0" indent="0" algn="l"/>
            <a:endParaRPr lang="en-US" sz="1600" dirty="0">
              <a:solidFill>
                <a:srgbClr val="000000"/>
              </a:solidFill>
            </a:endParaRPr>
          </a:p>
          <a:p>
            <a:pPr marL="0" indent="0" algn="l"/>
            <a:r>
              <a:rPr lang="en-US" sz="1600" dirty="0">
                <a:solidFill>
                  <a:srgbClr val="000000"/>
                </a:solidFill>
              </a:rPr>
              <a:t>To verify the ACL statistics, issue the </a:t>
            </a:r>
            <a:r>
              <a:rPr lang="en-US" sz="1600" b="1" dirty="0">
                <a:solidFill>
                  <a:srgbClr val="000000"/>
                </a:solidFill>
              </a:rPr>
              <a:t>show access-lists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The match in the permit line of the output is a result of a successful SSH connection by host with IP address 192.168.10.10. </a:t>
            </a:r>
          </a:p>
          <a:p>
            <a:pPr marL="285750" indent="-285750" algn="l">
              <a:buFont typeface="Arial" panose="020B0604020202020204" pitchFamily="34" charset="0"/>
              <a:buChar char="•"/>
            </a:pPr>
            <a:r>
              <a:rPr lang="en-US" sz="1600" dirty="0">
                <a:solidFill>
                  <a:srgbClr val="000000"/>
                </a:solidFill>
              </a:rPr>
              <a:t>The match in the deny statement is due to the failed attempt to create a SSH connection from a device on another network.</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20089A43-24DD-404C-B3D0-B41B7103795E}"/>
              </a:ext>
            </a:extLst>
          </p:cNvPr>
          <p:cNvPicPr>
            <a:picLocks noChangeAspect="1"/>
          </p:cNvPicPr>
          <p:nvPr/>
        </p:nvPicPr>
        <p:blipFill>
          <a:blip r:embed="rId4"/>
          <a:stretch>
            <a:fillRect/>
          </a:stretch>
        </p:blipFill>
        <p:spPr>
          <a:xfrm>
            <a:off x="862011" y="3157840"/>
            <a:ext cx="7419975" cy="1543050"/>
          </a:xfrm>
          <a:prstGeom prst="rect">
            <a:avLst/>
          </a:prstGeom>
        </p:spPr>
      </p:pic>
    </p:spTree>
    <p:custDataLst>
      <p:tags r:id="rId1"/>
    </p:custDataLst>
    <p:extLst>
      <p:ext uri="{BB962C8B-B14F-4D97-AF65-F5344CB8AC3E}">
        <p14:creationId xmlns:p14="http://schemas.microsoft.com/office/powerpoint/2010/main" val="203564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54238"/>
            <a:ext cx="7848344" cy="1363562"/>
          </a:xfrm>
        </p:spPr>
        <p:txBody>
          <a:bodyPr/>
          <a:lstStyle/>
          <a:p>
            <a:r>
              <a:rPr lang="en-US" dirty="0">
                <a:solidFill>
                  <a:schemeClr val="accent5">
                    <a:lumMod val="40000"/>
                    <a:lumOff val="60000"/>
                  </a:schemeClr>
                </a:solidFill>
              </a:rPr>
              <a:t>5.4 Configure Extended IPv4 ACLs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800" dirty="0">
                <a:solidFill>
                  <a:srgbClr val="000000"/>
                </a:solidFill>
              </a:rPr>
              <a:t>Extended ACLs provide a greater degree of control. They can filter on source address, destination address, protocol (i.e., IP, TCP, UDP, ICMP), and port number.</a:t>
            </a:r>
          </a:p>
          <a:p>
            <a:pPr marL="0" indent="0" algn="l"/>
            <a:endParaRPr lang="en-US" sz="1800" dirty="0">
              <a:solidFill>
                <a:srgbClr val="000000"/>
              </a:solidFill>
            </a:endParaRPr>
          </a:p>
          <a:p>
            <a:pPr marL="0" indent="0" algn="l"/>
            <a:r>
              <a:rPr lang="en-US" sz="1800" dirty="0">
                <a:solidFill>
                  <a:srgbClr val="000000"/>
                </a:solidFill>
              </a:rPr>
              <a:t>Extended ACLs can be created as:</a:t>
            </a:r>
          </a:p>
          <a:p>
            <a:pPr marL="285750" indent="-285750" algn="l">
              <a:buFont typeface="Arial" panose="020B0604020202020204" pitchFamily="34" charset="0"/>
              <a:buChar char="•"/>
            </a:pPr>
            <a:r>
              <a:rPr lang="en-US" sz="1600" b="1" dirty="0">
                <a:solidFill>
                  <a:srgbClr val="000000"/>
                </a:solidFill>
              </a:rPr>
              <a:t>Numbered Extended ACL</a:t>
            </a:r>
            <a:r>
              <a:rPr lang="en-US" sz="1600" dirty="0">
                <a:solidFill>
                  <a:srgbClr val="000000"/>
                </a:solidFill>
              </a:rPr>
              <a:t> - Created using the </a:t>
            </a:r>
            <a:r>
              <a:rPr lang="en-US" sz="1600" b="1" dirty="0">
                <a:solidFill>
                  <a:srgbClr val="000000"/>
                </a:solidFill>
              </a:rPr>
              <a:t>access-list</a:t>
            </a:r>
            <a:r>
              <a:rPr lang="en-US" sz="1600" dirty="0">
                <a:solidFill>
                  <a:srgbClr val="000000"/>
                </a:solidFill>
              </a:rPr>
              <a:t> </a:t>
            </a:r>
            <a:r>
              <a:rPr lang="en-US" sz="1600" i="1" dirty="0">
                <a:solidFill>
                  <a:srgbClr val="000000"/>
                </a:solidFill>
              </a:rPr>
              <a:t>access-list-number</a:t>
            </a:r>
            <a:r>
              <a:rPr lang="en-US" sz="1600" dirty="0">
                <a:solidFill>
                  <a:srgbClr val="000000"/>
                </a:solidFill>
              </a:rPr>
              <a:t> global configuration command.</a:t>
            </a:r>
          </a:p>
          <a:p>
            <a:pPr marL="285750" indent="-285750" algn="l">
              <a:buFont typeface="Arial" panose="020B0604020202020204" pitchFamily="34" charset="0"/>
              <a:buChar char="•"/>
            </a:pPr>
            <a:r>
              <a:rPr lang="en-US" sz="1600" b="1" dirty="0">
                <a:solidFill>
                  <a:srgbClr val="000000"/>
                </a:solidFill>
              </a:rPr>
              <a:t>Named Extended ACL</a:t>
            </a:r>
            <a:r>
              <a:rPr lang="en-US" sz="1600" dirty="0">
                <a:solidFill>
                  <a:srgbClr val="000000"/>
                </a:solidFill>
              </a:rPr>
              <a:t> - Created using the </a:t>
            </a:r>
            <a:r>
              <a:rPr lang="en-US" sz="1600" b="1" dirty="0" err="1">
                <a:solidFill>
                  <a:srgbClr val="000000"/>
                </a:solidFill>
              </a:rPr>
              <a:t>ip</a:t>
            </a:r>
            <a:r>
              <a:rPr lang="en-US" sz="1600" b="1" dirty="0">
                <a:solidFill>
                  <a:srgbClr val="000000"/>
                </a:solidFill>
              </a:rPr>
              <a:t> access-list extended</a:t>
            </a:r>
            <a:r>
              <a:rPr lang="en-US" sz="1600" dirty="0">
                <a:solidFill>
                  <a:srgbClr val="000000"/>
                </a:solidFill>
              </a:rPr>
              <a:t> </a:t>
            </a:r>
            <a:r>
              <a:rPr lang="en-US" sz="1600" i="1" dirty="0">
                <a:solidFill>
                  <a:srgbClr val="000000"/>
                </a:solidFill>
              </a:rPr>
              <a:t>access-list-name</a:t>
            </a:r>
            <a:r>
              <a:rPr lang="en-US" sz="1600" dirty="0">
                <a:solidFill>
                  <a:srgbClr val="000000"/>
                </a:solidFill>
              </a:rPr>
              <a:t>.</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35284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Protocols and Ports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3557093"/>
          </a:xfrm>
        </p:spPr>
        <p:txBody>
          <a:bodyPr/>
          <a:lstStyle/>
          <a:p>
            <a:pPr marL="0" indent="0" algn="l"/>
            <a:r>
              <a:rPr lang="en-US" sz="1600" dirty="0">
                <a:solidFill>
                  <a:srgbClr val="000000"/>
                </a:solidFill>
              </a:rPr>
              <a:t>Extended ACLs can filter on internet protocols and ports. Use the </a:t>
            </a:r>
            <a:r>
              <a:rPr lang="en-US" sz="1600" b="1" dirty="0">
                <a:solidFill>
                  <a:srgbClr val="000000"/>
                </a:solidFill>
              </a:rPr>
              <a:t>?</a:t>
            </a:r>
            <a:r>
              <a:rPr lang="en-US" sz="1600" dirty="0">
                <a:solidFill>
                  <a:srgbClr val="000000"/>
                </a:solidFill>
              </a:rPr>
              <a:t> to get help when entering a complex ACE.  The four highlighted protocols are the most popular options.</a:t>
            </a:r>
          </a:p>
        </p:txBody>
      </p:sp>
      <p:sp>
        <p:nvSpPr>
          <p:cNvPr id="7" name="TextBox 6">
            <a:extLst>
              <a:ext uri="{FF2B5EF4-FFF2-40B4-BE49-F238E27FC236}">
                <a16:creationId xmlns:a16="http://schemas.microsoft.com/office/drawing/2014/main" id="{A4AEF5A9-F501-46A9-8C60-73228BB426C1}"/>
              </a:ext>
            </a:extLst>
          </p:cNvPr>
          <p:cNvSpPr txBox="1"/>
          <p:nvPr/>
        </p:nvSpPr>
        <p:spPr>
          <a:xfrm>
            <a:off x="4535954" y="370329"/>
            <a:ext cx="1890261" cy="369332"/>
          </a:xfrm>
          <a:prstGeom prst="rect">
            <a:avLst/>
          </a:prstGeom>
          <a:noFill/>
        </p:spPr>
        <p:txBody>
          <a:bodyPr wrap="none" rtlCol="0">
            <a:spAutoFit/>
          </a:bodyPr>
          <a:lstStyle/>
          <a:p>
            <a:r>
              <a:rPr lang="en-US" dirty="0"/>
              <a:t>Protocol Options</a:t>
            </a:r>
          </a:p>
        </p:txBody>
      </p:sp>
      <p:pic>
        <p:nvPicPr>
          <p:cNvPr id="5" name="Picture 4">
            <a:extLst>
              <a:ext uri="{FF2B5EF4-FFF2-40B4-BE49-F238E27FC236}">
                <a16:creationId xmlns:a16="http://schemas.microsoft.com/office/drawing/2014/main" id="{CF6273C3-6AAA-4D23-A44A-C2627FA51973}"/>
              </a:ext>
            </a:extLst>
          </p:cNvPr>
          <p:cNvPicPr>
            <a:picLocks noChangeAspect="1"/>
          </p:cNvPicPr>
          <p:nvPr/>
        </p:nvPicPr>
        <p:blipFill>
          <a:blip r:embed="rId4"/>
          <a:stretch>
            <a:fillRect/>
          </a:stretch>
        </p:blipFill>
        <p:spPr>
          <a:xfrm>
            <a:off x="3211034" y="793799"/>
            <a:ext cx="4540102" cy="3936800"/>
          </a:xfrm>
          <a:prstGeom prst="rect">
            <a:avLst/>
          </a:prstGeom>
        </p:spPr>
      </p:pic>
    </p:spTree>
    <p:custDataLst>
      <p:tags r:id="rId1"/>
    </p:custDataLst>
    <p:extLst>
      <p:ext uri="{BB962C8B-B14F-4D97-AF65-F5344CB8AC3E}">
        <p14:creationId xmlns:p14="http://schemas.microsoft.com/office/powerpoint/2010/main" val="13043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Protocols and Ports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2430041"/>
          </a:xfrm>
        </p:spPr>
        <p:txBody>
          <a:bodyPr/>
          <a:lstStyle/>
          <a:p>
            <a:pPr marL="0" indent="0" algn="l"/>
            <a:r>
              <a:rPr lang="en-US" sz="1600" dirty="0">
                <a:solidFill>
                  <a:srgbClr val="000000"/>
                </a:solidFill>
              </a:rPr>
              <a:t>Selecting a protocol influences port options. Many TCP port options are available, as shown in the output.</a:t>
            </a:r>
          </a:p>
        </p:txBody>
      </p:sp>
      <p:pic>
        <p:nvPicPr>
          <p:cNvPr id="6" name="Picture 5">
            <a:extLst>
              <a:ext uri="{FF2B5EF4-FFF2-40B4-BE49-F238E27FC236}">
                <a16:creationId xmlns:a16="http://schemas.microsoft.com/office/drawing/2014/main" id="{CBE7CF15-8EE0-4998-87B9-3B307BF0495B}"/>
              </a:ext>
            </a:extLst>
          </p:cNvPr>
          <p:cNvPicPr>
            <a:picLocks noChangeAspect="1"/>
          </p:cNvPicPr>
          <p:nvPr/>
        </p:nvPicPr>
        <p:blipFill>
          <a:blip r:embed="rId4"/>
          <a:stretch>
            <a:fillRect/>
          </a:stretch>
        </p:blipFill>
        <p:spPr>
          <a:xfrm>
            <a:off x="4172744" y="365918"/>
            <a:ext cx="2355562" cy="4350053"/>
          </a:xfrm>
          <a:prstGeom prst="rect">
            <a:avLst/>
          </a:prstGeom>
        </p:spPr>
      </p:pic>
    </p:spTree>
    <p:custDataLst>
      <p:tags r:id="rId1"/>
    </p:custDataLst>
    <p:extLst>
      <p:ext uri="{BB962C8B-B14F-4D97-AF65-F5344CB8AC3E}">
        <p14:creationId xmlns:p14="http://schemas.microsoft.com/office/powerpoint/2010/main" val="8084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Protocols and Port Numbers Configuration Examples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274323"/>
          </a:xfrm>
        </p:spPr>
        <p:txBody>
          <a:bodyPr/>
          <a:lstStyle/>
          <a:p>
            <a:pPr marL="0" indent="0" algn="l"/>
            <a:r>
              <a:rPr lang="en-US" sz="1600" dirty="0">
                <a:solidFill>
                  <a:srgbClr val="000000"/>
                </a:solidFill>
              </a:rPr>
              <a:t>Extended ACLs can filter on different port number and port name options. </a:t>
            </a:r>
          </a:p>
          <a:p>
            <a:pPr marL="0" indent="0" algn="l"/>
            <a:endParaRPr lang="en-US" sz="1600" dirty="0">
              <a:solidFill>
                <a:srgbClr val="000000"/>
              </a:solidFill>
            </a:endParaRPr>
          </a:p>
          <a:p>
            <a:pPr marL="0" indent="0" algn="l"/>
            <a:r>
              <a:rPr lang="en-US" sz="1600" dirty="0">
                <a:solidFill>
                  <a:srgbClr val="000000"/>
                </a:solidFill>
              </a:rPr>
              <a:t>This example configures an extended ACL 100 to filter HTTP traffic. The first ACE uses the </a:t>
            </a:r>
            <a:r>
              <a:rPr lang="en-US" sz="1600" b="1" dirty="0">
                <a:solidFill>
                  <a:srgbClr val="000000"/>
                </a:solidFill>
              </a:rPr>
              <a:t>www</a:t>
            </a:r>
            <a:r>
              <a:rPr lang="en-US" sz="1600" dirty="0">
                <a:solidFill>
                  <a:srgbClr val="000000"/>
                </a:solidFill>
              </a:rPr>
              <a:t> port name. The second ACE uses the port number </a:t>
            </a:r>
            <a:r>
              <a:rPr lang="en-US" sz="1600" b="1" dirty="0">
                <a:solidFill>
                  <a:srgbClr val="000000"/>
                </a:solidFill>
              </a:rPr>
              <a:t>80</a:t>
            </a:r>
            <a:r>
              <a:rPr lang="en-US" sz="1600" dirty="0">
                <a:solidFill>
                  <a:srgbClr val="000000"/>
                </a:solidFill>
              </a:rPr>
              <a:t>. Both ACEs achieve exactly the same result.</a:t>
            </a:r>
          </a:p>
        </p:txBody>
      </p:sp>
      <p:pic>
        <p:nvPicPr>
          <p:cNvPr id="7" name="Picture 6">
            <a:extLst>
              <a:ext uri="{FF2B5EF4-FFF2-40B4-BE49-F238E27FC236}">
                <a16:creationId xmlns:a16="http://schemas.microsoft.com/office/drawing/2014/main" id="{ADA34F92-66F0-484B-888C-7A2F73B55647}"/>
              </a:ext>
            </a:extLst>
          </p:cNvPr>
          <p:cNvPicPr>
            <a:picLocks noChangeAspect="1"/>
          </p:cNvPicPr>
          <p:nvPr/>
        </p:nvPicPr>
        <p:blipFill>
          <a:blip r:embed="rId4"/>
          <a:stretch>
            <a:fillRect/>
          </a:stretch>
        </p:blipFill>
        <p:spPr>
          <a:xfrm>
            <a:off x="2533650" y="2276475"/>
            <a:ext cx="4076700" cy="590550"/>
          </a:xfrm>
          <a:prstGeom prst="rect">
            <a:avLst/>
          </a:prstGeom>
        </p:spPr>
      </p:pic>
      <p:sp>
        <p:nvSpPr>
          <p:cNvPr id="5" name="Content Placeholder 3">
            <a:extLst>
              <a:ext uri="{FF2B5EF4-FFF2-40B4-BE49-F238E27FC236}">
                <a16:creationId xmlns:a16="http://schemas.microsoft.com/office/drawing/2014/main" id="{F2C58105-6545-4D38-B886-D9B5BB651BD0}"/>
              </a:ext>
            </a:extLst>
          </p:cNvPr>
          <p:cNvSpPr txBox="1">
            <a:spLocks/>
          </p:cNvSpPr>
          <p:nvPr/>
        </p:nvSpPr>
        <p:spPr>
          <a:xfrm>
            <a:off x="431971" y="2888991"/>
            <a:ext cx="8280057" cy="106797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Configuring the port number is required when there is not a specific protocol name listed such as SSH (port number 22) or an HTTPS (port number 443), as shown in the next example.</a:t>
            </a:r>
          </a:p>
        </p:txBody>
      </p:sp>
      <p:pic>
        <p:nvPicPr>
          <p:cNvPr id="8" name="Picture 7">
            <a:extLst>
              <a:ext uri="{FF2B5EF4-FFF2-40B4-BE49-F238E27FC236}">
                <a16:creationId xmlns:a16="http://schemas.microsoft.com/office/drawing/2014/main" id="{ABA1744A-EB16-4A31-9396-6D1D15A1F691}"/>
              </a:ext>
            </a:extLst>
          </p:cNvPr>
          <p:cNvPicPr>
            <a:picLocks noChangeAspect="1"/>
          </p:cNvPicPr>
          <p:nvPr/>
        </p:nvPicPr>
        <p:blipFill>
          <a:blip r:embed="rId5"/>
          <a:stretch>
            <a:fillRect/>
          </a:stretch>
        </p:blipFill>
        <p:spPr>
          <a:xfrm>
            <a:off x="2571749" y="3642640"/>
            <a:ext cx="4000500" cy="628650"/>
          </a:xfrm>
          <a:prstGeom prst="rect">
            <a:avLst/>
          </a:prstGeom>
        </p:spPr>
      </p:pic>
    </p:spTree>
    <p:custDataLst>
      <p:tags r:id="rId1"/>
    </p:custDataLst>
    <p:extLst>
      <p:ext uri="{BB962C8B-B14F-4D97-AF65-F5344CB8AC3E}">
        <p14:creationId xmlns:p14="http://schemas.microsoft.com/office/powerpoint/2010/main" val="336409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Apply a Numbered Extended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7974"/>
          </a:xfrm>
        </p:spPr>
        <p:txBody>
          <a:bodyPr/>
          <a:lstStyle/>
          <a:p>
            <a:pPr marL="0" indent="0" algn="l"/>
            <a:r>
              <a:rPr lang="en-US" sz="1600" dirty="0">
                <a:solidFill>
                  <a:srgbClr val="000000"/>
                </a:solidFill>
              </a:rPr>
              <a:t>In this example, the ACL permits both HTTP and HTTPS traffic from the 192.168.10.0 network to go to any destination</a:t>
            </a:r>
            <a:r>
              <a:rPr lang="en-US" sz="1600" dirty="0" smtClean="0">
                <a:solidFill>
                  <a:srgbClr val="000000"/>
                </a:solidFill>
              </a:rPr>
              <a:t>. (</a:t>
            </a:r>
            <a:r>
              <a:rPr lang="en-US" sz="1600" dirty="0" err="1" smtClean="0">
                <a:solidFill>
                  <a:srgbClr val="000000"/>
                </a:solidFill>
              </a:rPr>
              <a:t>topologie</a:t>
            </a:r>
            <a:r>
              <a:rPr lang="en-US" sz="1600" dirty="0" smtClean="0">
                <a:solidFill>
                  <a:srgbClr val="000000"/>
                </a:solidFill>
              </a:rPr>
              <a:t> </a:t>
            </a:r>
            <a:r>
              <a:rPr lang="en-US" sz="1600" dirty="0" err="1" smtClean="0">
                <a:solidFill>
                  <a:srgbClr val="000000"/>
                </a:solidFill>
              </a:rPr>
              <a:t>zie</a:t>
            </a:r>
            <a:r>
              <a:rPr lang="en-US" sz="1600" dirty="0" smtClean="0">
                <a:solidFill>
                  <a:srgbClr val="000000"/>
                </a:solidFill>
              </a:rPr>
              <a:t> cursus)</a:t>
            </a:r>
            <a:endParaRPr lang="en-US" sz="1600" dirty="0">
              <a:solidFill>
                <a:srgbClr val="000000"/>
              </a:solidFill>
            </a:endParaRPr>
          </a:p>
          <a:p>
            <a:pPr marL="0" indent="0" algn="l"/>
            <a:endParaRPr lang="en-US" sz="1600" dirty="0">
              <a:solidFill>
                <a:srgbClr val="000000"/>
              </a:solidFill>
            </a:endParaRPr>
          </a:p>
          <a:p>
            <a:pPr marL="0" indent="0" algn="l"/>
            <a:r>
              <a:rPr lang="en-US" sz="1600" dirty="0">
                <a:solidFill>
                  <a:srgbClr val="000000"/>
                </a:solidFill>
              </a:rPr>
              <a:t>Extended ACLs can be applied in various locations. However, they are commonly applied close to the source. Here ACL 110 is applied inbound on the R1 G0/0/0 interface.</a:t>
            </a:r>
          </a:p>
        </p:txBody>
      </p:sp>
      <p:pic>
        <p:nvPicPr>
          <p:cNvPr id="5" name="Picture 4">
            <a:extLst>
              <a:ext uri="{FF2B5EF4-FFF2-40B4-BE49-F238E27FC236}">
                <a16:creationId xmlns:a16="http://schemas.microsoft.com/office/drawing/2014/main" id="{0BF63D50-4D61-4E44-A590-992B92BABE16}"/>
              </a:ext>
            </a:extLst>
          </p:cNvPr>
          <p:cNvPicPr>
            <a:picLocks noChangeAspect="1"/>
          </p:cNvPicPr>
          <p:nvPr/>
        </p:nvPicPr>
        <p:blipFill>
          <a:blip r:embed="rId4"/>
          <a:stretch>
            <a:fillRect/>
          </a:stretch>
        </p:blipFill>
        <p:spPr>
          <a:xfrm>
            <a:off x="1876424" y="2634320"/>
            <a:ext cx="5391150" cy="1171575"/>
          </a:xfrm>
          <a:prstGeom prst="rect">
            <a:avLst/>
          </a:prstGeom>
        </p:spPr>
      </p:pic>
    </p:spTree>
    <p:custDataLst>
      <p:tags r:id="rId1"/>
    </p:custDataLst>
    <p:extLst>
      <p:ext uri="{BB962C8B-B14F-4D97-AF65-F5344CB8AC3E}">
        <p14:creationId xmlns:p14="http://schemas.microsoft.com/office/powerpoint/2010/main" val="342850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r>
              <a:rPr lang="en-US" dirty="0"/>
              <a:t/>
            </a:r>
            <a:br>
              <a:rPr lang="en-US" dirty="0"/>
            </a:br>
            <a:r>
              <a:rPr lang="en-US" sz="2400" dirty="0"/>
              <a:t>Create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All access control lists (ACLs) must be planned. When configuring a complex ACL, it is suggested that you:</a:t>
            </a:r>
          </a:p>
          <a:p>
            <a:pPr marL="285750" indent="-285750" algn="l">
              <a:buFont typeface="Arial" panose="020B0604020202020204" pitchFamily="34" charset="0"/>
              <a:buChar char="•"/>
            </a:pPr>
            <a:r>
              <a:rPr lang="en-US" sz="1600" dirty="0">
                <a:solidFill>
                  <a:srgbClr val="000000"/>
                </a:solidFill>
              </a:rPr>
              <a:t>Use a text editor and write out the specifics of the policy to be implemented.</a:t>
            </a:r>
          </a:p>
          <a:p>
            <a:pPr marL="285750" indent="-285750" algn="l">
              <a:buFont typeface="Arial" panose="020B0604020202020204" pitchFamily="34" charset="0"/>
              <a:buChar char="•"/>
            </a:pPr>
            <a:r>
              <a:rPr lang="en-US" sz="1600" dirty="0">
                <a:solidFill>
                  <a:srgbClr val="000000"/>
                </a:solidFill>
              </a:rPr>
              <a:t>Add the IOS configuration commands to accomplish those tasks.</a:t>
            </a:r>
          </a:p>
          <a:p>
            <a:pPr marL="285750" indent="-285750" algn="l">
              <a:buFont typeface="Arial" panose="020B0604020202020204" pitchFamily="34" charset="0"/>
              <a:buChar char="•"/>
            </a:pPr>
            <a:r>
              <a:rPr lang="en-US" sz="1600" dirty="0">
                <a:solidFill>
                  <a:srgbClr val="000000"/>
                </a:solidFill>
              </a:rPr>
              <a:t>Include remarks to document the ACL.</a:t>
            </a:r>
          </a:p>
          <a:p>
            <a:pPr marL="285750" indent="-285750" algn="l">
              <a:buFont typeface="Arial" panose="020B0604020202020204" pitchFamily="34" charset="0"/>
              <a:buChar char="•"/>
            </a:pPr>
            <a:r>
              <a:rPr lang="en-US" sz="1600" dirty="0">
                <a:solidFill>
                  <a:srgbClr val="000000"/>
                </a:solidFill>
              </a:rPr>
              <a:t>Copy and paste the commands onto the device.</a:t>
            </a:r>
          </a:p>
          <a:p>
            <a:pPr marL="285750" indent="-285750" algn="l">
              <a:buFont typeface="Arial" panose="020B0604020202020204" pitchFamily="34" charset="0"/>
              <a:buChar char="•"/>
            </a:pPr>
            <a:r>
              <a:rPr lang="en-US" sz="1600" dirty="0">
                <a:solidFill>
                  <a:srgbClr val="000000"/>
                </a:solidFill>
              </a:rPr>
              <a:t>Always thoroughly test an ACL to ensure that it correctly applies the desired policy.</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TCP Established Extended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TCP can also perform basic stateful firewall services using the TCP </a:t>
            </a:r>
            <a:r>
              <a:rPr lang="en-US" sz="1600" b="1" dirty="0">
                <a:solidFill>
                  <a:srgbClr val="000000"/>
                </a:solidFill>
              </a:rPr>
              <a:t>established</a:t>
            </a:r>
            <a:r>
              <a:rPr lang="en-US" sz="1600" dirty="0">
                <a:solidFill>
                  <a:srgbClr val="000000"/>
                </a:solidFill>
              </a:rPr>
              <a:t> keyword.</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established</a:t>
            </a:r>
            <a:r>
              <a:rPr lang="en-US" sz="1600" dirty="0">
                <a:solidFill>
                  <a:srgbClr val="000000"/>
                </a:solidFill>
              </a:rPr>
              <a:t> keyword enables inside traffic to exit the inside private network and permits the returning reply traffic to enter the inside private network.</a:t>
            </a:r>
          </a:p>
          <a:p>
            <a:pPr marL="285750" indent="-285750" algn="l">
              <a:buFont typeface="Arial" panose="020B0604020202020204" pitchFamily="34" charset="0"/>
              <a:buChar char="•"/>
            </a:pPr>
            <a:r>
              <a:rPr lang="en-US" sz="1600" dirty="0">
                <a:solidFill>
                  <a:srgbClr val="000000"/>
                </a:solidFill>
              </a:rPr>
              <a:t>TCP traffic generated by an outside host and attempting to communicate with an inside host is denied.</a:t>
            </a:r>
          </a:p>
        </p:txBody>
      </p:sp>
      <p:pic>
        <p:nvPicPr>
          <p:cNvPr id="5" name="Picture 4">
            <a:extLst>
              <a:ext uri="{FF2B5EF4-FFF2-40B4-BE49-F238E27FC236}">
                <a16:creationId xmlns:a16="http://schemas.microsoft.com/office/drawing/2014/main" id="{9F64C557-2052-4223-9B59-E0A0DAA5A51A}"/>
              </a:ext>
            </a:extLst>
          </p:cNvPr>
          <p:cNvPicPr>
            <a:picLocks noChangeAspect="1"/>
          </p:cNvPicPr>
          <p:nvPr/>
        </p:nvPicPr>
        <p:blipFill>
          <a:blip r:embed="rId4"/>
          <a:stretch>
            <a:fillRect/>
          </a:stretch>
        </p:blipFill>
        <p:spPr>
          <a:xfrm>
            <a:off x="1801791" y="2301765"/>
            <a:ext cx="4563150" cy="2488453"/>
          </a:xfrm>
          <a:prstGeom prst="rect">
            <a:avLst/>
          </a:prstGeom>
        </p:spPr>
      </p:pic>
    </p:spTree>
    <p:custDataLst>
      <p:tags r:id="rId1"/>
    </p:custDataLst>
    <p:extLst>
      <p:ext uri="{BB962C8B-B14F-4D97-AF65-F5344CB8AC3E}">
        <p14:creationId xmlns:p14="http://schemas.microsoft.com/office/powerpoint/2010/main" val="19099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TCP Established Extended ACL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0707" y="731837"/>
            <a:ext cx="8280057" cy="1446347"/>
          </a:xfrm>
        </p:spPr>
        <p:txBody>
          <a:bodyPr/>
          <a:lstStyle/>
          <a:p>
            <a:pPr marL="285750" indent="-285750" algn="l">
              <a:buFont typeface="Arial" panose="020B0604020202020204" pitchFamily="34" charset="0"/>
              <a:buChar char="•"/>
            </a:pPr>
            <a:r>
              <a:rPr lang="en-US" sz="1600" dirty="0" err="1" smtClean="0">
                <a:solidFill>
                  <a:srgbClr val="000000"/>
                </a:solidFill>
              </a:rPr>
              <a:t>Voorbeeld</a:t>
            </a:r>
            <a:r>
              <a:rPr lang="en-US" sz="1600" dirty="0" smtClean="0">
                <a:solidFill>
                  <a:srgbClr val="000000"/>
                </a:solidFill>
              </a:rPr>
              <a:t> </a:t>
            </a:r>
            <a:r>
              <a:rPr lang="en-US" sz="1600" dirty="0" err="1" smtClean="0">
                <a:solidFill>
                  <a:srgbClr val="000000"/>
                </a:solidFill>
              </a:rPr>
              <a:t>zie</a:t>
            </a:r>
            <a:r>
              <a:rPr lang="en-US" sz="1600" dirty="0" smtClean="0">
                <a:solidFill>
                  <a:srgbClr val="000000"/>
                </a:solidFill>
              </a:rPr>
              <a:t> cursus</a:t>
            </a:r>
          </a:p>
          <a:p>
            <a:pPr marL="285750" indent="-285750" algn="l">
              <a:buFont typeface="Arial" panose="020B0604020202020204" pitchFamily="34" charset="0"/>
              <a:buChar char="•"/>
            </a:pPr>
            <a:r>
              <a:rPr lang="en-US" sz="1600" dirty="0" smtClean="0">
                <a:solidFill>
                  <a:srgbClr val="000000"/>
                </a:solidFill>
              </a:rPr>
              <a:t>ACL </a:t>
            </a:r>
            <a:r>
              <a:rPr lang="en-US" sz="1600" dirty="0">
                <a:solidFill>
                  <a:srgbClr val="000000"/>
                </a:solidFill>
              </a:rPr>
              <a:t>120 is </a:t>
            </a:r>
            <a:r>
              <a:rPr lang="en-US" sz="1600" dirty="0" smtClean="0">
                <a:solidFill>
                  <a:srgbClr val="000000"/>
                </a:solidFill>
              </a:rPr>
              <a:t>configured </a:t>
            </a:r>
            <a:r>
              <a:rPr lang="en-US" sz="1600" dirty="0">
                <a:solidFill>
                  <a:srgbClr val="000000"/>
                </a:solidFill>
              </a:rPr>
              <a:t>to only permit returning web traffic to the inside hosts. The ACL is then applied outbound on the R1 G0/0/0 interface. </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shows that inside hosts are accessing the secure web resources from the internet. </a:t>
            </a:r>
          </a:p>
          <a:p>
            <a:pPr marL="73085" lvl="1" indent="0">
              <a:buNone/>
            </a:pPr>
            <a:r>
              <a:rPr lang="en-US" b="1" dirty="0">
                <a:solidFill>
                  <a:srgbClr val="000000"/>
                </a:solidFill>
              </a:rPr>
              <a:t>Note</a:t>
            </a:r>
            <a:r>
              <a:rPr lang="en-US" dirty="0">
                <a:solidFill>
                  <a:srgbClr val="000000"/>
                </a:solidFill>
              </a:rPr>
              <a:t>: A match occurs if the returning TCP segment has the ACK or reset (RST) flag bits set, indicating that the packet belongs to an existing connection</a:t>
            </a:r>
            <a:r>
              <a:rPr lang="en-US" dirty="0" smtClean="0">
                <a:solidFill>
                  <a:srgbClr val="000000"/>
                </a:solidFill>
              </a:rPr>
              <a:t>.</a:t>
            </a:r>
            <a:r>
              <a:rPr lang="en-US" dirty="0">
                <a:solidFill>
                  <a:srgbClr val="000000"/>
                </a:solidFill>
              </a:rPr>
              <a:t> on</a:t>
            </a:r>
            <a:endParaRPr lang="en-US" dirty="0">
              <a:solidFill>
                <a:srgbClr val="000000"/>
              </a:solidFill>
            </a:endParaRPr>
          </a:p>
        </p:txBody>
      </p:sp>
      <p:pic>
        <p:nvPicPr>
          <p:cNvPr id="2" name="Picture 1">
            <a:extLst>
              <a:ext uri="{FF2B5EF4-FFF2-40B4-BE49-F238E27FC236}">
                <a16:creationId xmlns:a16="http://schemas.microsoft.com/office/drawing/2014/main" id="{FDD912CF-D5BE-47F4-83A6-3E730309F8A6}"/>
              </a:ext>
            </a:extLst>
          </p:cNvPr>
          <p:cNvPicPr>
            <a:picLocks noChangeAspect="1"/>
          </p:cNvPicPr>
          <p:nvPr/>
        </p:nvPicPr>
        <p:blipFill>
          <a:blip r:embed="rId4"/>
          <a:stretch>
            <a:fillRect/>
          </a:stretch>
        </p:blipFill>
        <p:spPr>
          <a:xfrm>
            <a:off x="1710905" y="2701147"/>
            <a:ext cx="5791200" cy="2133600"/>
          </a:xfrm>
          <a:prstGeom prst="rect">
            <a:avLst/>
          </a:prstGeom>
        </p:spPr>
      </p:pic>
    </p:spTree>
    <p:custDataLst>
      <p:tags r:id="rId1"/>
    </p:custDataLst>
    <p:extLst>
      <p:ext uri="{BB962C8B-B14F-4D97-AF65-F5344CB8AC3E}">
        <p14:creationId xmlns:p14="http://schemas.microsoft.com/office/powerpoint/2010/main" val="179478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Named Extended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Naming an ACL makes it easier to understand its function. To create a named extended ACL, use the </a:t>
            </a:r>
            <a:r>
              <a:rPr lang="en-US" sz="1600" b="1" dirty="0" err="1">
                <a:solidFill>
                  <a:srgbClr val="000000"/>
                </a:solidFill>
              </a:rPr>
              <a:t>ip</a:t>
            </a:r>
            <a:r>
              <a:rPr lang="en-US" sz="1600" b="1" dirty="0">
                <a:solidFill>
                  <a:srgbClr val="000000"/>
                </a:solidFill>
              </a:rPr>
              <a:t> access-list extended </a:t>
            </a:r>
            <a:r>
              <a:rPr lang="en-US" sz="1600" dirty="0">
                <a:solidFill>
                  <a:srgbClr val="000000"/>
                </a:solidFill>
              </a:rPr>
              <a:t>configuration command.</a:t>
            </a:r>
          </a:p>
          <a:p>
            <a:pPr marL="0" indent="0" algn="l"/>
            <a:endParaRPr lang="en-US" sz="1600" dirty="0">
              <a:solidFill>
                <a:srgbClr val="000000"/>
              </a:solidFill>
            </a:endParaRPr>
          </a:p>
          <a:p>
            <a:pPr marL="0" indent="0" algn="l"/>
            <a:r>
              <a:rPr lang="en-US" sz="1600" dirty="0">
                <a:solidFill>
                  <a:srgbClr val="000000"/>
                </a:solidFill>
              </a:rPr>
              <a:t>In the example, a named extended ACL called NO-FTP-ACCESS is created and the prompt changed to named extended ACL configuration mode. ACE statements are entered in the named extended ACL sub configuration mode.</a:t>
            </a:r>
          </a:p>
        </p:txBody>
      </p:sp>
      <p:pic>
        <p:nvPicPr>
          <p:cNvPr id="2" name="Picture 1">
            <a:extLst>
              <a:ext uri="{FF2B5EF4-FFF2-40B4-BE49-F238E27FC236}">
                <a16:creationId xmlns:a16="http://schemas.microsoft.com/office/drawing/2014/main" id="{6F725856-2905-4FB1-806B-0FA181A9D225}"/>
              </a:ext>
            </a:extLst>
          </p:cNvPr>
          <p:cNvPicPr>
            <a:picLocks noChangeAspect="1"/>
          </p:cNvPicPr>
          <p:nvPr/>
        </p:nvPicPr>
        <p:blipFill>
          <a:blip r:embed="rId4"/>
          <a:stretch>
            <a:fillRect/>
          </a:stretch>
        </p:blipFill>
        <p:spPr>
          <a:xfrm>
            <a:off x="2452686" y="2571750"/>
            <a:ext cx="4238625" cy="276225"/>
          </a:xfrm>
          <a:prstGeom prst="rect">
            <a:avLst/>
          </a:prstGeom>
        </p:spPr>
      </p:pic>
      <p:pic>
        <p:nvPicPr>
          <p:cNvPr id="7" name="Picture 6">
            <a:extLst>
              <a:ext uri="{FF2B5EF4-FFF2-40B4-BE49-F238E27FC236}">
                <a16:creationId xmlns:a16="http://schemas.microsoft.com/office/drawing/2014/main" id="{8FA4809B-8A5F-4D88-8D50-F66C6DFBCBB3}"/>
              </a:ext>
            </a:extLst>
          </p:cNvPr>
          <p:cNvPicPr>
            <a:picLocks noChangeAspect="1"/>
          </p:cNvPicPr>
          <p:nvPr/>
        </p:nvPicPr>
        <p:blipFill>
          <a:blip r:embed="rId5"/>
          <a:stretch>
            <a:fillRect/>
          </a:stretch>
        </p:blipFill>
        <p:spPr>
          <a:xfrm>
            <a:off x="2452686" y="3117960"/>
            <a:ext cx="4238625" cy="439769"/>
          </a:xfrm>
          <a:prstGeom prst="rect">
            <a:avLst/>
          </a:prstGeom>
        </p:spPr>
      </p:pic>
    </p:spTree>
    <p:custDataLst>
      <p:tags r:id="rId1"/>
    </p:custDataLst>
    <p:extLst>
      <p:ext uri="{BB962C8B-B14F-4D97-AF65-F5344CB8AC3E}">
        <p14:creationId xmlns:p14="http://schemas.microsoft.com/office/powerpoint/2010/main" val="231473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Named Extended IPv4 ACL Example</a:t>
            </a:r>
          </a:p>
        </p:txBody>
      </p:sp>
      <p:sp>
        <p:nvSpPr>
          <p:cNvPr id="9" name="Content Placeholder 3">
            <a:extLst>
              <a:ext uri="{FF2B5EF4-FFF2-40B4-BE49-F238E27FC236}">
                <a16:creationId xmlns:a16="http://schemas.microsoft.com/office/drawing/2014/main" id="{E967DBCA-A436-498A-B38F-B1B3D3822AC2}"/>
              </a:ext>
            </a:extLst>
          </p:cNvPr>
          <p:cNvSpPr>
            <a:spLocks noGrp="1"/>
          </p:cNvSpPr>
          <p:nvPr>
            <p:ph idx="1"/>
          </p:nvPr>
        </p:nvSpPr>
        <p:spPr>
          <a:xfrm>
            <a:off x="431971" y="855418"/>
            <a:ext cx="8280057" cy="1509409"/>
          </a:xfrm>
        </p:spPr>
        <p:txBody>
          <a:bodyPr/>
          <a:lstStyle/>
          <a:p>
            <a:pPr marL="0" indent="0" algn="l"/>
            <a:r>
              <a:rPr lang="en-US" sz="1600" dirty="0">
                <a:solidFill>
                  <a:srgbClr val="000000"/>
                </a:solidFill>
              </a:rPr>
              <a:t>The topology below is used to demonstrate configuring and applying two named extended IPv4 ACLs to an interface:</a:t>
            </a:r>
          </a:p>
          <a:p>
            <a:pPr marL="285750" indent="-285750" algn="l">
              <a:buFont typeface="Arial" panose="020B0604020202020204" pitchFamily="34" charset="0"/>
              <a:buChar char="•"/>
            </a:pPr>
            <a:r>
              <a:rPr lang="en-US" sz="1400" b="1" dirty="0">
                <a:solidFill>
                  <a:srgbClr val="000000"/>
                </a:solidFill>
              </a:rPr>
              <a:t>SURFING</a:t>
            </a:r>
            <a:r>
              <a:rPr lang="en-US" sz="1400" dirty="0">
                <a:solidFill>
                  <a:srgbClr val="000000"/>
                </a:solidFill>
              </a:rPr>
              <a:t> - This will permit inside HTTP and HTTPS traffic to exit to the internet.</a:t>
            </a:r>
          </a:p>
          <a:p>
            <a:pPr marL="285750" indent="-285750" algn="l">
              <a:buFont typeface="Arial" panose="020B0604020202020204" pitchFamily="34" charset="0"/>
              <a:buChar char="•"/>
            </a:pPr>
            <a:r>
              <a:rPr lang="en-US" sz="1400" b="1" dirty="0">
                <a:solidFill>
                  <a:srgbClr val="000000"/>
                </a:solidFill>
              </a:rPr>
              <a:t>BROWSING</a:t>
            </a:r>
            <a:r>
              <a:rPr lang="en-US" sz="1400" dirty="0">
                <a:solidFill>
                  <a:srgbClr val="000000"/>
                </a:solidFill>
              </a:rPr>
              <a:t> - This will only permit returning web traffic to the inside hosts while all other traffic exiting the R1 G0/0/0 interface is implicitly denied.</a:t>
            </a:r>
          </a:p>
        </p:txBody>
      </p:sp>
      <p:pic>
        <p:nvPicPr>
          <p:cNvPr id="8" name="Picture 7">
            <a:extLst>
              <a:ext uri="{FF2B5EF4-FFF2-40B4-BE49-F238E27FC236}">
                <a16:creationId xmlns:a16="http://schemas.microsoft.com/office/drawing/2014/main" id="{9EF0F46F-7CA3-4860-8300-5159F9FB43DD}"/>
              </a:ext>
            </a:extLst>
          </p:cNvPr>
          <p:cNvPicPr>
            <a:picLocks noChangeAspect="1"/>
          </p:cNvPicPr>
          <p:nvPr/>
        </p:nvPicPr>
        <p:blipFill>
          <a:blip r:embed="rId4"/>
          <a:stretch>
            <a:fillRect/>
          </a:stretch>
        </p:blipFill>
        <p:spPr>
          <a:xfrm>
            <a:off x="946359" y="2571750"/>
            <a:ext cx="7251281" cy="1985141"/>
          </a:xfrm>
          <a:prstGeom prst="rect">
            <a:avLst/>
          </a:prstGeom>
        </p:spPr>
      </p:pic>
    </p:spTree>
    <p:custDataLst>
      <p:tags r:id="rId1"/>
    </p:custDataLst>
    <p:extLst>
      <p:ext uri="{BB962C8B-B14F-4D97-AF65-F5344CB8AC3E}">
        <p14:creationId xmlns:p14="http://schemas.microsoft.com/office/powerpoint/2010/main" val="194002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F04B6AE6-1B64-41B3-ACE3-8899CB423D4B}"/>
              </a:ext>
            </a:extLst>
          </p:cNvPr>
          <p:cNvSpPr>
            <a:spLocks noGrp="1"/>
          </p:cNvSpPr>
          <p:nvPr>
            <p:ph idx="1"/>
          </p:nvPr>
        </p:nvSpPr>
        <p:spPr>
          <a:xfrm>
            <a:off x="431972" y="855418"/>
            <a:ext cx="2732570" cy="3223523"/>
          </a:xfrm>
        </p:spPr>
        <p:txBody>
          <a:bodyPr/>
          <a:lstStyle/>
          <a:p>
            <a:pPr marL="285750" indent="-285750" algn="l">
              <a:buFont typeface="Arial" panose="020B0604020202020204" pitchFamily="34" charset="0"/>
              <a:buChar char="•"/>
            </a:pPr>
            <a:r>
              <a:rPr lang="en-US" sz="1400" dirty="0">
                <a:solidFill>
                  <a:srgbClr val="000000"/>
                </a:solidFill>
              </a:rPr>
              <a:t>The SURFING ACL permits HTTP and HTTPS traffic from inside users to exit the G0/0/1 interface connected to the internet. Web traffic returning from the internet is permitted back into the inside private network by the BROWSING ACL.</a:t>
            </a:r>
          </a:p>
          <a:p>
            <a:pPr marL="285750" indent="-285750" algn="l">
              <a:buFont typeface="Arial" panose="020B0604020202020204" pitchFamily="34" charset="0"/>
              <a:buChar char="•"/>
            </a:pPr>
            <a:r>
              <a:rPr lang="en-US" sz="1400" dirty="0">
                <a:solidFill>
                  <a:srgbClr val="000000"/>
                </a:solidFill>
              </a:rPr>
              <a:t>The SURFING ACL is applied inbound and the BROWSING ACL is applied outbound on the R1 G0/0/0 interface.</a:t>
            </a:r>
          </a:p>
        </p:txBody>
      </p:sp>
      <p:pic>
        <p:nvPicPr>
          <p:cNvPr id="2" name="Picture 1">
            <a:extLst>
              <a:ext uri="{FF2B5EF4-FFF2-40B4-BE49-F238E27FC236}">
                <a16:creationId xmlns:a16="http://schemas.microsoft.com/office/drawing/2014/main" id="{66DAAF44-3F93-4C75-AE60-152692426C59}"/>
              </a:ext>
            </a:extLst>
          </p:cNvPr>
          <p:cNvPicPr>
            <a:picLocks noChangeAspect="1"/>
          </p:cNvPicPr>
          <p:nvPr/>
        </p:nvPicPr>
        <p:blipFill>
          <a:blip r:embed="rId4"/>
          <a:stretch>
            <a:fillRect/>
          </a:stretch>
        </p:blipFill>
        <p:spPr>
          <a:xfrm>
            <a:off x="3358978" y="571500"/>
            <a:ext cx="5353050" cy="4000500"/>
          </a:xfrm>
          <a:prstGeom prst="rect">
            <a:avLst/>
          </a:prstGeom>
        </p:spPr>
      </p:pic>
    </p:spTree>
    <p:custDataLst>
      <p:tags r:id="rId1"/>
    </p:custDataLst>
    <p:extLst>
      <p:ext uri="{BB962C8B-B14F-4D97-AF65-F5344CB8AC3E}">
        <p14:creationId xmlns:p14="http://schemas.microsoft.com/office/powerpoint/2010/main" val="165554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05557668-CC7B-43E6-AF38-CE119452011C}"/>
              </a:ext>
            </a:extLst>
          </p:cNvPr>
          <p:cNvSpPr>
            <a:spLocks noGrp="1"/>
          </p:cNvSpPr>
          <p:nvPr>
            <p:ph idx="1"/>
          </p:nvPr>
        </p:nvSpPr>
        <p:spPr>
          <a:xfrm>
            <a:off x="431971" y="855418"/>
            <a:ext cx="8280057" cy="1257161"/>
          </a:xfrm>
        </p:spPr>
        <p:txBody>
          <a:bodyPr/>
          <a:lstStyle/>
          <a:p>
            <a:pPr marL="0" indent="0" algn="l"/>
            <a:r>
              <a:rPr lang="en-US" sz="1600" b="1" dirty="0">
                <a:solidFill>
                  <a:srgbClr val="000000"/>
                </a:solidFill>
              </a:rPr>
              <a:t>The show access-lists</a:t>
            </a:r>
            <a:r>
              <a:rPr lang="en-US" sz="1600" dirty="0">
                <a:solidFill>
                  <a:srgbClr val="000000"/>
                </a:solidFill>
              </a:rPr>
              <a:t> command is used to verify the ACL statistics. Notice that the permit secure HTTPS counters (i.e., eq 443) in the SURFING ACL and the return established counters in the BROWSING ACL have increased.</a:t>
            </a:r>
          </a:p>
        </p:txBody>
      </p:sp>
    </p:spTree>
    <p:custDataLst>
      <p:tags r:id="rId1"/>
    </p:custDataLst>
    <p:extLst>
      <p:ext uri="{BB962C8B-B14F-4D97-AF65-F5344CB8AC3E}">
        <p14:creationId xmlns:p14="http://schemas.microsoft.com/office/powerpoint/2010/main" val="161745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Edit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An extended ACL can be edited using a text editor when many changes are required. Or, if the edit applies to one or two ACEs, then sequence numbers can be used.</a:t>
            </a:r>
          </a:p>
          <a:p>
            <a:pPr marL="0" indent="0" algn="l"/>
            <a:endParaRPr lang="en-US" sz="1600" dirty="0">
              <a:solidFill>
                <a:srgbClr val="000000"/>
              </a:solidFill>
            </a:endParaRPr>
          </a:p>
          <a:p>
            <a:pPr marL="0" indent="0" algn="l"/>
            <a:r>
              <a:rPr lang="en-US" sz="1600" dirty="0">
                <a:solidFill>
                  <a:srgbClr val="000000"/>
                </a:solidFill>
              </a:rPr>
              <a:t>Example:</a:t>
            </a:r>
          </a:p>
          <a:p>
            <a:pPr marL="285750" indent="-285750" algn="l">
              <a:buFont typeface="Arial" panose="020B0604020202020204" pitchFamily="34" charset="0"/>
              <a:buChar char="•"/>
            </a:pPr>
            <a:r>
              <a:rPr lang="en-US" sz="1600" dirty="0">
                <a:solidFill>
                  <a:srgbClr val="000000"/>
                </a:solidFill>
              </a:rPr>
              <a:t>The ACE sequence number 10 in the SURFING ACL has an incorrect source IP networks address.</a:t>
            </a:r>
          </a:p>
        </p:txBody>
      </p:sp>
      <p:pic>
        <p:nvPicPr>
          <p:cNvPr id="5" name="Picture 4">
            <a:extLst>
              <a:ext uri="{FF2B5EF4-FFF2-40B4-BE49-F238E27FC236}">
                <a16:creationId xmlns:a16="http://schemas.microsoft.com/office/drawing/2014/main" id="{754E78CB-0913-4CBB-B3D8-D718248120DE}"/>
              </a:ext>
            </a:extLst>
          </p:cNvPr>
          <p:cNvPicPr>
            <a:picLocks noChangeAspect="1"/>
          </p:cNvPicPr>
          <p:nvPr/>
        </p:nvPicPr>
        <p:blipFill>
          <a:blip r:embed="rId4"/>
          <a:stretch>
            <a:fillRect/>
          </a:stretch>
        </p:blipFill>
        <p:spPr>
          <a:xfrm>
            <a:off x="2419349" y="2823731"/>
            <a:ext cx="4305300" cy="1381125"/>
          </a:xfrm>
          <a:prstGeom prst="rect">
            <a:avLst/>
          </a:prstGeom>
        </p:spPr>
      </p:pic>
    </p:spTree>
    <p:custDataLst>
      <p:tags r:id="rId1"/>
    </p:custDataLst>
    <p:extLst>
      <p:ext uri="{BB962C8B-B14F-4D97-AF65-F5344CB8AC3E}">
        <p14:creationId xmlns:p14="http://schemas.microsoft.com/office/powerpoint/2010/main" val="281435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Edit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To correct this error the original statement is removed with the </a:t>
            </a:r>
            <a:r>
              <a:rPr lang="en-US" sz="1600" b="1" dirty="0">
                <a:solidFill>
                  <a:srgbClr val="000000"/>
                </a:solidFill>
              </a:rPr>
              <a:t>no</a:t>
            </a:r>
            <a:r>
              <a:rPr lang="en-US" sz="1600" dirty="0">
                <a:solidFill>
                  <a:srgbClr val="000000"/>
                </a:solidFill>
              </a:rPr>
              <a:t> </a:t>
            </a:r>
            <a:r>
              <a:rPr lang="en-US" sz="1600" i="1" dirty="0">
                <a:solidFill>
                  <a:srgbClr val="000000"/>
                </a:solidFill>
              </a:rPr>
              <a:t>sequence_#</a:t>
            </a:r>
            <a:r>
              <a:rPr lang="en-US" sz="1600" dirty="0">
                <a:solidFill>
                  <a:srgbClr val="000000"/>
                </a:solidFill>
              </a:rPr>
              <a:t> command and the corrected statement is added replacing the original statement.</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output verifies the configuration change.</a:t>
            </a:r>
          </a:p>
        </p:txBody>
      </p:sp>
      <p:pic>
        <p:nvPicPr>
          <p:cNvPr id="2" name="Picture 1">
            <a:extLst>
              <a:ext uri="{FF2B5EF4-FFF2-40B4-BE49-F238E27FC236}">
                <a16:creationId xmlns:a16="http://schemas.microsoft.com/office/drawing/2014/main" id="{06214FBC-BAD8-4D22-8136-5A88006E0422}"/>
              </a:ext>
            </a:extLst>
          </p:cNvPr>
          <p:cNvPicPr>
            <a:picLocks noChangeAspect="1"/>
          </p:cNvPicPr>
          <p:nvPr/>
        </p:nvPicPr>
        <p:blipFill>
          <a:blip r:embed="rId4"/>
          <a:stretch>
            <a:fillRect/>
          </a:stretch>
        </p:blipFill>
        <p:spPr>
          <a:xfrm>
            <a:off x="2024062" y="2062162"/>
            <a:ext cx="5095875" cy="1019175"/>
          </a:xfrm>
          <a:prstGeom prst="rect">
            <a:avLst/>
          </a:prstGeom>
        </p:spPr>
      </p:pic>
      <p:pic>
        <p:nvPicPr>
          <p:cNvPr id="5" name="Picture 4">
            <a:extLst>
              <a:ext uri="{FF2B5EF4-FFF2-40B4-BE49-F238E27FC236}">
                <a16:creationId xmlns:a16="http://schemas.microsoft.com/office/drawing/2014/main" id="{CD4FB554-4EE4-4A00-B4C1-63E101141894}"/>
              </a:ext>
            </a:extLst>
          </p:cNvPr>
          <p:cNvPicPr>
            <a:picLocks noChangeAspect="1"/>
          </p:cNvPicPr>
          <p:nvPr/>
        </p:nvPicPr>
        <p:blipFill>
          <a:blip r:embed="rId5"/>
          <a:stretch>
            <a:fillRect/>
          </a:stretch>
        </p:blipFill>
        <p:spPr>
          <a:xfrm>
            <a:off x="2024062" y="3226455"/>
            <a:ext cx="5095875" cy="1342008"/>
          </a:xfrm>
          <a:prstGeom prst="rect">
            <a:avLst/>
          </a:prstGeom>
        </p:spPr>
      </p:pic>
    </p:spTree>
    <p:custDataLst>
      <p:tags r:id="rId1"/>
    </p:custDataLst>
    <p:extLst>
      <p:ext uri="{BB962C8B-B14F-4D97-AF65-F5344CB8AC3E}">
        <p14:creationId xmlns:p14="http://schemas.microsoft.com/office/powerpoint/2010/main" val="128563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Another Extended IPv4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Two named extended ACLs will be created:</a:t>
            </a:r>
          </a:p>
          <a:p>
            <a:pPr marL="285750" indent="-285750" algn="l">
              <a:buFont typeface="Arial" panose="020B0604020202020204" pitchFamily="34" charset="0"/>
              <a:buChar char="•"/>
            </a:pPr>
            <a:r>
              <a:rPr lang="en-US" sz="1400" b="1" dirty="0">
                <a:solidFill>
                  <a:srgbClr val="000000"/>
                </a:solidFill>
              </a:rPr>
              <a:t>PERMIT-PC1</a:t>
            </a:r>
            <a:r>
              <a:rPr lang="en-US" sz="1400" dirty="0">
                <a:solidFill>
                  <a:srgbClr val="000000"/>
                </a:solidFill>
              </a:rPr>
              <a:t> - This will only permit PC1 TCP access to the internet and deny all other hosts in the private network.</a:t>
            </a:r>
          </a:p>
          <a:p>
            <a:pPr marL="285750" indent="-285750" algn="l">
              <a:buFont typeface="Arial" panose="020B0604020202020204" pitchFamily="34" charset="0"/>
              <a:buChar char="•"/>
            </a:pPr>
            <a:r>
              <a:rPr lang="en-US" sz="1400" b="1" dirty="0">
                <a:solidFill>
                  <a:srgbClr val="000000"/>
                </a:solidFill>
              </a:rPr>
              <a:t>REPLY-PC1</a:t>
            </a:r>
            <a:r>
              <a:rPr lang="en-US" sz="1400" dirty="0">
                <a:solidFill>
                  <a:srgbClr val="000000"/>
                </a:solidFill>
              </a:rPr>
              <a:t> - This will only permit specified returning TCP traffic to PC1 implicitly deny all other traffic.</a:t>
            </a:r>
          </a:p>
        </p:txBody>
      </p:sp>
      <p:pic>
        <p:nvPicPr>
          <p:cNvPr id="2" name="Picture 1">
            <a:extLst>
              <a:ext uri="{FF2B5EF4-FFF2-40B4-BE49-F238E27FC236}">
                <a16:creationId xmlns:a16="http://schemas.microsoft.com/office/drawing/2014/main" id="{BF29983C-EAFE-4361-84C4-37847B5CCB14}"/>
              </a:ext>
            </a:extLst>
          </p:cNvPr>
          <p:cNvPicPr>
            <a:picLocks noChangeAspect="1"/>
          </p:cNvPicPr>
          <p:nvPr/>
        </p:nvPicPr>
        <p:blipFill>
          <a:blip r:embed="rId4"/>
          <a:stretch>
            <a:fillRect/>
          </a:stretch>
        </p:blipFill>
        <p:spPr>
          <a:xfrm>
            <a:off x="792163" y="2301765"/>
            <a:ext cx="7553325" cy="2019300"/>
          </a:xfrm>
          <a:prstGeom prst="rect">
            <a:avLst/>
          </a:prstGeom>
        </p:spPr>
      </p:pic>
    </p:spTree>
    <p:custDataLst>
      <p:tags r:id="rId1"/>
    </p:custDataLst>
    <p:extLst>
      <p:ext uri="{BB962C8B-B14F-4D97-AF65-F5344CB8AC3E}">
        <p14:creationId xmlns:p14="http://schemas.microsoft.com/office/powerpoint/2010/main" val="252423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Another Extended IPv4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43558" cy="144634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permits PC1 (192.168.10.10) TCP access to the FTP, SSH, Telnet, DNS , HTTP, and HTTPS traffic.</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REPLY-PC1</a:t>
            </a:r>
            <a:r>
              <a:rPr lang="en-US" sz="1600" dirty="0">
                <a:solidFill>
                  <a:srgbClr val="000000"/>
                </a:solidFill>
              </a:rPr>
              <a:t> ACL will permit return traffic to PC1.</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is applied inbound and the </a:t>
            </a:r>
            <a:r>
              <a:rPr lang="en-US" sz="1600" b="1" dirty="0">
                <a:solidFill>
                  <a:srgbClr val="000000"/>
                </a:solidFill>
              </a:rPr>
              <a:t>REPLY-PC1</a:t>
            </a:r>
            <a:r>
              <a:rPr lang="en-US" sz="1600" dirty="0">
                <a:solidFill>
                  <a:srgbClr val="000000"/>
                </a:solidFill>
              </a:rPr>
              <a:t> ACL applied outbound on the R1 G0/0/0 interface.</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CBED75D5-14C0-4C90-BC99-730CE4EAA6D4}"/>
              </a:ext>
            </a:extLst>
          </p:cNvPr>
          <p:cNvPicPr>
            <a:picLocks noChangeAspect="1"/>
          </p:cNvPicPr>
          <p:nvPr/>
        </p:nvPicPr>
        <p:blipFill>
          <a:blip r:embed="rId4"/>
          <a:stretch>
            <a:fillRect/>
          </a:stretch>
        </p:blipFill>
        <p:spPr>
          <a:xfrm>
            <a:off x="3778078" y="643218"/>
            <a:ext cx="4933950" cy="4000500"/>
          </a:xfrm>
          <a:prstGeom prst="rect">
            <a:avLst/>
          </a:prstGeom>
        </p:spPr>
      </p:pic>
    </p:spTree>
    <p:custDataLst>
      <p:tags r:id="rId1"/>
    </p:custDataLst>
    <p:extLst>
      <p:ext uri="{BB962C8B-B14F-4D97-AF65-F5344CB8AC3E}">
        <p14:creationId xmlns:p14="http://schemas.microsoft.com/office/powerpoint/2010/main" val="142864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r>
              <a:rPr lang="en-US" dirty="0"/>
              <a:t/>
            </a:r>
            <a:br>
              <a:rPr lang="en-US" dirty="0"/>
            </a:br>
            <a:r>
              <a:rPr lang="en-US" sz="2400" dirty="0"/>
              <a:t>Numbered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21873"/>
          </a:xfrm>
        </p:spPr>
        <p:txBody>
          <a:bodyPr/>
          <a:lstStyle/>
          <a:p>
            <a:pPr marL="0" indent="0" algn="l"/>
            <a:r>
              <a:rPr lang="en-US" sz="1600" dirty="0">
                <a:solidFill>
                  <a:srgbClr val="000000"/>
                </a:solidFill>
              </a:rPr>
              <a:t>To create a numbered standard ACL, use the </a:t>
            </a:r>
            <a:r>
              <a:rPr lang="en-US" sz="1600" b="1" dirty="0">
                <a:solidFill>
                  <a:srgbClr val="000000"/>
                </a:solidFill>
              </a:rPr>
              <a:t>access-list</a:t>
            </a:r>
            <a:r>
              <a:rPr lang="en-US" sz="1600"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59A3E053-BC05-4B36-A53A-35AED2B4671B}"/>
              </a:ext>
            </a:extLst>
          </p:cNvPr>
          <p:cNvPicPr>
            <a:picLocks noChangeAspect="1"/>
          </p:cNvPicPr>
          <p:nvPr/>
        </p:nvPicPr>
        <p:blipFill>
          <a:blip r:embed="rId4"/>
          <a:stretch>
            <a:fillRect/>
          </a:stretch>
        </p:blipFill>
        <p:spPr>
          <a:xfrm>
            <a:off x="838199" y="1428889"/>
            <a:ext cx="7467600" cy="428625"/>
          </a:xfrm>
          <a:prstGeom prst="rect">
            <a:avLst/>
          </a:prstGeom>
        </p:spPr>
      </p:pic>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4180907683"/>
              </p:ext>
            </p:extLst>
          </p:nvPr>
        </p:nvGraphicFramePr>
        <p:xfrm>
          <a:off x="532455" y="2009111"/>
          <a:ext cx="8038682" cy="2453640"/>
        </p:xfrm>
        <a:graphic>
          <a:graphicData uri="http://schemas.openxmlformats.org/drawingml/2006/table">
            <a:tbl>
              <a:tblPr firstRow="1" bandRow="1">
                <a:tableStyleId>{5C22544A-7EE6-4342-B048-85BDC9FD1C3A}</a:tableStyleId>
              </a:tblPr>
              <a:tblGrid>
                <a:gridCol w="2441502">
                  <a:extLst>
                    <a:ext uri="{9D8B030D-6E8A-4147-A177-3AD203B41FA5}">
                      <a16:colId xmlns:a16="http://schemas.microsoft.com/office/drawing/2014/main" val="3729139006"/>
                    </a:ext>
                  </a:extLst>
                </a:gridCol>
                <a:gridCol w="5597180">
                  <a:extLst>
                    <a:ext uri="{9D8B030D-6E8A-4147-A177-3AD203B41FA5}">
                      <a16:colId xmlns:a16="http://schemas.microsoft.com/office/drawing/2014/main" val="1988913492"/>
                    </a:ext>
                  </a:extLst>
                </a:gridCol>
              </a:tblGrid>
              <a:tr h="154859">
                <a:tc>
                  <a:txBody>
                    <a:bodyPr/>
                    <a:lstStyle/>
                    <a:p>
                      <a:r>
                        <a:rPr lang="en-US" sz="1100" dirty="0"/>
                        <a:t>Parameter</a:t>
                      </a:r>
                    </a:p>
                  </a:txBody>
                  <a:tcPr/>
                </a:tc>
                <a:tc>
                  <a:txBody>
                    <a:bodyPr/>
                    <a:lstStyle/>
                    <a:p>
                      <a:r>
                        <a:rPr lang="en-US" sz="1100" dirty="0"/>
                        <a:t>Description</a:t>
                      </a:r>
                    </a:p>
                  </a:txBody>
                  <a:tcPr/>
                </a:tc>
                <a:extLst>
                  <a:ext uri="{0D108BD9-81ED-4DB2-BD59-A6C34878D82A}">
                    <a16:rowId xmlns:a16="http://schemas.microsoft.com/office/drawing/2014/main" val="2583676789"/>
                  </a:ext>
                </a:extLst>
              </a:tr>
              <a:tr h="154859">
                <a:tc>
                  <a:txBody>
                    <a:bodyPr/>
                    <a:lstStyle/>
                    <a:p>
                      <a:r>
                        <a:rPr lang="en-US" sz="1100" i="1" dirty="0">
                          <a:solidFill>
                            <a:srgbClr val="000000"/>
                          </a:solidFill>
                        </a:rPr>
                        <a:t>access-list-number</a:t>
                      </a:r>
                    </a:p>
                  </a:txBody>
                  <a:tcPr/>
                </a:tc>
                <a:tc>
                  <a:txBody>
                    <a:bodyPr/>
                    <a:lstStyle/>
                    <a:p>
                      <a:pPr marL="0" indent="0">
                        <a:buFont typeface="Arial" panose="020B0604020202020204" pitchFamily="34" charset="0"/>
                        <a:buNone/>
                      </a:pPr>
                      <a:r>
                        <a:rPr lang="en-US" sz="1100" dirty="0">
                          <a:solidFill>
                            <a:srgbClr val="000000"/>
                          </a:solidFill>
                        </a:rPr>
                        <a:t>Number range is 1 to 99 or 1300 to 1999</a:t>
                      </a:r>
                    </a:p>
                  </a:txBody>
                  <a:tcPr/>
                </a:tc>
                <a:extLst>
                  <a:ext uri="{0D108BD9-81ED-4DB2-BD59-A6C34878D82A}">
                    <a16:rowId xmlns:a16="http://schemas.microsoft.com/office/drawing/2014/main" val="3849654457"/>
                  </a:ext>
                </a:extLst>
              </a:tr>
              <a:tr h="154859">
                <a:tc>
                  <a:txBody>
                    <a:bodyPr/>
                    <a:lstStyle/>
                    <a:p>
                      <a:r>
                        <a:rPr lang="en-US" sz="1100" b="1" dirty="0">
                          <a:solidFill>
                            <a:srgbClr val="000000"/>
                          </a:solidFill>
                        </a:rPr>
                        <a:t>deny</a:t>
                      </a:r>
                    </a:p>
                  </a:txBody>
                  <a:tcPr/>
                </a:tc>
                <a:tc>
                  <a:txBody>
                    <a:bodyPr/>
                    <a:lstStyle/>
                    <a:p>
                      <a:pPr marL="0" indent="0">
                        <a:buFont typeface="Arial" panose="020B0604020202020204" pitchFamily="34" charset="0"/>
                        <a:buNone/>
                      </a:pPr>
                      <a:r>
                        <a:rPr lang="en-US" sz="1100" dirty="0">
                          <a:solidFill>
                            <a:srgbClr val="000000"/>
                          </a:solidFill>
                        </a:rPr>
                        <a:t>Denies access if the condition is matched</a:t>
                      </a:r>
                    </a:p>
                  </a:txBody>
                  <a:tcPr/>
                </a:tc>
                <a:extLst>
                  <a:ext uri="{0D108BD9-81ED-4DB2-BD59-A6C34878D82A}">
                    <a16:rowId xmlns:a16="http://schemas.microsoft.com/office/drawing/2014/main" val="235735172"/>
                  </a:ext>
                </a:extLst>
              </a:tr>
              <a:tr h="154859">
                <a:tc>
                  <a:txBody>
                    <a:bodyPr/>
                    <a:lstStyle/>
                    <a:p>
                      <a:r>
                        <a:rPr lang="en-US" sz="1100" b="1" dirty="0">
                          <a:solidFill>
                            <a:srgbClr val="000000"/>
                          </a:solidFill>
                        </a:rPr>
                        <a:t>permit</a:t>
                      </a:r>
                    </a:p>
                  </a:txBody>
                  <a:tcPr/>
                </a:tc>
                <a:tc>
                  <a:txBody>
                    <a:bodyPr/>
                    <a:lstStyle/>
                    <a:p>
                      <a:pPr marL="0" indent="0">
                        <a:buFont typeface="Arial" panose="020B0604020202020204" pitchFamily="34" charset="0"/>
                        <a:buNone/>
                      </a:pPr>
                      <a:r>
                        <a:rPr lang="en-US" sz="1100" dirty="0">
                          <a:solidFill>
                            <a:srgbClr val="000000"/>
                          </a:solidFill>
                        </a:rPr>
                        <a:t>Permits access if the condition is matched</a:t>
                      </a:r>
                    </a:p>
                  </a:txBody>
                  <a:tcPr/>
                </a:tc>
                <a:extLst>
                  <a:ext uri="{0D108BD9-81ED-4DB2-BD59-A6C34878D82A}">
                    <a16:rowId xmlns:a16="http://schemas.microsoft.com/office/drawing/2014/main" val="354468046"/>
                  </a:ext>
                </a:extLst>
              </a:tr>
              <a:tr h="154859">
                <a:tc>
                  <a:txBody>
                    <a:bodyPr/>
                    <a:lstStyle/>
                    <a:p>
                      <a:r>
                        <a:rPr lang="en-US" sz="1100" b="1" dirty="0">
                          <a:solidFill>
                            <a:srgbClr val="000000"/>
                          </a:solidFill>
                        </a:rPr>
                        <a:t>remark</a:t>
                      </a:r>
                      <a:r>
                        <a:rPr lang="en-US" sz="1100" dirty="0">
                          <a:solidFill>
                            <a:srgbClr val="000000"/>
                          </a:solidFill>
                        </a:rPr>
                        <a:t> </a:t>
                      </a:r>
                      <a:r>
                        <a:rPr lang="en-US" sz="1100" i="1" dirty="0">
                          <a:solidFill>
                            <a:srgbClr val="000000"/>
                          </a:solidFill>
                        </a:rPr>
                        <a:t>text</a:t>
                      </a:r>
                    </a:p>
                  </a:txBody>
                  <a:tcPr/>
                </a:tc>
                <a:tc>
                  <a:txBody>
                    <a:bodyPr/>
                    <a:lstStyle/>
                    <a:p>
                      <a:pPr marL="0" indent="0">
                        <a:buFont typeface="Arial" panose="020B0604020202020204" pitchFamily="34" charset="0"/>
                        <a:buNone/>
                      </a:pPr>
                      <a:r>
                        <a:rPr lang="en-US" sz="1100" dirty="0">
                          <a:solidFill>
                            <a:srgbClr val="000000"/>
                          </a:solidFill>
                        </a:rPr>
                        <a:t>(Optional) text entry for documentation purposes</a:t>
                      </a:r>
                    </a:p>
                  </a:txBody>
                  <a:tcPr/>
                </a:tc>
                <a:extLst>
                  <a:ext uri="{0D108BD9-81ED-4DB2-BD59-A6C34878D82A}">
                    <a16:rowId xmlns:a16="http://schemas.microsoft.com/office/drawing/2014/main" val="1458107787"/>
                  </a:ext>
                </a:extLst>
              </a:tr>
              <a:tr h="154859">
                <a:tc>
                  <a:txBody>
                    <a:bodyPr/>
                    <a:lstStyle/>
                    <a:p>
                      <a:r>
                        <a:rPr lang="en-US" sz="1100" i="1" dirty="0">
                          <a:solidFill>
                            <a:srgbClr val="000000"/>
                          </a:solidFill>
                        </a:rPr>
                        <a:t>source</a:t>
                      </a:r>
                    </a:p>
                  </a:txBody>
                  <a:tcPr/>
                </a:tc>
                <a:tc>
                  <a:txBody>
                    <a:bodyPr/>
                    <a:lstStyle/>
                    <a:p>
                      <a:r>
                        <a:rPr lang="en-US" sz="1100" dirty="0">
                          <a:solidFill>
                            <a:srgbClr val="000000"/>
                          </a:solidFill>
                        </a:rPr>
                        <a:t>Identifies the source network or host address to </a:t>
                      </a:r>
                      <a:r>
                        <a:rPr lang="en-US" sz="1100" dirty="0" smtClean="0">
                          <a:solidFill>
                            <a:srgbClr val="000000"/>
                          </a:solidFill>
                        </a:rPr>
                        <a:t>filter</a:t>
                      </a:r>
                      <a:r>
                        <a:rPr lang="en-US" sz="1100" dirty="0" smtClean="0">
                          <a:solidFill>
                            <a:schemeClr val="tx1">
                              <a:lumMod val="50000"/>
                            </a:schemeClr>
                          </a:solidFill>
                        </a:rPr>
                        <a:t>. </a:t>
                      </a:r>
                      <a:r>
                        <a:rPr lang="en-US" sz="1100" b="0" i="0" kern="1200" dirty="0" smtClean="0">
                          <a:solidFill>
                            <a:schemeClr val="tx1">
                              <a:lumMod val="50000"/>
                            </a:schemeClr>
                          </a:solidFill>
                          <a:effectLst/>
                          <a:latin typeface="+mn-lt"/>
                          <a:ea typeface="+mn-ea"/>
                          <a:cs typeface="+mn-cs"/>
                        </a:rPr>
                        <a:t>Use the </a:t>
                      </a:r>
                      <a:r>
                        <a:rPr lang="en-US" sz="1100" b="1" i="0" kern="1200" dirty="0" smtClean="0">
                          <a:solidFill>
                            <a:schemeClr val="tx1">
                              <a:lumMod val="50000"/>
                            </a:schemeClr>
                          </a:solidFill>
                          <a:effectLst/>
                          <a:latin typeface="+mn-lt"/>
                          <a:ea typeface="+mn-ea"/>
                          <a:cs typeface="+mn-cs"/>
                        </a:rPr>
                        <a:t>any</a:t>
                      </a:r>
                      <a:r>
                        <a:rPr lang="en-US" sz="1100" b="0" i="0" kern="1200" dirty="0" smtClean="0">
                          <a:solidFill>
                            <a:schemeClr val="tx1">
                              <a:lumMod val="50000"/>
                            </a:schemeClr>
                          </a:solidFill>
                          <a:effectLst/>
                          <a:latin typeface="+mn-lt"/>
                          <a:ea typeface="+mn-ea"/>
                          <a:cs typeface="+mn-cs"/>
                        </a:rPr>
                        <a:t> keyword to specify all networks. Use the </a:t>
                      </a:r>
                      <a:r>
                        <a:rPr lang="en-US" sz="1100" b="1" i="0" kern="1200" dirty="0" smtClean="0">
                          <a:solidFill>
                            <a:schemeClr val="tx1">
                              <a:lumMod val="50000"/>
                            </a:schemeClr>
                          </a:solidFill>
                          <a:effectLst/>
                          <a:latin typeface="+mn-lt"/>
                          <a:ea typeface="+mn-ea"/>
                          <a:cs typeface="+mn-cs"/>
                        </a:rPr>
                        <a:t>host</a:t>
                      </a:r>
                      <a:r>
                        <a:rPr lang="en-US" sz="1100" b="0" i="0" kern="1200" dirty="0" smtClean="0">
                          <a:solidFill>
                            <a:schemeClr val="tx1">
                              <a:lumMod val="50000"/>
                            </a:schemeClr>
                          </a:solidFill>
                          <a:effectLst/>
                          <a:latin typeface="+mn-lt"/>
                          <a:ea typeface="+mn-ea"/>
                          <a:cs typeface="+mn-cs"/>
                        </a:rPr>
                        <a:t> </a:t>
                      </a:r>
                      <a:r>
                        <a:rPr lang="en-US" sz="1100" b="0" i="1" kern="1200" dirty="0" err="1" smtClean="0">
                          <a:solidFill>
                            <a:schemeClr val="tx1">
                              <a:lumMod val="50000"/>
                            </a:schemeClr>
                          </a:solidFill>
                          <a:effectLst/>
                          <a:latin typeface="+mn-lt"/>
                          <a:ea typeface="+mn-ea"/>
                          <a:cs typeface="+mn-cs"/>
                        </a:rPr>
                        <a:t>ip</a:t>
                      </a:r>
                      <a:r>
                        <a:rPr lang="en-US" sz="1100" b="0" i="1" kern="1200" dirty="0" smtClean="0">
                          <a:solidFill>
                            <a:schemeClr val="tx1">
                              <a:lumMod val="50000"/>
                            </a:schemeClr>
                          </a:solidFill>
                          <a:effectLst/>
                          <a:latin typeface="+mn-lt"/>
                          <a:ea typeface="+mn-ea"/>
                          <a:cs typeface="+mn-cs"/>
                        </a:rPr>
                        <a:t>-address</a:t>
                      </a:r>
                      <a:r>
                        <a:rPr lang="en-US" sz="1100" b="0" i="0" kern="1200" dirty="0" smtClean="0">
                          <a:solidFill>
                            <a:schemeClr val="tx1">
                              <a:lumMod val="50000"/>
                            </a:schemeClr>
                          </a:solidFill>
                          <a:effectLst/>
                          <a:latin typeface="+mn-lt"/>
                          <a:ea typeface="+mn-ea"/>
                          <a:cs typeface="+mn-cs"/>
                        </a:rPr>
                        <a:t> keyword or simply enter an </a:t>
                      </a:r>
                      <a:r>
                        <a:rPr lang="en-US" sz="1100" b="0" i="1" kern="1200" dirty="0" err="1" smtClean="0">
                          <a:solidFill>
                            <a:schemeClr val="tx1">
                              <a:lumMod val="50000"/>
                            </a:schemeClr>
                          </a:solidFill>
                          <a:effectLst/>
                          <a:latin typeface="+mn-lt"/>
                          <a:ea typeface="+mn-ea"/>
                          <a:cs typeface="+mn-cs"/>
                        </a:rPr>
                        <a:t>ip</a:t>
                      </a:r>
                      <a:r>
                        <a:rPr lang="en-US" sz="1100" b="0" i="1" kern="1200" dirty="0" smtClean="0">
                          <a:solidFill>
                            <a:schemeClr val="tx1">
                              <a:lumMod val="50000"/>
                            </a:schemeClr>
                          </a:solidFill>
                          <a:effectLst/>
                          <a:latin typeface="+mn-lt"/>
                          <a:ea typeface="+mn-ea"/>
                          <a:cs typeface="+mn-cs"/>
                        </a:rPr>
                        <a:t>-address</a:t>
                      </a:r>
                      <a:r>
                        <a:rPr lang="en-US" sz="1100" b="0" i="0" kern="1200" dirty="0" smtClean="0">
                          <a:solidFill>
                            <a:schemeClr val="tx1">
                              <a:lumMod val="50000"/>
                            </a:schemeClr>
                          </a:solidFill>
                          <a:effectLst/>
                          <a:latin typeface="+mn-lt"/>
                          <a:ea typeface="+mn-ea"/>
                          <a:cs typeface="+mn-cs"/>
                        </a:rPr>
                        <a:t> (without the </a:t>
                      </a:r>
                      <a:r>
                        <a:rPr lang="en-US" sz="1100" b="1" i="0" kern="1200" dirty="0" smtClean="0">
                          <a:solidFill>
                            <a:schemeClr val="tx1">
                              <a:lumMod val="50000"/>
                            </a:schemeClr>
                          </a:solidFill>
                          <a:effectLst/>
                          <a:latin typeface="+mn-lt"/>
                          <a:ea typeface="+mn-ea"/>
                          <a:cs typeface="+mn-cs"/>
                        </a:rPr>
                        <a:t>host </a:t>
                      </a:r>
                      <a:r>
                        <a:rPr lang="en-US" sz="1100" b="0" i="0" kern="1200" dirty="0" smtClean="0">
                          <a:solidFill>
                            <a:schemeClr val="tx1">
                              <a:lumMod val="50000"/>
                            </a:schemeClr>
                          </a:solidFill>
                          <a:effectLst/>
                          <a:latin typeface="+mn-lt"/>
                          <a:ea typeface="+mn-ea"/>
                          <a:cs typeface="+mn-cs"/>
                        </a:rPr>
                        <a:t>keyword) to identify a specific IP address</a:t>
                      </a:r>
                      <a:r>
                        <a:rPr lang="en-US" sz="1400" b="0" i="0" kern="1200" dirty="0" smtClean="0">
                          <a:solidFill>
                            <a:schemeClr val="tx1">
                              <a:lumMod val="50000"/>
                            </a:schemeClr>
                          </a:solidFill>
                          <a:effectLst/>
                          <a:latin typeface="+mn-lt"/>
                          <a:ea typeface="+mn-ea"/>
                          <a:cs typeface="+mn-cs"/>
                        </a:rPr>
                        <a:t>.</a:t>
                      </a:r>
                      <a:endParaRPr lang="en-US" sz="1100" dirty="0">
                        <a:solidFill>
                          <a:schemeClr val="tx1">
                            <a:lumMod val="50000"/>
                          </a:schemeClr>
                        </a:solidFill>
                        <a:latin typeface="+mn-lt"/>
                      </a:endParaRPr>
                    </a:p>
                  </a:txBody>
                  <a:tcPr/>
                </a:tc>
                <a:extLst>
                  <a:ext uri="{0D108BD9-81ED-4DB2-BD59-A6C34878D82A}">
                    <a16:rowId xmlns:a16="http://schemas.microsoft.com/office/drawing/2014/main" val="2495454272"/>
                  </a:ext>
                </a:extLst>
              </a:tr>
              <a:tr h="154859">
                <a:tc>
                  <a:txBody>
                    <a:bodyPr/>
                    <a:lstStyle/>
                    <a:p>
                      <a:r>
                        <a:rPr lang="en-US" sz="1100" i="1" dirty="0">
                          <a:solidFill>
                            <a:srgbClr val="000000"/>
                          </a:solidFill>
                        </a:rPr>
                        <a:t>source-wildcard</a:t>
                      </a:r>
                    </a:p>
                  </a:txBody>
                  <a:tcPr/>
                </a:tc>
                <a:tc>
                  <a:txBody>
                    <a:bodyPr/>
                    <a:lstStyle/>
                    <a:p>
                      <a:pPr marL="0" indent="0">
                        <a:buFont typeface="Arial" panose="020B0604020202020204" pitchFamily="34" charset="0"/>
                        <a:buNone/>
                      </a:pPr>
                      <a:r>
                        <a:rPr lang="en-US" sz="1100" dirty="0">
                          <a:solidFill>
                            <a:srgbClr val="000000"/>
                          </a:solidFill>
                        </a:rPr>
                        <a:t>(Optional) 32-bit wildcard mask that is applied to the </a:t>
                      </a:r>
                      <a:r>
                        <a:rPr lang="en-US" sz="1100" dirty="0" smtClean="0">
                          <a:solidFill>
                            <a:srgbClr val="000000"/>
                          </a:solidFill>
                        </a:rPr>
                        <a:t>source. Default: 0.0.0.0</a:t>
                      </a:r>
                      <a:endParaRPr lang="en-US" sz="1100" dirty="0">
                        <a:solidFill>
                          <a:srgbClr val="000000"/>
                        </a:solidFill>
                      </a:endParaRPr>
                    </a:p>
                  </a:txBody>
                  <a:tcPr/>
                </a:tc>
                <a:extLst>
                  <a:ext uri="{0D108BD9-81ED-4DB2-BD59-A6C34878D82A}">
                    <a16:rowId xmlns:a16="http://schemas.microsoft.com/office/drawing/2014/main" val="3519542428"/>
                  </a:ext>
                </a:extLst>
              </a:tr>
              <a:tr h="179708">
                <a:tc>
                  <a:txBody>
                    <a:bodyPr/>
                    <a:lstStyle/>
                    <a:p>
                      <a:r>
                        <a:rPr lang="en-US" sz="1100" b="1" dirty="0">
                          <a:solidFill>
                            <a:srgbClr val="000000"/>
                          </a:solidFill>
                        </a:rPr>
                        <a:t>log</a:t>
                      </a:r>
                    </a:p>
                  </a:txBody>
                  <a:tcPr/>
                </a:tc>
                <a:tc>
                  <a:txBody>
                    <a:bodyPr/>
                    <a:lstStyle/>
                    <a:p>
                      <a:r>
                        <a:rPr lang="en-US" sz="1100" dirty="0">
                          <a:solidFill>
                            <a:srgbClr val="000000"/>
                          </a:solidFill>
                        </a:rPr>
                        <a:t>(Optional) Generates and sends an informational message when the ACE is matched</a:t>
                      </a:r>
                    </a:p>
                  </a:txBody>
                  <a:tcPr/>
                </a:tc>
                <a:extLst>
                  <a:ext uri="{0D108BD9-81ED-4DB2-BD59-A6C34878D82A}">
                    <a16:rowId xmlns:a16="http://schemas.microsoft.com/office/drawing/2014/main" val="2958112365"/>
                  </a:ext>
                </a:extLst>
              </a:tr>
            </a:tbl>
          </a:graphicData>
        </a:graphic>
      </p:graphicFrame>
      <p:sp>
        <p:nvSpPr>
          <p:cNvPr id="6" name="Rectangle 5">
            <a:extLst>
              <a:ext uri="{FF2B5EF4-FFF2-40B4-BE49-F238E27FC236}">
                <a16:creationId xmlns:a16="http://schemas.microsoft.com/office/drawing/2014/main" id="{22725532-825A-4213-809A-895FDB527757}"/>
              </a:ext>
            </a:extLst>
          </p:cNvPr>
          <p:cNvSpPr/>
          <p:nvPr/>
        </p:nvSpPr>
        <p:spPr>
          <a:xfrm>
            <a:off x="396319" y="4475848"/>
            <a:ext cx="8174818" cy="276999"/>
          </a:xfrm>
          <a:prstGeom prst="rect">
            <a:avLst/>
          </a:prstGeom>
        </p:spPr>
        <p:txBody>
          <a:bodyPr wrap="square">
            <a:spAutoFit/>
          </a:bodyPr>
          <a:lstStyle/>
          <a:p>
            <a:r>
              <a:rPr lang="en-US" sz="1200" dirty="0">
                <a:solidFill>
                  <a:srgbClr val="000000"/>
                </a:solidFill>
              </a:rPr>
              <a:t>Note: Use the </a:t>
            </a:r>
            <a:r>
              <a:rPr lang="en-US" sz="1200" b="1" dirty="0">
                <a:solidFill>
                  <a:srgbClr val="000000"/>
                </a:solidFill>
              </a:rPr>
              <a:t>no access-list</a:t>
            </a:r>
            <a:r>
              <a:rPr lang="en-US" sz="1200" dirty="0">
                <a:solidFill>
                  <a:srgbClr val="000000"/>
                </a:solidFill>
              </a:rPr>
              <a:t> </a:t>
            </a:r>
            <a:r>
              <a:rPr lang="en-US" sz="1200" i="1" dirty="0">
                <a:solidFill>
                  <a:srgbClr val="000000"/>
                </a:solidFill>
              </a:rPr>
              <a:t>access-list-number</a:t>
            </a:r>
            <a:r>
              <a:rPr lang="en-US" sz="1200" dirty="0">
                <a:solidFill>
                  <a:srgbClr val="000000"/>
                </a:solidFill>
              </a:rPr>
              <a:t> global configuration command to remove a numbered standard ACL.</a:t>
            </a:r>
          </a:p>
        </p:txBody>
      </p:sp>
    </p:spTree>
    <p:custDataLst>
      <p:tags r:id="rId1"/>
    </p:custDataLst>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Verify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068311" cy="1036444"/>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is used to verify the ACL on the interface and the direction in which it was applied.</a:t>
            </a:r>
          </a:p>
        </p:txBody>
      </p:sp>
      <p:pic>
        <p:nvPicPr>
          <p:cNvPr id="5" name="Picture 4">
            <a:extLst>
              <a:ext uri="{FF2B5EF4-FFF2-40B4-BE49-F238E27FC236}">
                <a16:creationId xmlns:a16="http://schemas.microsoft.com/office/drawing/2014/main" id="{9CA7705B-7AD0-4E01-AB50-C45B7C2A0DD6}"/>
              </a:ext>
            </a:extLst>
          </p:cNvPr>
          <p:cNvPicPr>
            <a:picLocks noChangeAspect="1"/>
          </p:cNvPicPr>
          <p:nvPr/>
        </p:nvPicPr>
        <p:blipFill>
          <a:blip r:embed="rId4"/>
          <a:stretch>
            <a:fillRect/>
          </a:stretch>
        </p:blipFill>
        <p:spPr>
          <a:xfrm>
            <a:off x="4904325" y="265672"/>
            <a:ext cx="3652667" cy="4411663"/>
          </a:xfrm>
          <a:prstGeom prst="rect">
            <a:avLst/>
          </a:prstGeom>
        </p:spPr>
      </p:pic>
    </p:spTree>
    <p:custDataLst>
      <p:tags r:id="rId1"/>
    </p:custDataLst>
    <p:extLst>
      <p:ext uri="{BB962C8B-B14F-4D97-AF65-F5344CB8AC3E}">
        <p14:creationId xmlns:p14="http://schemas.microsoft.com/office/powerpoint/2010/main" val="284627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can be used to confirm that the ACLs work as expected. The command displays statistic counters that increase whenever an ACE is matched.</a:t>
            </a:r>
          </a:p>
          <a:p>
            <a:pPr marL="0" indent="0" algn="l"/>
            <a:r>
              <a:rPr lang="en-US" sz="1600" b="1" dirty="0">
                <a:solidFill>
                  <a:srgbClr val="000000"/>
                </a:solidFill>
              </a:rPr>
              <a:t>Note</a:t>
            </a:r>
            <a:r>
              <a:rPr lang="en-US" sz="1600" dirty="0">
                <a:solidFill>
                  <a:srgbClr val="000000"/>
                </a:solidFill>
              </a:rPr>
              <a:t>: Traffic must be generated to verify the operation of the ACL.</a:t>
            </a:r>
          </a:p>
        </p:txBody>
      </p:sp>
      <p:pic>
        <p:nvPicPr>
          <p:cNvPr id="2" name="Picture 1">
            <a:extLst>
              <a:ext uri="{FF2B5EF4-FFF2-40B4-BE49-F238E27FC236}">
                <a16:creationId xmlns:a16="http://schemas.microsoft.com/office/drawing/2014/main" id="{A04ACC4F-9B77-4177-A19A-8C6768331580}"/>
              </a:ext>
            </a:extLst>
          </p:cNvPr>
          <p:cNvPicPr>
            <a:picLocks noChangeAspect="1"/>
          </p:cNvPicPr>
          <p:nvPr/>
        </p:nvPicPr>
        <p:blipFill>
          <a:blip r:embed="rId4"/>
          <a:stretch>
            <a:fillRect/>
          </a:stretch>
        </p:blipFill>
        <p:spPr>
          <a:xfrm>
            <a:off x="2747961" y="2094940"/>
            <a:ext cx="3648075" cy="2495550"/>
          </a:xfrm>
          <a:prstGeom prst="rect">
            <a:avLst/>
          </a:prstGeom>
        </p:spPr>
      </p:pic>
    </p:spTree>
    <p:custDataLst>
      <p:tags r:id="rId1"/>
    </p:custDataLst>
    <p:extLst>
      <p:ext uri="{BB962C8B-B14F-4D97-AF65-F5344CB8AC3E}">
        <p14:creationId xmlns:p14="http://schemas.microsoft.com/office/powerpoint/2010/main" val="37043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validate what was configured. The command also displays configured remarks.</a:t>
            </a:r>
          </a:p>
        </p:txBody>
      </p:sp>
      <p:pic>
        <p:nvPicPr>
          <p:cNvPr id="2" name="Picture 1">
            <a:extLst>
              <a:ext uri="{FF2B5EF4-FFF2-40B4-BE49-F238E27FC236}">
                <a16:creationId xmlns:a16="http://schemas.microsoft.com/office/drawing/2014/main" id="{B8B8ED9D-E077-4286-821D-1843DF13E699}"/>
              </a:ext>
            </a:extLst>
          </p:cNvPr>
          <p:cNvPicPr>
            <a:picLocks noChangeAspect="1"/>
          </p:cNvPicPr>
          <p:nvPr/>
        </p:nvPicPr>
        <p:blipFill>
          <a:blip r:embed="rId4"/>
          <a:stretch>
            <a:fillRect/>
          </a:stretch>
        </p:blipFill>
        <p:spPr>
          <a:xfrm>
            <a:off x="2786061" y="1568543"/>
            <a:ext cx="3571875" cy="2867025"/>
          </a:xfrm>
          <a:prstGeom prst="rect">
            <a:avLst/>
          </a:prstGeom>
        </p:spPr>
      </p:pic>
    </p:spTree>
    <p:custDataLst>
      <p:tags r:id="rId1"/>
    </p:custDataLst>
    <p:extLst>
      <p:ext uri="{BB962C8B-B14F-4D97-AF65-F5344CB8AC3E}">
        <p14:creationId xmlns:p14="http://schemas.microsoft.com/office/powerpoint/2010/main" val="214490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Packet Tracer – Configure Extended IPv4 ACLs - Scenario 1</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Apply, and Verify an Extended Numbered IPv4 ACL.</a:t>
            </a:r>
          </a:p>
          <a:p>
            <a:pPr marL="342900" indent="-342900" algn="l">
              <a:buFont typeface="Arial" panose="020B0604020202020204" pitchFamily="34" charset="0"/>
              <a:buChar char="•"/>
            </a:pPr>
            <a:r>
              <a:rPr lang="en-US" sz="1600" dirty="0">
                <a:solidFill>
                  <a:srgbClr val="000000"/>
                </a:solidFill>
              </a:rPr>
              <a:t>Configure, Apply, and Verify an Extended Named IPv4 ACL.</a:t>
            </a:r>
          </a:p>
        </p:txBody>
      </p:sp>
    </p:spTree>
    <p:custDataLst>
      <p:tags r:id="rId1"/>
    </p:custDataLst>
    <p:extLst>
      <p:ext uri="{BB962C8B-B14F-4D97-AF65-F5344CB8AC3E}">
        <p14:creationId xmlns:p14="http://schemas.microsoft.com/office/powerpoint/2010/main" val="145440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r>
              <a:rPr lang="en-US" dirty="0"/>
              <a:t/>
            </a:r>
            <a:br>
              <a:rPr lang="en-US" dirty="0"/>
            </a:br>
            <a:r>
              <a:rPr lang="en-US" sz="2400" dirty="0"/>
              <a:t>Packet Tracer – Configure Extended IPv4 ACLs - Scenario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 Named Extended IPv4 ACL.</a:t>
            </a:r>
          </a:p>
          <a:p>
            <a:pPr marL="342900" indent="-342900" algn="l">
              <a:buFont typeface="Arial" panose="020B0604020202020204" pitchFamily="34" charset="0"/>
              <a:buChar char="•"/>
            </a:pPr>
            <a:r>
              <a:rPr lang="en-US" sz="1600" dirty="0">
                <a:solidFill>
                  <a:srgbClr val="000000"/>
                </a:solidFill>
              </a:rPr>
              <a:t>Apply and Verify the Extended IPv4 ACL.</a:t>
            </a:r>
          </a:p>
        </p:txBody>
      </p:sp>
    </p:spTree>
    <p:custDataLst>
      <p:tags r:id="rId1"/>
    </p:custDataLst>
    <p:extLst>
      <p:ext uri="{BB962C8B-B14F-4D97-AF65-F5344CB8AC3E}">
        <p14:creationId xmlns:p14="http://schemas.microsoft.com/office/powerpoint/2010/main" val="370605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r>
              <a:rPr lang="en-US" dirty="0"/>
              <a:t/>
            </a:r>
            <a:br>
              <a:rPr lang="en-US" dirty="0"/>
            </a:br>
            <a:r>
              <a:rPr lang="en-US" sz="2400" dirty="0"/>
              <a:t>Named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1165552"/>
          </a:xfrm>
        </p:spPr>
        <p:txBody>
          <a:bodyPr/>
          <a:lstStyle/>
          <a:p>
            <a:pPr marL="0" indent="0" algn="l"/>
            <a:r>
              <a:rPr lang="en-US" sz="1600" dirty="0">
                <a:solidFill>
                  <a:srgbClr val="000000"/>
                </a:solidFill>
              </a:rPr>
              <a:t>To create a named standard ACL, use the </a:t>
            </a:r>
            <a:r>
              <a:rPr lang="en-US" sz="1600" b="1" dirty="0" err="1">
                <a:solidFill>
                  <a:srgbClr val="000000"/>
                </a:solidFill>
              </a:rPr>
              <a:t>ip</a:t>
            </a:r>
            <a:r>
              <a:rPr lang="en-US" sz="1600" b="1" dirty="0">
                <a:solidFill>
                  <a:srgbClr val="000000"/>
                </a:solidFill>
              </a:rPr>
              <a:t> access-list standard </a:t>
            </a:r>
            <a:r>
              <a:rPr lang="en-US" sz="1600" dirty="0">
                <a:solidFill>
                  <a:srgbClr val="000000"/>
                </a:solidFill>
              </a:rPr>
              <a:t>command.</a:t>
            </a:r>
          </a:p>
          <a:p>
            <a:pPr marL="285750" indent="-285750" algn="l">
              <a:buFont typeface="Arial" panose="020B0604020202020204" pitchFamily="34" charset="0"/>
              <a:buChar char="•"/>
            </a:pPr>
            <a:r>
              <a:rPr lang="en-US" sz="1600" dirty="0">
                <a:solidFill>
                  <a:srgbClr val="000000"/>
                </a:solidFill>
              </a:rPr>
              <a:t>ACL names are alphanumeric, case sensitive, and must be unique. </a:t>
            </a:r>
          </a:p>
          <a:p>
            <a:pPr marL="285750" indent="-285750" algn="l">
              <a:buFont typeface="Arial" panose="020B0604020202020204" pitchFamily="34" charset="0"/>
              <a:buChar char="•"/>
            </a:pPr>
            <a:r>
              <a:rPr lang="en-US" sz="1600" dirty="0">
                <a:solidFill>
                  <a:srgbClr val="000000"/>
                </a:solidFill>
              </a:rPr>
              <a:t>Capitalizing ACL names is not required but makes them stand out when viewing the running-config output.</a:t>
            </a:r>
          </a:p>
        </p:txBody>
      </p:sp>
      <p:pic>
        <p:nvPicPr>
          <p:cNvPr id="2" name="Picture 1">
            <a:extLst>
              <a:ext uri="{FF2B5EF4-FFF2-40B4-BE49-F238E27FC236}">
                <a16:creationId xmlns:a16="http://schemas.microsoft.com/office/drawing/2014/main" id="{8E0E3122-9276-4338-B4BB-FB2436335CF7}"/>
              </a:ext>
            </a:extLst>
          </p:cNvPr>
          <p:cNvPicPr>
            <a:picLocks noChangeAspect="1"/>
          </p:cNvPicPr>
          <p:nvPr/>
        </p:nvPicPr>
        <p:blipFill>
          <a:blip r:embed="rId4"/>
          <a:stretch>
            <a:fillRect/>
          </a:stretch>
        </p:blipFill>
        <p:spPr>
          <a:xfrm>
            <a:off x="2264148" y="2080932"/>
            <a:ext cx="4400550" cy="228600"/>
          </a:xfrm>
          <a:prstGeom prst="rect">
            <a:avLst/>
          </a:prstGeom>
        </p:spPr>
      </p:pic>
      <p:pic>
        <p:nvPicPr>
          <p:cNvPr id="6" name="Picture 5">
            <a:extLst>
              <a:ext uri="{FF2B5EF4-FFF2-40B4-BE49-F238E27FC236}">
                <a16:creationId xmlns:a16="http://schemas.microsoft.com/office/drawing/2014/main" id="{6BAB19BD-BE62-4431-9B95-AA69CECC0A27}"/>
              </a:ext>
            </a:extLst>
          </p:cNvPr>
          <p:cNvPicPr>
            <a:picLocks noChangeAspect="1"/>
          </p:cNvPicPr>
          <p:nvPr/>
        </p:nvPicPr>
        <p:blipFill>
          <a:blip r:embed="rId5"/>
          <a:stretch>
            <a:fillRect/>
          </a:stretch>
        </p:blipFill>
        <p:spPr>
          <a:xfrm>
            <a:off x="2273673" y="2369493"/>
            <a:ext cx="4391025" cy="2105025"/>
          </a:xfrm>
          <a:prstGeom prst="rect">
            <a:avLst/>
          </a:prstGeom>
        </p:spPr>
      </p:pic>
    </p:spTree>
    <p:custDataLst>
      <p:tags r:id="rId1"/>
    </p:custDataLst>
    <p:extLst>
      <p:ext uri="{BB962C8B-B14F-4D97-AF65-F5344CB8AC3E}">
        <p14:creationId xmlns:p14="http://schemas.microsoft.com/office/powerpoint/2010/main" val="176061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r>
              <a:rPr lang="en-US" dirty="0"/>
              <a:t/>
            </a:r>
            <a:br>
              <a:rPr lang="en-US" dirty="0"/>
            </a:br>
            <a:r>
              <a:rPr lang="en-US" sz="2400" dirty="0"/>
              <a:t>Apply a Standard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378495"/>
          </a:xfrm>
        </p:spPr>
        <p:txBody>
          <a:bodyPr/>
          <a:lstStyle/>
          <a:p>
            <a:pPr marL="0" indent="0" algn="l"/>
            <a:r>
              <a:rPr lang="en-US" sz="1600" dirty="0">
                <a:solidFill>
                  <a:srgbClr val="000000"/>
                </a:solidFill>
              </a:rPr>
              <a:t>After a standard IPv4 ACL is configured, it must be linked to an interface or feature. </a:t>
            </a:r>
          </a:p>
          <a:p>
            <a:pPr marL="285750" indent="-28575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b="1" dirty="0">
                <a:solidFill>
                  <a:srgbClr val="000000"/>
                </a:solidFill>
              </a:rPr>
              <a:t> access-group </a:t>
            </a:r>
            <a:r>
              <a:rPr lang="en-US" sz="1600" dirty="0">
                <a:solidFill>
                  <a:srgbClr val="000000"/>
                </a:solidFill>
              </a:rPr>
              <a:t>command is used to bind a numbered or named standard IPv4 ACL to an interface.</a:t>
            </a:r>
          </a:p>
          <a:p>
            <a:pPr marL="285750" indent="-285750" algn="l">
              <a:buFont typeface="Arial" panose="020B0604020202020204" pitchFamily="34" charset="0"/>
              <a:buChar char="•"/>
            </a:pPr>
            <a:r>
              <a:rPr lang="en-US" sz="1600" dirty="0">
                <a:solidFill>
                  <a:srgbClr val="000000"/>
                </a:solidFill>
              </a:rPr>
              <a:t>To remove an ACL from an interface, </a:t>
            </a:r>
            <a:r>
              <a:rPr lang="en-US" sz="1600" b="1" dirty="0">
                <a:solidFill>
                  <a:srgbClr val="000000"/>
                </a:solidFill>
              </a:rPr>
              <a:t>first</a:t>
            </a:r>
            <a:r>
              <a:rPr lang="en-US" sz="1600" dirty="0">
                <a:solidFill>
                  <a:srgbClr val="000000"/>
                </a:solidFill>
              </a:rPr>
              <a:t> enter the </a:t>
            </a:r>
            <a:r>
              <a:rPr lang="en-US" sz="1600" b="1" dirty="0">
                <a:solidFill>
                  <a:srgbClr val="000000"/>
                </a:solidFill>
              </a:rPr>
              <a:t>no </a:t>
            </a:r>
            <a:r>
              <a:rPr lang="en-US" sz="1600" b="1" dirty="0" err="1">
                <a:solidFill>
                  <a:srgbClr val="000000"/>
                </a:solidFill>
              </a:rPr>
              <a:t>ip</a:t>
            </a:r>
            <a:r>
              <a:rPr lang="en-US" sz="1600" b="1" dirty="0">
                <a:solidFill>
                  <a:srgbClr val="000000"/>
                </a:solidFill>
              </a:rPr>
              <a:t> access-group</a:t>
            </a:r>
            <a:r>
              <a:rPr lang="en-US" sz="1600" dirty="0">
                <a:solidFill>
                  <a:srgbClr val="000000"/>
                </a:solidFill>
              </a:rPr>
              <a:t> interface configuration command.</a:t>
            </a:r>
          </a:p>
        </p:txBody>
      </p:sp>
      <p:pic>
        <p:nvPicPr>
          <p:cNvPr id="2" name="Picture 1">
            <a:extLst>
              <a:ext uri="{FF2B5EF4-FFF2-40B4-BE49-F238E27FC236}">
                <a16:creationId xmlns:a16="http://schemas.microsoft.com/office/drawing/2014/main" id="{692FA57B-9025-4585-B6D2-DA6187D4273E}"/>
              </a:ext>
            </a:extLst>
          </p:cNvPr>
          <p:cNvPicPr>
            <a:picLocks noChangeAspect="1"/>
          </p:cNvPicPr>
          <p:nvPr/>
        </p:nvPicPr>
        <p:blipFill>
          <a:blip r:embed="rId4"/>
          <a:stretch>
            <a:fillRect/>
          </a:stretch>
        </p:blipFill>
        <p:spPr>
          <a:xfrm>
            <a:off x="1366837" y="2462212"/>
            <a:ext cx="6410325" cy="219075"/>
          </a:xfrm>
          <a:prstGeom prst="rect">
            <a:avLst/>
          </a:prstGeom>
        </p:spPr>
      </p:pic>
    </p:spTree>
    <p:custDataLst>
      <p:tags r:id="rId1"/>
    </p:custDataLst>
    <p:extLst>
      <p:ext uri="{BB962C8B-B14F-4D97-AF65-F5344CB8AC3E}">
        <p14:creationId xmlns:p14="http://schemas.microsoft.com/office/powerpoint/2010/main" val="134748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r>
              <a:rPr lang="en-US" dirty="0"/>
              <a:t/>
            </a:r>
            <a:br>
              <a:rPr lang="en-US" dirty="0"/>
            </a:br>
            <a:r>
              <a:rPr lang="en-US" sz="2400" dirty="0"/>
              <a:t>Numbered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1809205"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r>
              <a:rPr lang="en-US" sz="1600" dirty="0" smtClean="0">
                <a:solidFill>
                  <a:srgbClr val="000000"/>
                </a:solidFill>
              </a:rPr>
              <a:t>. (</a:t>
            </a:r>
            <a:r>
              <a:rPr lang="en-US" sz="1600" dirty="0" err="1" smtClean="0">
                <a:solidFill>
                  <a:srgbClr val="000000"/>
                </a:solidFill>
              </a:rPr>
              <a:t>figuur</a:t>
            </a:r>
            <a:r>
              <a:rPr lang="en-US" sz="1600" dirty="0" smtClean="0">
                <a:solidFill>
                  <a:srgbClr val="000000"/>
                </a:solidFill>
              </a:rPr>
              <a:t> </a:t>
            </a:r>
            <a:r>
              <a:rPr lang="en-US" sz="1600" dirty="0" err="1" smtClean="0">
                <a:solidFill>
                  <a:srgbClr val="000000"/>
                </a:solidFill>
              </a:rPr>
              <a:t>zie</a:t>
            </a:r>
            <a:r>
              <a:rPr lang="en-US" sz="1600" dirty="0" smtClean="0">
                <a:solidFill>
                  <a:srgbClr val="000000"/>
                </a:solidFill>
              </a:rPr>
              <a:t> cursus)</a:t>
            </a:r>
            <a:endParaRPr lang="en-US" sz="1600" dirty="0">
              <a:solidFill>
                <a:srgbClr val="000000"/>
              </a:solidFill>
            </a:endParaRPr>
          </a:p>
        </p:txBody>
      </p:sp>
      <p:pic>
        <p:nvPicPr>
          <p:cNvPr id="2" name="Picture 1">
            <a:extLst>
              <a:ext uri="{FF2B5EF4-FFF2-40B4-BE49-F238E27FC236}">
                <a16:creationId xmlns:a16="http://schemas.microsoft.com/office/drawing/2014/main" id="{027E777A-E04F-4E17-A0A0-85FD442E63AD}"/>
              </a:ext>
            </a:extLst>
          </p:cNvPr>
          <p:cNvPicPr>
            <a:picLocks noChangeAspect="1"/>
          </p:cNvPicPr>
          <p:nvPr/>
        </p:nvPicPr>
        <p:blipFill>
          <a:blip r:embed="rId4"/>
          <a:stretch>
            <a:fillRect/>
          </a:stretch>
        </p:blipFill>
        <p:spPr>
          <a:xfrm>
            <a:off x="2315257" y="956819"/>
            <a:ext cx="6677026" cy="1216747"/>
          </a:xfrm>
          <a:prstGeom prst="rect">
            <a:avLst/>
          </a:prstGeom>
        </p:spPr>
      </p:pic>
      <p:pic>
        <p:nvPicPr>
          <p:cNvPr id="7" name="Picture 6">
            <a:extLst>
              <a:ext uri="{FF2B5EF4-FFF2-40B4-BE49-F238E27FC236}">
                <a16:creationId xmlns:a16="http://schemas.microsoft.com/office/drawing/2014/main" id="{A88427D7-A763-4EF7-89B7-4F1C0DF2B8B0}"/>
              </a:ext>
            </a:extLst>
          </p:cNvPr>
          <p:cNvPicPr>
            <a:picLocks noChangeAspect="1"/>
          </p:cNvPicPr>
          <p:nvPr/>
        </p:nvPicPr>
        <p:blipFill>
          <a:blip r:embed="rId5"/>
          <a:stretch>
            <a:fillRect/>
          </a:stretch>
        </p:blipFill>
        <p:spPr>
          <a:xfrm>
            <a:off x="2315255" y="2207301"/>
            <a:ext cx="6677025" cy="1371600"/>
          </a:xfrm>
          <a:prstGeom prst="rect">
            <a:avLst/>
          </a:prstGeom>
        </p:spPr>
      </p:pic>
      <p:pic>
        <p:nvPicPr>
          <p:cNvPr id="9" name="Picture 8">
            <a:extLst>
              <a:ext uri="{FF2B5EF4-FFF2-40B4-BE49-F238E27FC236}">
                <a16:creationId xmlns:a16="http://schemas.microsoft.com/office/drawing/2014/main" id="{C932DA31-2E65-4351-92F5-7493ED225271}"/>
              </a:ext>
            </a:extLst>
          </p:cNvPr>
          <p:cNvPicPr>
            <a:picLocks noChangeAspect="1"/>
          </p:cNvPicPr>
          <p:nvPr/>
        </p:nvPicPr>
        <p:blipFill>
          <a:blip r:embed="rId6"/>
          <a:stretch>
            <a:fillRect/>
          </a:stretch>
        </p:blipFill>
        <p:spPr>
          <a:xfrm>
            <a:off x="2315255" y="3612636"/>
            <a:ext cx="6677025" cy="808429"/>
          </a:xfrm>
          <a:prstGeom prst="rect">
            <a:avLst/>
          </a:prstGeom>
        </p:spPr>
      </p:pic>
    </p:spTree>
    <p:custDataLst>
      <p:tags r:id="rId1"/>
    </p:custDataLst>
    <p:extLst>
      <p:ext uri="{BB962C8B-B14F-4D97-AF65-F5344CB8AC3E}">
        <p14:creationId xmlns:p14="http://schemas.microsoft.com/office/powerpoint/2010/main" val="24289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r>
              <a:rPr lang="en-US" dirty="0"/>
              <a:t/>
            </a:r>
            <a:br>
              <a:rPr lang="en-US" dirty="0"/>
            </a:br>
            <a:r>
              <a:rPr lang="en-US" sz="2400" dirty="0"/>
              <a:t>Numbered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running-config</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28A68DF9-1F96-422F-8B08-68EA939D591C}"/>
              </a:ext>
            </a:extLst>
          </p:cNvPr>
          <p:cNvPicPr>
            <a:picLocks noChangeAspect="1"/>
          </p:cNvPicPr>
          <p:nvPr/>
        </p:nvPicPr>
        <p:blipFill>
          <a:blip r:embed="rId4"/>
          <a:stretch>
            <a:fillRect/>
          </a:stretch>
        </p:blipFill>
        <p:spPr>
          <a:xfrm>
            <a:off x="2519361" y="1666874"/>
            <a:ext cx="4105275" cy="1200150"/>
          </a:xfrm>
          <a:prstGeom prst="rect">
            <a:avLst/>
          </a:prstGeom>
        </p:spPr>
      </p:pic>
      <p:pic>
        <p:nvPicPr>
          <p:cNvPr id="7" name="Picture 6">
            <a:extLst>
              <a:ext uri="{FF2B5EF4-FFF2-40B4-BE49-F238E27FC236}">
                <a16:creationId xmlns:a16="http://schemas.microsoft.com/office/drawing/2014/main" id="{C65E2276-B899-430E-9720-D50937A8E086}"/>
              </a:ext>
            </a:extLst>
          </p:cNvPr>
          <p:cNvPicPr>
            <a:picLocks noChangeAspect="1"/>
          </p:cNvPicPr>
          <p:nvPr/>
        </p:nvPicPr>
        <p:blipFill>
          <a:blip r:embed="rId5"/>
          <a:stretch>
            <a:fillRect/>
          </a:stretch>
        </p:blipFill>
        <p:spPr>
          <a:xfrm>
            <a:off x="2519361" y="3096030"/>
            <a:ext cx="4086225" cy="1133475"/>
          </a:xfrm>
          <a:prstGeom prst="rect">
            <a:avLst/>
          </a:prstGeom>
        </p:spPr>
      </p:pic>
    </p:spTree>
    <p:custDataLst>
      <p:tags r:id="rId1"/>
    </p:custDataLst>
    <p:extLst>
      <p:ext uri="{BB962C8B-B14F-4D97-AF65-F5344CB8AC3E}">
        <p14:creationId xmlns:p14="http://schemas.microsoft.com/office/powerpoint/2010/main" val="132808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r>
              <a:rPr lang="en-US" dirty="0"/>
              <a:t/>
            </a:r>
            <a:br>
              <a:rPr lang="en-US" dirty="0"/>
            </a:br>
            <a:r>
              <a:rPr lang="en-US" sz="2400" dirty="0"/>
              <a:t>Named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476641"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A5B847BE-4303-4C84-B954-03A849734554}"/>
              </a:ext>
            </a:extLst>
          </p:cNvPr>
          <p:cNvPicPr>
            <a:picLocks noChangeAspect="1"/>
          </p:cNvPicPr>
          <p:nvPr/>
        </p:nvPicPr>
        <p:blipFill>
          <a:blip r:embed="rId4"/>
          <a:stretch>
            <a:fillRect/>
          </a:stretch>
        </p:blipFill>
        <p:spPr>
          <a:xfrm>
            <a:off x="4235278" y="1068200"/>
            <a:ext cx="4476750" cy="981075"/>
          </a:xfrm>
          <a:prstGeom prst="rect">
            <a:avLst/>
          </a:prstGeom>
        </p:spPr>
      </p:pic>
      <p:pic>
        <p:nvPicPr>
          <p:cNvPr id="6" name="Picture 5">
            <a:extLst>
              <a:ext uri="{FF2B5EF4-FFF2-40B4-BE49-F238E27FC236}">
                <a16:creationId xmlns:a16="http://schemas.microsoft.com/office/drawing/2014/main" id="{91B7D8A3-A922-4F88-A5D3-7B12DD42B042}"/>
              </a:ext>
            </a:extLst>
          </p:cNvPr>
          <p:cNvPicPr>
            <a:picLocks noChangeAspect="1"/>
          </p:cNvPicPr>
          <p:nvPr/>
        </p:nvPicPr>
        <p:blipFill>
          <a:blip r:embed="rId5"/>
          <a:stretch>
            <a:fillRect/>
          </a:stretch>
        </p:blipFill>
        <p:spPr>
          <a:xfrm>
            <a:off x="4235278" y="2060069"/>
            <a:ext cx="4476750" cy="1241937"/>
          </a:xfrm>
          <a:prstGeom prst="rect">
            <a:avLst/>
          </a:prstGeom>
        </p:spPr>
      </p:pic>
      <p:pic>
        <p:nvPicPr>
          <p:cNvPr id="7" name="Picture 6">
            <a:extLst>
              <a:ext uri="{FF2B5EF4-FFF2-40B4-BE49-F238E27FC236}">
                <a16:creationId xmlns:a16="http://schemas.microsoft.com/office/drawing/2014/main" id="{451FB69C-E0E2-4DFE-B95D-FC8FC384EE32}"/>
              </a:ext>
            </a:extLst>
          </p:cNvPr>
          <p:cNvPicPr>
            <a:picLocks noChangeAspect="1"/>
          </p:cNvPicPr>
          <p:nvPr/>
        </p:nvPicPr>
        <p:blipFill>
          <a:blip r:embed="rId6"/>
          <a:stretch>
            <a:fillRect/>
          </a:stretch>
        </p:blipFill>
        <p:spPr>
          <a:xfrm>
            <a:off x="4235278" y="3312799"/>
            <a:ext cx="4491454" cy="828895"/>
          </a:xfrm>
          <a:prstGeom prst="rect">
            <a:avLst/>
          </a:prstGeom>
        </p:spPr>
      </p:pic>
    </p:spTree>
    <p:custDataLst>
      <p:tags r:id="rId1"/>
    </p:custDataLst>
    <p:extLst>
      <p:ext uri="{BB962C8B-B14F-4D97-AF65-F5344CB8AC3E}">
        <p14:creationId xmlns:p14="http://schemas.microsoft.com/office/powerpoint/2010/main" val="141253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13269</TotalTime>
  <Words>3435</Words>
  <Application>Microsoft Office PowerPoint</Application>
  <PresentationFormat>Diavoorstelling (16:9)</PresentationFormat>
  <Paragraphs>350</Paragraphs>
  <Slides>44</Slides>
  <Notes>44</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44</vt:i4>
      </vt:variant>
    </vt:vector>
  </HeadingPairs>
  <TitlesOfParts>
    <vt:vector size="52" baseType="lpstr">
      <vt:lpstr>ＭＳ Ｐゴシック</vt:lpstr>
      <vt:lpstr>Arial</vt:lpstr>
      <vt:lpstr>Calibri</vt:lpstr>
      <vt:lpstr>CiscoSans</vt:lpstr>
      <vt:lpstr>CiscoSans ExtraLight</vt:lpstr>
      <vt:lpstr>CiscoSans Thin</vt:lpstr>
      <vt:lpstr>Wingdings</vt:lpstr>
      <vt:lpstr>Default Theme</vt:lpstr>
      <vt:lpstr>Module 5: ACLs for IPv4 Configuration</vt:lpstr>
      <vt:lpstr>5.1 Configure Standard IPv4 ACLs</vt:lpstr>
      <vt:lpstr>Configure Standard IPv4 ACLs Create an ACL</vt:lpstr>
      <vt:lpstr>Configure Standard IPv4 ACLs Numbered Standard IPv4 ACL Syntax</vt:lpstr>
      <vt:lpstr>Configure Standard IPv4 ACLs Named Standard IPv4 ACL Syntax</vt:lpstr>
      <vt:lpstr>Configure Standard IPv4 ACLs Apply a Standard IPv4 ACL</vt:lpstr>
      <vt:lpstr>Configure Standard IPv4 ACLs Numbered Standard ACL Example</vt:lpstr>
      <vt:lpstr>Configure Standard IPv4 ACLs Numbered Standard ACL Example (Cont.)</vt:lpstr>
      <vt:lpstr>Configure Standard IPv4 ACLs Named Standard ACL Example</vt:lpstr>
      <vt:lpstr>Configure Standard IPv4 ACLs Named Standard ACL Example (Cont.)</vt:lpstr>
      <vt:lpstr>Configure Standard IPv4 ACLs Packet Tracer – Configure Numbered Standard IPv4 ACLs</vt:lpstr>
      <vt:lpstr>Configure Standard IPv4 ACLs Packet Tracer – Configure Named Standard IPv4 ACLs</vt:lpstr>
      <vt:lpstr>5.2 Modify IPv4 ACLs</vt:lpstr>
      <vt:lpstr>Modify IPv4 ACLs Two Methods to Modify an ACL</vt:lpstr>
      <vt:lpstr>Modify IPv4 ACLs Text Editor Method</vt:lpstr>
      <vt:lpstr>Modify IPv4 ACLs Sequence Number Method</vt:lpstr>
      <vt:lpstr>Modify IPv4 ACLs Modify a Named ACL Example</vt:lpstr>
      <vt:lpstr>Modify IPv4 ACLs ACL Statistics</vt:lpstr>
      <vt:lpstr>Modify IPv4 ACLs Packet Tracer – Configure and Modify Standard IPv4 ACLs</vt:lpstr>
      <vt:lpstr>5.3 Secure VTY Ports with a Standard IPv4 ACL</vt:lpstr>
      <vt:lpstr>Secure VTY Ports with a Standard IPv4 ACL The access-class Command</vt:lpstr>
      <vt:lpstr>Secure VTY Ports with a Standard IPv4 ACL Secure VTY Access Example</vt:lpstr>
      <vt:lpstr>Secure VTY Ports with a Standard IPv4 ACL Verify the VTY Port is Secured</vt:lpstr>
      <vt:lpstr>5.4 Configure Extended IPv4 ACLs</vt:lpstr>
      <vt:lpstr>Configure Extended IPv4 ACLs Extended ACLs</vt:lpstr>
      <vt:lpstr>Configure Extended IPv4 ACLs Protocols and Ports</vt:lpstr>
      <vt:lpstr>Configure Extended IPv4 ACLs Protocols and Ports (Cont.)</vt:lpstr>
      <vt:lpstr>Configure Extended IPv4 ACLs Protocols and Port Numbers Configuration Examples</vt:lpstr>
      <vt:lpstr>Configure Extended IPv4 ACLs Apply a Numbered Extended IPv4 ACL</vt:lpstr>
      <vt:lpstr>Configure Extended IPv4 ACLs TCP Established Extended ACL</vt:lpstr>
      <vt:lpstr>Configure Extended IPv4 ACLs TCP Established Extended ACL (Cont.)</vt:lpstr>
      <vt:lpstr>Configure Extended IPv4 ACLs Named Extended IPv4 ACL Syntax</vt:lpstr>
      <vt:lpstr>Configure Extended IPv4 ACLs Named Extended IPv4 ACL Example</vt:lpstr>
      <vt:lpstr>Configure Extended IPv4 ACLs Named Extended IPv4 ACL Example (Cont.)</vt:lpstr>
      <vt:lpstr>Configure Extended IPv4 ACLs Named Extended IPv4 ACL Example (Cont.)</vt:lpstr>
      <vt:lpstr>Configure Extended IPv4 ACLs Edit Extended ACLs</vt:lpstr>
      <vt:lpstr>Configure Extended IPv4 ACLs Edit Extended ACLs (Cont.)</vt:lpstr>
      <vt:lpstr>Configure Extended IPv4 ACLs Another Extended IPv4 ACL Example</vt:lpstr>
      <vt:lpstr>Configure Extended IPv4 ACLs Another Extended IPv4 ACL Example (Cont.)</vt:lpstr>
      <vt:lpstr>Configure Extended IPv4 ACLs Verify Extended ACLs</vt:lpstr>
      <vt:lpstr>Configure Extended IPv4 ACLs Verify Extended ACLs (Cont.)</vt:lpstr>
      <vt:lpstr>Configure Extended IPv4 ACLs Verify Extended ACLs (Cont.)</vt:lpstr>
      <vt:lpstr>Configure Extended IPv4 ACLs Packet Tracer – Configure Extended IPv4 ACLs - Scenario 1</vt:lpstr>
      <vt:lpstr>Configure Extended IPv4 ACLs Packet Tracer – Configure Extended IPv4 ACLs - Scenario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Karine Van Driessche</cp:lastModifiedBy>
  <cp:revision>290</cp:revision>
  <dcterms:created xsi:type="dcterms:W3CDTF">2019-10-18T06:21:22Z</dcterms:created>
  <dcterms:modified xsi:type="dcterms:W3CDTF">2021-03-16T11:15:29Z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