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7.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18.xml" ContentType="application/vnd.openxmlformats-officedocument.presentationml.tags+xml"/>
  <Override PartName="/ppt/notesSlides/notesSlide64.xml" ContentType="application/vnd.openxmlformats-officedocument.presentationml.notesSlide+xml"/>
  <Override PartName="/ppt/tags/tag19.xml" ContentType="application/vnd.openxmlformats-officedocument.presentationml.tags+xml"/>
  <Override PartName="/ppt/notesSlides/notesSlide65.xml" ContentType="application/vnd.openxmlformats-officedocument.presentationml.notesSlide+xml"/>
  <Override PartName="/ppt/tags/tag20.xml" ContentType="application/vnd.openxmlformats-officedocument.presentationml.tags+xml"/>
  <Override PartName="/ppt/notesSlides/notesSlide66.xml" ContentType="application/vnd.openxmlformats-officedocument.presentationml.notesSlide+xml"/>
  <Override PartName="/ppt/tags/tag21.xml" ContentType="application/vnd.openxmlformats-officedocument.presentationml.tags+xml"/>
  <Override PartName="/ppt/notesSlides/notesSlide67.xml" ContentType="application/vnd.openxmlformats-officedocument.presentationml.notesSlide+xml"/>
  <Override PartName="/ppt/tags/tag22.xml" ContentType="application/vnd.openxmlformats-officedocument.presentationml.tags+xml"/>
  <Override PartName="/ppt/notesSlides/notesSlide68.xml" ContentType="application/vnd.openxmlformats-officedocument.presentationml.notesSlide+xml"/>
  <Override PartName="/ppt/tags/tag23.xml" ContentType="application/vnd.openxmlformats-officedocument.presentationml.tags+xml"/>
  <Override PartName="/ppt/notesSlides/notesSlide69.xml" ContentType="application/vnd.openxmlformats-officedocument.presentationml.notesSlide+xml"/>
  <Override PartName="/ppt/tags/tag24.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4"/>
  </p:notesMasterIdLst>
  <p:sldIdLst>
    <p:sldId id="513" r:id="rId2"/>
    <p:sldId id="730" r:id="rId3"/>
    <p:sldId id="1272" r:id="rId4"/>
    <p:sldId id="1071" r:id="rId5"/>
    <p:sldId id="1273" r:id="rId6"/>
    <p:sldId id="763" r:id="rId7"/>
    <p:sldId id="1052" r:id="rId8"/>
    <p:sldId id="1069" r:id="rId9"/>
    <p:sldId id="876" r:id="rId10"/>
    <p:sldId id="860" r:id="rId11"/>
    <p:sldId id="759" r:id="rId12"/>
    <p:sldId id="1094" r:id="rId13"/>
    <p:sldId id="1137" r:id="rId14"/>
    <p:sldId id="1138" r:id="rId15"/>
    <p:sldId id="1139" r:id="rId16"/>
    <p:sldId id="1140" r:id="rId17"/>
    <p:sldId id="1141" r:id="rId18"/>
    <p:sldId id="1142" r:id="rId19"/>
    <p:sldId id="1143" r:id="rId20"/>
    <p:sldId id="1144" r:id="rId21"/>
    <p:sldId id="1145" r:id="rId22"/>
    <p:sldId id="1146" r:id="rId23"/>
    <p:sldId id="1147" r:id="rId24"/>
    <p:sldId id="1148" r:id="rId25"/>
    <p:sldId id="1149" r:id="rId26"/>
    <p:sldId id="1056" r:id="rId27"/>
    <p:sldId id="1151" r:id="rId28"/>
    <p:sldId id="1150" r:id="rId29"/>
    <p:sldId id="1152" r:id="rId30"/>
    <p:sldId id="1153" r:id="rId31"/>
    <p:sldId id="1154" r:id="rId32"/>
    <p:sldId id="1155" r:id="rId33"/>
    <p:sldId id="1156" r:id="rId34"/>
    <p:sldId id="1157" r:id="rId35"/>
    <p:sldId id="1158" r:id="rId36"/>
    <p:sldId id="1159" r:id="rId37"/>
    <p:sldId id="1160" r:id="rId38"/>
    <p:sldId id="1161" r:id="rId39"/>
    <p:sldId id="1162" r:id="rId40"/>
    <p:sldId id="1163" r:id="rId41"/>
    <p:sldId id="1164" r:id="rId42"/>
    <p:sldId id="1274" r:id="rId43"/>
    <p:sldId id="1275" r:id="rId44"/>
    <p:sldId id="1165" r:id="rId45"/>
    <p:sldId id="1166" r:id="rId46"/>
    <p:sldId id="1167" r:id="rId47"/>
    <p:sldId id="1168" r:id="rId48"/>
    <p:sldId id="1169" r:id="rId49"/>
    <p:sldId id="1170" r:id="rId50"/>
    <p:sldId id="1171" r:id="rId51"/>
    <p:sldId id="1172" r:id="rId52"/>
    <p:sldId id="1173" r:id="rId53"/>
    <p:sldId id="1174" r:id="rId54"/>
    <p:sldId id="1175" r:id="rId55"/>
    <p:sldId id="1176" r:id="rId56"/>
    <p:sldId id="1177" r:id="rId57"/>
    <p:sldId id="1276" r:id="rId58"/>
    <p:sldId id="1277" r:id="rId59"/>
    <p:sldId id="1278" r:id="rId60"/>
    <p:sldId id="1178" r:id="rId61"/>
    <p:sldId id="1179" r:id="rId62"/>
    <p:sldId id="1180" r:id="rId63"/>
    <p:sldId id="1091" r:id="rId64"/>
    <p:sldId id="1181" r:id="rId65"/>
    <p:sldId id="1182" r:id="rId66"/>
    <p:sldId id="958" r:id="rId67"/>
    <p:sldId id="1135" r:id="rId68"/>
    <p:sldId id="1136" r:id="rId69"/>
    <p:sldId id="1183" r:id="rId70"/>
    <p:sldId id="874" r:id="rId71"/>
    <p:sldId id="1184" r:id="rId72"/>
    <p:sldId id="291" r:id="rId73"/>
  </p:sldIdLst>
  <p:sldSz cx="9144000" cy="5143500" type="screen16x9"/>
  <p:notesSz cx="6858000" cy="9144000"/>
  <p:custDataLst>
    <p:tags r:id="rId7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5332" autoAdjust="0"/>
  </p:normalViewPr>
  <p:slideViewPr>
    <p:cSldViewPr snapToGrid="0" showGuides="1">
      <p:cViewPr varScale="1">
        <p:scale>
          <a:sx n="111" d="100"/>
          <a:sy n="111" d="100"/>
        </p:scale>
        <p:origin x="768" y="67"/>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11/19/2021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‹nr.›</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7: WAN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7.1.1 – LANs and WANs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7.1.2 – Private and Public WANs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1173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151621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7782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78035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2502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7.1.3 – WAN Topologies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059506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7.1.4 – Carrier Connections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906248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7.1.4 – Carrier Connections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72594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59863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43237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892632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882659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a:p>
            <a:r>
              <a:rPr lang="en-US" dirty="0"/>
              <a:t>7.1.5 – Evolving Networks (Cont.)</a:t>
            </a:r>
          </a:p>
          <a:p>
            <a:r>
              <a:rPr lang="en-US" dirty="0"/>
              <a:t>7.1.6 – Check Your Understanding – Purpose of WANs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501051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7.2.1 – WAN Standards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72970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7.2.2 – WANs in the OSI Model</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521927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7.2.3 – Common WAN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4472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7.2.4 – Common WAN Terminology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639237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7.2.4 – WAN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52708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7.2.5 – Serial Communication </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421465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7.2.6 – Circuit-Switched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86749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7.2.7 – Packet-Switched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763182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7.2 – WAN Operations</a:t>
            </a:r>
          </a:p>
          <a:p>
            <a:r>
              <a:rPr lang="en-US" dirty="0"/>
              <a:t>7.2.8 – SDH, SONET, and DWDM</a:t>
            </a:r>
          </a:p>
          <a:p>
            <a:r>
              <a:rPr lang="en-US" dirty="0"/>
              <a:t>7.2.9 – Check Your Understanding – WAN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74276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950304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7.3.1 – Traditional WAN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9857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7.3.2– Common WAN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7158096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7.3 – Traditional WAN Connectivity</a:t>
            </a:r>
          </a:p>
          <a:p>
            <a:r>
              <a:rPr lang="en-US" dirty="0"/>
              <a:t>7.3.2– Common WAN Terminology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712398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7.3 – Traditional WAN Connectivity</a:t>
            </a:r>
          </a:p>
          <a:p>
            <a:r>
              <a:rPr lang="en-US" dirty="0"/>
              <a:t>7.3.3– Circuit-Switched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737057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7.3 – Traditional WAN Connectivity</a:t>
            </a:r>
          </a:p>
          <a:p>
            <a:r>
              <a:rPr lang="en-US" dirty="0"/>
              <a:t>7.3.4 – Packet-Switched Options</a:t>
            </a:r>
          </a:p>
          <a:p>
            <a:r>
              <a:rPr lang="en-US" dirty="0"/>
              <a:t>7.3.5 – Check Your Understanding – Traditional WAN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005523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1.2</a:t>
            </a:r>
            <a:r>
              <a:rPr lang="en-US" kern="1200" dirty="0">
                <a:latin typeface="Arial" charset="0"/>
                <a:ea typeface="ＭＳ Ｐゴシック" charset="0"/>
                <a:cs typeface="ＭＳ Ｐゴシック" charset="0"/>
              </a:rPr>
              <a:t> – Selecting a </a:t>
            </a:r>
            <a:r>
              <a:rPr lang="en-US" dirty="0">
                <a:latin typeface="Arial" charset="0"/>
                <a:ea typeface="ＭＳ Ｐゴシック" charset="0"/>
                <a:cs typeface="ＭＳ Ｐゴシック" charset="0"/>
              </a:rPr>
              <a:t>WAN Technology</a:t>
            </a:r>
          </a:p>
          <a:p>
            <a:pPr>
              <a:lnSpc>
                <a:spcPct val="80000"/>
              </a:lnSpc>
            </a:pPr>
            <a:r>
              <a:rPr lang="en-US" dirty="0">
                <a:latin typeface="Arial" charset="0"/>
              </a:rPr>
              <a:t>1.2.2 – Private </a:t>
            </a:r>
            <a:r>
              <a:rPr lang="en-US" dirty="0">
                <a:latin typeface="Arial" charset="0"/>
                <a:cs typeface="Arial"/>
              </a:rPr>
              <a:t>WAN Infrastructures</a:t>
            </a:r>
          </a:p>
          <a:p>
            <a:pPr>
              <a:lnSpc>
                <a:spcPct val="80000"/>
              </a:lnSpc>
            </a:pPr>
            <a:r>
              <a:rPr lang="en-US" dirty="0">
                <a:latin typeface="Arial" charset="0"/>
              </a:rPr>
              <a:t>1.2.2.4 – Frame Relay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3669927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1.2</a:t>
            </a:r>
            <a:r>
              <a:rPr lang="en-US" kern="1200" dirty="0">
                <a:latin typeface="Arial" charset="0"/>
                <a:ea typeface="ＭＳ Ｐゴシック" charset="0"/>
                <a:cs typeface="ＭＳ Ｐゴシック" charset="0"/>
              </a:rPr>
              <a:t> – Selecting a </a:t>
            </a:r>
            <a:r>
              <a:rPr lang="en-US" dirty="0">
                <a:latin typeface="Arial" charset="0"/>
                <a:ea typeface="ＭＳ Ｐゴシック" charset="0"/>
                <a:cs typeface="ＭＳ Ｐゴシック" charset="0"/>
              </a:rPr>
              <a:t>WAN Technology</a:t>
            </a:r>
          </a:p>
          <a:p>
            <a:pPr>
              <a:lnSpc>
                <a:spcPct val="80000"/>
              </a:lnSpc>
            </a:pPr>
            <a:r>
              <a:rPr lang="en-US" dirty="0">
                <a:latin typeface="Arial" charset="0"/>
              </a:rPr>
              <a:t>1.2.2 – Private </a:t>
            </a:r>
            <a:r>
              <a:rPr lang="en-US" dirty="0">
                <a:latin typeface="Arial" charset="0"/>
                <a:cs typeface="Arial"/>
              </a:rPr>
              <a:t>WAN Infrastructures</a:t>
            </a:r>
          </a:p>
          <a:p>
            <a:pPr>
              <a:lnSpc>
                <a:spcPct val="80000"/>
              </a:lnSpc>
            </a:pPr>
            <a:r>
              <a:rPr lang="en-US" dirty="0">
                <a:latin typeface="Arial" charset="0"/>
              </a:rPr>
              <a:t>1.2.2.5 – ATM</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258160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7.4 – Modern WAN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970105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7.4.1 – Modern WANs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700180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7.4.2 – Modern WAN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8609728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7.4.3 – Ethernet WAN</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6961492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7.4 – Modern WAN Connectivity</a:t>
            </a:r>
          </a:p>
          <a:p>
            <a:r>
              <a:rPr lang="en-US" dirty="0"/>
              <a:t>7.4.4 – MPLS</a:t>
            </a:r>
          </a:p>
          <a:p>
            <a:r>
              <a:rPr lang="en-US" dirty="0"/>
              <a:t>7.4.5 – Check Your Understanding – Modern WAN Connectivity</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7702912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8201855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7.5.1 – Internet-Based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146286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7.5.2 – DSL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43647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r>
              <a:rPr lang="en-US" dirty="0"/>
              <a:t>7.5.3 – DSL Connections</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5955964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7.5.4 – DSL and PPP</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4623221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7.5.5 – Cable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1662863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7.5.6 – Optical Fiber</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5564731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7.5.7 – Wireless Internet-Based Broadband</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8234941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1.2</a:t>
            </a:r>
            <a:r>
              <a:rPr lang="en-US" kern="1200" dirty="0">
                <a:latin typeface="Arial" charset="0"/>
                <a:ea typeface="ＭＳ Ｐゴシック" charset="0"/>
                <a:cs typeface="ＭＳ Ｐゴシック" charset="0"/>
              </a:rPr>
              <a:t> – Selecting a </a:t>
            </a:r>
            <a:r>
              <a:rPr lang="en-US" dirty="0">
                <a:latin typeface="Arial" charset="0"/>
                <a:ea typeface="ＭＳ Ｐゴシック" charset="0"/>
                <a:cs typeface="ＭＳ Ｐゴシック" charset="0"/>
              </a:rPr>
              <a:t>WAN Technology</a:t>
            </a:r>
          </a:p>
          <a:p>
            <a:pPr>
              <a:lnSpc>
                <a:spcPct val="80000"/>
              </a:lnSpc>
            </a:pPr>
            <a:r>
              <a:rPr lang="en-US" dirty="0">
                <a:latin typeface="Arial" charset="0"/>
              </a:rPr>
              <a:t>1.2.3 – Public </a:t>
            </a:r>
            <a:r>
              <a:rPr lang="en-US" dirty="0">
                <a:latin typeface="Arial" charset="0"/>
                <a:cs typeface="Arial"/>
              </a:rPr>
              <a:t>WAN Infrastructures</a:t>
            </a:r>
          </a:p>
          <a:p>
            <a:pPr>
              <a:lnSpc>
                <a:spcPct val="80000"/>
              </a:lnSpc>
            </a:pPr>
            <a:r>
              <a:rPr lang="en-US" dirty="0">
                <a:latin typeface="Arial" charset="0"/>
              </a:rPr>
              <a:t>1.2.3.3 – Wireless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37463463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1.2</a:t>
            </a:r>
            <a:r>
              <a:rPr lang="en-US" kern="1200" dirty="0">
                <a:latin typeface="Arial" charset="0"/>
                <a:ea typeface="ＭＳ Ｐゴシック" charset="0"/>
                <a:cs typeface="ＭＳ Ｐゴシック" charset="0"/>
              </a:rPr>
              <a:t> – Selecting a </a:t>
            </a:r>
            <a:r>
              <a:rPr lang="en-US" dirty="0">
                <a:latin typeface="Arial" charset="0"/>
                <a:ea typeface="ＭＳ Ｐゴシック" charset="0"/>
                <a:cs typeface="ＭＳ Ｐゴシック" charset="0"/>
              </a:rPr>
              <a:t>WAN Technology</a:t>
            </a:r>
          </a:p>
          <a:p>
            <a:pPr>
              <a:lnSpc>
                <a:spcPct val="80000"/>
              </a:lnSpc>
            </a:pPr>
            <a:r>
              <a:rPr lang="en-US" dirty="0">
                <a:latin typeface="Arial" charset="0"/>
              </a:rPr>
              <a:t>1.2.3 – Public </a:t>
            </a:r>
            <a:r>
              <a:rPr lang="en-US" dirty="0">
                <a:latin typeface="Arial" charset="0"/>
                <a:cs typeface="Arial"/>
              </a:rPr>
              <a:t>WAN Infrastructures</a:t>
            </a:r>
          </a:p>
          <a:p>
            <a:pPr>
              <a:lnSpc>
                <a:spcPct val="80000"/>
              </a:lnSpc>
            </a:pPr>
            <a:r>
              <a:rPr lang="en-US" dirty="0">
                <a:latin typeface="Arial" charset="0"/>
              </a:rPr>
              <a:t>1.2.3.3 – Wireless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5224483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1.2</a:t>
            </a:r>
            <a:r>
              <a:rPr lang="en-US" kern="1200" dirty="0">
                <a:latin typeface="Arial" charset="0"/>
                <a:ea typeface="ＭＳ Ｐゴシック" charset="0"/>
                <a:cs typeface="ＭＳ Ｐゴシック" charset="0"/>
              </a:rPr>
              <a:t> – Selecting a </a:t>
            </a:r>
            <a:r>
              <a:rPr lang="en-US" dirty="0">
                <a:latin typeface="Arial" charset="0"/>
                <a:ea typeface="ＭＳ Ｐゴシック" charset="0"/>
                <a:cs typeface="ＭＳ Ｐゴシック" charset="0"/>
              </a:rPr>
              <a:t>WAN Technology</a:t>
            </a:r>
          </a:p>
          <a:p>
            <a:pPr>
              <a:lnSpc>
                <a:spcPct val="80000"/>
              </a:lnSpc>
            </a:pPr>
            <a:r>
              <a:rPr lang="en-US" dirty="0">
                <a:latin typeface="Arial" charset="0"/>
              </a:rPr>
              <a:t>1.2.3 – Public </a:t>
            </a:r>
            <a:r>
              <a:rPr lang="en-US" dirty="0">
                <a:latin typeface="Arial" charset="0"/>
                <a:cs typeface="Arial"/>
              </a:rPr>
              <a:t>WAN Infrastructures</a:t>
            </a:r>
          </a:p>
          <a:p>
            <a:pPr>
              <a:lnSpc>
                <a:spcPct val="80000"/>
              </a:lnSpc>
            </a:pPr>
            <a:r>
              <a:rPr lang="en-US" dirty="0">
                <a:latin typeface="Arial" charset="0"/>
              </a:rPr>
              <a:t>1.2.3.4 – 3G/4G Cellular</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36076781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7.5.8 – VPN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9943761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7.0 - WAN Concepts		</a:t>
            </a:r>
          </a:p>
          <a:p>
            <a:r>
              <a:rPr lang="en-US" dirty="0"/>
              <a:t>7.5 – Internet-Based Connectivity</a:t>
            </a:r>
          </a:p>
          <a:p>
            <a:r>
              <a:rPr lang="en-US" dirty="0"/>
              <a:t>7.5.9 – ISP Connectivity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214844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7.5 – Internet-Based Connectivity</a:t>
            </a:r>
          </a:p>
          <a:p>
            <a:r>
              <a:rPr lang="en-US" dirty="0"/>
              <a:t>7.5.10 – Broadband Solution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3826983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a:t>
            </a:r>
          </a:p>
          <a:p>
            <a:r>
              <a:rPr lang="en-US" dirty="0"/>
              <a:t>7.5 – Internet-Based Connectivity</a:t>
            </a:r>
          </a:p>
          <a:p>
            <a:r>
              <a:rPr lang="en-US" dirty="0"/>
              <a:t>7.5.11 – Lab – Research Broadband Internet Access Options</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1414570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ACLs for IPv4 Configuration	</a:t>
            </a:r>
          </a:p>
          <a:p>
            <a:r>
              <a:rPr lang="en-US" dirty="0"/>
              <a:t>7.6 – Module Practice and Quiz</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30662119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7.6 – Module Practice and Quiz</a:t>
            </a:r>
          </a:p>
          <a:p>
            <a:r>
              <a:rPr lang="en-US" dirty="0"/>
              <a:t>7.6.1 – Packet Tracer – WAN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31993605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a:p>
            <a:endParaRPr lang="en-US" dirty="0"/>
          </a:p>
        </p:txBody>
      </p:sp>
    </p:spTree>
    <p:extLst>
      <p:ext uri="{BB962C8B-B14F-4D97-AF65-F5344CB8AC3E}">
        <p14:creationId xmlns:p14="http://schemas.microsoft.com/office/powerpoint/2010/main" val="287927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7.0 - WAN Concepts	</a:t>
            </a:r>
          </a:p>
          <a:p>
            <a:r>
              <a:rPr lang="en-US" dirty="0"/>
              <a:t>7.6 – Module Practice and Quiz</a:t>
            </a:r>
          </a:p>
          <a:p>
            <a:r>
              <a:rPr lang="en-US" dirty="0"/>
              <a:t>7.6.2 – What did I learn in this module?</a:t>
            </a:r>
          </a:p>
          <a:p>
            <a:endParaRPr lang="en-US" dirty="0"/>
          </a:p>
        </p:txBody>
      </p:sp>
    </p:spTree>
    <p:extLst>
      <p:ext uri="{BB962C8B-B14F-4D97-AF65-F5344CB8AC3E}">
        <p14:creationId xmlns:p14="http://schemas.microsoft.com/office/powerpoint/2010/main" val="307207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24674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7: WAN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 WAN Concepts	</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 WAN Concepts	</a:t>
            </a:r>
          </a:p>
          <a:p>
            <a:r>
              <a:rPr lang="en-US" dirty="0"/>
              <a:t>7.1 – Purpose of WANs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‹nr.›</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‹nr.›</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‹nr.›</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WAN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7869"/>
            <a:ext cx="9144000" cy="757551"/>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WAN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Explain how WAN access technologies can be used to satisfy business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062844948"/>
              </p:ext>
            </p:extLst>
          </p:nvPr>
        </p:nvGraphicFramePr>
        <p:xfrm>
          <a:off x="766914" y="1892353"/>
          <a:ext cx="7604088" cy="2320817"/>
        </p:xfrm>
        <a:graphic>
          <a:graphicData uri="http://schemas.openxmlformats.org/drawingml/2006/table">
            <a:tbl>
              <a:tblPr firstRow="1" firstCol="1" bandRow="1">
                <a:tableStyleId>{5C22544A-7EE6-4342-B048-85BDC9FD1C3A}</a:tableStyleId>
              </a:tblPr>
              <a:tblGrid>
                <a:gridCol w="2783110">
                  <a:extLst>
                    <a:ext uri="{9D8B030D-6E8A-4147-A177-3AD203B41FA5}">
                      <a16:colId xmlns:a16="http://schemas.microsoft.com/office/drawing/2014/main" val="1523797708"/>
                    </a:ext>
                  </a:extLst>
                </a:gridCol>
                <a:gridCol w="4820978">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rPr>
                        <a:t>Purpose of WANs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Explain the purpose of a WAN.</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rPr>
                        <a:t>WAN Operations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Explain how WANs operate.</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rPr>
                        <a:t>Traditional WAN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traditional WAN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rPr>
                        <a:t>Modern WAN Connectivity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modern WAN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444151">
                <a:tc>
                  <a:txBody>
                    <a:bodyPr/>
                    <a:lstStyle/>
                    <a:p>
                      <a:pPr marL="0" marR="0" algn="l" defTabSz="685777" rtl="0" eaLnBrk="1" latinLnBrk="0" hangingPunct="1">
                        <a:lnSpc>
                          <a:spcPct val="107000"/>
                        </a:lnSpc>
                        <a:spcBef>
                          <a:spcPts val="0"/>
                        </a:spcBef>
                        <a:spcAft>
                          <a:spcPts val="0"/>
                        </a:spcAft>
                      </a:pPr>
                      <a:r>
                        <a:rPr lang="en-US" sz="1400" b="1" kern="1200" dirty="0">
                          <a:solidFill>
                            <a:schemeClr val="lt1"/>
                          </a:solidFill>
                          <a:effectLst/>
                          <a:latin typeface="+mn-lt"/>
                          <a:ea typeface="+mn-ea"/>
                          <a:cs typeface="+mn-cs"/>
                        </a:rPr>
                        <a:t>Internet-Based Connectivity</a:t>
                      </a:r>
                    </a:p>
                  </a:txBody>
                  <a:tcPr marL="68580" marR="68580" marT="0" marB="0"/>
                </a:tc>
                <a:tc>
                  <a:txBody>
                    <a:bodyPr/>
                    <a:lstStyle/>
                    <a:p>
                      <a:pPr marL="0" marR="0">
                        <a:lnSpc>
                          <a:spcPct val="107000"/>
                        </a:lnSpc>
                        <a:spcBef>
                          <a:spcPts val="0"/>
                        </a:spcBef>
                        <a:spcAft>
                          <a:spcPts val="0"/>
                        </a:spcAft>
                      </a:pPr>
                      <a:r>
                        <a:rPr lang="en-US" sz="1400" dirty="0">
                          <a:solidFill>
                            <a:sysClr val="windowText" lastClr="000000"/>
                          </a:solidFill>
                        </a:rPr>
                        <a:t>Compare internet-based connectivity options.</a:t>
                      </a:r>
                      <a:endParaRPr lang="en-US" sz="1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9412727"/>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Purpose of WANs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LANs and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1536" y="855420"/>
            <a:ext cx="8280057" cy="615162"/>
          </a:xfrm>
        </p:spPr>
        <p:txBody>
          <a:bodyPr/>
          <a:lstStyle/>
          <a:p>
            <a:pPr marL="0" indent="0" algn="l"/>
            <a:r>
              <a:rPr lang="en-US" sz="1600" dirty="0">
                <a:solidFill>
                  <a:srgbClr val="000000"/>
                </a:solidFill>
              </a:rPr>
              <a:t>A WAN is a telecommunications network that spans over a relatively large geographical area and is required to connect beyond the boundary of the LAN. </a:t>
            </a:r>
          </a:p>
        </p:txBody>
      </p:sp>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3578349281"/>
              </p:ext>
            </p:extLst>
          </p:nvPr>
        </p:nvGraphicFramePr>
        <p:xfrm>
          <a:off x="341536" y="1577032"/>
          <a:ext cx="4833365" cy="3063240"/>
        </p:xfrm>
        <a:graphic>
          <a:graphicData uri="http://schemas.openxmlformats.org/drawingml/2006/table">
            <a:tbl>
              <a:tblPr firstRow="1" bandRow="1">
                <a:tableStyleId>{5C22544A-7EE6-4342-B048-85BDC9FD1C3A}</a:tableStyleId>
              </a:tblPr>
              <a:tblGrid>
                <a:gridCol w="2421761">
                  <a:extLst>
                    <a:ext uri="{9D8B030D-6E8A-4147-A177-3AD203B41FA5}">
                      <a16:colId xmlns:a16="http://schemas.microsoft.com/office/drawing/2014/main" val="3729139006"/>
                    </a:ext>
                  </a:extLst>
                </a:gridCol>
                <a:gridCol w="2411604">
                  <a:extLst>
                    <a:ext uri="{9D8B030D-6E8A-4147-A177-3AD203B41FA5}">
                      <a16:colId xmlns:a16="http://schemas.microsoft.com/office/drawing/2014/main" val="1988913492"/>
                    </a:ext>
                  </a:extLst>
                </a:gridCol>
              </a:tblGrid>
              <a:tr h="154859">
                <a:tc>
                  <a:txBody>
                    <a:bodyPr/>
                    <a:lstStyle/>
                    <a:p>
                      <a:r>
                        <a:rPr lang="en-US" sz="1100" dirty="0"/>
                        <a:t>Local Area Networks (LANs)</a:t>
                      </a:r>
                    </a:p>
                  </a:txBody>
                  <a:tcPr/>
                </a:tc>
                <a:tc>
                  <a:txBody>
                    <a:bodyPr/>
                    <a:lstStyle/>
                    <a:p>
                      <a:r>
                        <a:rPr lang="en-US" sz="1100" dirty="0"/>
                        <a:t>Wide Area Networks (WANs)</a:t>
                      </a:r>
                    </a:p>
                  </a:txBody>
                  <a:tcPr/>
                </a:tc>
                <a:extLst>
                  <a:ext uri="{0D108BD9-81ED-4DB2-BD59-A6C34878D82A}">
                    <a16:rowId xmlns:a16="http://schemas.microsoft.com/office/drawing/2014/main" val="2583676789"/>
                  </a:ext>
                </a:extLst>
              </a:tr>
              <a:tr h="154859">
                <a:tc>
                  <a:txBody>
                    <a:bodyPr/>
                    <a:lstStyle/>
                    <a:p>
                      <a:r>
                        <a:rPr lang="en-US" sz="1100" dirty="0"/>
                        <a:t>LANs provide networking services within a small geographic area.</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WANs provide networking services over large geographical areas.</a:t>
                      </a:r>
                      <a:endParaRPr lang="en-US" sz="1100" dirty="0">
                        <a:solidFill>
                          <a:srgbClr val="000000"/>
                        </a:solidFill>
                      </a:endParaRPr>
                    </a:p>
                  </a:txBody>
                  <a:tcPr/>
                </a:tc>
                <a:extLst>
                  <a:ext uri="{0D108BD9-81ED-4DB2-BD59-A6C34878D82A}">
                    <a16:rowId xmlns:a16="http://schemas.microsoft.com/office/drawing/2014/main" val="3849654457"/>
                  </a:ext>
                </a:extLst>
              </a:tr>
              <a:tr h="154859">
                <a:tc>
                  <a:txBody>
                    <a:bodyPr/>
                    <a:lstStyle/>
                    <a:p>
                      <a:r>
                        <a:rPr lang="en-US" sz="1100" dirty="0"/>
                        <a:t>LANs are used to interconnect local computers, peripherals, and other devices.</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WANs are used to interconnect remote users, networks, and sites.</a:t>
                      </a:r>
                      <a:endParaRPr lang="en-US" sz="1100" dirty="0">
                        <a:solidFill>
                          <a:srgbClr val="000000"/>
                        </a:solidFill>
                      </a:endParaRPr>
                    </a:p>
                  </a:txBody>
                  <a:tcPr/>
                </a:tc>
                <a:extLst>
                  <a:ext uri="{0D108BD9-81ED-4DB2-BD59-A6C34878D82A}">
                    <a16:rowId xmlns:a16="http://schemas.microsoft.com/office/drawing/2014/main" val="235735172"/>
                  </a:ext>
                </a:extLst>
              </a:tr>
              <a:tr h="154859">
                <a:tc>
                  <a:txBody>
                    <a:bodyPr/>
                    <a:lstStyle/>
                    <a:p>
                      <a:r>
                        <a:rPr lang="en-US" sz="1100" dirty="0"/>
                        <a:t>A LAN is owned and managed by an organization or home user.</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WANs are owned and managed by internet service, telephone, cable, and satellite providers.</a:t>
                      </a:r>
                      <a:endParaRPr lang="en-US" sz="1100" dirty="0">
                        <a:solidFill>
                          <a:srgbClr val="000000"/>
                        </a:solidFill>
                      </a:endParaRPr>
                    </a:p>
                  </a:txBody>
                  <a:tcPr/>
                </a:tc>
                <a:extLst>
                  <a:ext uri="{0D108BD9-81ED-4DB2-BD59-A6C34878D82A}">
                    <a16:rowId xmlns:a16="http://schemas.microsoft.com/office/drawing/2014/main" val="354468046"/>
                  </a:ext>
                </a:extLst>
              </a:tr>
              <a:tr h="154859">
                <a:tc>
                  <a:txBody>
                    <a:bodyPr/>
                    <a:lstStyle/>
                    <a:p>
                      <a:r>
                        <a:rPr lang="en-US" sz="1100" dirty="0"/>
                        <a:t>Other than the network infrastructure costs, there is no fee to use a LAN.</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 services are provided for a fee.</a:t>
                      </a:r>
                      <a:endParaRPr lang="en-US" sz="1100" dirty="0">
                        <a:solidFill>
                          <a:srgbClr val="000000"/>
                        </a:solidFill>
                      </a:endParaRPr>
                    </a:p>
                  </a:txBody>
                  <a:tcPr/>
                </a:tc>
                <a:extLst>
                  <a:ext uri="{0D108BD9-81ED-4DB2-BD59-A6C34878D82A}">
                    <a16:rowId xmlns:a16="http://schemas.microsoft.com/office/drawing/2014/main" val="1458107787"/>
                  </a:ext>
                </a:extLst>
              </a:tr>
              <a:tr h="154859">
                <a:tc>
                  <a:txBody>
                    <a:bodyPr/>
                    <a:lstStyle/>
                    <a:p>
                      <a:r>
                        <a:rPr lang="en-US" sz="1100" dirty="0"/>
                        <a:t>LANs provide high bandwidth speeds using wired Ethernet and Wi-Fi services.</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WANs providers offer low to high bandwidth speeds, over long distances.</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9" name="Picture 8">
            <a:extLst>
              <a:ext uri="{FF2B5EF4-FFF2-40B4-BE49-F238E27FC236}">
                <a16:creationId xmlns:a16="http://schemas.microsoft.com/office/drawing/2014/main" id="{8E816855-14A9-4150-9668-FDE95DF65297}"/>
              </a:ext>
            </a:extLst>
          </p:cNvPr>
          <p:cNvPicPr>
            <a:picLocks noChangeAspect="1"/>
          </p:cNvPicPr>
          <p:nvPr/>
        </p:nvPicPr>
        <p:blipFill>
          <a:blip r:embed="rId3"/>
          <a:stretch>
            <a:fillRect/>
          </a:stretch>
        </p:blipFill>
        <p:spPr>
          <a:xfrm>
            <a:off x="5313756" y="1824662"/>
            <a:ext cx="3398272" cy="2343926"/>
          </a:xfrm>
          <a:prstGeom prst="rect">
            <a:avLst/>
          </a:prstGeom>
        </p:spPr>
      </p:pic>
    </p:spTree>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Private and Public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05082"/>
          </a:xfrm>
        </p:spPr>
        <p:txBody>
          <a:bodyPr/>
          <a:lstStyle/>
          <a:p>
            <a:pPr marL="0" indent="0" algn="l"/>
            <a:r>
              <a:rPr lang="en-US" sz="1600" dirty="0">
                <a:solidFill>
                  <a:srgbClr val="000000"/>
                </a:solidFill>
              </a:rPr>
              <a:t>A </a:t>
            </a:r>
            <a:r>
              <a:rPr lang="en-US" sz="1600" b="1" dirty="0">
                <a:solidFill>
                  <a:srgbClr val="FF0000"/>
                </a:solidFill>
              </a:rPr>
              <a:t>private WAN </a:t>
            </a:r>
            <a:r>
              <a:rPr lang="en-US" sz="1600" dirty="0">
                <a:solidFill>
                  <a:srgbClr val="000000"/>
                </a:solidFill>
              </a:rPr>
              <a:t>is a connection that is dedicated to a single customer.</a:t>
            </a:r>
          </a:p>
          <a:p>
            <a:pPr marL="0" indent="0" algn="l"/>
            <a:r>
              <a:rPr lang="en-US" sz="1600" dirty="0">
                <a:solidFill>
                  <a:srgbClr val="000000"/>
                </a:solidFill>
              </a:rPr>
              <a:t> </a:t>
            </a:r>
          </a:p>
          <a:p>
            <a:pPr marL="0" indent="0" algn="l"/>
            <a:r>
              <a:rPr lang="en-US" sz="1600" dirty="0">
                <a:solidFill>
                  <a:srgbClr val="000000"/>
                </a:solidFill>
              </a:rPr>
              <a:t>Private WANs provide the following:</a:t>
            </a:r>
          </a:p>
          <a:p>
            <a:pPr marL="285750" indent="-285750" algn="l">
              <a:buFont typeface="Arial" panose="020B0604020202020204" pitchFamily="34" charset="0"/>
              <a:buChar char="•"/>
            </a:pPr>
            <a:r>
              <a:rPr lang="en-US" sz="1600" dirty="0">
                <a:solidFill>
                  <a:srgbClr val="000000"/>
                </a:solidFill>
              </a:rPr>
              <a:t>Guaranteed service level</a:t>
            </a:r>
          </a:p>
          <a:p>
            <a:pPr marL="285750" indent="-285750" algn="l">
              <a:buFont typeface="Arial" panose="020B0604020202020204" pitchFamily="34" charset="0"/>
              <a:buChar char="•"/>
            </a:pPr>
            <a:r>
              <a:rPr lang="en-US" sz="1600" dirty="0">
                <a:solidFill>
                  <a:srgbClr val="000000"/>
                </a:solidFill>
              </a:rPr>
              <a:t>Consistent bandwidth</a:t>
            </a:r>
          </a:p>
          <a:p>
            <a:pPr marL="285750" indent="-285750" algn="l">
              <a:buFont typeface="Arial" panose="020B0604020202020204" pitchFamily="34" charset="0"/>
              <a:buChar char="•"/>
            </a:pPr>
            <a:r>
              <a:rPr lang="en-US" sz="1600" dirty="0">
                <a:solidFill>
                  <a:srgbClr val="000000"/>
                </a:solidFill>
              </a:rPr>
              <a:t>Security</a:t>
            </a:r>
          </a:p>
          <a:p>
            <a:pPr marL="0" indent="0" algn="l"/>
            <a:endParaRPr lang="en-US" sz="1600" dirty="0">
              <a:solidFill>
                <a:srgbClr val="000000"/>
              </a:solidFill>
            </a:endParaRPr>
          </a:p>
          <a:p>
            <a:pPr marL="0" indent="0" algn="l"/>
            <a:r>
              <a:rPr lang="en-US" sz="1600" dirty="0">
                <a:solidFill>
                  <a:srgbClr val="000000"/>
                </a:solidFill>
              </a:rPr>
              <a:t>A </a:t>
            </a:r>
            <a:r>
              <a:rPr lang="en-US" sz="1600" b="1" dirty="0">
                <a:solidFill>
                  <a:srgbClr val="FF0000"/>
                </a:solidFill>
              </a:rPr>
              <a:t>public WAN </a:t>
            </a:r>
            <a:r>
              <a:rPr lang="en-US" sz="1600" dirty="0">
                <a:solidFill>
                  <a:srgbClr val="000000"/>
                </a:solidFill>
              </a:rPr>
              <a:t>connection is typically provided by an ISP or telecommunications service provider using the internet. In this case, the service levels and bandwidth may vary, and the shared connections do not guarantee security.</a:t>
            </a:r>
          </a:p>
          <a:p>
            <a:pPr marL="0" indent="0" algn="l"/>
            <a:endParaRPr lang="en-US" sz="1600" dirty="0">
              <a:solidFill>
                <a:srgbClr val="000000"/>
              </a:solidFill>
            </a:endParaRPr>
          </a:p>
        </p:txBody>
      </p:sp>
    </p:spTree>
    <p:extLst>
      <p:ext uri="{BB962C8B-B14F-4D97-AF65-F5344CB8AC3E}">
        <p14:creationId xmlns:p14="http://schemas.microsoft.com/office/powerpoint/2010/main" val="5467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WAN Topologies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9011" y="855419"/>
            <a:ext cx="8971472" cy="2603773"/>
          </a:xfrm>
        </p:spPr>
        <p:txBody>
          <a:bodyPr/>
          <a:lstStyle/>
          <a:p>
            <a:pPr marL="285750" indent="-285750" algn="l">
              <a:buFont typeface="Arial" panose="020B0604020202020204" pitchFamily="34" charset="0"/>
              <a:buChar char="•"/>
            </a:pPr>
            <a:r>
              <a:rPr lang="en-US" sz="1600" b="1" dirty="0">
                <a:solidFill>
                  <a:srgbClr val="FF0000"/>
                </a:solidFill>
              </a:rPr>
              <a:t>Physical topologies </a:t>
            </a:r>
            <a:r>
              <a:rPr lang="en-US" sz="1600" dirty="0">
                <a:solidFill>
                  <a:schemeClr val="tx1"/>
                </a:solidFill>
              </a:rPr>
              <a:t>describe the physical network infrastructure used by data when it is travelling from a source to a destination. The physical WAN topology used in WANs is complex and for the most part, unknown to users. Consider a user in New York establishing a video conference call with a user in Tokyo, Japan. Other than the user’s internet connection in New York, it would not be feasible to identify the all of the actual physical connections that are needed to support the video call.</a:t>
            </a:r>
          </a:p>
          <a:p>
            <a:pPr marL="285750" indent="-285750" algn="l">
              <a:buFont typeface="Arial" panose="020B0604020202020204" pitchFamily="34" charset="0"/>
              <a:buChar char="•"/>
            </a:pPr>
            <a:r>
              <a:rPr lang="en-US" sz="1600" dirty="0">
                <a:solidFill>
                  <a:schemeClr val="tx1"/>
                </a:solidFill>
              </a:rPr>
              <a:t>Instead, WAN topologies are described using a </a:t>
            </a:r>
            <a:r>
              <a:rPr lang="en-US" sz="1600" b="1" dirty="0">
                <a:solidFill>
                  <a:srgbClr val="FF0000"/>
                </a:solidFill>
              </a:rPr>
              <a:t>logical topology</a:t>
            </a:r>
            <a:r>
              <a:rPr lang="en-US" sz="1600" dirty="0">
                <a:solidFill>
                  <a:schemeClr val="tx1"/>
                </a:solidFill>
              </a:rPr>
              <a:t>. Logical topologies describe the </a:t>
            </a:r>
            <a:r>
              <a:rPr lang="en-US" sz="1600" i="1" dirty="0">
                <a:solidFill>
                  <a:schemeClr val="tx1"/>
                </a:solidFill>
              </a:rPr>
              <a:t>virtual connection between the source and destination</a:t>
            </a:r>
            <a:r>
              <a:rPr lang="en-US" sz="1600" dirty="0">
                <a:solidFill>
                  <a:schemeClr val="tx1"/>
                </a:solidFill>
              </a:rPr>
              <a:t>. For example, the video conference call between the user in New York and Japan would be a logical point-to-point connection.</a:t>
            </a:r>
          </a:p>
          <a:p>
            <a:pPr marL="285750" indent="-285750" algn="l">
              <a:buFont typeface="Arial" panose="020B0604020202020204" pitchFamily="34" charset="0"/>
              <a:buChar char="•"/>
            </a:pPr>
            <a:r>
              <a:rPr lang="en-US" sz="1600" dirty="0" smtClean="0">
                <a:solidFill>
                  <a:srgbClr val="000000"/>
                </a:solidFill>
              </a:rPr>
              <a:t>WANs </a:t>
            </a:r>
            <a:r>
              <a:rPr lang="en-US" sz="1600" dirty="0">
                <a:solidFill>
                  <a:srgbClr val="000000"/>
                </a:solidFill>
              </a:rPr>
              <a:t>are implemented using the following logical topology designs:</a:t>
            </a:r>
          </a:p>
          <a:p>
            <a:pPr marL="358835" lvl="1" indent="-285750">
              <a:buFont typeface="Arial" panose="020B0604020202020204" pitchFamily="34" charset="0"/>
              <a:buChar char="•"/>
            </a:pPr>
            <a:r>
              <a:rPr lang="en-US" dirty="0">
                <a:solidFill>
                  <a:srgbClr val="000000"/>
                </a:solidFill>
              </a:rPr>
              <a:t>Point-to-Point Topology</a:t>
            </a:r>
          </a:p>
          <a:p>
            <a:pPr marL="358835" lvl="1" indent="-285750">
              <a:buFont typeface="Arial" panose="020B0604020202020204" pitchFamily="34" charset="0"/>
              <a:buChar char="•"/>
            </a:pPr>
            <a:r>
              <a:rPr lang="en-US" dirty="0">
                <a:solidFill>
                  <a:srgbClr val="000000"/>
                </a:solidFill>
              </a:rPr>
              <a:t>Hub-and-Spoke Topology</a:t>
            </a:r>
          </a:p>
          <a:p>
            <a:pPr marL="358835" lvl="1" indent="-285750">
              <a:buFont typeface="Arial" panose="020B0604020202020204" pitchFamily="34" charset="0"/>
              <a:buChar char="•"/>
            </a:pPr>
            <a:r>
              <a:rPr lang="en-US" dirty="0">
                <a:solidFill>
                  <a:srgbClr val="000000"/>
                </a:solidFill>
              </a:rPr>
              <a:t>Dual-homed Topology</a:t>
            </a:r>
          </a:p>
          <a:p>
            <a:pPr marL="358835" lvl="1" indent="-285750">
              <a:buFont typeface="Arial" panose="020B0604020202020204" pitchFamily="34" charset="0"/>
              <a:buChar char="•"/>
            </a:pPr>
            <a:r>
              <a:rPr lang="en-US" dirty="0">
                <a:solidFill>
                  <a:srgbClr val="000000"/>
                </a:solidFill>
              </a:rPr>
              <a:t>Fully Meshed Topology</a:t>
            </a:r>
          </a:p>
          <a:p>
            <a:pPr marL="358835" lvl="1" indent="-285750">
              <a:buFont typeface="Arial" panose="020B0604020202020204" pitchFamily="34" charset="0"/>
              <a:buChar char="•"/>
            </a:pPr>
            <a:r>
              <a:rPr lang="en-US" dirty="0">
                <a:solidFill>
                  <a:srgbClr val="000000"/>
                </a:solidFill>
              </a:rPr>
              <a:t>Partially Meshed Topology</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097ABF93-E213-4AC6-BCF7-2CEE7B0D2380}"/>
              </a:ext>
            </a:extLst>
          </p:cNvPr>
          <p:cNvSpPr/>
          <p:nvPr/>
        </p:nvSpPr>
        <p:spPr>
          <a:xfrm>
            <a:off x="837412" y="4804946"/>
            <a:ext cx="7913517" cy="338554"/>
          </a:xfrm>
          <a:prstGeom prst="rect">
            <a:avLst/>
          </a:prstGeom>
        </p:spPr>
        <p:txBody>
          <a:bodyPr wrap="square">
            <a:spAutoFit/>
          </a:bodyPr>
          <a:lstStyle/>
          <a:p>
            <a:r>
              <a:rPr lang="en-US" sz="1600" b="1" dirty="0">
                <a:solidFill>
                  <a:srgbClr val="000000"/>
                </a:solidFill>
              </a:rPr>
              <a:t>Note</a:t>
            </a:r>
            <a:r>
              <a:rPr lang="en-US" sz="1600" dirty="0">
                <a:solidFill>
                  <a:srgbClr val="000000"/>
                </a:solidFill>
              </a:rPr>
              <a:t>: Large networks usually deploy a combination of these topologies</a:t>
            </a:r>
            <a:r>
              <a:rPr lang="en-US" sz="1400" dirty="0">
                <a:solidFill>
                  <a:srgbClr val="000000"/>
                </a:solidFill>
              </a:rPr>
              <a:t>.</a:t>
            </a:r>
          </a:p>
        </p:txBody>
      </p:sp>
    </p:spTree>
    <p:extLst>
      <p:ext uri="{BB962C8B-B14F-4D97-AF65-F5344CB8AC3E}">
        <p14:creationId xmlns:p14="http://schemas.microsoft.com/office/powerpoint/2010/main" val="333385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545747"/>
            <a:ext cx="8867954" cy="1611853"/>
          </a:xfrm>
        </p:spPr>
        <p:txBody>
          <a:bodyPr/>
          <a:lstStyle/>
          <a:p>
            <a:pPr algn="l"/>
            <a:r>
              <a:rPr lang="en-US" sz="1600" b="1" dirty="0">
                <a:solidFill>
                  <a:srgbClr val="000000"/>
                </a:solidFill>
              </a:rPr>
              <a:t>Point-to-Point Topology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Employs a point-to-point circuit between two endpoints</a:t>
            </a:r>
            <a:r>
              <a:rPr lang="en-US" sz="1600" dirty="0" smtClean="0">
                <a:solidFill>
                  <a:srgbClr val="000000"/>
                </a:solidFill>
              </a:rPr>
              <a:t>.</a:t>
            </a:r>
          </a:p>
          <a:p>
            <a:pPr marL="285750" indent="-285750" algn="l">
              <a:buFont typeface="Arial" panose="020B0604020202020204" pitchFamily="34" charset="0"/>
              <a:buChar char="•"/>
            </a:pPr>
            <a:r>
              <a:rPr lang="en-US" sz="1600" dirty="0">
                <a:solidFill>
                  <a:srgbClr val="000000"/>
                </a:solidFill>
              </a:rPr>
              <a:t>Point-to-point links often involve dedicated, leased-line connections from the corporate edge point to the provider networks. </a:t>
            </a:r>
            <a:endParaRPr lang="en-US" sz="1600" dirty="0" smtClean="0">
              <a:solidFill>
                <a:srgbClr val="000000"/>
              </a:solidFill>
            </a:endParaRPr>
          </a:p>
          <a:p>
            <a:pPr marL="285750" indent="-285750" algn="l">
              <a:buFont typeface="Arial" panose="020B0604020202020204" pitchFamily="34" charset="0"/>
              <a:buChar char="•"/>
            </a:pPr>
            <a:r>
              <a:rPr lang="en-US" sz="1600" dirty="0" smtClean="0">
                <a:solidFill>
                  <a:srgbClr val="000000"/>
                </a:solidFill>
              </a:rPr>
              <a:t>Involves </a:t>
            </a:r>
            <a:r>
              <a:rPr lang="en-US" sz="1600" dirty="0">
                <a:solidFill>
                  <a:srgbClr val="000000"/>
                </a:solidFill>
              </a:rPr>
              <a:t>a Layer 2 transport service through the service provider network. Packets sent from one site are delivered to the other site and vice versa.</a:t>
            </a:r>
          </a:p>
          <a:p>
            <a:pPr marL="285750" indent="-285750" algn="l">
              <a:buFont typeface="Arial" panose="020B0604020202020204" pitchFamily="34" charset="0"/>
              <a:buChar char="•"/>
            </a:pPr>
            <a:r>
              <a:rPr lang="en-US" sz="1600" dirty="0">
                <a:solidFill>
                  <a:srgbClr val="000000"/>
                </a:solidFill>
              </a:rPr>
              <a:t>The point-to-point connection is transparent to the customer network. It seems as if there is a direct physical link between two endpoints.</a:t>
            </a:r>
          </a:p>
          <a:p>
            <a:pPr marL="285750" indent="-28575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7F7A7859-F7BC-4009-A99E-0256B9751251}"/>
              </a:ext>
            </a:extLst>
          </p:cNvPr>
          <p:cNvSpPr/>
          <p:nvPr/>
        </p:nvSpPr>
        <p:spPr>
          <a:xfrm>
            <a:off x="1139980" y="4835723"/>
            <a:ext cx="6864037" cy="307777"/>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It can become expensive if many point-to-point connections are required.</a:t>
            </a:r>
          </a:p>
        </p:txBody>
      </p:sp>
      <p:pic>
        <p:nvPicPr>
          <p:cNvPr id="5" name="Picture 4">
            <a:extLst>
              <a:ext uri="{FF2B5EF4-FFF2-40B4-BE49-F238E27FC236}">
                <a16:creationId xmlns:a16="http://schemas.microsoft.com/office/drawing/2014/main" id="{7270E9B0-DC5C-4FA7-88B3-D90AD5DD503D}"/>
              </a:ext>
            </a:extLst>
          </p:cNvPr>
          <p:cNvPicPr>
            <a:picLocks noChangeAspect="1"/>
          </p:cNvPicPr>
          <p:nvPr/>
        </p:nvPicPr>
        <p:blipFill>
          <a:blip r:embed="rId3"/>
          <a:stretch>
            <a:fillRect/>
          </a:stretch>
        </p:blipFill>
        <p:spPr>
          <a:xfrm>
            <a:off x="2268804" y="2703347"/>
            <a:ext cx="4330346" cy="2160709"/>
          </a:xfrm>
          <a:prstGeom prst="rect">
            <a:avLst/>
          </a:prstGeom>
        </p:spPr>
      </p:pic>
    </p:spTree>
    <p:extLst>
      <p:ext uri="{BB962C8B-B14F-4D97-AF65-F5344CB8AC3E}">
        <p14:creationId xmlns:p14="http://schemas.microsoft.com/office/powerpoint/2010/main" val="413326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5431" y="581877"/>
            <a:ext cx="9078569" cy="1716331"/>
          </a:xfrm>
        </p:spPr>
        <p:txBody>
          <a:bodyPr/>
          <a:lstStyle/>
          <a:p>
            <a:pPr algn="l"/>
            <a:r>
              <a:rPr lang="en-US" sz="1600" b="1" dirty="0">
                <a:solidFill>
                  <a:srgbClr val="000000"/>
                </a:solidFill>
              </a:rPr>
              <a:t>Hub-and-Spoke Topology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Enables a single interface on the hub router to be shared by all spoke circuits.</a:t>
            </a:r>
          </a:p>
          <a:p>
            <a:pPr marL="285750" indent="-285750" algn="l">
              <a:buFont typeface="Arial" panose="020B0604020202020204" pitchFamily="34" charset="0"/>
              <a:buChar char="•"/>
            </a:pPr>
            <a:r>
              <a:rPr lang="en-US" sz="1600" dirty="0">
                <a:solidFill>
                  <a:srgbClr val="000000"/>
                </a:solidFill>
              </a:rPr>
              <a:t>Spoke routers can be interconnected through the hub router using virtual circuits and routed </a:t>
            </a:r>
            <a:r>
              <a:rPr lang="en-US" sz="1600" dirty="0" err="1">
                <a:solidFill>
                  <a:srgbClr val="000000"/>
                </a:solidFill>
              </a:rPr>
              <a:t>subinterfaces</a:t>
            </a:r>
            <a:r>
              <a:rPr lang="en-US" sz="1600" dirty="0" smtClean="0">
                <a:solidFill>
                  <a:srgbClr val="000000"/>
                </a:solidFill>
              </a:rPr>
              <a:t>.</a:t>
            </a:r>
          </a:p>
          <a:p>
            <a:pPr marL="285750" indent="-285750" algn="l">
              <a:buFont typeface="Arial" panose="020B0604020202020204" pitchFamily="34" charset="0"/>
              <a:buChar char="•"/>
            </a:pPr>
            <a:r>
              <a:rPr lang="en-US" sz="1600" dirty="0">
                <a:solidFill>
                  <a:srgbClr val="000000"/>
                </a:solidFill>
              </a:rPr>
              <a:t>A hub-and-spoke topology is a single-homed topology. There is only one hub router and all communication must go through it</a:t>
            </a:r>
            <a:r>
              <a:rPr lang="en-US" sz="1600" dirty="0" smtClean="0">
                <a:solidFill>
                  <a:srgbClr val="000000"/>
                </a:solidFill>
              </a:rPr>
              <a:t>. Spoke </a:t>
            </a:r>
            <a:r>
              <a:rPr lang="en-US" sz="1600" dirty="0">
                <a:solidFill>
                  <a:srgbClr val="000000"/>
                </a:solidFill>
              </a:rPr>
              <a:t>routers </a:t>
            </a:r>
            <a:r>
              <a:rPr lang="en-US" sz="1600" dirty="0" smtClean="0">
                <a:solidFill>
                  <a:srgbClr val="000000"/>
                </a:solidFill>
              </a:rPr>
              <a:t>can, thus, </a:t>
            </a:r>
            <a:r>
              <a:rPr lang="en-US" sz="1600" dirty="0">
                <a:solidFill>
                  <a:srgbClr val="000000"/>
                </a:solidFill>
              </a:rPr>
              <a:t>only communicate with each other through the hub router.</a:t>
            </a:r>
          </a:p>
        </p:txBody>
      </p:sp>
      <p:sp>
        <p:nvSpPr>
          <p:cNvPr id="7" name="Rectangle 6">
            <a:extLst>
              <a:ext uri="{FF2B5EF4-FFF2-40B4-BE49-F238E27FC236}">
                <a16:creationId xmlns:a16="http://schemas.microsoft.com/office/drawing/2014/main" id="{9810DB47-C70D-4A6F-B770-00DA8EC43508}"/>
              </a:ext>
            </a:extLst>
          </p:cNvPr>
          <p:cNvSpPr/>
          <p:nvPr/>
        </p:nvSpPr>
        <p:spPr>
          <a:xfrm>
            <a:off x="5431134" y="2995253"/>
            <a:ext cx="3160207" cy="738664"/>
          </a:xfrm>
          <a:prstGeom prst="rect">
            <a:avLst/>
          </a:prstGeom>
        </p:spPr>
        <p:txBody>
          <a:bodyPr wrap="square">
            <a:spAutoFit/>
          </a:bodyPr>
          <a:lstStyle/>
          <a:p>
            <a:r>
              <a:rPr lang="en-US" sz="1400" b="1" dirty="0">
                <a:solidFill>
                  <a:srgbClr val="000000"/>
                </a:solidFill>
              </a:rPr>
              <a:t>Note: </a:t>
            </a:r>
            <a:r>
              <a:rPr lang="en-US" sz="1400" dirty="0">
                <a:solidFill>
                  <a:srgbClr val="000000"/>
                </a:solidFill>
              </a:rPr>
              <a:t>The hub router represents a single point of failure. If it fails, inter-spoke communication also fails.</a:t>
            </a:r>
          </a:p>
        </p:txBody>
      </p:sp>
      <p:pic>
        <p:nvPicPr>
          <p:cNvPr id="2" name="Picture 1">
            <a:extLst>
              <a:ext uri="{FF2B5EF4-FFF2-40B4-BE49-F238E27FC236}">
                <a16:creationId xmlns:a16="http://schemas.microsoft.com/office/drawing/2014/main" id="{627917B2-B878-42F4-B66F-EAE892D0E87B}"/>
              </a:ext>
            </a:extLst>
          </p:cNvPr>
          <p:cNvPicPr>
            <a:picLocks noChangeAspect="1"/>
          </p:cNvPicPr>
          <p:nvPr/>
        </p:nvPicPr>
        <p:blipFill>
          <a:blip r:embed="rId3"/>
          <a:stretch>
            <a:fillRect/>
          </a:stretch>
        </p:blipFill>
        <p:spPr>
          <a:xfrm>
            <a:off x="1477108" y="2571750"/>
            <a:ext cx="3346101" cy="1926365"/>
          </a:xfrm>
          <a:prstGeom prst="rect">
            <a:avLst/>
          </a:prstGeom>
        </p:spPr>
      </p:pic>
    </p:spTree>
    <p:extLst>
      <p:ext uri="{BB962C8B-B14F-4D97-AF65-F5344CB8AC3E}">
        <p14:creationId xmlns:p14="http://schemas.microsoft.com/office/powerpoint/2010/main" val="143810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553494"/>
            <a:ext cx="9144000" cy="1716331"/>
          </a:xfrm>
        </p:spPr>
        <p:txBody>
          <a:bodyPr/>
          <a:lstStyle/>
          <a:p>
            <a:pPr algn="l"/>
            <a:r>
              <a:rPr lang="en-US" sz="1600" b="1" dirty="0">
                <a:solidFill>
                  <a:srgbClr val="000000"/>
                </a:solidFill>
              </a:rPr>
              <a:t>Dual-homed Topology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Offers enhanced network redundancy, load balancing, distributed computing and processing, and the ability to implement backup service provider connections.</a:t>
            </a:r>
          </a:p>
          <a:p>
            <a:pPr marL="285750" indent="-285750" algn="l">
              <a:buFont typeface="Arial" panose="020B0604020202020204" pitchFamily="34" charset="0"/>
              <a:buChar char="•"/>
            </a:pPr>
            <a:r>
              <a:rPr lang="en-US" sz="1600" dirty="0">
                <a:solidFill>
                  <a:srgbClr val="000000"/>
                </a:solidFill>
              </a:rPr>
              <a:t>More expensive to implement than single-homed topologies. This is because they require additional networking hardware, such as additional routers and switches.</a:t>
            </a:r>
          </a:p>
          <a:p>
            <a:pPr marL="285750" indent="-285750" algn="l">
              <a:buFont typeface="Arial" panose="020B0604020202020204" pitchFamily="34" charset="0"/>
              <a:buChar char="•"/>
            </a:pPr>
            <a:r>
              <a:rPr lang="en-US" sz="1600" dirty="0">
                <a:solidFill>
                  <a:srgbClr val="000000"/>
                </a:solidFill>
              </a:rPr>
              <a:t>More difficult to implement because they require additional, and more complex, configurations.</a:t>
            </a:r>
          </a:p>
        </p:txBody>
      </p:sp>
      <p:pic>
        <p:nvPicPr>
          <p:cNvPr id="5" name="Picture 4">
            <a:extLst>
              <a:ext uri="{FF2B5EF4-FFF2-40B4-BE49-F238E27FC236}">
                <a16:creationId xmlns:a16="http://schemas.microsoft.com/office/drawing/2014/main" id="{69BC861A-BB3C-4835-90E4-8CF9F0710756}"/>
              </a:ext>
            </a:extLst>
          </p:cNvPr>
          <p:cNvPicPr>
            <a:picLocks noChangeAspect="1"/>
          </p:cNvPicPr>
          <p:nvPr/>
        </p:nvPicPr>
        <p:blipFill>
          <a:blip r:embed="rId3"/>
          <a:stretch>
            <a:fillRect/>
          </a:stretch>
        </p:blipFill>
        <p:spPr>
          <a:xfrm>
            <a:off x="2394756" y="2830839"/>
            <a:ext cx="3555975" cy="1899767"/>
          </a:xfrm>
          <a:prstGeom prst="rect">
            <a:avLst/>
          </a:prstGeom>
        </p:spPr>
      </p:pic>
    </p:spTree>
    <p:extLst>
      <p:ext uri="{BB962C8B-B14F-4D97-AF65-F5344CB8AC3E}">
        <p14:creationId xmlns:p14="http://schemas.microsoft.com/office/powerpoint/2010/main" val="106163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WAN Topologies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639650" cy="1716331"/>
          </a:xfrm>
        </p:spPr>
        <p:txBody>
          <a:bodyPr/>
          <a:lstStyle/>
          <a:p>
            <a:pPr algn="l"/>
            <a:r>
              <a:rPr lang="en-US" sz="1600" b="1" dirty="0">
                <a:solidFill>
                  <a:srgbClr val="000000"/>
                </a:solidFill>
              </a:rPr>
              <a:t>Fully Meshed Topology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Uses multiple virtual circuits to connect all sites</a:t>
            </a:r>
          </a:p>
          <a:p>
            <a:pPr marL="285750" indent="-285750" algn="l">
              <a:buFont typeface="Arial" panose="020B0604020202020204" pitchFamily="34" charset="0"/>
              <a:buChar char="•"/>
            </a:pPr>
            <a:r>
              <a:rPr lang="en-US" sz="1600" dirty="0">
                <a:solidFill>
                  <a:srgbClr val="000000"/>
                </a:solidFill>
              </a:rPr>
              <a:t>The most fault-tolerant topology</a:t>
            </a:r>
          </a:p>
        </p:txBody>
      </p:sp>
      <p:pic>
        <p:nvPicPr>
          <p:cNvPr id="2" name="Picture 1">
            <a:extLst>
              <a:ext uri="{FF2B5EF4-FFF2-40B4-BE49-F238E27FC236}">
                <a16:creationId xmlns:a16="http://schemas.microsoft.com/office/drawing/2014/main" id="{87DDCF0D-97F5-4E07-B791-D8BC44CCC900}"/>
              </a:ext>
            </a:extLst>
          </p:cNvPr>
          <p:cNvPicPr>
            <a:picLocks noChangeAspect="1"/>
          </p:cNvPicPr>
          <p:nvPr/>
        </p:nvPicPr>
        <p:blipFill>
          <a:blip r:embed="rId3"/>
          <a:stretch>
            <a:fillRect/>
          </a:stretch>
        </p:blipFill>
        <p:spPr>
          <a:xfrm>
            <a:off x="5476459" y="236249"/>
            <a:ext cx="3235569" cy="2047828"/>
          </a:xfrm>
          <a:prstGeom prst="rect">
            <a:avLst/>
          </a:prstGeom>
        </p:spPr>
      </p:pic>
      <p:sp>
        <p:nvSpPr>
          <p:cNvPr id="8" name="Rectangle 7">
            <a:extLst>
              <a:ext uri="{FF2B5EF4-FFF2-40B4-BE49-F238E27FC236}">
                <a16:creationId xmlns:a16="http://schemas.microsoft.com/office/drawing/2014/main" id="{C5DA5B7F-6078-4784-A219-D730770C7AF2}"/>
              </a:ext>
            </a:extLst>
          </p:cNvPr>
          <p:cNvSpPr/>
          <p:nvPr/>
        </p:nvSpPr>
        <p:spPr>
          <a:xfrm>
            <a:off x="431971" y="3204051"/>
            <a:ext cx="4572000" cy="584775"/>
          </a:xfrm>
          <a:prstGeom prst="rect">
            <a:avLst/>
          </a:prstGeom>
        </p:spPr>
        <p:txBody>
          <a:bodyPr>
            <a:spAutoFit/>
          </a:bodyPr>
          <a:lstStyle/>
          <a:p>
            <a:r>
              <a:rPr lang="en-US" sz="1600" b="1" dirty="0">
                <a:solidFill>
                  <a:srgbClr val="000000"/>
                </a:solidFill>
              </a:rPr>
              <a:t>Partially Meshed Topology</a:t>
            </a: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Connects many but not all sites</a:t>
            </a:r>
          </a:p>
        </p:txBody>
      </p:sp>
      <p:pic>
        <p:nvPicPr>
          <p:cNvPr id="7" name="Picture 6">
            <a:extLst>
              <a:ext uri="{FF2B5EF4-FFF2-40B4-BE49-F238E27FC236}">
                <a16:creationId xmlns:a16="http://schemas.microsoft.com/office/drawing/2014/main" id="{6C1B6066-DBD6-4B00-9C9C-C37890CDB075}"/>
              </a:ext>
            </a:extLst>
          </p:cNvPr>
          <p:cNvPicPr>
            <a:picLocks noChangeAspect="1"/>
          </p:cNvPicPr>
          <p:nvPr/>
        </p:nvPicPr>
        <p:blipFill>
          <a:blip r:embed="rId4"/>
          <a:stretch>
            <a:fillRect/>
          </a:stretch>
        </p:blipFill>
        <p:spPr>
          <a:xfrm>
            <a:off x="5387216" y="2483178"/>
            <a:ext cx="3414053" cy="2252767"/>
          </a:xfrm>
          <a:prstGeom prst="rect">
            <a:avLst/>
          </a:prstGeom>
        </p:spPr>
      </p:pic>
    </p:spTree>
    <p:extLst>
      <p:ext uri="{BB962C8B-B14F-4D97-AF65-F5344CB8AC3E}">
        <p14:creationId xmlns:p14="http://schemas.microsoft.com/office/powerpoint/2010/main" val="333106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Carrier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807016"/>
          </a:xfrm>
        </p:spPr>
        <p:txBody>
          <a:bodyPr/>
          <a:lstStyle/>
          <a:p>
            <a:pPr marL="0" indent="0" algn="l"/>
            <a:r>
              <a:rPr lang="en-US" sz="1600" dirty="0">
                <a:solidFill>
                  <a:srgbClr val="000000"/>
                </a:solidFill>
              </a:rPr>
              <a:t>Another aspect of WAN design is how an organization connects to the internet. An organization usually signs a </a:t>
            </a:r>
            <a:r>
              <a:rPr lang="en-US" sz="1600" b="1" dirty="0">
                <a:solidFill>
                  <a:srgbClr val="FF0000"/>
                </a:solidFill>
              </a:rPr>
              <a:t>service level agreement (SLA) </a:t>
            </a:r>
            <a:r>
              <a:rPr lang="en-US" sz="1600" dirty="0">
                <a:solidFill>
                  <a:srgbClr val="000000"/>
                </a:solidFill>
              </a:rPr>
              <a:t>with a service provider. The SLA outlines the expected services relating to the reliability and availability of the connection. </a:t>
            </a:r>
          </a:p>
          <a:p>
            <a:pPr marL="0" indent="0" algn="l"/>
            <a:endParaRPr lang="en-US" sz="1600" dirty="0">
              <a:solidFill>
                <a:srgbClr val="000000"/>
              </a:solidFill>
            </a:endParaRPr>
          </a:p>
          <a:p>
            <a:pPr marL="0" indent="0" algn="l"/>
            <a:r>
              <a:rPr lang="en-US" sz="1600" dirty="0">
                <a:solidFill>
                  <a:srgbClr val="000000"/>
                </a:solidFill>
              </a:rPr>
              <a:t>The </a:t>
            </a:r>
            <a:r>
              <a:rPr lang="en-US" sz="1600" b="1" dirty="0">
                <a:solidFill>
                  <a:srgbClr val="000000"/>
                </a:solidFill>
              </a:rPr>
              <a:t>service provider </a:t>
            </a:r>
            <a:r>
              <a:rPr lang="en-US" sz="1600" dirty="0">
                <a:solidFill>
                  <a:srgbClr val="000000"/>
                </a:solidFill>
              </a:rPr>
              <a:t>may or may not be the </a:t>
            </a:r>
            <a:r>
              <a:rPr lang="en-US" sz="1600" b="1" dirty="0">
                <a:solidFill>
                  <a:srgbClr val="000000"/>
                </a:solidFill>
              </a:rPr>
              <a:t>actual carrier</a:t>
            </a:r>
            <a:r>
              <a:rPr lang="en-US" sz="1600" dirty="0">
                <a:solidFill>
                  <a:srgbClr val="000000"/>
                </a:solidFill>
              </a:rPr>
              <a:t>. A carrier owns and maintains the physical connection and equipment between the provider and the customer. Typically, an organization will choose either a single-carrier or dual-carrier WAN connection.</a:t>
            </a:r>
          </a:p>
          <a:p>
            <a:pPr marL="0" indent="0" algn="l"/>
            <a:endParaRPr lang="en-US" sz="1600" dirty="0">
              <a:solidFill>
                <a:srgbClr val="000000"/>
              </a:solidFill>
            </a:endParaRPr>
          </a:p>
        </p:txBody>
      </p:sp>
    </p:spTree>
    <p:extLst>
      <p:ext uri="{BB962C8B-B14F-4D97-AF65-F5344CB8AC3E}">
        <p14:creationId xmlns:p14="http://schemas.microsoft.com/office/powerpoint/2010/main" val="203909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7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Carrier Connections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4891" y="653544"/>
            <a:ext cx="4477109" cy="3930598"/>
          </a:xfrm>
        </p:spPr>
        <p:txBody>
          <a:bodyPr/>
          <a:lstStyle/>
          <a:p>
            <a:pPr marL="0" indent="0" algn="l"/>
            <a:r>
              <a:rPr lang="en-US" sz="1600" dirty="0">
                <a:solidFill>
                  <a:srgbClr val="000000"/>
                </a:solidFill>
              </a:rPr>
              <a:t>A </a:t>
            </a:r>
            <a:r>
              <a:rPr lang="en-US" sz="1600" b="1" dirty="0">
                <a:solidFill>
                  <a:srgbClr val="FF0000"/>
                </a:solidFill>
              </a:rPr>
              <a:t>single-carrier connection </a:t>
            </a:r>
            <a:r>
              <a:rPr lang="en-US" sz="1600" dirty="0">
                <a:solidFill>
                  <a:srgbClr val="000000"/>
                </a:solidFill>
              </a:rPr>
              <a:t>is when an organization connects to only one service provider. An SLA is negotiated between the organization and the service provider. </a:t>
            </a:r>
            <a:r>
              <a:rPr lang="en-US" sz="1600" dirty="0" smtClean="0">
                <a:solidFill>
                  <a:srgbClr val="000000"/>
                </a:solidFill>
              </a:rPr>
              <a:t>Disadvantage: connectivity </a:t>
            </a:r>
            <a:r>
              <a:rPr lang="en-US" sz="1600" dirty="0">
                <a:solidFill>
                  <a:srgbClr val="000000"/>
                </a:solidFill>
              </a:rPr>
              <a:t>to the internet would be lost if the carrier link or the provider router failed.</a:t>
            </a:r>
          </a:p>
          <a:p>
            <a:pPr marL="0" indent="0" algn="l"/>
            <a:r>
              <a:rPr lang="en-US" sz="1600" dirty="0" smtClean="0">
                <a:solidFill>
                  <a:srgbClr val="000000"/>
                </a:solidFill>
              </a:rPr>
              <a:t>A </a:t>
            </a:r>
            <a:r>
              <a:rPr lang="en-US" sz="1600" b="1" dirty="0">
                <a:solidFill>
                  <a:srgbClr val="FF0000"/>
                </a:solidFill>
              </a:rPr>
              <a:t>dual-carrier connection </a:t>
            </a:r>
            <a:r>
              <a:rPr lang="en-US" sz="1600" dirty="0">
                <a:solidFill>
                  <a:srgbClr val="000000"/>
                </a:solidFill>
              </a:rPr>
              <a:t>provides redundancy and increases network availability. The organization negotiates separate SLAs with two different service providers. The organization should ensure that the two providers each use a different carrier. Although more expensive to implement, the second connection can be used for redundancy as a backup link. It could also be used to improve network performance and load balance internet traffic.</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9419C266-DCA7-4091-AA89-40696FE0058E}"/>
              </a:ext>
            </a:extLst>
          </p:cNvPr>
          <p:cNvPicPr>
            <a:picLocks noChangeAspect="1"/>
          </p:cNvPicPr>
          <p:nvPr/>
        </p:nvPicPr>
        <p:blipFill>
          <a:blip r:embed="rId3"/>
          <a:stretch>
            <a:fillRect/>
          </a:stretch>
        </p:blipFill>
        <p:spPr>
          <a:xfrm>
            <a:off x="4572000" y="731837"/>
            <a:ext cx="3494305" cy="1344410"/>
          </a:xfrm>
          <a:prstGeom prst="rect">
            <a:avLst/>
          </a:prstGeom>
        </p:spPr>
      </p:pic>
      <p:pic>
        <p:nvPicPr>
          <p:cNvPr id="2" name="Picture 1">
            <a:extLst>
              <a:ext uri="{FF2B5EF4-FFF2-40B4-BE49-F238E27FC236}">
                <a16:creationId xmlns:a16="http://schemas.microsoft.com/office/drawing/2014/main" id="{75F16A2B-D90E-4ED5-9E00-A0C1DBCBEE92}"/>
              </a:ext>
            </a:extLst>
          </p:cNvPr>
          <p:cNvPicPr>
            <a:picLocks noChangeAspect="1"/>
          </p:cNvPicPr>
          <p:nvPr/>
        </p:nvPicPr>
        <p:blipFill>
          <a:blip r:embed="rId4"/>
          <a:stretch>
            <a:fillRect/>
          </a:stretch>
        </p:blipFill>
        <p:spPr>
          <a:xfrm>
            <a:off x="4572000" y="2341912"/>
            <a:ext cx="3215475" cy="2242230"/>
          </a:xfrm>
          <a:prstGeom prst="rect">
            <a:avLst/>
          </a:prstGeom>
        </p:spPr>
      </p:pic>
    </p:spTree>
    <p:extLst>
      <p:ext uri="{BB962C8B-B14F-4D97-AF65-F5344CB8AC3E}">
        <p14:creationId xmlns:p14="http://schemas.microsoft.com/office/powerpoint/2010/main" val="161135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Evolving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807016"/>
          </a:xfrm>
        </p:spPr>
        <p:txBody>
          <a:bodyPr/>
          <a:lstStyle/>
          <a:p>
            <a:pPr marL="0" indent="0" algn="l"/>
            <a:r>
              <a:rPr lang="en-US" sz="1600" b="1" dirty="0">
                <a:solidFill>
                  <a:srgbClr val="000000"/>
                </a:solidFill>
              </a:rPr>
              <a:t>Network requirements </a:t>
            </a:r>
            <a:r>
              <a:rPr lang="en-US" sz="1600" dirty="0">
                <a:solidFill>
                  <a:srgbClr val="000000"/>
                </a:solidFill>
              </a:rPr>
              <a:t>of a company </a:t>
            </a:r>
            <a:r>
              <a:rPr lang="en-US" sz="1600" b="1" dirty="0">
                <a:solidFill>
                  <a:srgbClr val="000000"/>
                </a:solidFill>
              </a:rPr>
              <a:t>can change dramatically as the company grows over time.</a:t>
            </a:r>
          </a:p>
          <a:p>
            <a:pPr marL="285750" indent="-285750" algn="l">
              <a:buFont typeface="Arial" panose="020B0604020202020204" pitchFamily="34" charset="0"/>
              <a:buChar char="•"/>
            </a:pPr>
            <a:r>
              <a:rPr lang="en-US" sz="1600" dirty="0">
                <a:solidFill>
                  <a:srgbClr val="000000"/>
                </a:solidFill>
              </a:rPr>
              <a:t>A network must meet the day-to-day operational needs of business, and it must be </a:t>
            </a:r>
            <a:r>
              <a:rPr lang="en-US" sz="1600" i="1" dirty="0">
                <a:solidFill>
                  <a:srgbClr val="000000"/>
                </a:solidFill>
              </a:rPr>
              <a:t>able to adapt and grow </a:t>
            </a:r>
            <a:r>
              <a:rPr lang="en-US" sz="1600" dirty="0">
                <a:solidFill>
                  <a:srgbClr val="000000"/>
                </a:solidFill>
              </a:rPr>
              <a:t>as a company changes. </a:t>
            </a:r>
          </a:p>
          <a:p>
            <a:pPr marL="285750" indent="-285750" algn="l">
              <a:buFont typeface="Arial" panose="020B0604020202020204" pitchFamily="34" charset="0"/>
              <a:buChar char="•"/>
            </a:pPr>
            <a:r>
              <a:rPr lang="en-US" sz="1600" dirty="0">
                <a:solidFill>
                  <a:srgbClr val="000000"/>
                </a:solidFill>
              </a:rPr>
              <a:t>Network designers and administrators meet these challenges by carefully choosing network technologies, protocols, and service providers. </a:t>
            </a:r>
          </a:p>
          <a:p>
            <a:pPr marL="285750" indent="-285750" algn="l">
              <a:buFont typeface="Arial" panose="020B0604020202020204" pitchFamily="34" charset="0"/>
              <a:buChar char="•"/>
            </a:pPr>
            <a:r>
              <a:rPr lang="en-US" sz="1600" dirty="0">
                <a:solidFill>
                  <a:srgbClr val="000000"/>
                </a:solidFill>
              </a:rPr>
              <a:t>Networks can be optimized by using a variety of network design techniques and architectures.</a:t>
            </a:r>
          </a:p>
          <a:p>
            <a:pPr marL="0" indent="0" algn="l"/>
            <a:r>
              <a:rPr lang="en-US" sz="1600" dirty="0">
                <a:solidFill>
                  <a:srgbClr val="000000"/>
                </a:solidFill>
              </a:rPr>
              <a:t>To illustrate differences between network size, we will use a fictitious company called SPAN Engineering as it grows from a small, local, business into a global enterprise</a:t>
            </a:r>
            <a:r>
              <a:rPr lang="en-US" sz="1600" dirty="0" smtClean="0">
                <a:solidFill>
                  <a:srgbClr val="000000"/>
                </a:solidFill>
              </a:rPr>
              <a:t>.</a:t>
            </a:r>
          </a:p>
          <a:p>
            <a:pPr marL="0" indent="0" algn="l"/>
            <a:r>
              <a:rPr lang="en-US" sz="1600" dirty="0">
                <a:solidFill>
                  <a:srgbClr val="000000"/>
                </a:solidFill>
              </a:rPr>
              <a:t>SPAN Engineering, an environmental consulting firm, has developed a special process for converting household waste into electricity and is developing a small pilot project for a municipal government in its local area.</a:t>
            </a:r>
          </a:p>
        </p:txBody>
      </p:sp>
    </p:spTree>
    <p:extLst>
      <p:ext uri="{BB962C8B-B14F-4D97-AF65-F5344CB8AC3E}">
        <p14:creationId xmlns:p14="http://schemas.microsoft.com/office/powerpoint/2010/main" val="34391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426596" cy="3807016"/>
          </a:xfrm>
        </p:spPr>
        <p:txBody>
          <a:bodyPr/>
          <a:lstStyle/>
          <a:p>
            <a:pPr marL="0" indent="0" algn="l"/>
            <a:r>
              <a:rPr lang="en-US" sz="1600" b="1" dirty="0">
                <a:solidFill>
                  <a:srgbClr val="000000"/>
                </a:solidFill>
              </a:rPr>
              <a:t>Small Network</a:t>
            </a:r>
          </a:p>
          <a:p>
            <a:pPr marL="0" indent="0" algn="l"/>
            <a:r>
              <a:rPr lang="en-US" sz="1600" dirty="0">
                <a:solidFill>
                  <a:srgbClr val="000000"/>
                </a:solidFill>
              </a:rPr>
              <a:t>SPAN, a small fictitious company, started with a few employees in a small office.</a:t>
            </a:r>
          </a:p>
          <a:p>
            <a:pPr marL="285750" indent="-285750" algn="l">
              <a:buFont typeface="Arial" panose="020B0604020202020204" pitchFamily="34" charset="0"/>
              <a:buChar char="•"/>
            </a:pPr>
            <a:r>
              <a:rPr lang="en-US" sz="1600" dirty="0">
                <a:solidFill>
                  <a:srgbClr val="000000"/>
                </a:solidFill>
              </a:rPr>
              <a:t>Uses a single LAN connected to a wireless router for sharing data and peripherals.</a:t>
            </a:r>
          </a:p>
          <a:p>
            <a:pPr marL="285750" indent="-285750" algn="l">
              <a:buFont typeface="Arial" panose="020B0604020202020204" pitchFamily="34" charset="0"/>
              <a:buChar char="•"/>
            </a:pPr>
            <a:r>
              <a:rPr lang="en-US" sz="1600" dirty="0">
                <a:solidFill>
                  <a:srgbClr val="000000"/>
                </a:solidFill>
              </a:rPr>
              <a:t>Connection to the internet is through a common broadband service called Digital Subscriber Line (DSL)</a:t>
            </a:r>
          </a:p>
          <a:p>
            <a:pPr marL="285750" indent="-285750" algn="l">
              <a:buFont typeface="Arial" panose="020B0604020202020204" pitchFamily="34" charset="0"/>
              <a:buChar char="•"/>
            </a:pPr>
            <a:r>
              <a:rPr lang="en-US" sz="1600" dirty="0">
                <a:solidFill>
                  <a:srgbClr val="000000"/>
                </a:solidFill>
              </a:rPr>
              <a:t>IT support is contracted from the DSL provider.</a:t>
            </a:r>
          </a:p>
        </p:txBody>
      </p:sp>
      <p:pic>
        <p:nvPicPr>
          <p:cNvPr id="2" name="Picture 1">
            <a:extLst>
              <a:ext uri="{FF2B5EF4-FFF2-40B4-BE49-F238E27FC236}">
                <a16:creationId xmlns:a16="http://schemas.microsoft.com/office/drawing/2014/main" id="{B771D278-3A73-408C-815A-32BB0A7AE6B9}"/>
              </a:ext>
            </a:extLst>
          </p:cNvPr>
          <p:cNvPicPr>
            <a:picLocks noChangeAspect="1"/>
          </p:cNvPicPr>
          <p:nvPr/>
        </p:nvPicPr>
        <p:blipFill>
          <a:blip r:embed="rId3"/>
          <a:stretch>
            <a:fillRect/>
          </a:stretch>
        </p:blipFill>
        <p:spPr>
          <a:xfrm>
            <a:off x="4572000" y="954593"/>
            <a:ext cx="3941623" cy="2816407"/>
          </a:xfrm>
          <a:prstGeom prst="rect">
            <a:avLst/>
          </a:prstGeom>
        </p:spPr>
      </p:pic>
    </p:spTree>
    <p:extLst>
      <p:ext uri="{BB962C8B-B14F-4D97-AF65-F5344CB8AC3E}">
        <p14:creationId xmlns:p14="http://schemas.microsoft.com/office/powerpoint/2010/main" val="7230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552073"/>
            <a:ext cx="4822166" cy="3807016"/>
          </a:xfrm>
        </p:spPr>
        <p:txBody>
          <a:bodyPr/>
          <a:lstStyle/>
          <a:p>
            <a:pPr marL="0" indent="0" algn="l"/>
            <a:r>
              <a:rPr lang="en-US" sz="1600" b="1" dirty="0">
                <a:solidFill>
                  <a:srgbClr val="000000"/>
                </a:solidFill>
              </a:rPr>
              <a:t>Campus Network</a:t>
            </a:r>
          </a:p>
          <a:p>
            <a:pPr marL="0" indent="0" algn="l"/>
            <a:r>
              <a:rPr lang="en-US" sz="1600" dirty="0">
                <a:solidFill>
                  <a:srgbClr val="000000"/>
                </a:solidFill>
              </a:rPr>
              <a:t>Within a few years SPAN grew and required several floors of a building.</a:t>
            </a:r>
          </a:p>
          <a:p>
            <a:pPr marL="0" indent="0" algn="l"/>
            <a:r>
              <a:rPr lang="en-US" sz="1600" dirty="0">
                <a:solidFill>
                  <a:srgbClr val="000000"/>
                </a:solidFill>
              </a:rPr>
              <a:t>The company now required a Campus Area Network (CAN</a:t>
            </a:r>
            <a:r>
              <a:rPr lang="en-US" sz="1600" dirty="0" smtClean="0">
                <a:solidFill>
                  <a:srgbClr val="000000"/>
                </a:solidFill>
              </a:rPr>
              <a:t>). </a:t>
            </a:r>
            <a:r>
              <a:rPr lang="en-US" sz="1600" dirty="0">
                <a:solidFill>
                  <a:srgbClr val="000000"/>
                </a:solidFill>
              </a:rPr>
              <a:t>A CAN interconnects several LANs within a limited geographical area. Multiple LANs are required to segment the various departments that are connecting to multiple switches in a campus network environment.</a:t>
            </a:r>
          </a:p>
          <a:p>
            <a:pPr algn="l"/>
            <a:r>
              <a:rPr lang="en-US" sz="1600" dirty="0">
                <a:solidFill>
                  <a:srgbClr val="000000"/>
                </a:solidFill>
              </a:rPr>
              <a:t>The network includes </a:t>
            </a:r>
            <a:endParaRPr lang="en-US" sz="1600" dirty="0" smtClean="0">
              <a:solidFill>
                <a:srgbClr val="000000"/>
              </a:solidFill>
            </a:endParaRPr>
          </a:p>
          <a:p>
            <a:pPr marL="285750" indent="-285750" algn="l">
              <a:buFont typeface="Arial" panose="020B0604020202020204" pitchFamily="34" charset="0"/>
              <a:buChar char="•"/>
            </a:pPr>
            <a:r>
              <a:rPr lang="en-US" sz="1600" dirty="0" smtClean="0">
                <a:solidFill>
                  <a:srgbClr val="000000"/>
                </a:solidFill>
              </a:rPr>
              <a:t>dedicated </a:t>
            </a:r>
            <a:r>
              <a:rPr lang="en-US" sz="1600" dirty="0">
                <a:solidFill>
                  <a:srgbClr val="000000"/>
                </a:solidFill>
              </a:rPr>
              <a:t>servers for email, data transfer, and file storage, and web-based productivity tools and applications</a:t>
            </a:r>
            <a:r>
              <a:rPr lang="en-US" sz="1600" dirty="0" smtClean="0">
                <a:solidFill>
                  <a:srgbClr val="000000"/>
                </a:solidFill>
              </a:rPr>
              <a:t>.</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A firewall secures internet access to corporate users.</a:t>
            </a:r>
          </a:p>
          <a:p>
            <a:pPr marL="285750" indent="-285750" algn="l">
              <a:buFont typeface="Arial" panose="020B0604020202020204" pitchFamily="34" charset="0"/>
              <a:buChar char="•"/>
            </a:pPr>
            <a:r>
              <a:rPr lang="en-US" sz="1600" dirty="0">
                <a:solidFill>
                  <a:srgbClr val="000000"/>
                </a:solidFill>
              </a:rPr>
              <a:t>In-house IT staff to support and maintain the network.</a:t>
            </a:r>
          </a:p>
        </p:txBody>
      </p:sp>
      <p:pic>
        <p:nvPicPr>
          <p:cNvPr id="5" name="Picture 4">
            <a:extLst>
              <a:ext uri="{FF2B5EF4-FFF2-40B4-BE49-F238E27FC236}">
                <a16:creationId xmlns:a16="http://schemas.microsoft.com/office/drawing/2014/main" id="{9D3A9007-1153-4566-89BC-58E4EDF8B2DD}"/>
              </a:ext>
            </a:extLst>
          </p:cNvPr>
          <p:cNvPicPr>
            <a:picLocks noChangeAspect="1"/>
          </p:cNvPicPr>
          <p:nvPr/>
        </p:nvPicPr>
        <p:blipFill>
          <a:blip r:embed="rId3"/>
          <a:stretch>
            <a:fillRect/>
          </a:stretch>
        </p:blipFill>
        <p:spPr>
          <a:xfrm>
            <a:off x="4897531" y="973501"/>
            <a:ext cx="4176256" cy="3143923"/>
          </a:xfrm>
          <a:prstGeom prst="rect">
            <a:avLst/>
          </a:prstGeom>
        </p:spPr>
      </p:pic>
    </p:spTree>
    <p:extLst>
      <p:ext uri="{BB962C8B-B14F-4D97-AF65-F5344CB8AC3E}">
        <p14:creationId xmlns:p14="http://schemas.microsoft.com/office/powerpoint/2010/main" val="113736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7" y="845371"/>
            <a:ext cx="3643717" cy="3807016"/>
          </a:xfrm>
        </p:spPr>
        <p:txBody>
          <a:bodyPr/>
          <a:lstStyle/>
          <a:p>
            <a:pPr marL="0" indent="0" algn="l"/>
            <a:r>
              <a:rPr lang="en-US" sz="1600" b="1" dirty="0">
                <a:solidFill>
                  <a:srgbClr val="000000"/>
                </a:solidFill>
              </a:rPr>
              <a:t>Branch Network</a:t>
            </a:r>
          </a:p>
          <a:p>
            <a:pPr marL="285750" indent="-285750" algn="l">
              <a:buFont typeface="Arial" panose="020B0604020202020204" pitchFamily="34" charset="0"/>
              <a:buChar char="•"/>
            </a:pPr>
            <a:r>
              <a:rPr lang="en-US" sz="1600" dirty="0">
                <a:solidFill>
                  <a:srgbClr val="000000"/>
                </a:solidFill>
              </a:rPr>
              <a:t>A few years later, the company expanded and added a branch site in the city, and remote and regional sites in other cities.</a:t>
            </a:r>
          </a:p>
          <a:p>
            <a:pPr marL="285750" indent="-285750" algn="l">
              <a:buFont typeface="Arial" panose="020B0604020202020204" pitchFamily="34" charset="0"/>
              <a:buChar char="•"/>
            </a:pPr>
            <a:r>
              <a:rPr lang="en-US" sz="1600" dirty="0">
                <a:solidFill>
                  <a:srgbClr val="000000"/>
                </a:solidFill>
              </a:rPr>
              <a:t>The company now required a metropolitan area network (MAN) to interconnect sites within the city</a:t>
            </a:r>
            <a:r>
              <a:rPr lang="en-US" sz="1600" dirty="0" smtClean="0">
                <a:solidFill>
                  <a:srgbClr val="000000"/>
                </a:solidFill>
              </a:rPr>
              <a:t>. </a:t>
            </a:r>
            <a:r>
              <a:rPr lang="en-US" sz="1600" dirty="0">
                <a:solidFill>
                  <a:srgbClr val="000000"/>
                </a:solidFill>
              </a:rPr>
              <a:t>A MAN is larger than a LAN, but smaller than a WAN.</a:t>
            </a:r>
            <a:r>
              <a:rPr lang="en-US" sz="1600" dirty="0" smtClean="0">
                <a:solidFill>
                  <a:srgbClr val="000000"/>
                </a:solidFill>
              </a:rPr>
              <a:t> </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To connect to the central office, branch offices in nearby cities used private dedicated lines through their local service provider.</a:t>
            </a:r>
          </a:p>
        </p:txBody>
      </p:sp>
      <p:pic>
        <p:nvPicPr>
          <p:cNvPr id="2" name="Picture 1">
            <a:extLst>
              <a:ext uri="{FF2B5EF4-FFF2-40B4-BE49-F238E27FC236}">
                <a16:creationId xmlns:a16="http://schemas.microsoft.com/office/drawing/2014/main" id="{E9D66F69-177C-43AA-B2D7-2080991F8CA7}"/>
              </a:ext>
            </a:extLst>
          </p:cNvPr>
          <p:cNvPicPr>
            <a:picLocks noChangeAspect="1"/>
          </p:cNvPicPr>
          <p:nvPr/>
        </p:nvPicPr>
        <p:blipFill>
          <a:blip r:embed="rId3"/>
          <a:stretch>
            <a:fillRect/>
          </a:stretch>
        </p:blipFill>
        <p:spPr>
          <a:xfrm>
            <a:off x="4372749" y="954593"/>
            <a:ext cx="3972739" cy="2908736"/>
          </a:xfrm>
          <a:prstGeom prst="rect">
            <a:avLst/>
          </a:prstGeom>
        </p:spPr>
      </p:pic>
    </p:spTree>
    <p:extLst>
      <p:ext uri="{BB962C8B-B14F-4D97-AF65-F5344CB8AC3E}">
        <p14:creationId xmlns:p14="http://schemas.microsoft.com/office/powerpoint/2010/main" val="56984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WANs</a:t>
            </a:r>
            <a:r>
              <a:rPr lang="en-US" dirty="0"/>
              <a:t/>
            </a:r>
            <a:br>
              <a:rPr lang="en-US" dirty="0"/>
            </a:br>
            <a:r>
              <a:rPr lang="en-US" sz="2400" dirty="0"/>
              <a:t>Evolving Networks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2118" y="845371"/>
            <a:ext cx="3426596" cy="3807016"/>
          </a:xfrm>
        </p:spPr>
        <p:txBody>
          <a:bodyPr/>
          <a:lstStyle/>
          <a:p>
            <a:pPr marL="0" indent="0" algn="l"/>
            <a:r>
              <a:rPr lang="en-US" sz="1600" b="1" dirty="0">
                <a:solidFill>
                  <a:srgbClr val="000000"/>
                </a:solidFill>
              </a:rPr>
              <a:t>Distributed Network</a:t>
            </a:r>
          </a:p>
          <a:p>
            <a:pPr marL="285750" indent="-285750" algn="l">
              <a:buFont typeface="Arial" panose="020B0604020202020204" pitchFamily="34" charset="0"/>
              <a:buChar char="•"/>
            </a:pPr>
            <a:r>
              <a:rPr lang="en-US" sz="1600" dirty="0">
                <a:solidFill>
                  <a:srgbClr val="000000"/>
                </a:solidFill>
              </a:rPr>
              <a:t>SPAN Engineering has now been in business for 20 years and has grown to thousands of employees distributed in offices worldwide.</a:t>
            </a:r>
          </a:p>
          <a:p>
            <a:pPr marL="285750" indent="-285750" algn="l">
              <a:buFont typeface="Arial" panose="020B0604020202020204" pitchFamily="34" charset="0"/>
              <a:buChar char="•"/>
            </a:pPr>
            <a:r>
              <a:rPr lang="en-US" sz="1600" dirty="0">
                <a:solidFill>
                  <a:srgbClr val="000000"/>
                </a:solidFill>
              </a:rPr>
              <a:t>Site-to-site and remote access Virtual Private Networks (VPNs) enable the company to use the internet to connect easily and securely with employees and facilities around the world.</a:t>
            </a:r>
          </a:p>
        </p:txBody>
      </p:sp>
      <p:pic>
        <p:nvPicPr>
          <p:cNvPr id="5" name="Picture 4">
            <a:extLst>
              <a:ext uri="{FF2B5EF4-FFF2-40B4-BE49-F238E27FC236}">
                <a16:creationId xmlns:a16="http://schemas.microsoft.com/office/drawing/2014/main" id="{8A5E5D75-1069-448D-AB30-4EA340860C15}"/>
              </a:ext>
            </a:extLst>
          </p:cNvPr>
          <p:cNvPicPr>
            <a:picLocks noChangeAspect="1"/>
          </p:cNvPicPr>
          <p:nvPr/>
        </p:nvPicPr>
        <p:blipFill>
          <a:blip r:embed="rId3"/>
          <a:stretch>
            <a:fillRect/>
          </a:stretch>
        </p:blipFill>
        <p:spPr>
          <a:xfrm>
            <a:off x="4172744" y="1050498"/>
            <a:ext cx="4626987" cy="3042504"/>
          </a:xfrm>
          <a:prstGeom prst="rect">
            <a:avLst/>
          </a:prstGeom>
        </p:spPr>
      </p:pic>
    </p:spTree>
    <p:extLst>
      <p:ext uri="{BB962C8B-B14F-4D97-AF65-F5344CB8AC3E}">
        <p14:creationId xmlns:p14="http://schemas.microsoft.com/office/powerpoint/2010/main" val="3381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WAN Operation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r>
              <a:rPr lang="en-US" dirty="0"/>
              <a:t/>
            </a:r>
            <a:br>
              <a:rPr lang="en-US" dirty="0"/>
            </a:br>
            <a:r>
              <a:rPr lang="en-US" sz="2400" dirty="0"/>
              <a:t>WAN Standards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646243"/>
          </a:xfrm>
        </p:spPr>
        <p:txBody>
          <a:bodyPr/>
          <a:lstStyle/>
          <a:p>
            <a:pPr marL="0" indent="0" algn="l"/>
            <a:r>
              <a:rPr lang="en-US" sz="1800" dirty="0">
                <a:solidFill>
                  <a:srgbClr val="000000"/>
                </a:solidFill>
              </a:rPr>
              <a:t>Modern </a:t>
            </a:r>
            <a:r>
              <a:rPr lang="en-US" sz="1800" b="1" dirty="0">
                <a:solidFill>
                  <a:srgbClr val="FF0000"/>
                </a:solidFill>
              </a:rPr>
              <a:t>WAN standards </a:t>
            </a:r>
            <a:r>
              <a:rPr lang="en-US" sz="1800" dirty="0">
                <a:solidFill>
                  <a:srgbClr val="000000"/>
                </a:solidFill>
              </a:rPr>
              <a:t>are defined and managed by a number of recognized authorities including the following:</a:t>
            </a:r>
          </a:p>
          <a:p>
            <a:pPr marL="285750" indent="-285750" algn="l">
              <a:buFont typeface="Arial" panose="020B0604020202020204" pitchFamily="34" charset="0"/>
              <a:buChar char="•"/>
            </a:pPr>
            <a:r>
              <a:rPr lang="en-US" sz="1600" b="1" dirty="0">
                <a:solidFill>
                  <a:srgbClr val="000000"/>
                </a:solidFill>
              </a:rPr>
              <a:t>TIA/EIA</a:t>
            </a:r>
            <a:r>
              <a:rPr lang="en-US" sz="1600" dirty="0">
                <a:solidFill>
                  <a:srgbClr val="000000"/>
                </a:solidFill>
              </a:rPr>
              <a:t> - Telecommunications Industry Association and Electronic Industries Alliance</a:t>
            </a:r>
          </a:p>
          <a:p>
            <a:pPr marL="285750" indent="-285750" algn="l">
              <a:buFont typeface="Arial" panose="020B0604020202020204" pitchFamily="34" charset="0"/>
              <a:buChar char="•"/>
            </a:pPr>
            <a:r>
              <a:rPr lang="en-US" sz="1600" b="1" dirty="0">
                <a:solidFill>
                  <a:srgbClr val="000000"/>
                </a:solidFill>
              </a:rPr>
              <a:t>ISO</a:t>
            </a:r>
            <a:r>
              <a:rPr lang="en-US" sz="1600" dirty="0">
                <a:solidFill>
                  <a:srgbClr val="000000"/>
                </a:solidFill>
              </a:rPr>
              <a:t> - International Organization for Standardization</a:t>
            </a:r>
          </a:p>
          <a:p>
            <a:pPr marL="285750" indent="-285750" algn="l">
              <a:buFont typeface="Arial" panose="020B0604020202020204" pitchFamily="34" charset="0"/>
              <a:buChar char="•"/>
            </a:pPr>
            <a:r>
              <a:rPr lang="en-US" sz="1600" b="1" dirty="0">
                <a:solidFill>
                  <a:srgbClr val="000000"/>
                </a:solidFill>
              </a:rPr>
              <a:t>IEEE</a:t>
            </a:r>
            <a:r>
              <a:rPr lang="en-US" sz="1600" dirty="0">
                <a:solidFill>
                  <a:srgbClr val="000000"/>
                </a:solidFill>
              </a:rPr>
              <a:t> - Institute of Electrical and Electronics Engineers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3670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r>
              <a:rPr lang="en-US" dirty="0"/>
              <a:t/>
            </a:r>
            <a:br>
              <a:rPr lang="en-US" dirty="0"/>
            </a:br>
            <a:r>
              <a:rPr lang="en-US" sz="2400" dirty="0"/>
              <a:t>WANs in the OSI Model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593352"/>
            <a:ext cx="5296619" cy="3646243"/>
          </a:xfrm>
        </p:spPr>
        <p:txBody>
          <a:bodyPr/>
          <a:lstStyle/>
          <a:p>
            <a:pPr marL="0" indent="0" algn="l"/>
            <a:r>
              <a:rPr lang="en-US" sz="1600" dirty="0">
                <a:solidFill>
                  <a:srgbClr val="000000"/>
                </a:solidFill>
              </a:rPr>
              <a:t>Most </a:t>
            </a:r>
            <a:r>
              <a:rPr lang="en-US" sz="1600" b="1" dirty="0">
                <a:solidFill>
                  <a:srgbClr val="000000"/>
                </a:solidFill>
              </a:rPr>
              <a:t>WAN standards </a:t>
            </a:r>
            <a:r>
              <a:rPr lang="en-US" sz="1600" dirty="0">
                <a:solidFill>
                  <a:srgbClr val="000000"/>
                </a:solidFill>
              </a:rPr>
              <a:t>focus on </a:t>
            </a:r>
            <a:r>
              <a:rPr lang="en-US" sz="1600" b="1" dirty="0">
                <a:solidFill>
                  <a:srgbClr val="000000"/>
                </a:solidFill>
              </a:rPr>
              <a:t>the physical layer and the data link layer.</a:t>
            </a:r>
          </a:p>
          <a:p>
            <a:pPr marL="0" indent="0" algn="l"/>
            <a:r>
              <a:rPr lang="en-US" sz="1600" dirty="0" smtClean="0">
                <a:solidFill>
                  <a:srgbClr val="000000"/>
                </a:solidFill>
              </a:rPr>
              <a:t>Service </a:t>
            </a:r>
            <a:r>
              <a:rPr lang="en-US" sz="1600" dirty="0">
                <a:solidFill>
                  <a:srgbClr val="000000"/>
                </a:solidFill>
              </a:rPr>
              <a:t>providers commonly use high-bandwidth optical fiber media to span long distances (i.e., long haul) using the following </a:t>
            </a:r>
            <a:r>
              <a:rPr lang="en-US" sz="1600" b="1" dirty="0">
                <a:solidFill>
                  <a:srgbClr val="000000"/>
                </a:solidFill>
              </a:rPr>
              <a:t>Layer 1 </a:t>
            </a:r>
            <a:r>
              <a:rPr lang="en-US" sz="1600" dirty="0">
                <a:solidFill>
                  <a:srgbClr val="000000"/>
                </a:solidFill>
              </a:rPr>
              <a:t>optical fiber </a:t>
            </a:r>
            <a:r>
              <a:rPr lang="en-US" sz="1600" b="1" dirty="0" smtClean="0">
                <a:solidFill>
                  <a:srgbClr val="000000"/>
                </a:solidFill>
              </a:rPr>
              <a:t>protocols</a:t>
            </a:r>
            <a:endParaRPr lang="en-US" sz="1600" b="1" dirty="0">
              <a:solidFill>
                <a:srgbClr val="000000"/>
              </a:solidFill>
            </a:endParaRPr>
          </a:p>
          <a:p>
            <a:pPr marL="285750" indent="-285750" algn="l">
              <a:buFont typeface="Arial" panose="020B0604020202020204" pitchFamily="34" charset="0"/>
              <a:buChar char="•"/>
            </a:pPr>
            <a:r>
              <a:rPr lang="en-US" sz="1400" dirty="0">
                <a:solidFill>
                  <a:srgbClr val="000000"/>
                </a:solidFill>
              </a:rPr>
              <a:t>Synchronous Digital Hierarchy (SDH)</a:t>
            </a:r>
          </a:p>
          <a:p>
            <a:pPr marL="285750" indent="-285750" algn="l">
              <a:buFont typeface="Arial" panose="020B0604020202020204" pitchFamily="34" charset="0"/>
              <a:buChar char="•"/>
            </a:pPr>
            <a:r>
              <a:rPr lang="en-US" sz="1400" dirty="0">
                <a:solidFill>
                  <a:srgbClr val="000000"/>
                </a:solidFill>
              </a:rPr>
              <a:t>Synchronous Optical Networking (SONET)</a:t>
            </a:r>
          </a:p>
          <a:p>
            <a:pPr marL="285750" indent="-285750" algn="l">
              <a:buFont typeface="Arial" panose="020B0604020202020204" pitchFamily="34" charset="0"/>
              <a:buChar char="•"/>
            </a:pPr>
            <a:r>
              <a:rPr lang="en-US" sz="1400" dirty="0">
                <a:solidFill>
                  <a:srgbClr val="000000"/>
                </a:solidFill>
              </a:rPr>
              <a:t>Dense Wavelength Division Multiplexing (DWDM)</a:t>
            </a:r>
          </a:p>
          <a:p>
            <a:pPr marL="0" indent="0" algn="l"/>
            <a:r>
              <a:rPr lang="en-US" sz="1600" b="1" dirty="0">
                <a:solidFill>
                  <a:srgbClr val="000000"/>
                </a:solidFill>
              </a:rPr>
              <a:t>Layer 2 Protocols</a:t>
            </a:r>
          </a:p>
          <a:p>
            <a:pPr algn="l">
              <a:buFont typeface="Arial" panose="020B0604020202020204" pitchFamily="34" charset="0"/>
              <a:buChar char="•"/>
            </a:pPr>
            <a:r>
              <a:rPr lang="en-US" sz="1400" dirty="0">
                <a:solidFill>
                  <a:srgbClr val="000000"/>
                </a:solidFill>
              </a:rPr>
              <a:t>Broadband (i.e., DSL and Cable)</a:t>
            </a:r>
          </a:p>
          <a:p>
            <a:pPr algn="l">
              <a:buFont typeface="Arial" panose="020B0604020202020204" pitchFamily="34" charset="0"/>
              <a:buChar char="•"/>
            </a:pPr>
            <a:r>
              <a:rPr lang="en-US" sz="1400" dirty="0">
                <a:solidFill>
                  <a:srgbClr val="000000"/>
                </a:solidFill>
              </a:rPr>
              <a:t>Wireless</a:t>
            </a:r>
          </a:p>
          <a:p>
            <a:pPr algn="l">
              <a:buFont typeface="Arial" panose="020B0604020202020204" pitchFamily="34" charset="0"/>
              <a:buChar char="•"/>
            </a:pPr>
            <a:r>
              <a:rPr lang="en-US" sz="1400" dirty="0">
                <a:solidFill>
                  <a:srgbClr val="000000"/>
                </a:solidFill>
              </a:rPr>
              <a:t>Ethernet WAN (Metro Ethernet)</a:t>
            </a:r>
          </a:p>
          <a:p>
            <a:pPr algn="l">
              <a:buFont typeface="Arial" panose="020B0604020202020204" pitchFamily="34" charset="0"/>
              <a:buChar char="•"/>
            </a:pPr>
            <a:r>
              <a:rPr lang="en-US" sz="1400" dirty="0">
                <a:solidFill>
                  <a:srgbClr val="000000"/>
                </a:solidFill>
              </a:rPr>
              <a:t>Multiprotocol Label Switching (MPLS)</a:t>
            </a:r>
          </a:p>
          <a:p>
            <a:pPr algn="l">
              <a:buFont typeface="Arial" panose="020B0604020202020204" pitchFamily="34" charset="0"/>
              <a:buChar char="•"/>
            </a:pPr>
            <a:r>
              <a:rPr lang="en-US" sz="1400" dirty="0">
                <a:solidFill>
                  <a:srgbClr val="000000"/>
                </a:solidFill>
              </a:rPr>
              <a:t>Point-to-Point Protocol (PPP) (less used)</a:t>
            </a:r>
          </a:p>
          <a:p>
            <a:pPr algn="l">
              <a:buFont typeface="Arial" panose="020B0604020202020204" pitchFamily="34" charset="0"/>
              <a:buChar char="•"/>
            </a:pPr>
            <a:r>
              <a:rPr lang="en-US" sz="1400" dirty="0">
                <a:solidFill>
                  <a:srgbClr val="000000"/>
                </a:solidFill>
              </a:rPr>
              <a:t>High-Level Data Link Control (HDLC) (less used)</a:t>
            </a:r>
          </a:p>
          <a:p>
            <a:pPr algn="l">
              <a:buFont typeface="Arial" panose="020B0604020202020204" pitchFamily="34" charset="0"/>
              <a:buChar char="•"/>
            </a:pPr>
            <a:r>
              <a:rPr lang="en-US" sz="1400" dirty="0">
                <a:solidFill>
                  <a:srgbClr val="000000"/>
                </a:solidFill>
              </a:rPr>
              <a:t>Frame Relay (legacy)</a:t>
            </a:r>
          </a:p>
          <a:p>
            <a:pPr algn="l">
              <a:buFont typeface="Arial" panose="020B0604020202020204" pitchFamily="34" charset="0"/>
              <a:buChar char="•"/>
            </a:pPr>
            <a:r>
              <a:rPr lang="en-US" sz="1400" dirty="0">
                <a:solidFill>
                  <a:srgbClr val="000000"/>
                </a:solidFill>
              </a:rPr>
              <a:t>Asynchronous Transfer Mode (ATM) (legacy)</a:t>
            </a: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0B1A7D6-6A41-43AF-A95D-3F7DE21F49FC}"/>
              </a:ext>
            </a:extLst>
          </p:cNvPr>
          <p:cNvPicPr>
            <a:picLocks noChangeAspect="1"/>
          </p:cNvPicPr>
          <p:nvPr/>
        </p:nvPicPr>
        <p:blipFill>
          <a:blip r:embed="rId3"/>
          <a:stretch>
            <a:fillRect/>
          </a:stretch>
        </p:blipFill>
        <p:spPr>
          <a:xfrm>
            <a:off x="5133908" y="1470211"/>
            <a:ext cx="4010092" cy="2471205"/>
          </a:xfrm>
          <a:prstGeom prst="rect">
            <a:avLst/>
          </a:prstGeom>
        </p:spPr>
      </p:pic>
    </p:spTree>
    <p:extLst>
      <p:ext uri="{BB962C8B-B14F-4D97-AF65-F5344CB8AC3E}">
        <p14:creationId xmlns:p14="http://schemas.microsoft.com/office/powerpoint/2010/main" val="309505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r>
              <a:rPr lang="en-US" dirty="0"/>
              <a:t/>
            </a:r>
            <a:br>
              <a:rPr lang="en-US" dirty="0"/>
            </a:br>
            <a:r>
              <a:rPr lang="en-US" sz="2400" dirty="0"/>
              <a:t>Common WAN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2143" y="603849"/>
            <a:ext cx="5193387" cy="1168391"/>
          </a:xfrm>
        </p:spPr>
        <p:txBody>
          <a:bodyPr/>
          <a:lstStyle/>
          <a:p>
            <a:pPr marL="0" indent="0" algn="l"/>
            <a:r>
              <a:rPr lang="en-US" sz="1400" dirty="0">
                <a:solidFill>
                  <a:srgbClr val="000000"/>
                </a:solidFill>
              </a:rPr>
              <a:t>The WAN physical layer describes the physical connections between the company network and the service provider network</a:t>
            </a:r>
            <a:r>
              <a:rPr lang="en-US" sz="1400" dirty="0" smtClean="0">
                <a:solidFill>
                  <a:srgbClr val="000000"/>
                </a:solidFill>
              </a:rPr>
              <a:t>. There </a:t>
            </a:r>
            <a:r>
              <a:rPr lang="en-US" sz="1400" dirty="0">
                <a:solidFill>
                  <a:srgbClr val="000000"/>
                </a:solidFill>
              </a:rPr>
              <a:t>are specific terms used to describe WAN connections between the subscriber (i.e., the company / client) and the WAN service provider</a:t>
            </a:r>
            <a:r>
              <a:rPr lang="en-US" sz="1400" dirty="0" smtClean="0">
                <a:solidFill>
                  <a:srgbClr val="000000"/>
                </a:solidFill>
              </a:rPr>
              <a:t>. </a:t>
            </a:r>
            <a:r>
              <a:rPr lang="en-US" sz="1400" b="1" dirty="0" smtClean="0">
                <a:solidFill>
                  <a:srgbClr val="000000"/>
                </a:solidFill>
              </a:rPr>
              <a:t>ZIE CURSUS</a:t>
            </a:r>
            <a:endParaRPr lang="en-US" sz="1400" b="1" dirty="0">
              <a:solidFill>
                <a:srgbClr val="000000"/>
              </a:solidFill>
            </a:endParaRPr>
          </a:p>
        </p:txBody>
      </p:sp>
      <p:graphicFrame>
        <p:nvGraphicFramePr>
          <p:cNvPr id="6" name="Content Placeholder 6">
            <a:extLst>
              <a:ext uri="{FF2B5EF4-FFF2-40B4-BE49-F238E27FC236}">
                <a16:creationId xmlns:a16="http://schemas.microsoft.com/office/drawing/2014/main" id="{C8362C3D-6144-4AE0-96AC-192CFDFA8626}"/>
              </a:ext>
            </a:extLst>
          </p:cNvPr>
          <p:cNvGraphicFramePr>
            <a:graphicFrameLocks/>
          </p:cNvGraphicFramePr>
          <p:nvPr>
            <p:extLst>
              <p:ext uri="{D42A27DB-BD31-4B8C-83A1-F6EECF244321}">
                <p14:modId xmlns:p14="http://schemas.microsoft.com/office/powerpoint/2010/main" val="4134053879"/>
              </p:ext>
            </p:extLst>
          </p:nvPr>
        </p:nvGraphicFramePr>
        <p:xfrm>
          <a:off x="431971" y="1978965"/>
          <a:ext cx="4662543" cy="2575290"/>
        </p:xfrm>
        <a:graphic>
          <a:graphicData uri="http://schemas.openxmlformats.org/drawingml/2006/table">
            <a:tbl>
              <a:tblPr firstRow="1" bandRow="1">
                <a:tableStyleId>{5C22544A-7EE6-4342-B048-85BDC9FD1C3A}</a:tableStyleId>
              </a:tblPr>
              <a:tblGrid>
                <a:gridCol w="1708328">
                  <a:extLst>
                    <a:ext uri="{9D8B030D-6E8A-4147-A177-3AD203B41FA5}">
                      <a16:colId xmlns:a16="http://schemas.microsoft.com/office/drawing/2014/main" val="3729139006"/>
                    </a:ext>
                  </a:extLst>
                </a:gridCol>
                <a:gridCol w="2954215">
                  <a:extLst>
                    <a:ext uri="{9D8B030D-6E8A-4147-A177-3AD203B41FA5}">
                      <a16:colId xmlns:a16="http://schemas.microsoft.com/office/drawing/2014/main" val="1988913492"/>
                    </a:ext>
                  </a:extLst>
                </a:gridCol>
              </a:tblGrid>
              <a:tr h="219970">
                <a:tc>
                  <a:txBody>
                    <a:bodyPr/>
                    <a:lstStyle/>
                    <a:p>
                      <a:r>
                        <a:rPr lang="en-US" sz="1100" dirty="0"/>
                        <a:t>WAN Term</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r>
                        <a:rPr lang="en-US" sz="1100" b="1" dirty="0"/>
                        <a:t>Data Terminal Equipment (DTE)</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Connects the subscriber LANs to the WAN communication device</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Data Communications Equipment (DCE)</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Device used to communicate with the provider</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Customer Premises Equipment (CPE)</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This is the DTE and DCE devices located on the enterprise edge</a:t>
                      </a:r>
                      <a:endParaRPr lang="en-US" sz="1100" dirty="0">
                        <a:solidFill>
                          <a:srgbClr val="000000"/>
                        </a:solidFill>
                      </a:endParaRPr>
                    </a:p>
                  </a:txBody>
                  <a:tcPr/>
                </a:tc>
                <a:extLst>
                  <a:ext uri="{0D108BD9-81ED-4DB2-BD59-A6C34878D82A}">
                    <a16:rowId xmlns:a16="http://schemas.microsoft.com/office/drawing/2014/main" val="354468046"/>
                  </a:ext>
                </a:extLst>
              </a:tr>
              <a:tr h="431710">
                <a:tc>
                  <a:txBody>
                    <a:bodyPr/>
                    <a:lstStyle/>
                    <a:p>
                      <a:r>
                        <a:rPr lang="en-US" sz="1100" b="1" dirty="0"/>
                        <a:t>Point-of-Presence (POP)</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point where the subscriber connects to the service provider network</a:t>
                      </a:r>
                      <a:endParaRPr lang="en-US" sz="1100" dirty="0">
                        <a:solidFill>
                          <a:srgbClr val="000000"/>
                        </a:solidFill>
                      </a:endParaRPr>
                    </a:p>
                  </a:txBody>
                  <a:tcPr/>
                </a:tc>
                <a:extLst>
                  <a:ext uri="{0D108BD9-81ED-4DB2-BD59-A6C34878D82A}">
                    <a16:rowId xmlns:a16="http://schemas.microsoft.com/office/drawing/2014/main" val="1458107787"/>
                  </a:ext>
                </a:extLst>
              </a:tr>
              <a:tr h="431710">
                <a:tc>
                  <a:txBody>
                    <a:bodyPr/>
                    <a:lstStyle/>
                    <a:p>
                      <a:r>
                        <a:rPr lang="en-US" sz="1100" b="1" dirty="0"/>
                        <a:t>Demarcation Point</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physical location in a building or complex that officially separates the CPE from service provider equipment.</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5" name="Picture 4">
            <a:extLst>
              <a:ext uri="{FF2B5EF4-FFF2-40B4-BE49-F238E27FC236}">
                <a16:creationId xmlns:a16="http://schemas.microsoft.com/office/drawing/2014/main" id="{2640E0F8-D842-4A3A-8B08-27FCB5FC0252}"/>
              </a:ext>
            </a:extLst>
          </p:cNvPr>
          <p:cNvPicPr>
            <a:picLocks noChangeAspect="1"/>
          </p:cNvPicPr>
          <p:nvPr/>
        </p:nvPicPr>
        <p:blipFill>
          <a:blip r:embed="rId3"/>
          <a:stretch>
            <a:fillRect/>
          </a:stretch>
        </p:blipFill>
        <p:spPr>
          <a:xfrm>
            <a:off x="5193125" y="1238033"/>
            <a:ext cx="3828571" cy="2881013"/>
          </a:xfrm>
          <a:prstGeom prst="rect">
            <a:avLst/>
          </a:prstGeom>
        </p:spPr>
      </p:pic>
    </p:spTree>
    <p:extLst>
      <p:ext uri="{BB962C8B-B14F-4D97-AF65-F5344CB8AC3E}">
        <p14:creationId xmlns:p14="http://schemas.microsoft.com/office/powerpoint/2010/main" val="67053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r>
              <a:rPr lang="en-US" dirty="0"/>
              <a:t/>
            </a:r>
            <a:br>
              <a:rPr lang="en-US" dirty="0"/>
            </a:br>
            <a:r>
              <a:rPr lang="en-US" sz="2400" dirty="0"/>
              <a:t>Common WAN Terminology (Cont.)</a:t>
            </a:r>
          </a:p>
        </p:txBody>
      </p:sp>
      <p:graphicFrame>
        <p:nvGraphicFramePr>
          <p:cNvPr id="6" name="Content Placeholder 6">
            <a:extLst>
              <a:ext uri="{FF2B5EF4-FFF2-40B4-BE49-F238E27FC236}">
                <a16:creationId xmlns:a16="http://schemas.microsoft.com/office/drawing/2014/main" id="{C8362C3D-6144-4AE0-96AC-192CFDFA8626}"/>
              </a:ext>
            </a:extLst>
          </p:cNvPr>
          <p:cNvGraphicFramePr>
            <a:graphicFrameLocks/>
          </p:cNvGraphicFramePr>
          <p:nvPr>
            <p:extLst>
              <p:ext uri="{D42A27DB-BD31-4B8C-83A1-F6EECF244321}">
                <p14:modId xmlns:p14="http://schemas.microsoft.com/office/powerpoint/2010/main" val="1847031450"/>
              </p:ext>
            </p:extLst>
          </p:nvPr>
        </p:nvGraphicFramePr>
        <p:xfrm>
          <a:off x="306266" y="1242752"/>
          <a:ext cx="4607120" cy="3068230"/>
        </p:xfrm>
        <a:graphic>
          <a:graphicData uri="http://schemas.openxmlformats.org/drawingml/2006/table">
            <a:tbl>
              <a:tblPr firstRow="1" bandRow="1">
                <a:tableStyleId>{5C22544A-7EE6-4342-B048-85BDC9FD1C3A}</a:tableStyleId>
              </a:tblPr>
              <a:tblGrid>
                <a:gridCol w="1652905">
                  <a:extLst>
                    <a:ext uri="{9D8B030D-6E8A-4147-A177-3AD203B41FA5}">
                      <a16:colId xmlns:a16="http://schemas.microsoft.com/office/drawing/2014/main" val="3729139006"/>
                    </a:ext>
                  </a:extLst>
                </a:gridCol>
                <a:gridCol w="2954215">
                  <a:extLst>
                    <a:ext uri="{9D8B030D-6E8A-4147-A177-3AD203B41FA5}">
                      <a16:colId xmlns:a16="http://schemas.microsoft.com/office/drawing/2014/main" val="1988913492"/>
                    </a:ext>
                  </a:extLst>
                </a:gridCol>
              </a:tblGrid>
              <a:tr h="219970">
                <a:tc>
                  <a:txBody>
                    <a:bodyPr/>
                    <a:lstStyle/>
                    <a:p>
                      <a:r>
                        <a:rPr lang="en-US" sz="1100" dirty="0"/>
                        <a:t>WAN Term</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r>
                        <a:rPr lang="en-US" sz="1100" b="1" dirty="0"/>
                        <a:t>Local Loop (last mile)</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The copper or fiber cable that connects the CPE to the CO of the service provider</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Central office (CO)</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The local service provider facility or building that connects the CPE to the provider network</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Toll network</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Includes backhaul, long-haul, all-digital, fiber-optic communications lines, switches, routers, and other equipment inside the WAN provider network</a:t>
                      </a:r>
                      <a:endParaRPr lang="en-US" sz="1100" dirty="0">
                        <a:solidFill>
                          <a:srgbClr val="000000"/>
                        </a:solidFill>
                      </a:endParaRPr>
                    </a:p>
                  </a:txBody>
                  <a:tcPr/>
                </a:tc>
                <a:extLst>
                  <a:ext uri="{0D108BD9-81ED-4DB2-BD59-A6C34878D82A}">
                    <a16:rowId xmlns:a16="http://schemas.microsoft.com/office/drawing/2014/main" val="354468046"/>
                  </a:ext>
                </a:extLst>
              </a:tr>
              <a:tr h="431710">
                <a:tc>
                  <a:txBody>
                    <a:bodyPr/>
                    <a:lstStyle/>
                    <a:p>
                      <a:r>
                        <a:rPr lang="en-US" sz="1100" b="1" dirty="0"/>
                        <a:t>Backhaul network</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Connects multiple access nodes of the service provider network</a:t>
                      </a:r>
                      <a:endParaRPr lang="en-US" sz="1100" dirty="0">
                        <a:solidFill>
                          <a:srgbClr val="000000"/>
                        </a:solidFill>
                      </a:endParaRPr>
                    </a:p>
                  </a:txBody>
                  <a:tcPr/>
                </a:tc>
                <a:extLst>
                  <a:ext uri="{0D108BD9-81ED-4DB2-BD59-A6C34878D82A}">
                    <a16:rowId xmlns:a16="http://schemas.microsoft.com/office/drawing/2014/main" val="1458107787"/>
                  </a:ext>
                </a:extLst>
              </a:tr>
              <a:tr h="431710">
                <a:tc>
                  <a:txBody>
                    <a:bodyPr/>
                    <a:lstStyle/>
                    <a:p>
                      <a:r>
                        <a:rPr lang="en-US" sz="1100" b="1" dirty="0"/>
                        <a:t>Backbone network</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Large, high-capacity networks used to interconnect service provider networks and to create a redundant network.</a:t>
                      </a:r>
                      <a:endParaRPr lang="en-US" sz="1100" dirty="0">
                        <a:solidFill>
                          <a:srgbClr val="000000"/>
                        </a:solidFill>
                      </a:endParaRPr>
                    </a:p>
                  </a:txBody>
                  <a:tcPr/>
                </a:tc>
                <a:extLst>
                  <a:ext uri="{0D108BD9-81ED-4DB2-BD59-A6C34878D82A}">
                    <a16:rowId xmlns:a16="http://schemas.microsoft.com/office/drawing/2014/main" val="2495454272"/>
                  </a:ext>
                </a:extLst>
              </a:tr>
            </a:tbl>
          </a:graphicData>
        </a:graphic>
      </p:graphicFrame>
      <p:pic>
        <p:nvPicPr>
          <p:cNvPr id="8" name="Content Placeholder 7">
            <a:extLst>
              <a:ext uri="{FF2B5EF4-FFF2-40B4-BE49-F238E27FC236}">
                <a16:creationId xmlns:a16="http://schemas.microsoft.com/office/drawing/2014/main" id="{D16C6102-1194-4156-A47B-EA8D2ED4DAC5}"/>
              </a:ext>
            </a:extLst>
          </p:cNvPr>
          <p:cNvPicPr>
            <a:picLocks noGrp="1" noChangeAspect="1"/>
          </p:cNvPicPr>
          <p:nvPr>
            <p:ph idx="1"/>
          </p:nvPr>
        </p:nvPicPr>
        <p:blipFill>
          <a:blip r:embed="rId3"/>
          <a:stretch>
            <a:fillRect/>
          </a:stretch>
        </p:blipFill>
        <p:spPr>
          <a:xfrm>
            <a:off x="5157788" y="1396783"/>
            <a:ext cx="3660775" cy="2754746"/>
          </a:xfrm>
          <a:prstGeom prst="rect">
            <a:avLst/>
          </a:prstGeom>
        </p:spPr>
      </p:pic>
    </p:spTree>
    <p:extLst>
      <p:ext uri="{BB962C8B-B14F-4D97-AF65-F5344CB8AC3E}">
        <p14:creationId xmlns:p14="http://schemas.microsoft.com/office/powerpoint/2010/main" val="64446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r>
              <a:rPr lang="en-US" dirty="0"/>
              <a:t/>
            </a:r>
            <a:br>
              <a:rPr lang="en-US" dirty="0"/>
            </a:br>
            <a:r>
              <a:rPr lang="en-US" sz="2400" dirty="0"/>
              <a:t>WAN Devices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6337" y="679488"/>
            <a:ext cx="7064099" cy="476728"/>
          </a:xfrm>
        </p:spPr>
        <p:txBody>
          <a:bodyPr/>
          <a:lstStyle/>
          <a:p>
            <a:pPr marL="0" indent="0" algn="l"/>
            <a:r>
              <a:rPr lang="en-US" sz="1400" dirty="0">
                <a:solidFill>
                  <a:srgbClr val="000000"/>
                </a:solidFill>
              </a:rPr>
              <a:t>There are many types of devices that are specific to WAN </a:t>
            </a:r>
            <a:r>
              <a:rPr lang="en-US" sz="1400" dirty="0" smtClean="0">
                <a:solidFill>
                  <a:srgbClr val="000000"/>
                </a:solidFill>
              </a:rPr>
              <a:t>environments (</a:t>
            </a:r>
            <a:r>
              <a:rPr lang="en-US" sz="1400" dirty="0" err="1" smtClean="0">
                <a:solidFill>
                  <a:srgbClr val="000000"/>
                </a:solidFill>
              </a:rPr>
              <a:t>zie</a:t>
            </a:r>
            <a:r>
              <a:rPr lang="en-US" sz="1400" dirty="0" smtClean="0">
                <a:solidFill>
                  <a:srgbClr val="000000"/>
                </a:solidFill>
              </a:rPr>
              <a:t> cursus). </a:t>
            </a:r>
            <a:endParaRPr lang="en-US" sz="1100" dirty="0">
              <a:solidFill>
                <a:srgbClr val="000000"/>
              </a:solidFill>
            </a:endParaRPr>
          </a:p>
        </p:txBody>
      </p:sp>
      <p:graphicFrame>
        <p:nvGraphicFramePr>
          <p:cNvPr id="5" name="Content Placeholder 6">
            <a:extLst>
              <a:ext uri="{FF2B5EF4-FFF2-40B4-BE49-F238E27FC236}">
                <a16:creationId xmlns:a16="http://schemas.microsoft.com/office/drawing/2014/main" id="{A32759EF-631B-4B2E-AC74-03AE8C4A25FB}"/>
              </a:ext>
            </a:extLst>
          </p:cNvPr>
          <p:cNvGraphicFramePr>
            <a:graphicFrameLocks/>
          </p:cNvGraphicFramePr>
          <p:nvPr>
            <p:extLst>
              <p:ext uri="{D42A27DB-BD31-4B8C-83A1-F6EECF244321}">
                <p14:modId xmlns:p14="http://schemas.microsoft.com/office/powerpoint/2010/main" val="2135574375"/>
              </p:ext>
            </p:extLst>
          </p:nvPr>
        </p:nvGraphicFramePr>
        <p:xfrm>
          <a:off x="431971" y="1156216"/>
          <a:ext cx="4672483" cy="3007000"/>
        </p:xfrm>
        <a:graphic>
          <a:graphicData uri="http://schemas.openxmlformats.org/drawingml/2006/table">
            <a:tbl>
              <a:tblPr firstRow="1" bandRow="1">
                <a:tableStyleId>{5C22544A-7EE6-4342-B048-85BDC9FD1C3A}</a:tableStyleId>
              </a:tblPr>
              <a:tblGrid>
                <a:gridCol w="1361402">
                  <a:extLst>
                    <a:ext uri="{9D8B030D-6E8A-4147-A177-3AD203B41FA5}">
                      <a16:colId xmlns:a16="http://schemas.microsoft.com/office/drawing/2014/main" val="3729139006"/>
                    </a:ext>
                  </a:extLst>
                </a:gridCol>
                <a:gridCol w="3311081">
                  <a:extLst>
                    <a:ext uri="{9D8B030D-6E8A-4147-A177-3AD203B41FA5}">
                      <a16:colId xmlns:a16="http://schemas.microsoft.com/office/drawing/2014/main" val="1988913492"/>
                    </a:ext>
                  </a:extLst>
                </a:gridCol>
              </a:tblGrid>
              <a:tr h="219970">
                <a:tc>
                  <a:txBody>
                    <a:bodyPr/>
                    <a:lstStyle/>
                    <a:p>
                      <a:r>
                        <a:rPr lang="en-US" sz="1100" dirty="0"/>
                        <a:t>WAN Device</a:t>
                      </a:r>
                    </a:p>
                  </a:txBody>
                  <a:tcPr/>
                </a:tc>
                <a:tc>
                  <a:txBody>
                    <a:bodyPr/>
                    <a:lstStyle/>
                    <a:p>
                      <a:r>
                        <a:rPr lang="en-US" sz="1100" dirty="0"/>
                        <a:t>Description</a:t>
                      </a:r>
                    </a:p>
                  </a:txBody>
                  <a:tcPr/>
                </a:tc>
                <a:extLst>
                  <a:ext uri="{0D108BD9-81ED-4DB2-BD59-A6C34878D82A}">
                    <a16:rowId xmlns:a16="http://schemas.microsoft.com/office/drawing/2014/main" val="2583676789"/>
                  </a:ext>
                </a:extLst>
              </a:tr>
              <a:tr h="362304">
                <a:tc>
                  <a:txBody>
                    <a:bodyPr/>
                    <a:lstStyle/>
                    <a:p>
                      <a:pPr marL="0" algn="l" defTabSz="685777" rtl="0" eaLnBrk="1" latinLnBrk="0" hangingPunct="1"/>
                      <a:r>
                        <a:rPr lang="en-US" sz="1100" b="1" kern="1200" dirty="0">
                          <a:solidFill>
                            <a:schemeClr val="dk1"/>
                          </a:solidFill>
                          <a:latin typeface="+mn-lt"/>
                          <a:ea typeface="+mn-ea"/>
                          <a:cs typeface="+mn-cs"/>
                        </a:rPr>
                        <a:t>Voiceband Modem</a:t>
                      </a:r>
                    </a:p>
                  </a:txBody>
                  <a:tcPr/>
                </a:tc>
                <a:tc>
                  <a:txBody>
                    <a:bodyPr/>
                    <a:lstStyle/>
                    <a:p>
                      <a:pPr marL="0" indent="0" algn="l" defTabSz="685777" rtl="0" eaLnBrk="1" latinLnBrk="0" hangingPunct="1">
                        <a:buFont typeface="Arial" panose="020B0604020202020204" pitchFamily="34" charset="0"/>
                        <a:buNone/>
                      </a:pPr>
                      <a:r>
                        <a:rPr lang="en-US" sz="1100" kern="1200" dirty="0">
                          <a:solidFill>
                            <a:schemeClr val="dk1"/>
                          </a:solidFill>
                          <a:latin typeface="+mn-lt"/>
                          <a:ea typeface="+mn-ea"/>
                          <a:cs typeface="+mn-cs"/>
                        </a:rPr>
                        <a:t>Dial-up modem – uses telephone lines</a:t>
                      </a:r>
                    </a:p>
                    <a:p>
                      <a:pPr marL="0" indent="0" algn="l" defTabSz="685777" rtl="0" eaLnBrk="1" latinLnBrk="0" hangingPunct="1">
                        <a:buFont typeface="Arial" panose="020B0604020202020204" pitchFamily="34" charset="0"/>
                        <a:buNone/>
                      </a:pPr>
                      <a:r>
                        <a:rPr lang="en-US" sz="1100" kern="1200" dirty="0">
                          <a:solidFill>
                            <a:schemeClr val="dk1"/>
                          </a:solidFill>
                          <a:latin typeface="+mn-lt"/>
                          <a:ea typeface="+mn-ea"/>
                          <a:cs typeface="+mn-cs"/>
                        </a:rPr>
                        <a:t>Legacy device</a:t>
                      </a:r>
                    </a:p>
                  </a:txBody>
                  <a:tcPr/>
                </a:tc>
                <a:extLst>
                  <a:ext uri="{0D108BD9-81ED-4DB2-BD59-A6C34878D82A}">
                    <a16:rowId xmlns:a16="http://schemas.microsoft.com/office/drawing/2014/main" val="3849654457"/>
                  </a:ext>
                </a:extLst>
              </a:tr>
              <a:tr h="431710">
                <a:tc>
                  <a:txBody>
                    <a:bodyPr/>
                    <a:lstStyle/>
                    <a:p>
                      <a:pPr marL="0" algn="l" defTabSz="685777" rtl="0" eaLnBrk="1" latinLnBrk="0" hangingPunct="1"/>
                      <a:r>
                        <a:rPr lang="en-US" sz="1100" b="1" kern="1200" dirty="0">
                          <a:solidFill>
                            <a:schemeClr val="dk1"/>
                          </a:solidFill>
                          <a:latin typeface="+mn-lt"/>
                          <a:ea typeface="+mn-ea"/>
                          <a:cs typeface="+mn-cs"/>
                        </a:rPr>
                        <a:t>DSL Modem / Cable Modem</a:t>
                      </a:r>
                    </a:p>
                  </a:txBody>
                  <a:tcPr/>
                </a:tc>
                <a:tc>
                  <a:txBody>
                    <a:bodyPr/>
                    <a:lstStyle/>
                    <a:p>
                      <a:pPr marL="0" indent="0" algn="l" defTabSz="685777" rtl="0" eaLnBrk="1" latinLnBrk="0" hangingPunct="1">
                        <a:buFont typeface="Arial" panose="020B0604020202020204" pitchFamily="34" charset="0"/>
                        <a:buNone/>
                      </a:pPr>
                      <a:r>
                        <a:rPr lang="en-US" sz="1100" dirty="0"/>
                        <a:t>Collectively known as broadband modems, these high-speed digital modems connect to the DTE router using Ethernet.</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35735172"/>
                  </a:ext>
                </a:extLst>
              </a:tr>
              <a:tr h="431710">
                <a:tc>
                  <a:txBody>
                    <a:bodyPr/>
                    <a:lstStyle/>
                    <a:p>
                      <a:pPr marL="0" algn="l" defTabSz="685777" rtl="0" eaLnBrk="1" latinLnBrk="0" hangingPunct="1"/>
                      <a:r>
                        <a:rPr lang="en-US" sz="1100" b="1" kern="1200" dirty="0">
                          <a:solidFill>
                            <a:schemeClr val="dk1"/>
                          </a:solidFill>
                          <a:latin typeface="+mn-lt"/>
                          <a:ea typeface="+mn-ea"/>
                          <a:cs typeface="+mn-cs"/>
                        </a:rPr>
                        <a:t>CSU/DSU</a:t>
                      </a:r>
                    </a:p>
                  </a:txBody>
                  <a:tcPr/>
                </a:tc>
                <a:tc>
                  <a:txBody>
                    <a:bodyPr/>
                    <a:lstStyle/>
                    <a:p>
                      <a:pPr marL="0" indent="0" algn="l" defTabSz="685777" rtl="0" eaLnBrk="1" latinLnBrk="0" hangingPunct="1">
                        <a:buFont typeface="Arial" panose="020B0604020202020204" pitchFamily="34" charset="0"/>
                        <a:buNone/>
                      </a:pPr>
                      <a:r>
                        <a:rPr lang="en-US" sz="1100" dirty="0"/>
                        <a:t>Digital-leased lines require a CSU and a DSU. It connects a digital device to a digital line.</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54468046"/>
                  </a:ext>
                </a:extLst>
              </a:tr>
              <a:tr h="431710">
                <a:tc>
                  <a:txBody>
                    <a:bodyPr/>
                    <a:lstStyle/>
                    <a:p>
                      <a:pPr marL="0" algn="l" defTabSz="685777" rtl="0" eaLnBrk="1" latinLnBrk="0" hangingPunct="1"/>
                      <a:r>
                        <a:rPr lang="en-US" sz="1100" b="1" kern="1200" dirty="0">
                          <a:solidFill>
                            <a:schemeClr val="dk1"/>
                          </a:solidFill>
                          <a:latin typeface="+mn-lt"/>
                          <a:ea typeface="+mn-ea"/>
                          <a:cs typeface="+mn-cs"/>
                        </a:rPr>
                        <a:t>Optical Converter</a:t>
                      </a:r>
                    </a:p>
                  </a:txBody>
                  <a:tcPr/>
                </a:tc>
                <a:tc>
                  <a:txBody>
                    <a:bodyPr/>
                    <a:lstStyle/>
                    <a:p>
                      <a:pPr marL="0" indent="0" algn="l" defTabSz="685777" rtl="0" eaLnBrk="1" latinLnBrk="0" hangingPunct="1">
                        <a:buFont typeface="Arial" panose="020B0604020202020204" pitchFamily="34" charset="0"/>
                        <a:buNone/>
                      </a:pPr>
                      <a:r>
                        <a:rPr lang="en-US" sz="1100" dirty="0"/>
                        <a:t>Connect fiber-optic media to copper media and convert optical signals to electronic pulses.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458107787"/>
                  </a:ext>
                </a:extLst>
              </a:tr>
              <a:tr h="431710">
                <a:tc>
                  <a:txBody>
                    <a:bodyPr/>
                    <a:lstStyle/>
                    <a:p>
                      <a:pPr marL="0" algn="l" defTabSz="685777" rtl="0" eaLnBrk="1" latinLnBrk="0" hangingPunct="1"/>
                      <a:r>
                        <a:rPr lang="en-US" sz="1100" b="1" kern="1200" dirty="0">
                          <a:solidFill>
                            <a:schemeClr val="dk1"/>
                          </a:solidFill>
                          <a:latin typeface="+mn-lt"/>
                          <a:ea typeface="+mn-ea"/>
                          <a:cs typeface="+mn-cs"/>
                        </a:rPr>
                        <a:t>Wireless Router / Access Point</a:t>
                      </a:r>
                    </a:p>
                  </a:txBody>
                  <a:tcPr/>
                </a:tc>
                <a:tc>
                  <a:txBody>
                    <a:bodyPr/>
                    <a:lstStyle/>
                    <a:p>
                      <a:pPr marL="0" indent="0" algn="l" defTabSz="685777" rtl="0" eaLnBrk="1" latinLnBrk="0" hangingPunct="1">
                        <a:buFont typeface="Arial" panose="020B0604020202020204" pitchFamily="34" charset="0"/>
                        <a:buNone/>
                      </a:pPr>
                      <a:r>
                        <a:rPr lang="en-US" sz="1100" dirty="0"/>
                        <a:t>Devices are used to wirelessly connect to a WAN provider.</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495454272"/>
                  </a:ext>
                </a:extLst>
              </a:tr>
              <a:tr h="431710">
                <a:tc>
                  <a:txBody>
                    <a:bodyPr/>
                    <a:lstStyle/>
                    <a:p>
                      <a:pPr marL="0" algn="l" defTabSz="685777" rtl="0" eaLnBrk="1" latinLnBrk="0" hangingPunct="1"/>
                      <a:r>
                        <a:rPr lang="en-US" sz="1100" b="1" kern="1200" dirty="0">
                          <a:solidFill>
                            <a:schemeClr val="dk1"/>
                          </a:solidFill>
                          <a:latin typeface="+mn-lt"/>
                          <a:ea typeface="+mn-ea"/>
                          <a:cs typeface="+mn-cs"/>
                        </a:rPr>
                        <a:t>WAN Core devices</a:t>
                      </a:r>
                    </a:p>
                  </a:txBody>
                  <a:tcPr/>
                </a:tc>
                <a:tc>
                  <a:txBody>
                    <a:bodyPr/>
                    <a:lstStyle/>
                    <a:p>
                      <a:pPr marL="0" indent="0" algn="l" defTabSz="685777" rtl="0" eaLnBrk="1" latinLnBrk="0" hangingPunct="1">
                        <a:buFont typeface="Arial" panose="020B0604020202020204" pitchFamily="34" charset="0"/>
                        <a:buNone/>
                      </a:pPr>
                      <a:r>
                        <a:rPr lang="en-US" sz="1100" dirty="0"/>
                        <a:t>WAN backbone consists of multiple high-speed routers and Layer 3 switches.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633032584"/>
                  </a:ext>
                </a:extLst>
              </a:tr>
            </a:tbl>
          </a:graphicData>
        </a:graphic>
      </p:graphicFrame>
      <p:pic>
        <p:nvPicPr>
          <p:cNvPr id="6" name="Picture 5">
            <a:extLst>
              <a:ext uri="{FF2B5EF4-FFF2-40B4-BE49-F238E27FC236}">
                <a16:creationId xmlns:a16="http://schemas.microsoft.com/office/drawing/2014/main" id="{9029F262-ED63-46F8-BF16-462ACC8E4302}"/>
              </a:ext>
            </a:extLst>
          </p:cNvPr>
          <p:cNvPicPr>
            <a:picLocks noChangeAspect="1"/>
          </p:cNvPicPr>
          <p:nvPr/>
        </p:nvPicPr>
        <p:blipFill>
          <a:blip r:embed="rId3"/>
          <a:stretch>
            <a:fillRect/>
          </a:stretch>
        </p:blipFill>
        <p:spPr>
          <a:xfrm>
            <a:off x="5219483" y="1755532"/>
            <a:ext cx="4766016" cy="2321454"/>
          </a:xfrm>
          <a:prstGeom prst="rect">
            <a:avLst/>
          </a:prstGeom>
        </p:spPr>
      </p:pic>
    </p:spTree>
    <p:extLst>
      <p:ext uri="{BB962C8B-B14F-4D97-AF65-F5344CB8AC3E}">
        <p14:creationId xmlns:p14="http://schemas.microsoft.com/office/powerpoint/2010/main" val="244684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r>
              <a:rPr lang="en-US" dirty="0"/>
              <a:t/>
            </a:r>
            <a:br>
              <a:rPr lang="en-US" dirty="0"/>
            </a:br>
            <a:r>
              <a:rPr lang="en-US" sz="2400" dirty="0"/>
              <a:t>Serial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140029" cy="3324695"/>
          </a:xfrm>
        </p:spPr>
        <p:txBody>
          <a:bodyPr/>
          <a:lstStyle/>
          <a:p>
            <a:pPr marL="285750" indent="-285750" algn="l">
              <a:buFont typeface="Arial" panose="020B0604020202020204" pitchFamily="34" charset="0"/>
              <a:buChar char="•"/>
            </a:pPr>
            <a:r>
              <a:rPr lang="en-US" sz="1600" dirty="0">
                <a:solidFill>
                  <a:srgbClr val="000000"/>
                </a:solidFill>
              </a:rPr>
              <a:t>Almost </a:t>
            </a:r>
            <a:r>
              <a:rPr lang="en-US" sz="1600" b="1" dirty="0">
                <a:solidFill>
                  <a:srgbClr val="000000"/>
                </a:solidFill>
              </a:rPr>
              <a:t>all network communications </a:t>
            </a:r>
            <a:r>
              <a:rPr lang="en-US" sz="1600" dirty="0">
                <a:solidFill>
                  <a:srgbClr val="000000"/>
                </a:solidFill>
              </a:rPr>
              <a:t>occur using a </a:t>
            </a:r>
            <a:r>
              <a:rPr lang="en-US" sz="1600" b="1" dirty="0">
                <a:solidFill>
                  <a:srgbClr val="FF0000"/>
                </a:solidFill>
              </a:rPr>
              <a:t>serial communication </a:t>
            </a:r>
            <a:r>
              <a:rPr lang="en-US" sz="1600" dirty="0">
                <a:solidFill>
                  <a:srgbClr val="000000"/>
                </a:solidFill>
              </a:rPr>
              <a:t>delivery. Serial communication transmits bits sequentially over a single channel.</a:t>
            </a:r>
          </a:p>
          <a:p>
            <a:pPr marL="285750" indent="-285750" algn="l">
              <a:buFont typeface="Arial" panose="020B0604020202020204" pitchFamily="34" charset="0"/>
              <a:buChar char="•"/>
            </a:pPr>
            <a:r>
              <a:rPr lang="en-US" sz="1600" dirty="0">
                <a:solidFill>
                  <a:srgbClr val="000000"/>
                </a:solidFill>
              </a:rPr>
              <a:t>In contrast, parallel communications simultaneously transmit several bits using multiple wires.</a:t>
            </a:r>
          </a:p>
          <a:p>
            <a:pPr marL="285750" indent="-285750" algn="l">
              <a:buFont typeface="Arial" panose="020B0604020202020204" pitchFamily="34" charset="0"/>
              <a:buChar char="•"/>
            </a:pPr>
            <a:r>
              <a:rPr lang="en-US" sz="1600" dirty="0">
                <a:solidFill>
                  <a:srgbClr val="000000"/>
                </a:solidFill>
              </a:rPr>
              <a:t>As the cable length increases, the synchronization timing between multiple channels becomes more sensitive to distance. For this reason, parallel communication is limited to very short </a:t>
            </a:r>
            <a:r>
              <a:rPr lang="en-US" sz="1600" dirty="0" smtClean="0">
                <a:solidFill>
                  <a:srgbClr val="000000"/>
                </a:solidFill>
              </a:rPr>
              <a:t>distances</a:t>
            </a:r>
          </a:p>
          <a:p>
            <a:pPr marL="285750" indent="-285750" algn="l">
              <a:buFont typeface="Arial" panose="020B0604020202020204" pitchFamily="34" charset="0"/>
              <a:buChar char="•"/>
            </a:pPr>
            <a:r>
              <a:rPr lang="en-US" sz="1600" dirty="0" err="1" smtClean="0">
                <a:solidFill>
                  <a:srgbClr val="000000"/>
                </a:solidFill>
              </a:rPr>
              <a:t>Animatie</a:t>
            </a:r>
            <a:r>
              <a:rPr lang="en-US" sz="1600" dirty="0" smtClean="0">
                <a:solidFill>
                  <a:srgbClr val="000000"/>
                </a:solidFill>
              </a:rPr>
              <a:t> in cursus</a:t>
            </a:r>
            <a:endParaRPr lang="en-US" sz="1600" dirty="0">
              <a:solidFill>
                <a:srgbClr val="000000"/>
              </a:solidFill>
            </a:endParaRPr>
          </a:p>
        </p:txBody>
      </p:sp>
      <p:pic>
        <p:nvPicPr>
          <p:cNvPr id="2" name="Picture 1">
            <a:extLst>
              <a:ext uri="{FF2B5EF4-FFF2-40B4-BE49-F238E27FC236}">
                <a16:creationId xmlns:a16="http://schemas.microsoft.com/office/drawing/2014/main" id="{9284601A-6D36-4B9A-A93C-41C530CB29E8}"/>
              </a:ext>
            </a:extLst>
          </p:cNvPr>
          <p:cNvPicPr>
            <a:picLocks noChangeAspect="1"/>
          </p:cNvPicPr>
          <p:nvPr/>
        </p:nvPicPr>
        <p:blipFill>
          <a:blip r:embed="rId3"/>
          <a:stretch>
            <a:fillRect/>
          </a:stretch>
        </p:blipFill>
        <p:spPr>
          <a:xfrm>
            <a:off x="4912548" y="731837"/>
            <a:ext cx="4071196" cy="3073485"/>
          </a:xfrm>
          <a:prstGeom prst="rect">
            <a:avLst/>
          </a:prstGeom>
        </p:spPr>
      </p:pic>
    </p:spTree>
    <p:extLst>
      <p:ext uri="{BB962C8B-B14F-4D97-AF65-F5344CB8AC3E}">
        <p14:creationId xmlns:p14="http://schemas.microsoft.com/office/powerpoint/2010/main" val="237232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r>
              <a:rPr lang="en-US" dirty="0"/>
              <a:t/>
            </a:r>
            <a:br>
              <a:rPr lang="en-US" dirty="0"/>
            </a:br>
            <a:r>
              <a:rPr lang="en-US" sz="2400" dirty="0"/>
              <a:t>Circuit-Switched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523824"/>
            <a:ext cx="4810688" cy="3324695"/>
          </a:xfrm>
        </p:spPr>
        <p:txBody>
          <a:bodyPr/>
          <a:lstStyle/>
          <a:p>
            <a:pPr marL="0" indent="0" algn="l"/>
            <a:r>
              <a:rPr lang="en-US" sz="1600" dirty="0">
                <a:solidFill>
                  <a:srgbClr val="000000"/>
                </a:solidFill>
              </a:rPr>
              <a:t>A circuit-switched network establishes a dedicated circuit (or channel) between endpoints before the users can communicate.</a:t>
            </a:r>
          </a:p>
          <a:p>
            <a:pPr marL="285750" indent="-285750" algn="l">
              <a:buFont typeface="Arial" panose="020B0604020202020204" pitchFamily="34" charset="0"/>
              <a:buChar char="•"/>
            </a:pPr>
            <a:r>
              <a:rPr lang="en-US" sz="1600" dirty="0">
                <a:solidFill>
                  <a:srgbClr val="000000"/>
                </a:solidFill>
              </a:rPr>
              <a:t>Establishes a dedicated virtual connection through the service provider network before communication can start.</a:t>
            </a:r>
          </a:p>
          <a:p>
            <a:pPr marL="285750" indent="-285750" algn="l">
              <a:buFont typeface="Arial" panose="020B0604020202020204" pitchFamily="34" charset="0"/>
              <a:buChar char="•"/>
            </a:pPr>
            <a:r>
              <a:rPr lang="en-US" sz="1600" dirty="0">
                <a:solidFill>
                  <a:srgbClr val="000000"/>
                </a:solidFill>
              </a:rPr>
              <a:t>All communication uses the same path</a:t>
            </a:r>
            <a:r>
              <a:rPr lang="en-US" sz="1600" dirty="0" smtClean="0">
                <a:solidFill>
                  <a:srgbClr val="000000"/>
                </a:solidFill>
              </a:rPr>
              <a:t>.</a:t>
            </a:r>
          </a:p>
          <a:p>
            <a:pPr marL="285750" indent="-285750" algn="l">
              <a:buFont typeface="Arial" panose="020B0604020202020204" pitchFamily="34" charset="0"/>
              <a:buChar char="•"/>
            </a:pPr>
            <a:r>
              <a:rPr lang="en-US" sz="1600" dirty="0">
                <a:solidFill>
                  <a:srgbClr val="000000"/>
                </a:solidFill>
              </a:rPr>
              <a:t>The entire fixed capacity allocated to the circuit is available for the duration of the connection, regardless of whether there is information to transmit or not. This can lead to inefficiencies in circuit usage. For this reason, circuit switching is generally not suited for data communication</a:t>
            </a:r>
            <a:r>
              <a:rPr lang="en-US" dirty="0"/>
              <a:t>.</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two most common types of circuit-switched WAN technologies are the public switched telephone network (PSTN) and the legacy Integrated Services Digital Network (ISDN). </a:t>
            </a:r>
          </a:p>
        </p:txBody>
      </p:sp>
      <p:pic>
        <p:nvPicPr>
          <p:cNvPr id="5" name="Picture 4">
            <a:extLst>
              <a:ext uri="{FF2B5EF4-FFF2-40B4-BE49-F238E27FC236}">
                <a16:creationId xmlns:a16="http://schemas.microsoft.com/office/drawing/2014/main" id="{E4483C55-8615-42E3-A429-92A89CFAE05F}"/>
              </a:ext>
            </a:extLst>
          </p:cNvPr>
          <p:cNvPicPr>
            <a:picLocks noChangeAspect="1"/>
          </p:cNvPicPr>
          <p:nvPr/>
        </p:nvPicPr>
        <p:blipFill>
          <a:blip r:embed="rId3"/>
          <a:stretch>
            <a:fillRect/>
          </a:stretch>
        </p:blipFill>
        <p:spPr>
          <a:xfrm>
            <a:off x="4810688" y="1031866"/>
            <a:ext cx="4333312" cy="2816653"/>
          </a:xfrm>
          <a:prstGeom prst="rect">
            <a:avLst/>
          </a:prstGeom>
        </p:spPr>
      </p:pic>
    </p:spTree>
    <p:extLst>
      <p:ext uri="{BB962C8B-B14F-4D97-AF65-F5344CB8AC3E}">
        <p14:creationId xmlns:p14="http://schemas.microsoft.com/office/powerpoint/2010/main" val="126219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WAN Operations</a:t>
            </a:r>
            <a:r>
              <a:rPr lang="en-US" dirty="0"/>
              <a:t/>
            </a:r>
            <a:br>
              <a:rPr lang="en-US" dirty="0"/>
            </a:br>
            <a:r>
              <a:rPr lang="en-US" sz="2400" dirty="0"/>
              <a:t>Packet-Switched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33312" cy="3324695"/>
          </a:xfrm>
        </p:spPr>
        <p:txBody>
          <a:bodyPr/>
          <a:lstStyle/>
          <a:p>
            <a:pPr marL="0" indent="0" algn="l"/>
            <a:r>
              <a:rPr lang="en-US" sz="1600" dirty="0">
                <a:solidFill>
                  <a:srgbClr val="000000"/>
                </a:solidFill>
              </a:rPr>
              <a:t>Network communication is most commonly implemented using packet-switched communication.</a:t>
            </a:r>
          </a:p>
          <a:p>
            <a:pPr marL="285750" indent="-285750" algn="l">
              <a:buFont typeface="Arial" panose="020B0604020202020204" pitchFamily="34" charset="0"/>
              <a:buChar char="•"/>
            </a:pPr>
            <a:r>
              <a:rPr lang="en-US" sz="1600" dirty="0">
                <a:solidFill>
                  <a:srgbClr val="000000"/>
                </a:solidFill>
              </a:rPr>
              <a:t>Segments traffic data into packets that are routed over a shared network.</a:t>
            </a:r>
          </a:p>
          <a:p>
            <a:pPr marL="285750" indent="-285750" algn="l">
              <a:buFont typeface="Arial" panose="020B0604020202020204" pitchFamily="34" charset="0"/>
              <a:buChar char="•"/>
            </a:pPr>
            <a:r>
              <a:rPr lang="en-US" sz="1600" dirty="0">
                <a:solidFill>
                  <a:srgbClr val="000000"/>
                </a:solidFill>
              </a:rPr>
              <a:t>Much less expensive and more flexible than circuit switching.</a:t>
            </a:r>
          </a:p>
          <a:p>
            <a:pPr marL="285750" indent="-285750" algn="l">
              <a:buFont typeface="Arial" panose="020B0604020202020204" pitchFamily="34" charset="0"/>
              <a:buChar char="•"/>
            </a:pPr>
            <a:r>
              <a:rPr lang="en-US" sz="1600" dirty="0">
                <a:solidFill>
                  <a:srgbClr val="000000"/>
                </a:solidFill>
              </a:rPr>
              <a:t>Common types of packet-switched WAN technologies are:</a:t>
            </a:r>
          </a:p>
          <a:p>
            <a:pPr marL="358835" lvl="1" indent="-285750">
              <a:buFont typeface="Arial" panose="020B0604020202020204" pitchFamily="34" charset="0"/>
              <a:buChar char="•"/>
            </a:pPr>
            <a:r>
              <a:rPr lang="en-US" dirty="0">
                <a:solidFill>
                  <a:srgbClr val="000000"/>
                </a:solidFill>
              </a:rPr>
              <a:t>Ethernet WAN (Metro Ethernet), </a:t>
            </a:r>
          </a:p>
          <a:p>
            <a:pPr marL="358835" lvl="1" indent="-285750">
              <a:buFont typeface="Arial" panose="020B0604020202020204" pitchFamily="34" charset="0"/>
              <a:buChar char="•"/>
            </a:pPr>
            <a:r>
              <a:rPr lang="en-US" dirty="0">
                <a:solidFill>
                  <a:srgbClr val="000000"/>
                </a:solidFill>
              </a:rPr>
              <a:t>Multiprotocol Label Switching (MPLS)</a:t>
            </a:r>
          </a:p>
          <a:p>
            <a:pPr marL="358835" lvl="1" indent="-285750">
              <a:buFont typeface="Arial" panose="020B0604020202020204" pitchFamily="34" charset="0"/>
              <a:buChar char="•"/>
            </a:pPr>
            <a:r>
              <a:rPr lang="en-US" dirty="0">
                <a:solidFill>
                  <a:srgbClr val="000000"/>
                </a:solidFill>
              </a:rPr>
              <a:t>Frame Relay</a:t>
            </a:r>
          </a:p>
          <a:p>
            <a:pPr marL="358835" lvl="1" indent="-285750">
              <a:buFont typeface="Arial" panose="020B0604020202020204" pitchFamily="34" charset="0"/>
              <a:buChar char="•"/>
            </a:pPr>
            <a:r>
              <a:rPr lang="en-US" dirty="0">
                <a:solidFill>
                  <a:srgbClr val="000000"/>
                </a:solidFill>
              </a:rPr>
              <a:t>Asynchronous Transfer Mode (ATM).</a:t>
            </a:r>
          </a:p>
        </p:txBody>
      </p:sp>
      <p:pic>
        <p:nvPicPr>
          <p:cNvPr id="2" name="Picture 1">
            <a:extLst>
              <a:ext uri="{FF2B5EF4-FFF2-40B4-BE49-F238E27FC236}">
                <a16:creationId xmlns:a16="http://schemas.microsoft.com/office/drawing/2014/main" id="{807845F6-FC66-4D8C-A9D5-4431BE8E16F4}"/>
              </a:ext>
            </a:extLst>
          </p:cNvPr>
          <p:cNvPicPr>
            <a:picLocks noChangeAspect="1"/>
          </p:cNvPicPr>
          <p:nvPr/>
        </p:nvPicPr>
        <p:blipFill>
          <a:blip r:embed="rId3"/>
          <a:stretch>
            <a:fillRect/>
          </a:stretch>
        </p:blipFill>
        <p:spPr>
          <a:xfrm>
            <a:off x="4765283" y="1302770"/>
            <a:ext cx="4020129" cy="2537960"/>
          </a:xfrm>
          <a:prstGeom prst="rect">
            <a:avLst/>
          </a:prstGeom>
        </p:spPr>
      </p:pic>
    </p:spTree>
    <p:extLst>
      <p:ext uri="{BB962C8B-B14F-4D97-AF65-F5344CB8AC3E}">
        <p14:creationId xmlns:p14="http://schemas.microsoft.com/office/powerpoint/2010/main" val="19893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56692"/>
          </a:xfrm>
        </p:spPr>
        <p:txBody>
          <a:bodyPr/>
          <a:lstStyle/>
          <a:p>
            <a:r>
              <a:rPr lang="en-US" sz="1600" dirty="0"/>
              <a:t>WAN Operations</a:t>
            </a:r>
            <a:r>
              <a:rPr lang="en-US" dirty="0"/>
              <a:t/>
            </a:r>
            <a:br>
              <a:rPr lang="en-US" dirty="0"/>
            </a:br>
            <a:r>
              <a:rPr lang="en-US" sz="2400" dirty="0"/>
              <a:t>SDH, SONET, and DWDM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56692"/>
            <a:ext cx="8964892" cy="3830115"/>
          </a:xfrm>
        </p:spPr>
        <p:txBody>
          <a:bodyPr/>
          <a:lstStyle/>
          <a:p>
            <a:pPr marL="0" indent="0" algn="l"/>
            <a:r>
              <a:rPr lang="en-US" sz="1600" dirty="0">
                <a:solidFill>
                  <a:srgbClr val="000000"/>
                </a:solidFill>
              </a:rPr>
              <a:t>Service provider networks use </a:t>
            </a:r>
            <a:r>
              <a:rPr lang="en-US" sz="1600" b="1" dirty="0">
                <a:solidFill>
                  <a:srgbClr val="FF0000"/>
                </a:solidFill>
              </a:rPr>
              <a:t>fiber-optic infrastructures </a:t>
            </a:r>
            <a:r>
              <a:rPr lang="en-US" sz="1600" dirty="0">
                <a:solidFill>
                  <a:srgbClr val="000000"/>
                </a:solidFill>
              </a:rPr>
              <a:t>to transport user data between destinations. Fiber-optic cable is far superior to copper cable for long distance transmissions due to its much lower attenuation and interference.</a:t>
            </a:r>
          </a:p>
          <a:p>
            <a:pPr marL="0" indent="0" algn="l"/>
            <a:endParaRPr lang="en-US" sz="1600" dirty="0">
              <a:solidFill>
                <a:srgbClr val="000000"/>
              </a:solidFill>
            </a:endParaRPr>
          </a:p>
          <a:p>
            <a:pPr marL="0" indent="0" algn="l"/>
            <a:r>
              <a:rPr lang="en-US" sz="1600" dirty="0">
                <a:solidFill>
                  <a:srgbClr val="000000"/>
                </a:solidFill>
              </a:rPr>
              <a:t>There are two optical fiber OSI layer 1 standards available to service providers:</a:t>
            </a:r>
          </a:p>
          <a:p>
            <a:pPr marL="285750" indent="-285750" algn="l">
              <a:buFont typeface="Arial" panose="020B0604020202020204" pitchFamily="34" charset="0"/>
              <a:buChar char="•"/>
            </a:pPr>
            <a:r>
              <a:rPr lang="en-US" sz="1600" b="1" dirty="0">
                <a:solidFill>
                  <a:srgbClr val="FF0000"/>
                </a:solidFill>
              </a:rPr>
              <a:t>SDH</a:t>
            </a:r>
            <a:r>
              <a:rPr lang="en-US" sz="1600" dirty="0">
                <a:solidFill>
                  <a:srgbClr val="000000"/>
                </a:solidFill>
              </a:rPr>
              <a:t> - Synchronous Digital Hierarchy (SDH) is a </a:t>
            </a:r>
            <a:r>
              <a:rPr lang="en-US" sz="1600" b="1" dirty="0">
                <a:solidFill>
                  <a:srgbClr val="000000"/>
                </a:solidFill>
              </a:rPr>
              <a:t>global standard </a:t>
            </a:r>
            <a:r>
              <a:rPr lang="en-US" sz="1600" dirty="0">
                <a:solidFill>
                  <a:srgbClr val="000000"/>
                </a:solidFill>
              </a:rPr>
              <a:t>for transporting data over fiber-optic cable.</a:t>
            </a:r>
          </a:p>
          <a:p>
            <a:pPr marL="285750" indent="-285750" algn="l">
              <a:buFont typeface="Arial" panose="020B0604020202020204" pitchFamily="34" charset="0"/>
              <a:buChar char="•"/>
            </a:pPr>
            <a:r>
              <a:rPr lang="en-US" sz="1600" b="1" dirty="0">
                <a:solidFill>
                  <a:srgbClr val="FF0000"/>
                </a:solidFill>
              </a:rPr>
              <a:t>SONET</a:t>
            </a:r>
            <a:r>
              <a:rPr lang="en-US" sz="1600" dirty="0">
                <a:solidFill>
                  <a:srgbClr val="000000"/>
                </a:solidFill>
              </a:rPr>
              <a:t> - Synchronous Optical Networking (SONET) is the </a:t>
            </a:r>
            <a:r>
              <a:rPr lang="en-US" sz="1600" b="1" dirty="0">
                <a:solidFill>
                  <a:srgbClr val="000000"/>
                </a:solidFill>
              </a:rPr>
              <a:t>North American standard</a:t>
            </a:r>
            <a:r>
              <a:rPr lang="en-US" sz="1600" dirty="0">
                <a:solidFill>
                  <a:srgbClr val="000000"/>
                </a:solidFill>
              </a:rPr>
              <a:t> that provides the same services as SDH.</a:t>
            </a:r>
          </a:p>
          <a:p>
            <a:pPr marL="0" indent="0" algn="l"/>
            <a:r>
              <a:rPr lang="en-US" sz="1600" b="1" dirty="0">
                <a:solidFill>
                  <a:srgbClr val="000000"/>
                </a:solidFill>
              </a:rPr>
              <a:t>SDH/SONET </a:t>
            </a:r>
            <a:r>
              <a:rPr lang="en-US" sz="1600" dirty="0">
                <a:solidFill>
                  <a:srgbClr val="000000"/>
                </a:solidFill>
              </a:rPr>
              <a:t>define how to transfer multiple data, voice, and video communications over optical fiber using lasers or light-emitting diodes (LEDs) over great distances.</a:t>
            </a:r>
          </a:p>
          <a:p>
            <a:pPr marL="0" indent="0" algn="l"/>
            <a:r>
              <a:rPr lang="en-US" sz="1600" b="1" dirty="0">
                <a:solidFill>
                  <a:srgbClr val="FF0000"/>
                </a:solidFill>
              </a:rPr>
              <a:t>Dense Wavelength Division Multiplexing (DWDM) </a:t>
            </a:r>
            <a:r>
              <a:rPr lang="en-US" sz="1600" dirty="0">
                <a:solidFill>
                  <a:srgbClr val="000000"/>
                </a:solidFill>
              </a:rPr>
              <a:t>is a newer technology that increases the data-carrying capacity of SDH and SONET by simultaneously sending multiple streams of data (multiplexing) using different wavelengths of light.</a:t>
            </a:r>
          </a:p>
          <a:p>
            <a:pPr marL="0" indent="0" algn="l"/>
            <a:endParaRPr lang="en-US" sz="1400" dirty="0">
              <a:solidFill>
                <a:srgbClr val="000000"/>
              </a:solidFill>
            </a:endParaRPr>
          </a:p>
          <a:p>
            <a:pPr marL="73085" lvl="1" indent="0">
              <a:buNone/>
            </a:pPr>
            <a:endParaRPr lang="en-US" sz="1200" dirty="0">
              <a:solidFill>
                <a:srgbClr val="000000"/>
              </a:solidFill>
            </a:endParaRPr>
          </a:p>
        </p:txBody>
      </p:sp>
    </p:spTree>
    <p:extLst>
      <p:ext uri="{BB962C8B-B14F-4D97-AF65-F5344CB8AC3E}">
        <p14:creationId xmlns:p14="http://schemas.microsoft.com/office/powerpoint/2010/main" val="14261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Traditional WAN Connectivity</a:t>
            </a:r>
          </a:p>
        </p:txBody>
      </p:sp>
    </p:spTree>
    <p:custDataLst>
      <p:tags r:id="rId1"/>
    </p:custDataLst>
    <p:extLst>
      <p:ext uri="{BB962C8B-B14F-4D97-AF65-F5344CB8AC3E}">
        <p14:creationId xmlns:p14="http://schemas.microsoft.com/office/powerpoint/2010/main" val="142275530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r>
              <a:rPr lang="en-US" dirty="0"/>
              <a:t/>
            </a:r>
            <a:br>
              <a:rPr lang="en-US" dirty="0"/>
            </a:br>
            <a:r>
              <a:rPr lang="en-US" sz="2400" dirty="0"/>
              <a:t>Traditional WAN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4140030" cy="3686436"/>
          </a:xfrm>
        </p:spPr>
        <p:txBody>
          <a:bodyPr/>
          <a:lstStyle/>
          <a:p>
            <a:pPr marL="0" indent="0" algn="l"/>
            <a:r>
              <a:rPr lang="en-US" sz="1600" dirty="0">
                <a:solidFill>
                  <a:srgbClr val="000000"/>
                </a:solidFill>
              </a:rPr>
              <a:t>To understand the WANs of today, it helps to know where they started. </a:t>
            </a:r>
          </a:p>
          <a:p>
            <a:pPr marL="285750" indent="-285750" algn="l">
              <a:buFont typeface="Arial" panose="020B0604020202020204" pitchFamily="34" charset="0"/>
              <a:buChar char="•"/>
            </a:pPr>
            <a:r>
              <a:rPr lang="en-US" sz="1600" dirty="0">
                <a:solidFill>
                  <a:srgbClr val="000000"/>
                </a:solidFill>
              </a:rPr>
              <a:t>When LANs appeared in the 1980s, organizations began to see the need to </a:t>
            </a:r>
            <a:r>
              <a:rPr lang="en-US" sz="1600" b="1" dirty="0">
                <a:solidFill>
                  <a:srgbClr val="000000"/>
                </a:solidFill>
              </a:rPr>
              <a:t>interconnect</a:t>
            </a:r>
            <a:r>
              <a:rPr lang="en-US" sz="1600" dirty="0">
                <a:solidFill>
                  <a:srgbClr val="000000"/>
                </a:solidFill>
              </a:rPr>
              <a:t> with other locations. </a:t>
            </a:r>
          </a:p>
          <a:p>
            <a:pPr marL="285750" indent="-285750" algn="l">
              <a:buFont typeface="Arial" panose="020B0604020202020204" pitchFamily="34" charset="0"/>
              <a:buChar char="•"/>
            </a:pPr>
            <a:r>
              <a:rPr lang="en-US" sz="1600" dirty="0">
                <a:solidFill>
                  <a:srgbClr val="000000"/>
                </a:solidFill>
              </a:rPr>
              <a:t>To do so, they needed their networks to connect to the local loop of a service provider. </a:t>
            </a:r>
          </a:p>
          <a:p>
            <a:pPr marL="285750" indent="-285750" algn="l">
              <a:buFont typeface="Arial" panose="020B0604020202020204" pitchFamily="34" charset="0"/>
              <a:buChar char="•"/>
            </a:pPr>
            <a:r>
              <a:rPr lang="en-US" sz="1600" dirty="0">
                <a:solidFill>
                  <a:srgbClr val="000000"/>
                </a:solidFill>
              </a:rPr>
              <a:t>This was accomplished by using </a:t>
            </a:r>
            <a:r>
              <a:rPr lang="en-US" sz="1600" b="1" dirty="0">
                <a:solidFill>
                  <a:srgbClr val="FF0000"/>
                </a:solidFill>
              </a:rPr>
              <a:t>dedicated lines</a:t>
            </a:r>
            <a:r>
              <a:rPr lang="en-US" sz="1600" dirty="0">
                <a:solidFill>
                  <a:srgbClr val="000000"/>
                </a:solidFill>
              </a:rPr>
              <a:t>, or by using </a:t>
            </a:r>
            <a:r>
              <a:rPr lang="en-US" sz="1600" b="1" dirty="0">
                <a:solidFill>
                  <a:srgbClr val="FF0000"/>
                </a:solidFill>
              </a:rPr>
              <a:t>switched services</a:t>
            </a:r>
            <a:r>
              <a:rPr lang="en-US" sz="1600" dirty="0">
                <a:solidFill>
                  <a:srgbClr val="000000"/>
                </a:solidFill>
              </a:rPr>
              <a:t> from a service provider.</a:t>
            </a:r>
            <a:endParaRPr lang="en-US" sz="1200" dirty="0">
              <a:solidFill>
                <a:srgbClr val="000000"/>
              </a:solidFill>
            </a:endParaRPr>
          </a:p>
        </p:txBody>
      </p:sp>
      <p:pic>
        <p:nvPicPr>
          <p:cNvPr id="2" name="Picture 1">
            <a:extLst>
              <a:ext uri="{FF2B5EF4-FFF2-40B4-BE49-F238E27FC236}">
                <a16:creationId xmlns:a16="http://schemas.microsoft.com/office/drawing/2014/main" id="{F732DB3A-1975-4D55-A8AC-A3356464CE9C}"/>
              </a:ext>
            </a:extLst>
          </p:cNvPr>
          <p:cNvPicPr>
            <a:picLocks noChangeAspect="1"/>
          </p:cNvPicPr>
          <p:nvPr/>
        </p:nvPicPr>
        <p:blipFill>
          <a:blip r:embed="rId3"/>
          <a:stretch>
            <a:fillRect/>
          </a:stretch>
        </p:blipFill>
        <p:spPr>
          <a:xfrm>
            <a:off x="4788287" y="1083936"/>
            <a:ext cx="3923743" cy="2975627"/>
          </a:xfrm>
          <a:prstGeom prst="rect">
            <a:avLst/>
          </a:prstGeom>
        </p:spPr>
      </p:pic>
    </p:spTree>
    <p:extLst>
      <p:ext uri="{BB962C8B-B14F-4D97-AF65-F5344CB8AC3E}">
        <p14:creationId xmlns:p14="http://schemas.microsoft.com/office/powerpoint/2010/main" val="208260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r>
              <a:rPr lang="en-US" dirty="0"/>
              <a:t/>
            </a:r>
            <a:br>
              <a:rPr lang="en-US" dirty="0"/>
            </a:br>
            <a:r>
              <a:rPr lang="en-US" sz="2400" dirty="0"/>
              <a:t>Common WAN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855419"/>
            <a:ext cx="8008645" cy="3686436"/>
          </a:xfrm>
        </p:spPr>
        <p:txBody>
          <a:bodyPr/>
          <a:lstStyle/>
          <a:p>
            <a:pPr marL="0" indent="0" algn="l"/>
            <a:r>
              <a:rPr lang="en-US" sz="1600" b="1" dirty="0">
                <a:solidFill>
                  <a:srgbClr val="FF0000"/>
                </a:solidFill>
              </a:rPr>
              <a:t>Point-to-point lines </a:t>
            </a:r>
            <a:r>
              <a:rPr lang="en-US" sz="1600" dirty="0">
                <a:solidFill>
                  <a:srgbClr val="000000"/>
                </a:solidFill>
              </a:rPr>
              <a:t>could be </a:t>
            </a:r>
            <a:r>
              <a:rPr lang="en-US" sz="1600" b="1" dirty="0">
                <a:solidFill>
                  <a:srgbClr val="000000"/>
                </a:solidFill>
              </a:rPr>
              <a:t>leased</a:t>
            </a:r>
            <a:r>
              <a:rPr lang="en-US" sz="1600" dirty="0">
                <a:solidFill>
                  <a:srgbClr val="000000"/>
                </a:solidFill>
              </a:rPr>
              <a:t> from a service provider and were called “</a:t>
            </a:r>
            <a:r>
              <a:rPr lang="en-US" sz="1600" b="1" dirty="0">
                <a:solidFill>
                  <a:srgbClr val="FF0000"/>
                </a:solidFill>
              </a:rPr>
              <a:t>leased lines</a:t>
            </a:r>
            <a:r>
              <a:rPr lang="en-US" sz="1600" dirty="0">
                <a:solidFill>
                  <a:srgbClr val="000000"/>
                </a:solidFill>
              </a:rPr>
              <a:t>”. The term refers to the fact that the organization pays a monthly lease fee to a service provider to use the line.</a:t>
            </a:r>
          </a:p>
          <a:p>
            <a:pPr marL="285750" indent="-285750" algn="l">
              <a:buFont typeface="Arial" panose="020B0604020202020204" pitchFamily="34" charset="0"/>
              <a:buChar char="•"/>
            </a:pPr>
            <a:r>
              <a:rPr lang="en-US" sz="1600" dirty="0">
                <a:solidFill>
                  <a:srgbClr val="000000"/>
                </a:solidFill>
              </a:rPr>
              <a:t>Leased lines are available in different fixed capacities and are generally </a:t>
            </a:r>
            <a:r>
              <a:rPr lang="en-US" sz="1600" b="1" dirty="0">
                <a:solidFill>
                  <a:srgbClr val="000000"/>
                </a:solidFill>
              </a:rPr>
              <a:t>priced based on the bandwidth</a:t>
            </a:r>
            <a:r>
              <a:rPr lang="en-US" sz="1600" dirty="0">
                <a:solidFill>
                  <a:srgbClr val="000000"/>
                </a:solidFill>
              </a:rPr>
              <a:t> required </a:t>
            </a:r>
            <a:r>
              <a:rPr lang="en-US" sz="1600" b="1" dirty="0">
                <a:solidFill>
                  <a:srgbClr val="000000"/>
                </a:solidFill>
              </a:rPr>
              <a:t>and</a:t>
            </a:r>
            <a:r>
              <a:rPr lang="en-US" sz="1600" dirty="0">
                <a:solidFill>
                  <a:srgbClr val="000000"/>
                </a:solidFill>
              </a:rPr>
              <a:t> the </a:t>
            </a:r>
            <a:r>
              <a:rPr lang="en-US" sz="1600" b="1" dirty="0">
                <a:solidFill>
                  <a:srgbClr val="000000"/>
                </a:solidFill>
              </a:rPr>
              <a:t>distance</a:t>
            </a:r>
            <a:r>
              <a:rPr lang="en-US" sz="1600" dirty="0">
                <a:solidFill>
                  <a:srgbClr val="000000"/>
                </a:solidFill>
              </a:rPr>
              <a:t> between the two connected points.</a:t>
            </a:r>
          </a:p>
          <a:p>
            <a:pPr marL="285750" indent="-285750" algn="l">
              <a:buFont typeface="Arial" panose="020B0604020202020204" pitchFamily="34" charset="0"/>
              <a:buChar char="•"/>
            </a:pPr>
            <a:r>
              <a:rPr lang="en-US" sz="1600" dirty="0">
                <a:solidFill>
                  <a:srgbClr val="000000"/>
                </a:solidFill>
              </a:rPr>
              <a:t>There are two systems used to define the digital capacity of a </a:t>
            </a:r>
            <a:r>
              <a:rPr lang="en-US" sz="1600" b="1" dirty="0">
                <a:solidFill>
                  <a:srgbClr val="000000"/>
                </a:solidFill>
              </a:rPr>
              <a:t>copper media serial </a:t>
            </a:r>
            <a:r>
              <a:rPr lang="en-US" sz="1600" dirty="0">
                <a:solidFill>
                  <a:srgbClr val="000000"/>
                </a:solidFill>
              </a:rPr>
              <a:t>link:</a:t>
            </a:r>
          </a:p>
          <a:p>
            <a:pPr marL="358835" lvl="1" indent="-285750">
              <a:buFont typeface="Arial" panose="020B0604020202020204" pitchFamily="34" charset="0"/>
              <a:buChar char="•"/>
            </a:pPr>
            <a:r>
              <a:rPr lang="en-US" b="1" dirty="0">
                <a:solidFill>
                  <a:srgbClr val="FF0000"/>
                </a:solidFill>
              </a:rPr>
              <a:t>T-carrier</a:t>
            </a:r>
            <a:r>
              <a:rPr lang="en-US" dirty="0">
                <a:solidFill>
                  <a:srgbClr val="000000"/>
                </a:solidFill>
              </a:rPr>
              <a:t> - Used in North America, T-carrier provides T1 links supporting bandwidth up to 1.544 Mbps and T3 links supporting bandwidth up to 43.7 Mbps.</a:t>
            </a:r>
          </a:p>
          <a:p>
            <a:pPr marL="358835" lvl="1" indent="-285750">
              <a:buFont typeface="Arial" panose="020B0604020202020204" pitchFamily="34" charset="0"/>
              <a:buChar char="•"/>
            </a:pPr>
            <a:r>
              <a:rPr lang="en-US" b="1" dirty="0">
                <a:solidFill>
                  <a:srgbClr val="FF0000"/>
                </a:solidFill>
              </a:rPr>
              <a:t>E-carrier</a:t>
            </a:r>
            <a:r>
              <a:rPr lang="en-US" dirty="0">
                <a:solidFill>
                  <a:srgbClr val="000000"/>
                </a:solidFill>
              </a:rPr>
              <a:t> – Used in Europe, E-carrier provides E1 links supporting bandwidth up to 2.048 Mbps and E3 links supporting bandwidth up to 34.368 Mbps.</a:t>
            </a:r>
          </a:p>
          <a:p>
            <a:pPr marL="73085" lvl="1" indent="0">
              <a:buNone/>
            </a:pPr>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141592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r>
              <a:rPr lang="en-US" dirty="0"/>
              <a:t/>
            </a:r>
            <a:br>
              <a:rPr lang="en-US" dirty="0"/>
            </a:br>
            <a:r>
              <a:rPr lang="en-US" sz="2400" dirty="0"/>
              <a:t>Common WAN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756807"/>
            <a:ext cx="8008645" cy="521205"/>
          </a:xfrm>
        </p:spPr>
        <p:txBody>
          <a:bodyPr/>
          <a:lstStyle/>
          <a:p>
            <a:pPr marL="0" indent="0" algn="l"/>
            <a:r>
              <a:rPr lang="en-US" sz="1600" dirty="0">
                <a:solidFill>
                  <a:srgbClr val="000000"/>
                </a:solidFill>
              </a:rPr>
              <a:t>The table summarizes the advantages and disadvantages of leased lines.</a:t>
            </a:r>
            <a:endParaRPr lang="en-US" sz="1200" dirty="0">
              <a:solidFill>
                <a:srgbClr val="000000"/>
              </a:solidFill>
            </a:endParaRPr>
          </a:p>
          <a:p>
            <a:pPr marL="0" indent="0" algn="l"/>
            <a:endParaRPr lang="en-US" sz="1200" dirty="0">
              <a:solidFill>
                <a:srgbClr val="000000"/>
              </a:solidFill>
            </a:endParaRPr>
          </a:p>
        </p:txBody>
      </p:sp>
      <p:graphicFrame>
        <p:nvGraphicFramePr>
          <p:cNvPr id="5" name="Content Placeholder 6">
            <a:extLst>
              <a:ext uri="{FF2B5EF4-FFF2-40B4-BE49-F238E27FC236}">
                <a16:creationId xmlns:a16="http://schemas.microsoft.com/office/drawing/2014/main" id="{E7E2922A-DE67-45FD-87BC-A06E8A0C778B}"/>
              </a:ext>
            </a:extLst>
          </p:cNvPr>
          <p:cNvGraphicFramePr>
            <a:graphicFrameLocks/>
          </p:cNvGraphicFramePr>
          <p:nvPr>
            <p:extLst>
              <p:ext uri="{D42A27DB-BD31-4B8C-83A1-F6EECF244321}">
                <p14:modId xmlns:p14="http://schemas.microsoft.com/office/powerpoint/2010/main" val="3398697939"/>
              </p:ext>
            </p:extLst>
          </p:nvPr>
        </p:nvGraphicFramePr>
        <p:xfrm>
          <a:off x="632712" y="1302983"/>
          <a:ext cx="7295211" cy="1647454"/>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val="3729139006"/>
                    </a:ext>
                  </a:extLst>
                </a:gridCol>
                <a:gridCol w="6242757">
                  <a:extLst>
                    <a:ext uri="{9D8B030D-6E8A-4147-A177-3AD203B41FA5}">
                      <a16:colId xmlns:a16="http://schemas.microsoft.com/office/drawing/2014/main" val="1988913492"/>
                    </a:ext>
                  </a:extLst>
                </a:gridCol>
              </a:tblGrid>
              <a:tr h="219970">
                <a:tc gridSpan="2">
                  <a:txBody>
                    <a:bodyPr/>
                    <a:lstStyle/>
                    <a:p>
                      <a:r>
                        <a:rPr lang="en-US" sz="1100" dirty="0"/>
                        <a:t>Advantages</a:t>
                      </a:r>
                    </a:p>
                  </a:txBody>
                  <a:tcPr/>
                </a:tc>
                <a:tc hMerge="1">
                  <a:txBody>
                    <a:bodyPr/>
                    <a:lstStyle/>
                    <a:p>
                      <a:endParaRPr lang="en-US" sz="1100" dirty="0"/>
                    </a:p>
                  </a:txBody>
                  <a:tcPr/>
                </a:tc>
                <a:extLst>
                  <a:ext uri="{0D108BD9-81ED-4DB2-BD59-A6C34878D82A}">
                    <a16:rowId xmlns:a16="http://schemas.microsoft.com/office/drawing/2014/main" val="2583676789"/>
                  </a:ext>
                </a:extLst>
              </a:tr>
              <a:tr h="362304">
                <a:tc>
                  <a:txBody>
                    <a:bodyPr/>
                    <a:lstStyle/>
                    <a:p>
                      <a:r>
                        <a:rPr lang="en-US" sz="1100" b="1" dirty="0"/>
                        <a:t>Simplicity</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Point-to-point communication links require minimal expertise to install and maintain.</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Quality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Point-to-point communication links usually offer high quality service, if they have adequate bandwidth. </a:t>
                      </a:r>
                      <a:endParaRPr lang="en-US" sz="1100" dirty="0">
                        <a:solidFill>
                          <a:srgbClr val="000000"/>
                        </a:solidFill>
                      </a:endParaRPr>
                    </a:p>
                  </a:txBody>
                  <a:tcPr/>
                </a:tc>
                <a:extLst>
                  <a:ext uri="{0D108BD9-81ED-4DB2-BD59-A6C34878D82A}">
                    <a16:rowId xmlns:a16="http://schemas.microsoft.com/office/drawing/2014/main" val="235735172"/>
                  </a:ext>
                </a:extLst>
              </a:tr>
              <a:tr h="431710">
                <a:tc>
                  <a:txBody>
                    <a:bodyPr/>
                    <a:lstStyle/>
                    <a:p>
                      <a:r>
                        <a:rPr lang="en-US" sz="1100" b="1" dirty="0"/>
                        <a:t>Availability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Constant availability is essential for some applications, such as e-commerce. Point-to-point communication links provide permanent, dedicated capacity which is required for VoIP or Video over IP.</a:t>
                      </a:r>
                      <a:endParaRPr lang="en-US" sz="1100" dirty="0">
                        <a:solidFill>
                          <a:srgbClr val="000000"/>
                        </a:solidFill>
                      </a:endParaRPr>
                    </a:p>
                  </a:txBody>
                  <a:tcPr/>
                </a:tc>
                <a:extLst>
                  <a:ext uri="{0D108BD9-81ED-4DB2-BD59-A6C34878D82A}">
                    <a16:rowId xmlns:a16="http://schemas.microsoft.com/office/drawing/2014/main" val="354468046"/>
                  </a:ext>
                </a:extLst>
              </a:tr>
            </a:tbl>
          </a:graphicData>
        </a:graphic>
      </p:graphicFrame>
      <p:graphicFrame>
        <p:nvGraphicFramePr>
          <p:cNvPr id="6" name="Content Placeholder 6">
            <a:extLst>
              <a:ext uri="{FF2B5EF4-FFF2-40B4-BE49-F238E27FC236}">
                <a16:creationId xmlns:a16="http://schemas.microsoft.com/office/drawing/2014/main" id="{D9E5A00E-0940-41BD-B3EF-F8EEB40D1CAD}"/>
              </a:ext>
            </a:extLst>
          </p:cNvPr>
          <p:cNvGraphicFramePr>
            <a:graphicFrameLocks/>
          </p:cNvGraphicFramePr>
          <p:nvPr>
            <p:extLst>
              <p:ext uri="{D42A27DB-BD31-4B8C-83A1-F6EECF244321}">
                <p14:modId xmlns:p14="http://schemas.microsoft.com/office/powerpoint/2010/main" val="1900366952"/>
              </p:ext>
            </p:extLst>
          </p:nvPr>
        </p:nvGraphicFramePr>
        <p:xfrm>
          <a:off x="632712" y="3124302"/>
          <a:ext cx="7295211" cy="1285150"/>
        </p:xfrm>
        <a:graphic>
          <a:graphicData uri="http://schemas.openxmlformats.org/drawingml/2006/table">
            <a:tbl>
              <a:tblPr firstRow="1" bandRow="1">
                <a:tableStyleId>{5C22544A-7EE6-4342-B048-85BDC9FD1C3A}</a:tableStyleId>
              </a:tblPr>
              <a:tblGrid>
                <a:gridCol w="1052454">
                  <a:extLst>
                    <a:ext uri="{9D8B030D-6E8A-4147-A177-3AD203B41FA5}">
                      <a16:colId xmlns:a16="http://schemas.microsoft.com/office/drawing/2014/main" val="3729139006"/>
                    </a:ext>
                  </a:extLst>
                </a:gridCol>
                <a:gridCol w="6242757">
                  <a:extLst>
                    <a:ext uri="{9D8B030D-6E8A-4147-A177-3AD203B41FA5}">
                      <a16:colId xmlns:a16="http://schemas.microsoft.com/office/drawing/2014/main" val="1988913492"/>
                    </a:ext>
                  </a:extLst>
                </a:gridCol>
              </a:tblGrid>
              <a:tr h="219970">
                <a:tc gridSpan="2">
                  <a:txBody>
                    <a:bodyPr/>
                    <a:lstStyle/>
                    <a:p>
                      <a:r>
                        <a:rPr lang="en-US" sz="1100" dirty="0"/>
                        <a:t>Disadvantages</a:t>
                      </a:r>
                    </a:p>
                  </a:txBody>
                  <a:tcPr/>
                </a:tc>
                <a:tc hMerge="1">
                  <a:txBody>
                    <a:bodyPr/>
                    <a:lstStyle/>
                    <a:p>
                      <a:endParaRPr lang="en-US" sz="1100" dirty="0"/>
                    </a:p>
                  </a:txBody>
                  <a:tcPr/>
                </a:tc>
                <a:extLst>
                  <a:ext uri="{0D108BD9-81ED-4DB2-BD59-A6C34878D82A}">
                    <a16:rowId xmlns:a16="http://schemas.microsoft.com/office/drawing/2014/main" val="2583676789"/>
                  </a:ext>
                </a:extLst>
              </a:tr>
              <a:tr h="362304">
                <a:tc>
                  <a:txBody>
                    <a:bodyPr/>
                    <a:lstStyle/>
                    <a:p>
                      <a:r>
                        <a:rPr lang="en-US" sz="1100" b="1" dirty="0"/>
                        <a:t>Cost</a:t>
                      </a:r>
                      <a:endParaRPr lang="en-US" sz="1100" i="1" dirty="0">
                        <a:solidFill>
                          <a:srgbClr val="000000"/>
                        </a:solidFill>
                      </a:endParaRPr>
                    </a:p>
                  </a:txBody>
                  <a:tcPr/>
                </a:tc>
                <a:tc>
                  <a:txBody>
                    <a:bodyPr/>
                    <a:lstStyle/>
                    <a:p>
                      <a:pPr marL="0" indent="0">
                        <a:buFont typeface="Arial" panose="020B0604020202020204" pitchFamily="34" charset="0"/>
                        <a:buNone/>
                      </a:pPr>
                      <a:r>
                        <a:rPr lang="en-US" sz="1100" dirty="0"/>
                        <a:t>Point-to-point links are generally the most expensive type of WAN access. The cost of leased line solutions can become significant when they are used to connect many sites over increasing distances.</a:t>
                      </a:r>
                      <a:endParaRPr lang="en-US" sz="1100" dirty="0">
                        <a:solidFill>
                          <a:srgbClr val="000000"/>
                        </a:solidFill>
                      </a:endParaRPr>
                    </a:p>
                  </a:txBody>
                  <a:tcPr/>
                </a:tc>
                <a:extLst>
                  <a:ext uri="{0D108BD9-81ED-4DB2-BD59-A6C34878D82A}">
                    <a16:rowId xmlns:a16="http://schemas.microsoft.com/office/drawing/2014/main" val="3849654457"/>
                  </a:ext>
                </a:extLst>
              </a:tr>
              <a:tr h="431710">
                <a:tc>
                  <a:txBody>
                    <a:bodyPr/>
                    <a:lstStyle/>
                    <a:p>
                      <a:r>
                        <a:rPr lang="en-US" sz="1100" b="1" dirty="0"/>
                        <a:t>Limited flexibility</a:t>
                      </a:r>
                      <a:endParaRPr lang="en-US" sz="1100" b="1" dirty="0">
                        <a:solidFill>
                          <a:srgbClr val="000000"/>
                        </a:solidFill>
                      </a:endParaRPr>
                    </a:p>
                  </a:txBody>
                  <a:tcPr/>
                </a:tc>
                <a:tc>
                  <a:txBody>
                    <a:bodyPr/>
                    <a:lstStyle/>
                    <a:p>
                      <a:pPr marL="0" indent="0">
                        <a:buFont typeface="Arial" panose="020B0604020202020204" pitchFamily="34" charset="0"/>
                        <a:buNone/>
                      </a:pPr>
                      <a:r>
                        <a:rPr lang="en-US" sz="1100" dirty="0"/>
                        <a:t>WAN traffic is often variable, and leased lines have a fixed capacity, so that the bandwidth of the line seldom matches the need exactly.</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23963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r>
              <a:rPr lang="en-US" dirty="0"/>
              <a:t/>
            </a:r>
            <a:br>
              <a:rPr lang="en-US" dirty="0"/>
            </a:br>
            <a:r>
              <a:rPr lang="en-US" sz="2400" dirty="0"/>
              <a:t>Circuit-Switch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69" y="855419"/>
            <a:ext cx="8008645" cy="3686436"/>
          </a:xfrm>
        </p:spPr>
        <p:txBody>
          <a:bodyPr/>
          <a:lstStyle/>
          <a:p>
            <a:pPr marL="0" indent="0" algn="l"/>
            <a:r>
              <a:rPr lang="en-US" sz="1600" dirty="0">
                <a:solidFill>
                  <a:srgbClr val="000000"/>
                </a:solidFill>
              </a:rPr>
              <a:t>Circuit-switched connections are provided by Public Service Telephone Network (PSTN) carriers. The local loop connecting the CPE to the CO is copper media. </a:t>
            </a:r>
          </a:p>
          <a:p>
            <a:pPr marL="0" indent="0" algn="l"/>
            <a:r>
              <a:rPr lang="en-US" sz="1600" dirty="0">
                <a:solidFill>
                  <a:srgbClr val="000000"/>
                </a:solidFill>
              </a:rPr>
              <a:t>There are two traditional circuit-switched options:</a:t>
            </a:r>
          </a:p>
          <a:p>
            <a:pPr marL="0" indent="0" algn="l"/>
            <a:r>
              <a:rPr lang="en-US" sz="1600" b="1" dirty="0">
                <a:solidFill>
                  <a:srgbClr val="000000"/>
                </a:solidFill>
              </a:rPr>
              <a:t>Public Service Telephone Network (PSTN)</a:t>
            </a:r>
          </a:p>
          <a:p>
            <a:pPr marL="285750" indent="-285750" algn="l">
              <a:buFont typeface="Arial" panose="020B0604020202020204" pitchFamily="34" charset="0"/>
              <a:buChar char="•"/>
            </a:pPr>
            <a:r>
              <a:rPr lang="en-US" sz="1400" dirty="0">
                <a:solidFill>
                  <a:srgbClr val="000000"/>
                </a:solidFill>
              </a:rPr>
              <a:t>Dialup WAN access uses the PSTN as its WAN connection. Traditional local loops can transport binary computer data through the voice telephone network using a voiceband modem.</a:t>
            </a:r>
          </a:p>
          <a:p>
            <a:pPr marL="285750" indent="-285750" algn="l">
              <a:buFont typeface="Arial" panose="020B0604020202020204" pitchFamily="34" charset="0"/>
              <a:buChar char="•"/>
            </a:pPr>
            <a:r>
              <a:rPr lang="en-US" sz="1400" dirty="0">
                <a:solidFill>
                  <a:srgbClr val="000000"/>
                </a:solidFill>
              </a:rPr>
              <a:t>The physical characteristics of the local loop and its connection to the PSTN limit the rate of the signal to less than 56 kbps.</a:t>
            </a:r>
            <a:endParaRPr lang="en-US" sz="1400" b="1" dirty="0">
              <a:solidFill>
                <a:srgbClr val="000000"/>
              </a:solidFill>
            </a:endParaRPr>
          </a:p>
          <a:p>
            <a:pPr marL="0" indent="0" algn="l"/>
            <a:r>
              <a:rPr lang="en-US" sz="1600" b="1" dirty="0">
                <a:solidFill>
                  <a:srgbClr val="000000"/>
                </a:solidFill>
              </a:rPr>
              <a:t>Integrated Services Digital Network (ISDN)</a:t>
            </a:r>
          </a:p>
          <a:p>
            <a:pPr marL="285750" indent="-285750" algn="l">
              <a:buFont typeface="Arial" panose="020B0604020202020204" pitchFamily="34" charset="0"/>
              <a:buChar char="•"/>
            </a:pPr>
            <a:r>
              <a:rPr lang="en-US" sz="1400" dirty="0">
                <a:solidFill>
                  <a:srgbClr val="000000"/>
                </a:solidFill>
              </a:rPr>
              <a:t>ISDN is a circuit-switching technology that enables the PSTN local loop to carry digital signals. This provided higher capacity switched connections than dialup access. ISDN provides for data rates from 45 Kbps to 2.048 Mbps</a:t>
            </a:r>
            <a:r>
              <a:rPr lang="en-US" sz="1400" dirty="0" smtClean="0">
                <a:solidFill>
                  <a:srgbClr val="000000"/>
                </a:solidFill>
              </a:rPr>
              <a:t>.</a:t>
            </a:r>
          </a:p>
          <a:p>
            <a:pPr marL="285750" indent="-285750" algn="l">
              <a:buFont typeface="Arial" panose="020B0604020202020204" pitchFamily="34" charset="0"/>
              <a:buChar char="•"/>
            </a:pPr>
            <a:r>
              <a:rPr lang="en-US" sz="1400" dirty="0">
                <a:solidFill>
                  <a:srgbClr val="000000"/>
                </a:solidFill>
              </a:rPr>
              <a:t>ISDN has declined greatly in popularity due to high-speed DSL and other broadband services</a:t>
            </a:r>
            <a:r>
              <a:rPr lang="en-US" dirty="0"/>
              <a:t>.</a:t>
            </a:r>
            <a:endParaRPr lang="en-US" sz="1400" dirty="0">
              <a:solidFill>
                <a:srgbClr val="000000"/>
              </a:solidFill>
            </a:endParaRPr>
          </a:p>
          <a:p>
            <a:pPr marL="73085" lvl="1" indent="0">
              <a:buNone/>
            </a:pPr>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357474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Traditional WAN Connectivity</a:t>
            </a:r>
            <a:r>
              <a:rPr lang="en-US" dirty="0"/>
              <a:t/>
            </a:r>
            <a:br>
              <a:rPr lang="en-US" dirty="0"/>
            </a:br>
            <a:r>
              <a:rPr lang="en-US" sz="2400" dirty="0"/>
              <a:t>Packet-Switch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7633" y="731837"/>
            <a:ext cx="8721270" cy="3556244"/>
          </a:xfrm>
        </p:spPr>
        <p:txBody>
          <a:bodyPr/>
          <a:lstStyle/>
          <a:p>
            <a:pPr marL="0" indent="0" algn="l"/>
            <a:r>
              <a:rPr lang="en-US" sz="1600" dirty="0">
                <a:solidFill>
                  <a:srgbClr val="000000"/>
                </a:solidFill>
              </a:rPr>
              <a:t>Packet switching segments data into packets that are routed over a shared network. It allows many pairs of nodes to communicate over the same channel</a:t>
            </a:r>
            <a:r>
              <a:rPr lang="en-US" sz="1600" dirty="0" smtClean="0">
                <a:solidFill>
                  <a:srgbClr val="000000"/>
                </a:solidFill>
              </a:rPr>
              <a:t>. </a:t>
            </a:r>
            <a:r>
              <a:rPr lang="en-US" sz="1600" dirty="0" err="1" smtClean="0">
                <a:solidFill>
                  <a:srgbClr val="000000"/>
                </a:solidFill>
              </a:rPr>
              <a:t>Zie</a:t>
            </a:r>
            <a:r>
              <a:rPr lang="en-US" sz="1600" dirty="0" smtClean="0">
                <a:solidFill>
                  <a:srgbClr val="000000"/>
                </a:solidFill>
              </a:rPr>
              <a:t> cursus </a:t>
            </a:r>
            <a:r>
              <a:rPr lang="en-US" sz="1600" dirty="0" err="1" smtClean="0">
                <a:solidFill>
                  <a:srgbClr val="000000"/>
                </a:solidFill>
              </a:rPr>
              <a:t>voor</a:t>
            </a:r>
            <a:r>
              <a:rPr lang="en-US" sz="1600" dirty="0" smtClean="0">
                <a:solidFill>
                  <a:srgbClr val="000000"/>
                </a:solidFill>
              </a:rPr>
              <a:t> </a:t>
            </a:r>
            <a:r>
              <a:rPr lang="en-US" sz="1600" dirty="0" err="1" smtClean="0">
                <a:solidFill>
                  <a:srgbClr val="000000"/>
                </a:solidFill>
              </a:rPr>
              <a:t>meer</a:t>
            </a:r>
            <a:r>
              <a:rPr lang="en-US" sz="1600" dirty="0" smtClean="0">
                <a:solidFill>
                  <a:srgbClr val="000000"/>
                </a:solidFill>
              </a:rPr>
              <a:t> </a:t>
            </a:r>
            <a:r>
              <a:rPr lang="en-US" sz="1600" dirty="0" err="1" smtClean="0">
                <a:solidFill>
                  <a:srgbClr val="000000"/>
                </a:solidFill>
              </a:rPr>
              <a:t>uitleg</a:t>
            </a:r>
            <a:r>
              <a:rPr lang="en-US" sz="1600" dirty="0" smtClean="0">
                <a:solidFill>
                  <a:srgbClr val="000000"/>
                </a:solidFill>
              </a:rPr>
              <a:t>.</a:t>
            </a:r>
            <a:endParaRPr lang="en-US" sz="1600" dirty="0">
              <a:solidFill>
                <a:srgbClr val="000000"/>
              </a:solidFill>
            </a:endParaRPr>
          </a:p>
          <a:p>
            <a:pPr marL="0" indent="0" algn="l"/>
            <a:r>
              <a:rPr lang="en-US" sz="1600" dirty="0">
                <a:solidFill>
                  <a:srgbClr val="000000"/>
                </a:solidFill>
              </a:rPr>
              <a:t>There are two traditional (legacy) </a:t>
            </a:r>
            <a:r>
              <a:rPr lang="en-US" sz="1600" dirty="0" smtClean="0">
                <a:solidFill>
                  <a:srgbClr val="000000"/>
                </a:solidFill>
              </a:rPr>
              <a:t>packet-switched </a:t>
            </a:r>
            <a:r>
              <a:rPr lang="en-US" sz="1600" dirty="0">
                <a:solidFill>
                  <a:srgbClr val="000000"/>
                </a:solidFill>
              </a:rPr>
              <a:t>options:</a:t>
            </a:r>
          </a:p>
          <a:p>
            <a:pPr marL="0" indent="0" algn="l"/>
            <a:r>
              <a:rPr lang="en-US" sz="1600" b="1" dirty="0">
                <a:solidFill>
                  <a:srgbClr val="000000"/>
                </a:solidFill>
              </a:rPr>
              <a:t>Frame Relay</a:t>
            </a:r>
          </a:p>
          <a:p>
            <a:pPr marL="285750" indent="-285750" algn="l">
              <a:buFont typeface="Arial" panose="020B0604020202020204" pitchFamily="34" charset="0"/>
              <a:buChar char="•"/>
            </a:pPr>
            <a:r>
              <a:rPr lang="en-US" sz="1600" dirty="0">
                <a:solidFill>
                  <a:srgbClr val="000000"/>
                </a:solidFill>
              </a:rPr>
              <a:t>Frame Relay is a simple Layer 2 non-broadcast multi-access (NBMA) WAN technology that is used to interconnect enterprise LANs.</a:t>
            </a:r>
          </a:p>
          <a:p>
            <a:pPr marL="285750" indent="-285750" algn="l">
              <a:buFont typeface="Arial" panose="020B0604020202020204" pitchFamily="34" charset="0"/>
              <a:buChar char="•"/>
            </a:pPr>
            <a:r>
              <a:rPr lang="en-US" sz="1600" dirty="0">
                <a:solidFill>
                  <a:srgbClr val="000000"/>
                </a:solidFill>
              </a:rPr>
              <a:t>Frame Relay creates PVCs which are uniquely identified by a data-link connection identifier (DLCI).</a:t>
            </a:r>
          </a:p>
          <a:p>
            <a:pPr marL="0" indent="0" algn="l"/>
            <a:r>
              <a:rPr lang="en-US" sz="1600" b="1" dirty="0">
                <a:solidFill>
                  <a:srgbClr val="000000"/>
                </a:solidFill>
              </a:rPr>
              <a:t>Asynchronous Transfer Mode (ATM)</a:t>
            </a:r>
          </a:p>
          <a:p>
            <a:pPr marL="285750" indent="-285750" algn="l">
              <a:buFont typeface="Arial" panose="020B0604020202020204" pitchFamily="34" charset="0"/>
              <a:buChar char="•"/>
            </a:pPr>
            <a:r>
              <a:rPr lang="en-US" sz="1600" dirty="0">
                <a:solidFill>
                  <a:srgbClr val="000000"/>
                </a:solidFill>
              </a:rPr>
              <a:t>Asynchronous Transfer Mode (ATM) technology is capable of transferring voice, video, and data through private and public networks. </a:t>
            </a:r>
          </a:p>
          <a:p>
            <a:pPr marL="285750" indent="-285750" algn="l">
              <a:buFont typeface="Arial" panose="020B0604020202020204" pitchFamily="34" charset="0"/>
              <a:buChar char="•"/>
            </a:pPr>
            <a:r>
              <a:rPr lang="en-US" sz="1600" dirty="0">
                <a:solidFill>
                  <a:srgbClr val="000000"/>
                </a:solidFill>
              </a:rPr>
              <a:t>ATM is built on a cell-based architecture rather than on a frame-based architecture. ATM cells are always a fixed length of 53 bytes.</a:t>
            </a:r>
          </a:p>
          <a:p>
            <a:pPr marL="0" indent="0" algn="l"/>
            <a:endParaRPr lang="en-US" sz="1200" dirty="0">
              <a:solidFill>
                <a:srgbClr val="000000"/>
              </a:solidFill>
            </a:endParaRPr>
          </a:p>
        </p:txBody>
      </p:sp>
      <p:sp>
        <p:nvSpPr>
          <p:cNvPr id="2" name="Rectangle 1">
            <a:extLst>
              <a:ext uri="{FF2B5EF4-FFF2-40B4-BE49-F238E27FC236}">
                <a16:creationId xmlns:a16="http://schemas.microsoft.com/office/drawing/2014/main" id="{054B6ABD-2EB1-4B38-A314-9870FADF8FD9}"/>
              </a:ext>
            </a:extLst>
          </p:cNvPr>
          <p:cNvSpPr/>
          <p:nvPr/>
        </p:nvSpPr>
        <p:spPr>
          <a:xfrm>
            <a:off x="431969" y="4288081"/>
            <a:ext cx="8534399" cy="276999"/>
          </a:xfrm>
          <a:prstGeom prst="rect">
            <a:avLst/>
          </a:prstGeom>
        </p:spPr>
        <p:txBody>
          <a:bodyPr wrap="square">
            <a:spAutoFit/>
          </a:bodyPr>
          <a:lstStyle/>
          <a:p>
            <a:r>
              <a:rPr lang="en-US" sz="1200" b="1" dirty="0">
                <a:solidFill>
                  <a:srgbClr val="000000"/>
                </a:solidFill>
              </a:rPr>
              <a:t>Note</a:t>
            </a:r>
            <a:r>
              <a:rPr lang="en-US" sz="1200" dirty="0">
                <a:solidFill>
                  <a:srgbClr val="000000"/>
                </a:solidFill>
              </a:rPr>
              <a:t>: Frame relay and ATM networks have been largely replaced by faster Metro Ethernet and internet-based solutions.</a:t>
            </a:r>
          </a:p>
        </p:txBody>
      </p:sp>
    </p:spTree>
    <p:extLst>
      <p:ext uri="{BB962C8B-B14F-4D97-AF65-F5344CB8AC3E}">
        <p14:creationId xmlns:p14="http://schemas.microsoft.com/office/powerpoint/2010/main" val="10531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275"/>
            <a:ext cx="6307667" cy="757238"/>
          </a:xfrm>
        </p:spPr>
        <p:txBody>
          <a:bodyPr/>
          <a:lstStyle/>
          <a:p>
            <a:r>
              <a:rPr lang="en-US" sz="1600" dirty="0"/>
              <a:t>Private WAN Infrastructures</a:t>
            </a:r>
            <a:r>
              <a:rPr lang="en-US" dirty="0">
                <a:solidFill>
                  <a:schemeClr val="tx1"/>
                </a:solidFill>
              </a:rPr>
              <a:t/>
            </a:r>
            <a:br>
              <a:rPr lang="en-US" dirty="0">
                <a:solidFill>
                  <a:schemeClr val="tx1"/>
                </a:solidFill>
              </a:rPr>
            </a:br>
            <a:r>
              <a:rPr lang="en-US" altLang="en-US" dirty="0"/>
              <a:t>Frame Relay</a:t>
            </a:r>
            <a:endParaRPr lang="en-CA" altLang="en-US" dirty="0">
              <a:solidFill>
                <a:srgbClr val="367187"/>
              </a:solidFill>
              <a:cs typeface="Arial"/>
            </a:endParaRPr>
          </a:p>
        </p:txBody>
      </p:sp>
      <p:sp>
        <p:nvSpPr>
          <p:cNvPr id="13315" name="Content Placeholder 2"/>
          <p:cNvSpPr>
            <a:spLocks noGrp="1"/>
          </p:cNvSpPr>
          <p:nvPr>
            <p:ph idx="1"/>
          </p:nvPr>
        </p:nvSpPr>
        <p:spPr>
          <a:xfrm>
            <a:off x="4907560" y="41275"/>
            <a:ext cx="4153827" cy="4513720"/>
          </a:xfrm>
        </p:spPr>
        <p:txBody>
          <a:bodyPr/>
          <a:lstStyle/>
          <a:p>
            <a:pPr marL="169545" indent="-169545"/>
            <a:r>
              <a:rPr lang="en-US" altLang="en-US" dirty="0">
                <a:cs typeface="Arial"/>
              </a:rPr>
              <a:t>Frame Relay is a Layer 2 non-broadcast multi-access (NBMA) WAN technology used to interconnect enterprise LANs.  </a:t>
            </a:r>
          </a:p>
          <a:p>
            <a:pPr marL="358457" lvl="1" indent="-169545"/>
            <a:r>
              <a:rPr lang="en-US" altLang="en-US" dirty="0">
                <a:cs typeface="Arial"/>
              </a:rPr>
              <a:t>Data rates of up to 4 Mb/s with some providers offering higher rates</a:t>
            </a:r>
          </a:p>
          <a:p>
            <a:pPr marL="169545" indent="-169545"/>
            <a:r>
              <a:rPr lang="en-US" altLang="en-US" dirty="0">
                <a:cs typeface="Arial"/>
              </a:rPr>
              <a:t>A single router </a:t>
            </a:r>
            <a:r>
              <a:rPr lang="en-US" altLang="en-US" dirty="0" smtClean="0">
                <a:cs typeface="Arial"/>
              </a:rPr>
              <a:t>interface can </a:t>
            </a:r>
            <a:r>
              <a:rPr lang="en-US" altLang="en-US" dirty="0">
                <a:cs typeface="Arial"/>
              </a:rPr>
              <a:t>be used to connect multiple sites using PVCs </a:t>
            </a:r>
            <a:r>
              <a:rPr lang="en-US" altLang="en-US" dirty="0" smtClean="0">
                <a:cs typeface="Arial"/>
              </a:rPr>
              <a:t>( permanent virtual circuits) which </a:t>
            </a:r>
            <a:r>
              <a:rPr lang="en-US" altLang="en-US" dirty="0">
                <a:cs typeface="Arial"/>
              </a:rPr>
              <a:t>can carry both voice and data traffic.</a:t>
            </a:r>
          </a:p>
          <a:p>
            <a:pPr marL="169545" indent="-169545"/>
            <a:r>
              <a:rPr lang="en-US" altLang="en-US" dirty="0">
                <a:cs typeface="Arial"/>
              </a:rPr>
              <a:t>An edge router only requires a single interface, even when multiple virtual circuits are used.</a:t>
            </a:r>
          </a:p>
          <a:p>
            <a:pPr marL="169545" indent="-169545"/>
            <a:r>
              <a:rPr lang="en-US" altLang="en-US" dirty="0">
                <a:cs typeface="Arial"/>
              </a:rPr>
              <a:t>Frame Relay creates PVCs which are uniquely identified by a data-link connection identifier (DLCI).  The PVCs and DLCIs ensure bidirectional communication between one DTE device to another</a:t>
            </a:r>
            <a:r>
              <a:rPr lang="en-US" altLang="en-US" dirty="0" smtClean="0">
                <a:cs typeface="Arial"/>
              </a:rPr>
              <a:t>.</a:t>
            </a:r>
          </a:p>
          <a:p>
            <a:pPr marL="169545" indent="-169545"/>
            <a:r>
              <a:rPr lang="en-US" dirty="0"/>
              <a:t>R1 uses DLCI 102 to reach R2 while R2 uses DLCI 201 to reach R1.</a:t>
            </a: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endParaRPr lang="en-CA" altLang="en-US" dirty="0"/>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2" name="Picture 1"/>
          <p:cNvPicPr>
            <a:picLocks noChangeAspect="1"/>
          </p:cNvPicPr>
          <p:nvPr/>
        </p:nvPicPr>
        <p:blipFill>
          <a:blip r:embed="rId3"/>
          <a:stretch>
            <a:fillRect/>
          </a:stretch>
        </p:blipFill>
        <p:spPr>
          <a:xfrm>
            <a:off x="126053" y="953351"/>
            <a:ext cx="4781507" cy="3444653"/>
          </a:xfrm>
          <a:prstGeom prst="rect">
            <a:avLst/>
          </a:prstGeom>
        </p:spPr>
      </p:pic>
    </p:spTree>
    <p:extLst>
      <p:ext uri="{BB962C8B-B14F-4D97-AF65-F5344CB8AC3E}">
        <p14:creationId xmlns:p14="http://schemas.microsoft.com/office/powerpoint/2010/main" val="420699768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275"/>
            <a:ext cx="6307667" cy="757238"/>
          </a:xfrm>
        </p:spPr>
        <p:txBody>
          <a:bodyPr/>
          <a:lstStyle/>
          <a:p>
            <a:r>
              <a:rPr lang="en-US" sz="1600" dirty="0"/>
              <a:t>Private WAN Infrastructures</a:t>
            </a:r>
            <a:r>
              <a:rPr lang="en-US" dirty="0">
                <a:solidFill>
                  <a:schemeClr val="tx1"/>
                </a:solidFill>
              </a:rPr>
              <a:t/>
            </a:r>
            <a:br>
              <a:rPr lang="en-US" dirty="0">
                <a:solidFill>
                  <a:schemeClr val="tx1"/>
                </a:solidFill>
              </a:rPr>
            </a:br>
            <a:r>
              <a:rPr lang="en-US" altLang="en-US" dirty="0"/>
              <a:t>ATM</a:t>
            </a:r>
            <a:endParaRPr lang="en-CA" altLang="en-US" dirty="0">
              <a:solidFill>
                <a:srgbClr val="367187"/>
              </a:solidFill>
              <a:cs typeface="Arial"/>
            </a:endParaRPr>
          </a:p>
        </p:txBody>
      </p:sp>
      <p:sp>
        <p:nvSpPr>
          <p:cNvPr id="13315" name="Content Placeholder 2"/>
          <p:cNvSpPr>
            <a:spLocks noGrp="1"/>
          </p:cNvSpPr>
          <p:nvPr>
            <p:ph idx="1"/>
          </p:nvPr>
        </p:nvSpPr>
        <p:spPr>
          <a:xfrm>
            <a:off x="4890782" y="41275"/>
            <a:ext cx="4253218" cy="4938036"/>
          </a:xfrm>
        </p:spPr>
        <p:txBody>
          <a:bodyPr/>
          <a:lstStyle/>
          <a:p>
            <a:pPr marL="169545" indent="-169545"/>
            <a:r>
              <a:rPr lang="en-US" altLang="en-US" dirty="0">
                <a:cs typeface="Arial"/>
              </a:rPr>
              <a:t>Asynchronous Transfer Mode (ATM) technology is capable of transferring voice, video, and data through private and public networks.</a:t>
            </a:r>
          </a:p>
          <a:p>
            <a:pPr marL="358457" lvl="1" indent="-169545"/>
            <a:r>
              <a:rPr lang="en-US" altLang="en-US" sz="1300" dirty="0">
                <a:cs typeface="Arial"/>
              </a:rPr>
              <a:t>ATM is built on a cell-based architecture rather than on a frame-based architecture.</a:t>
            </a:r>
          </a:p>
          <a:p>
            <a:pPr marL="358457" lvl="1" indent="-169545"/>
            <a:r>
              <a:rPr lang="en-US" altLang="en-US" sz="1300" dirty="0">
                <a:cs typeface="Arial"/>
              </a:rPr>
              <a:t>Cells are always a fixed length of 53 bytes.</a:t>
            </a:r>
          </a:p>
          <a:p>
            <a:pPr marL="358457" lvl="1" indent="-169545"/>
            <a:r>
              <a:rPr lang="en-US" altLang="en-US" sz="1300" dirty="0">
                <a:cs typeface="Arial"/>
              </a:rPr>
              <a:t>ATM cells contain a 5-byte ATM header followed by 48 bytes of ATM payload.</a:t>
            </a:r>
          </a:p>
          <a:p>
            <a:pPr marL="169545" indent="-169545"/>
            <a:r>
              <a:rPr lang="en-US" altLang="en-US" dirty="0">
                <a:cs typeface="Arial"/>
              </a:rPr>
              <a:t>Small fixed-length cells are well-suited for voice and video traffic.</a:t>
            </a:r>
          </a:p>
          <a:p>
            <a:pPr marL="169545" indent="-169545"/>
            <a:r>
              <a:rPr lang="en-US" altLang="en-US" dirty="0">
                <a:cs typeface="Arial"/>
              </a:rPr>
              <a:t>A typical ATM line needs almost 20% greater bandwidth than Frame Relay to carry the same volume of network traffic.</a:t>
            </a:r>
          </a:p>
          <a:p>
            <a:pPr marL="169545" indent="-169545"/>
            <a:r>
              <a:rPr lang="en-US" altLang="en-US" dirty="0">
                <a:cs typeface="Arial"/>
              </a:rPr>
              <a:t>When the cell is carrying segmented network layer traffic, the overhead is higher since the ATM switch must be able to reassemble the packets at the destination.</a:t>
            </a: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endParaRPr lang="en-CA" altLang="en-US" dirty="0"/>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3" name="Picture 2"/>
          <p:cNvPicPr>
            <a:picLocks noChangeAspect="1"/>
          </p:cNvPicPr>
          <p:nvPr/>
        </p:nvPicPr>
        <p:blipFill>
          <a:blip r:embed="rId3"/>
          <a:stretch>
            <a:fillRect/>
          </a:stretch>
        </p:blipFill>
        <p:spPr>
          <a:xfrm>
            <a:off x="96108" y="860874"/>
            <a:ext cx="4798505" cy="3496650"/>
          </a:xfrm>
          <a:prstGeom prst="rect">
            <a:avLst/>
          </a:prstGeom>
        </p:spPr>
      </p:pic>
    </p:spTree>
    <p:extLst>
      <p:ext uri="{BB962C8B-B14F-4D97-AF65-F5344CB8AC3E}">
        <p14:creationId xmlns:p14="http://schemas.microsoft.com/office/powerpoint/2010/main" val="212621086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Modern WAN Connectivity</a:t>
            </a:r>
          </a:p>
        </p:txBody>
      </p:sp>
    </p:spTree>
    <p:custDataLst>
      <p:tags r:id="rId1"/>
    </p:custDataLst>
    <p:extLst>
      <p:ext uri="{BB962C8B-B14F-4D97-AF65-F5344CB8AC3E}">
        <p14:creationId xmlns:p14="http://schemas.microsoft.com/office/powerpoint/2010/main" val="4180669153"/>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r>
              <a:rPr lang="en-US" dirty="0"/>
              <a:t/>
            </a:r>
            <a:br>
              <a:rPr lang="en-US" dirty="0"/>
            </a:br>
            <a:r>
              <a:rPr lang="en-US" sz="2400" dirty="0"/>
              <a:t>Modern WANs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4140030" cy="3686436"/>
          </a:xfrm>
        </p:spPr>
        <p:txBody>
          <a:bodyPr/>
          <a:lstStyle/>
          <a:p>
            <a:pPr marL="0" indent="0" algn="l"/>
            <a:r>
              <a:rPr lang="en-US" sz="1600" dirty="0">
                <a:solidFill>
                  <a:srgbClr val="000000"/>
                </a:solidFill>
              </a:rPr>
              <a:t>Modern WANS have more connectivity options than traditional WANs. </a:t>
            </a:r>
          </a:p>
          <a:p>
            <a:pPr marL="285750" indent="-285750" algn="l">
              <a:buFont typeface="Arial" panose="020B0604020202020204" pitchFamily="34" charset="0"/>
              <a:buChar char="•"/>
            </a:pPr>
            <a:r>
              <a:rPr lang="en-US" sz="1600" dirty="0">
                <a:solidFill>
                  <a:srgbClr val="000000"/>
                </a:solidFill>
              </a:rPr>
              <a:t>Enterprises now require faster and more flexible WAN connectivity options.</a:t>
            </a:r>
          </a:p>
          <a:p>
            <a:pPr marL="285750" indent="-285750" algn="l">
              <a:buFont typeface="Arial" panose="020B0604020202020204" pitchFamily="34" charset="0"/>
              <a:buChar char="•"/>
            </a:pPr>
            <a:r>
              <a:rPr lang="en-US" sz="1600" dirty="0">
                <a:solidFill>
                  <a:srgbClr val="000000"/>
                </a:solidFill>
              </a:rPr>
              <a:t>Traditional WAN connectivity options have rapidly declined in use because they are either no longer available, too expensive, or have limited bandwidth.</a:t>
            </a:r>
            <a:endParaRPr lang="en-US" sz="1200" dirty="0">
              <a:solidFill>
                <a:srgbClr val="000000"/>
              </a:solidFill>
            </a:endParaRPr>
          </a:p>
        </p:txBody>
      </p:sp>
      <p:pic>
        <p:nvPicPr>
          <p:cNvPr id="5" name="Picture 4">
            <a:extLst>
              <a:ext uri="{FF2B5EF4-FFF2-40B4-BE49-F238E27FC236}">
                <a16:creationId xmlns:a16="http://schemas.microsoft.com/office/drawing/2014/main" id="{34A66A3D-C676-4213-A237-1D85A43788C1}"/>
              </a:ext>
            </a:extLst>
          </p:cNvPr>
          <p:cNvPicPr>
            <a:picLocks noChangeAspect="1"/>
          </p:cNvPicPr>
          <p:nvPr/>
        </p:nvPicPr>
        <p:blipFill>
          <a:blip r:embed="rId3"/>
          <a:stretch>
            <a:fillRect/>
          </a:stretch>
        </p:blipFill>
        <p:spPr>
          <a:xfrm>
            <a:off x="4572000" y="1612132"/>
            <a:ext cx="4302463" cy="1919236"/>
          </a:xfrm>
          <a:prstGeom prst="rect">
            <a:avLst/>
          </a:prstGeom>
        </p:spPr>
      </p:pic>
      <p:sp>
        <p:nvSpPr>
          <p:cNvPr id="6" name="Rectangle 5">
            <a:extLst>
              <a:ext uri="{FF2B5EF4-FFF2-40B4-BE49-F238E27FC236}">
                <a16:creationId xmlns:a16="http://schemas.microsoft.com/office/drawing/2014/main" id="{4E5305D3-8C2D-41A7-BD03-607E65787005}"/>
              </a:ext>
            </a:extLst>
          </p:cNvPr>
          <p:cNvSpPr/>
          <p:nvPr/>
        </p:nvSpPr>
        <p:spPr>
          <a:xfrm>
            <a:off x="4572000" y="3654950"/>
            <a:ext cx="4302463" cy="523220"/>
          </a:xfrm>
          <a:prstGeom prst="rect">
            <a:avLst/>
          </a:prstGeom>
        </p:spPr>
        <p:txBody>
          <a:bodyPr wrap="square">
            <a:spAutoFit/>
          </a:bodyPr>
          <a:lstStyle/>
          <a:p>
            <a:r>
              <a:rPr lang="en-US" sz="1400" dirty="0">
                <a:solidFill>
                  <a:srgbClr val="000000"/>
                </a:solidFill>
              </a:rPr>
              <a:t>The figure displays the local loop connections most likely encountered today.</a:t>
            </a:r>
          </a:p>
        </p:txBody>
      </p:sp>
    </p:spTree>
    <p:extLst>
      <p:ext uri="{BB962C8B-B14F-4D97-AF65-F5344CB8AC3E}">
        <p14:creationId xmlns:p14="http://schemas.microsoft.com/office/powerpoint/2010/main" val="177870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r>
              <a:rPr lang="en-US" dirty="0"/>
              <a:t/>
            </a:r>
            <a:br>
              <a:rPr lang="en-US" dirty="0"/>
            </a:br>
            <a:r>
              <a:rPr lang="en-US" sz="2400" dirty="0"/>
              <a:t>Modern WAN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4841" y="665203"/>
            <a:ext cx="4487159" cy="3810018"/>
          </a:xfrm>
        </p:spPr>
        <p:txBody>
          <a:bodyPr/>
          <a:lstStyle/>
          <a:p>
            <a:pPr marL="0" indent="0" algn="l"/>
            <a:r>
              <a:rPr lang="en-US" sz="1450" dirty="0">
                <a:solidFill>
                  <a:srgbClr val="000000"/>
                </a:solidFill>
              </a:rPr>
              <a:t>New technologies are continually emerging. The figure summarizes the modern WAN connectivity options</a:t>
            </a:r>
            <a:r>
              <a:rPr lang="en-US" sz="1450" dirty="0" smtClean="0">
                <a:solidFill>
                  <a:srgbClr val="000000"/>
                </a:solidFill>
              </a:rPr>
              <a:t>. </a:t>
            </a:r>
            <a:r>
              <a:rPr lang="en-US" sz="1450" dirty="0" err="1" smtClean="0">
                <a:solidFill>
                  <a:srgbClr val="000000"/>
                </a:solidFill>
              </a:rPr>
              <a:t>Zie</a:t>
            </a:r>
            <a:r>
              <a:rPr lang="en-US" sz="1450" dirty="0" smtClean="0">
                <a:solidFill>
                  <a:srgbClr val="000000"/>
                </a:solidFill>
              </a:rPr>
              <a:t> cursus.</a:t>
            </a:r>
            <a:endParaRPr lang="en-US" sz="1450" dirty="0">
              <a:solidFill>
                <a:srgbClr val="000000"/>
              </a:solidFill>
            </a:endParaRPr>
          </a:p>
          <a:p>
            <a:pPr marL="0" indent="0" algn="l"/>
            <a:r>
              <a:rPr lang="en-US" sz="1400" b="1" dirty="0">
                <a:solidFill>
                  <a:srgbClr val="000000"/>
                </a:solidFill>
              </a:rPr>
              <a:t>Dedicated broadband</a:t>
            </a:r>
          </a:p>
          <a:p>
            <a:pPr marL="171450" indent="-171450" algn="l">
              <a:buFont typeface="Arial" panose="020B0604020202020204" pitchFamily="34" charset="0"/>
              <a:buChar char="•"/>
            </a:pPr>
            <a:r>
              <a:rPr lang="en-US" sz="1400" dirty="0">
                <a:solidFill>
                  <a:srgbClr val="000000"/>
                </a:solidFill>
              </a:rPr>
              <a:t>Fiber can be installed independently by an organization to connect remote locations directly together. </a:t>
            </a:r>
          </a:p>
          <a:p>
            <a:pPr marL="171450" indent="-171450" algn="l">
              <a:buFont typeface="Arial" panose="020B0604020202020204" pitchFamily="34" charset="0"/>
              <a:buChar char="•"/>
            </a:pPr>
            <a:r>
              <a:rPr lang="en-US" sz="1400" dirty="0">
                <a:solidFill>
                  <a:srgbClr val="000000"/>
                </a:solidFill>
              </a:rPr>
              <a:t>Dark fiber can be leased or purchased from a supplier. </a:t>
            </a:r>
          </a:p>
          <a:p>
            <a:pPr marL="0" indent="0" algn="l"/>
            <a:r>
              <a:rPr lang="en-US" sz="1400" b="1" dirty="0">
                <a:solidFill>
                  <a:srgbClr val="000000"/>
                </a:solidFill>
              </a:rPr>
              <a:t>Packet-switched</a:t>
            </a:r>
          </a:p>
          <a:p>
            <a:pPr marL="171450" indent="-171450" algn="l">
              <a:buFont typeface="Arial" panose="020B0604020202020204" pitchFamily="34" charset="0"/>
              <a:buChar char="•"/>
            </a:pPr>
            <a:r>
              <a:rPr lang="en-US" sz="1400" dirty="0">
                <a:solidFill>
                  <a:srgbClr val="000000"/>
                </a:solidFill>
              </a:rPr>
              <a:t>Metro Ethernet – Replacing many traditional WAN options. </a:t>
            </a:r>
          </a:p>
          <a:p>
            <a:pPr marL="171450" indent="-171450" algn="l">
              <a:buFont typeface="Arial" panose="020B0604020202020204" pitchFamily="34" charset="0"/>
              <a:buChar char="•"/>
            </a:pPr>
            <a:r>
              <a:rPr lang="en-US" sz="1400" dirty="0">
                <a:solidFill>
                  <a:srgbClr val="000000"/>
                </a:solidFill>
              </a:rPr>
              <a:t>MPLS – Enables sites to connect to the provider regardless of its access technologies.</a:t>
            </a:r>
          </a:p>
          <a:p>
            <a:pPr marL="0" indent="0" algn="l"/>
            <a:r>
              <a:rPr lang="en-US" sz="1400" b="1" dirty="0">
                <a:solidFill>
                  <a:srgbClr val="000000"/>
                </a:solidFill>
              </a:rPr>
              <a:t>Internet-based broadband</a:t>
            </a:r>
          </a:p>
          <a:p>
            <a:pPr marL="171450" indent="-171450" algn="l">
              <a:buFont typeface="Arial" panose="020B0604020202020204" pitchFamily="34" charset="0"/>
              <a:buChar char="•"/>
            </a:pPr>
            <a:r>
              <a:rPr lang="en-US" sz="1400" dirty="0">
                <a:solidFill>
                  <a:srgbClr val="000000"/>
                </a:solidFill>
              </a:rPr>
              <a:t>Organizations are now commonly using the global internet infrastructure for WAN connectivity.</a:t>
            </a: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F4849B3D-65E9-4436-A564-1F7338B2497D}"/>
              </a:ext>
            </a:extLst>
          </p:cNvPr>
          <p:cNvPicPr>
            <a:picLocks noChangeAspect="1"/>
          </p:cNvPicPr>
          <p:nvPr/>
        </p:nvPicPr>
        <p:blipFill>
          <a:blip r:embed="rId3"/>
          <a:stretch>
            <a:fillRect/>
          </a:stretch>
        </p:blipFill>
        <p:spPr>
          <a:xfrm>
            <a:off x="4688070" y="1223864"/>
            <a:ext cx="4161439" cy="2692696"/>
          </a:xfrm>
          <a:prstGeom prst="rect">
            <a:avLst/>
          </a:prstGeom>
        </p:spPr>
      </p:pic>
    </p:spTree>
    <p:extLst>
      <p:ext uri="{BB962C8B-B14F-4D97-AF65-F5344CB8AC3E}">
        <p14:creationId xmlns:p14="http://schemas.microsoft.com/office/powerpoint/2010/main" val="11456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r>
              <a:rPr lang="en-US" dirty="0"/>
              <a:t/>
            </a:r>
            <a:br>
              <a:rPr lang="en-US" dirty="0"/>
            </a:br>
            <a:r>
              <a:rPr lang="en-US" sz="2400" dirty="0"/>
              <a:t>Ethernet WAN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21557" y="587458"/>
            <a:ext cx="4821703" cy="3377992"/>
          </a:xfrm>
        </p:spPr>
        <p:txBody>
          <a:bodyPr/>
          <a:lstStyle/>
          <a:p>
            <a:pPr marL="0" indent="0" algn="l"/>
            <a:r>
              <a:rPr lang="en-US" sz="1600" dirty="0">
                <a:solidFill>
                  <a:srgbClr val="000000"/>
                </a:solidFill>
              </a:rPr>
              <a:t>Ethernet was originally </a:t>
            </a:r>
            <a:r>
              <a:rPr lang="en-US" sz="1600" dirty="0" smtClean="0">
                <a:solidFill>
                  <a:srgbClr val="000000"/>
                </a:solidFill>
              </a:rPr>
              <a:t>not </a:t>
            </a:r>
            <a:r>
              <a:rPr lang="en-US" sz="1600" dirty="0">
                <a:solidFill>
                  <a:srgbClr val="000000"/>
                </a:solidFill>
              </a:rPr>
              <a:t>suitable as a WAN access technology due primarily to the </a:t>
            </a:r>
            <a:r>
              <a:rPr lang="en-US" sz="1600" b="1" dirty="0">
                <a:solidFill>
                  <a:srgbClr val="000000"/>
                </a:solidFill>
              </a:rPr>
              <a:t>limited distance</a:t>
            </a:r>
            <a:r>
              <a:rPr lang="en-US" sz="1600" dirty="0">
                <a:solidFill>
                  <a:srgbClr val="000000"/>
                </a:solidFill>
              </a:rPr>
              <a:t> provided by copper media</a:t>
            </a:r>
            <a:r>
              <a:rPr lang="en-US" sz="1600" dirty="0" smtClean="0">
                <a:solidFill>
                  <a:srgbClr val="000000"/>
                </a:solidFill>
              </a:rPr>
              <a:t>.</a:t>
            </a:r>
          </a:p>
          <a:p>
            <a:pPr marL="0" indent="0" algn="l"/>
            <a:r>
              <a:rPr lang="en-US" sz="1600" dirty="0" smtClean="0">
                <a:solidFill>
                  <a:srgbClr val="000000"/>
                </a:solidFill>
              </a:rPr>
              <a:t>Service </a:t>
            </a:r>
            <a:r>
              <a:rPr lang="en-US" sz="1600" dirty="0">
                <a:solidFill>
                  <a:srgbClr val="000000"/>
                </a:solidFill>
              </a:rPr>
              <a:t>providers now offer Ethernet WAN service using </a:t>
            </a:r>
            <a:r>
              <a:rPr lang="en-US" sz="1600" b="1" dirty="0">
                <a:solidFill>
                  <a:srgbClr val="FF0000"/>
                </a:solidFill>
              </a:rPr>
              <a:t>fiber-optic cabling</a:t>
            </a:r>
            <a:r>
              <a:rPr lang="en-US" sz="1600" dirty="0">
                <a:solidFill>
                  <a:srgbClr val="000000"/>
                </a:solidFill>
              </a:rPr>
              <a:t>. </a:t>
            </a:r>
          </a:p>
          <a:p>
            <a:pPr marL="0" indent="0" algn="l"/>
            <a:r>
              <a:rPr lang="en-US" sz="1600" dirty="0">
                <a:solidFill>
                  <a:srgbClr val="000000"/>
                </a:solidFill>
              </a:rPr>
              <a:t>The Ethernet WAN service can go by many names, including the following:</a:t>
            </a:r>
          </a:p>
          <a:p>
            <a:pPr marL="285750" indent="-285750" algn="l">
              <a:buFont typeface="Arial" panose="020B0604020202020204" pitchFamily="34" charset="0"/>
              <a:buChar char="•"/>
            </a:pPr>
            <a:r>
              <a:rPr lang="en-US" sz="1600" b="1" dirty="0">
                <a:solidFill>
                  <a:srgbClr val="000000"/>
                </a:solidFill>
              </a:rPr>
              <a:t>Metropolitan Ethernet (Metro E)</a:t>
            </a:r>
          </a:p>
          <a:p>
            <a:pPr marL="285750" indent="-285750" algn="l">
              <a:buFont typeface="Arial" panose="020B0604020202020204" pitchFamily="34" charset="0"/>
              <a:buChar char="•"/>
            </a:pPr>
            <a:r>
              <a:rPr lang="en-US" sz="1600" b="1" dirty="0">
                <a:solidFill>
                  <a:srgbClr val="000000"/>
                </a:solidFill>
              </a:rPr>
              <a:t>Ethernet over MPLS (</a:t>
            </a:r>
            <a:r>
              <a:rPr lang="en-US" sz="1600" b="1" dirty="0" err="1">
                <a:solidFill>
                  <a:srgbClr val="000000"/>
                </a:solidFill>
              </a:rPr>
              <a:t>EoMPLS</a:t>
            </a:r>
            <a:r>
              <a:rPr lang="en-US" sz="1600" b="1" dirty="0">
                <a:solidFill>
                  <a:srgbClr val="000000"/>
                </a:solidFill>
              </a:rPr>
              <a:t>)</a:t>
            </a:r>
          </a:p>
          <a:p>
            <a:pPr marL="285750" indent="-285750" algn="l">
              <a:buFont typeface="Arial" panose="020B0604020202020204" pitchFamily="34" charset="0"/>
              <a:buChar char="•"/>
            </a:pPr>
            <a:r>
              <a:rPr lang="en-US" sz="1600" b="1" dirty="0">
                <a:solidFill>
                  <a:srgbClr val="000000"/>
                </a:solidFill>
              </a:rPr>
              <a:t>Virtual Private LAN Service (VPLS)</a:t>
            </a:r>
          </a:p>
          <a:p>
            <a:pPr marL="0" indent="0" algn="l"/>
            <a:r>
              <a:rPr lang="en-US" sz="1600" dirty="0">
                <a:solidFill>
                  <a:srgbClr val="000000"/>
                </a:solidFill>
              </a:rPr>
              <a:t>There are several benefits to an Ethernet </a:t>
            </a:r>
            <a:r>
              <a:rPr lang="en-US" sz="1600" dirty="0" smtClean="0">
                <a:solidFill>
                  <a:srgbClr val="000000"/>
                </a:solidFill>
              </a:rPr>
              <a:t>WAN (</a:t>
            </a:r>
            <a:r>
              <a:rPr lang="en-US" sz="1600" dirty="0" err="1" smtClean="0">
                <a:solidFill>
                  <a:srgbClr val="000000"/>
                </a:solidFill>
              </a:rPr>
              <a:t>zie</a:t>
            </a:r>
            <a:r>
              <a:rPr lang="en-US" sz="1600" dirty="0" smtClean="0">
                <a:solidFill>
                  <a:srgbClr val="000000"/>
                </a:solidFill>
              </a:rPr>
              <a:t> cursus):</a:t>
            </a:r>
            <a:endParaRPr lang="en-US" sz="1600" dirty="0">
              <a:solidFill>
                <a:srgbClr val="000000"/>
              </a:solidFill>
            </a:endParaRPr>
          </a:p>
          <a:p>
            <a:pPr marL="285750" indent="-285750" algn="l">
              <a:buFont typeface="Arial" panose="020B0604020202020204" pitchFamily="34" charset="0"/>
              <a:buChar char="•"/>
            </a:pPr>
            <a:r>
              <a:rPr lang="en-US" sz="1600" b="1" dirty="0">
                <a:solidFill>
                  <a:srgbClr val="000000"/>
                </a:solidFill>
              </a:rPr>
              <a:t>Reduced expenses and administration</a:t>
            </a:r>
          </a:p>
          <a:p>
            <a:pPr marL="285750" indent="-285750" algn="l">
              <a:buFont typeface="Arial" panose="020B0604020202020204" pitchFamily="34" charset="0"/>
              <a:buChar char="•"/>
            </a:pPr>
            <a:r>
              <a:rPr lang="en-US" sz="1600" b="1" dirty="0">
                <a:solidFill>
                  <a:srgbClr val="000000"/>
                </a:solidFill>
              </a:rPr>
              <a:t>Easy integration with existing networks</a:t>
            </a:r>
          </a:p>
          <a:p>
            <a:pPr marL="285750" indent="-285750" algn="l">
              <a:buFont typeface="Arial" panose="020B0604020202020204" pitchFamily="34" charset="0"/>
              <a:buChar char="•"/>
            </a:pPr>
            <a:r>
              <a:rPr lang="en-US" sz="1600" b="1" dirty="0">
                <a:solidFill>
                  <a:srgbClr val="000000"/>
                </a:solidFill>
              </a:rPr>
              <a:t>Enhanced business productivity</a:t>
            </a:r>
          </a:p>
          <a:p>
            <a:pPr marL="0" indent="0" algn="l"/>
            <a:endParaRPr lang="en-US" sz="1600" dirty="0">
              <a:solidFill>
                <a:srgbClr val="000000"/>
              </a:solidFill>
            </a:endParaRPr>
          </a:p>
        </p:txBody>
      </p:sp>
      <p:sp>
        <p:nvSpPr>
          <p:cNvPr id="6" name="Rectangle 5">
            <a:extLst>
              <a:ext uri="{FF2B5EF4-FFF2-40B4-BE49-F238E27FC236}">
                <a16:creationId xmlns:a16="http://schemas.microsoft.com/office/drawing/2014/main" id="{E4D0CA5C-8266-4D50-A779-F25F27115F15}"/>
              </a:ext>
            </a:extLst>
          </p:cNvPr>
          <p:cNvSpPr/>
          <p:nvPr/>
        </p:nvSpPr>
        <p:spPr>
          <a:xfrm>
            <a:off x="476534" y="4625370"/>
            <a:ext cx="8039677" cy="523220"/>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Ethernet WANs have gained in popularity and are now commonly being used to replace the traditional serial point-to-point, Frame Relay and ATM WAN links.</a:t>
            </a:r>
          </a:p>
        </p:txBody>
      </p:sp>
      <p:pic>
        <p:nvPicPr>
          <p:cNvPr id="5" name="Picture 4">
            <a:extLst>
              <a:ext uri="{FF2B5EF4-FFF2-40B4-BE49-F238E27FC236}">
                <a16:creationId xmlns:a16="http://schemas.microsoft.com/office/drawing/2014/main" id="{3907E848-AC4D-4DC2-B756-AA695169E666}"/>
              </a:ext>
            </a:extLst>
          </p:cNvPr>
          <p:cNvPicPr>
            <a:picLocks noChangeAspect="1"/>
          </p:cNvPicPr>
          <p:nvPr/>
        </p:nvPicPr>
        <p:blipFill>
          <a:blip r:embed="rId3"/>
          <a:stretch>
            <a:fillRect/>
          </a:stretch>
        </p:blipFill>
        <p:spPr>
          <a:xfrm>
            <a:off x="5086354" y="944545"/>
            <a:ext cx="3966944" cy="3254410"/>
          </a:xfrm>
          <a:prstGeom prst="rect">
            <a:avLst/>
          </a:prstGeom>
        </p:spPr>
      </p:pic>
    </p:spTree>
    <p:extLst>
      <p:ext uri="{BB962C8B-B14F-4D97-AF65-F5344CB8AC3E}">
        <p14:creationId xmlns:p14="http://schemas.microsoft.com/office/powerpoint/2010/main" val="109837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Modern WAN Connectivity</a:t>
            </a:r>
            <a:r>
              <a:rPr lang="en-US" dirty="0"/>
              <a:t/>
            </a:r>
            <a:br>
              <a:rPr lang="en-US" dirty="0"/>
            </a:br>
            <a:r>
              <a:rPr lang="en-US" sz="2400" dirty="0"/>
              <a:t>MPLS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529390"/>
            <a:ext cx="9144000" cy="2484162"/>
          </a:xfrm>
        </p:spPr>
        <p:txBody>
          <a:bodyPr/>
          <a:lstStyle/>
          <a:p>
            <a:pPr marL="0" indent="0" algn="l"/>
            <a:r>
              <a:rPr lang="en-US" sz="1400" b="1" dirty="0">
                <a:solidFill>
                  <a:srgbClr val="000000"/>
                </a:solidFill>
              </a:rPr>
              <a:t>Multiprotocol Label Switching (MPLS) </a:t>
            </a:r>
            <a:r>
              <a:rPr lang="en-US" sz="1400" dirty="0">
                <a:solidFill>
                  <a:srgbClr val="000000"/>
                </a:solidFill>
              </a:rPr>
              <a:t>is a high-performance service provider WAN routing technology to interconnect clients without regard to access method or payload. </a:t>
            </a:r>
          </a:p>
          <a:p>
            <a:pPr marL="285750" indent="-285750" algn="l">
              <a:buFont typeface="Arial" panose="020B0604020202020204" pitchFamily="34" charset="0"/>
              <a:buChar char="•"/>
            </a:pPr>
            <a:r>
              <a:rPr lang="en-US" sz="1400" dirty="0">
                <a:solidFill>
                  <a:srgbClr val="000000"/>
                </a:solidFill>
              </a:rPr>
              <a:t>MPLS supports a variety of client access methods (e.g., Ethernet, DSL, Cable, Frame Relay).</a:t>
            </a:r>
          </a:p>
          <a:p>
            <a:pPr marL="285750" indent="-285750" algn="l">
              <a:buFont typeface="Arial" panose="020B0604020202020204" pitchFamily="34" charset="0"/>
              <a:buChar char="•"/>
            </a:pPr>
            <a:r>
              <a:rPr lang="en-US" sz="1400" dirty="0">
                <a:solidFill>
                  <a:srgbClr val="000000"/>
                </a:solidFill>
              </a:rPr>
              <a:t>MPLS can encapsulate all types of protocols including IPv4 and IPv6 traffic.</a:t>
            </a:r>
          </a:p>
          <a:p>
            <a:pPr marL="285750" indent="-285750" algn="l">
              <a:buFont typeface="Arial" panose="020B0604020202020204" pitchFamily="34" charset="0"/>
              <a:buChar char="•"/>
            </a:pPr>
            <a:r>
              <a:rPr lang="en-US" sz="1400" dirty="0">
                <a:solidFill>
                  <a:srgbClr val="000000"/>
                </a:solidFill>
              </a:rPr>
              <a:t>An MPLS router can be a customer edge (CE) router, a provider edge (PE) router, or an internal provider (P) router.</a:t>
            </a:r>
          </a:p>
          <a:p>
            <a:pPr marL="285750" indent="-285750" algn="l">
              <a:buFont typeface="Arial" panose="020B0604020202020204" pitchFamily="34" charset="0"/>
              <a:buChar char="•"/>
            </a:pPr>
            <a:r>
              <a:rPr lang="en-US" sz="1400" dirty="0">
                <a:solidFill>
                  <a:srgbClr val="000000"/>
                </a:solidFill>
              </a:rPr>
              <a:t>MPLS routers are label switched routers (LSRs). They attach labels to packets that are then used by other MPLS routers to forward traffic</a:t>
            </a:r>
            <a:r>
              <a:rPr lang="en-US" sz="1400" dirty="0" smtClean="0">
                <a:solidFill>
                  <a:srgbClr val="000000"/>
                </a:solidFill>
              </a:rPr>
              <a:t>.</a:t>
            </a:r>
          </a:p>
          <a:p>
            <a:pPr marL="358835" lvl="1" indent="-285750">
              <a:buFont typeface="Arial" panose="020B0604020202020204" pitchFamily="34" charset="0"/>
              <a:buChar char="•"/>
            </a:pPr>
            <a:r>
              <a:rPr lang="en-US" sz="1200" dirty="0">
                <a:solidFill>
                  <a:srgbClr val="000000"/>
                </a:solidFill>
              </a:rPr>
              <a:t>When traffic is leaving the CE, the MPLS PE router adds a short fixed-length label in between the frame header and packet header. MPLS P routers use the label to determine the next hop of the packet. The label is removed by the egress PE router when the packet leaves the MPLS network.</a:t>
            </a:r>
          </a:p>
          <a:p>
            <a:pPr marL="285750" indent="-285750" algn="l">
              <a:buFont typeface="Arial" panose="020B0604020202020204" pitchFamily="34" charset="0"/>
              <a:buChar char="•"/>
            </a:pPr>
            <a:r>
              <a:rPr lang="en-US" sz="1400" dirty="0">
                <a:solidFill>
                  <a:srgbClr val="000000"/>
                </a:solidFill>
              </a:rPr>
              <a:t>MPLS also provides services for QoS support, traffic engineering, redundancy, and VPNs.</a:t>
            </a:r>
          </a:p>
        </p:txBody>
      </p:sp>
      <p:pic>
        <p:nvPicPr>
          <p:cNvPr id="2" name="Picture 1">
            <a:extLst>
              <a:ext uri="{FF2B5EF4-FFF2-40B4-BE49-F238E27FC236}">
                <a16:creationId xmlns:a16="http://schemas.microsoft.com/office/drawing/2014/main" id="{C99D89A0-7B09-455C-81C1-A2C0B9E0D2DA}"/>
              </a:ext>
            </a:extLst>
          </p:cNvPr>
          <p:cNvPicPr>
            <a:picLocks noChangeAspect="1"/>
          </p:cNvPicPr>
          <p:nvPr/>
        </p:nvPicPr>
        <p:blipFill>
          <a:blip r:embed="rId3"/>
          <a:stretch>
            <a:fillRect/>
          </a:stretch>
        </p:blipFill>
        <p:spPr>
          <a:xfrm>
            <a:off x="1812408" y="3299307"/>
            <a:ext cx="4720672" cy="1844193"/>
          </a:xfrm>
          <a:prstGeom prst="rect">
            <a:avLst/>
          </a:prstGeom>
        </p:spPr>
      </p:pic>
    </p:spTree>
    <p:extLst>
      <p:ext uri="{BB962C8B-B14F-4D97-AF65-F5344CB8AC3E}">
        <p14:creationId xmlns:p14="http://schemas.microsoft.com/office/powerpoint/2010/main" val="162031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7.5 Internet-Based Connectivity</a:t>
            </a:r>
          </a:p>
        </p:txBody>
      </p:sp>
    </p:spTree>
    <p:custDataLst>
      <p:tags r:id="rId1"/>
    </p:custDataLst>
    <p:extLst>
      <p:ext uri="{BB962C8B-B14F-4D97-AF65-F5344CB8AC3E}">
        <p14:creationId xmlns:p14="http://schemas.microsoft.com/office/powerpoint/2010/main" val="84944252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Internet-Based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37570"/>
            <a:ext cx="5213023" cy="4021032"/>
          </a:xfrm>
        </p:spPr>
        <p:txBody>
          <a:bodyPr/>
          <a:lstStyle/>
          <a:p>
            <a:pPr marL="0" indent="0" algn="l"/>
            <a:r>
              <a:rPr lang="en-US" sz="1400" dirty="0">
                <a:solidFill>
                  <a:srgbClr val="000000"/>
                </a:solidFill>
              </a:rPr>
              <a:t>Internet-based broadband connectivity is an alternative to using dedicated WAN options.</a:t>
            </a:r>
          </a:p>
          <a:p>
            <a:pPr marL="0" indent="0" algn="l"/>
            <a:r>
              <a:rPr lang="en-US" sz="1400" dirty="0">
                <a:solidFill>
                  <a:srgbClr val="000000"/>
                </a:solidFill>
              </a:rPr>
              <a:t>Internet-based connectivity can be divided into wired and wireless options.</a:t>
            </a:r>
          </a:p>
          <a:p>
            <a:pPr marL="0" indent="0" algn="l"/>
            <a:r>
              <a:rPr lang="en-US" sz="1400" b="1" dirty="0">
                <a:solidFill>
                  <a:srgbClr val="000000"/>
                </a:solidFill>
              </a:rPr>
              <a:t>Wired Options</a:t>
            </a:r>
          </a:p>
          <a:p>
            <a:pPr marL="285750" indent="-285750" algn="l">
              <a:buFont typeface="Arial" panose="020B0604020202020204" pitchFamily="34" charset="0"/>
              <a:buChar char="•"/>
            </a:pPr>
            <a:r>
              <a:rPr lang="en-US" sz="1400" dirty="0">
                <a:solidFill>
                  <a:srgbClr val="000000"/>
                </a:solidFill>
              </a:rPr>
              <a:t>Wired options use permanent cabling (e.g., copper or fiber) to provide consistent bandwidth, and reduce error rates and latency. Examples: DSL, cable connections, and optical fiber networks.</a:t>
            </a:r>
          </a:p>
          <a:p>
            <a:pPr marL="0" indent="0" algn="l"/>
            <a:r>
              <a:rPr lang="en-US" sz="1400" b="1" dirty="0">
                <a:solidFill>
                  <a:srgbClr val="000000"/>
                </a:solidFill>
              </a:rPr>
              <a:t>Wireless Options</a:t>
            </a:r>
          </a:p>
          <a:p>
            <a:pPr marL="285750" indent="-285750" algn="l">
              <a:buFont typeface="Arial" panose="020B0604020202020204" pitchFamily="34" charset="0"/>
              <a:buChar char="•"/>
            </a:pPr>
            <a:r>
              <a:rPr lang="en-US" sz="1400" dirty="0">
                <a:solidFill>
                  <a:srgbClr val="000000"/>
                </a:solidFill>
              </a:rPr>
              <a:t>Wireless options are less expensive to implement compared to other WAN connectivity options because they use radio waves instead of wired media to transmit data. Examples: cellular 3G/4G/5G or satellite internet services.</a:t>
            </a:r>
          </a:p>
          <a:p>
            <a:pPr marL="285750" indent="-285750" algn="l">
              <a:buFont typeface="Arial" panose="020B0604020202020204" pitchFamily="34" charset="0"/>
              <a:buChar char="•"/>
            </a:pPr>
            <a:r>
              <a:rPr lang="en-US" sz="1400" dirty="0">
                <a:solidFill>
                  <a:srgbClr val="000000"/>
                </a:solidFill>
              </a:rPr>
              <a:t>Wireless signals can be negatively affected by factors such as distance from radio towers, interference from other sources and weather.</a:t>
            </a:r>
          </a:p>
        </p:txBody>
      </p:sp>
      <p:pic>
        <p:nvPicPr>
          <p:cNvPr id="5" name="Picture 4">
            <a:extLst>
              <a:ext uri="{FF2B5EF4-FFF2-40B4-BE49-F238E27FC236}">
                <a16:creationId xmlns:a16="http://schemas.microsoft.com/office/drawing/2014/main" id="{93B89D7F-7669-4348-9232-D6267E2163C5}"/>
              </a:ext>
            </a:extLst>
          </p:cNvPr>
          <p:cNvPicPr>
            <a:picLocks noChangeAspect="1"/>
          </p:cNvPicPr>
          <p:nvPr/>
        </p:nvPicPr>
        <p:blipFill>
          <a:blip r:embed="rId3"/>
          <a:stretch>
            <a:fillRect/>
          </a:stretch>
        </p:blipFill>
        <p:spPr>
          <a:xfrm>
            <a:off x="5220144" y="1066435"/>
            <a:ext cx="3923856" cy="2792133"/>
          </a:xfrm>
          <a:prstGeom prst="rect">
            <a:avLst/>
          </a:prstGeom>
        </p:spPr>
      </p:pic>
    </p:spTree>
    <p:extLst>
      <p:ext uri="{BB962C8B-B14F-4D97-AF65-F5344CB8AC3E}">
        <p14:creationId xmlns:p14="http://schemas.microsoft.com/office/powerpoint/2010/main" val="179512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DSL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09" y="731838"/>
            <a:ext cx="4392891" cy="4021032"/>
          </a:xfrm>
        </p:spPr>
        <p:txBody>
          <a:bodyPr/>
          <a:lstStyle/>
          <a:p>
            <a:pPr marL="0" indent="0" algn="l"/>
            <a:r>
              <a:rPr lang="en-US" sz="1600" b="1" dirty="0">
                <a:solidFill>
                  <a:srgbClr val="FF0000"/>
                </a:solidFill>
              </a:rPr>
              <a:t>Digital Subscriber Line (DSL)</a:t>
            </a:r>
            <a:r>
              <a:rPr lang="en-US" sz="1600" dirty="0">
                <a:solidFill>
                  <a:srgbClr val="000000"/>
                </a:solidFill>
              </a:rPr>
              <a:t> is a high-speed, always-on, connection technology that uses existing twisted-pair telephone lines to provide IP services to users.</a:t>
            </a:r>
          </a:p>
          <a:p>
            <a:pPr marL="0" indent="0" algn="l"/>
            <a:endParaRPr lang="en-US" sz="1600" dirty="0">
              <a:solidFill>
                <a:srgbClr val="000000"/>
              </a:solidFill>
            </a:endParaRPr>
          </a:p>
          <a:p>
            <a:pPr marL="0" indent="0" algn="l"/>
            <a:r>
              <a:rPr lang="en-US" sz="1600" dirty="0">
                <a:solidFill>
                  <a:srgbClr val="000000"/>
                </a:solidFill>
              </a:rPr>
              <a:t>DSL are categorized as either Asymmetric DSL (</a:t>
            </a:r>
            <a:r>
              <a:rPr lang="en-US" sz="1600" b="1" dirty="0">
                <a:solidFill>
                  <a:srgbClr val="000000"/>
                </a:solidFill>
              </a:rPr>
              <a:t>ADSL</a:t>
            </a:r>
            <a:r>
              <a:rPr lang="en-US" sz="1600" dirty="0">
                <a:solidFill>
                  <a:srgbClr val="000000"/>
                </a:solidFill>
              </a:rPr>
              <a:t>) or Symmetric DSL (</a:t>
            </a:r>
            <a:r>
              <a:rPr lang="en-US" sz="1600" b="1" dirty="0">
                <a:solidFill>
                  <a:srgbClr val="000000"/>
                </a:solidFill>
              </a:rPr>
              <a:t>SDSL</a:t>
            </a:r>
            <a:r>
              <a:rPr lang="en-US" sz="1600" dirty="0">
                <a:solidFill>
                  <a:srgbClr val="000000"/>
                </a:solidFill>
              </a:rPr>
              <a:t>). </a:t>
            </a:r>
          </a:p>
          <a:p>
            <a:pPr marL="285750" indent="-285750" algn="l">
              <a:buFont typeface="Arial" panose="020B0604020202020204" pitchFamily="34" charset="0"/>
              <a:buChar char="•"/>
            </a:pPr>
            <a:r>
              <a:rPr lang="en-US" sz="1400" dirty="0">
                <a:solidFill>
                  <a:srgbClr val="000000"/>
                </a:solidFill>
              </a:rPr>
              <a:t>ADSL and ADSL2+ provide higher downstream bandwidth to the user than upload bandwidth.</a:t>
            </a:r>
          </a:p>
          <a:p>
            <a:pPr marL="285750" indent="-285750" algn="l">
              <a:buFont typeface="Arial" panose="020B0604020202020204" pitchFamily="34" charset="0"/>
              <a:buChar char="•"/>
            </a:pPr>
            <a:r>
              <a:rPr lang="en-US" sz="1400" dirty="0">
                <a:solidFill>
                  <a:srgbClr val="000000"/>
                </a:solidFill>
              </a:rPr>
              <a:t>SDSL provides the same capacity in both directions.</a:t>
            </a:r>
          </a:p>
          <a:p>
            <a:pPr marL="0" indent="0" algn="l"/>
            <a:endParaRPr lang="en-US" sz="1400" dirty="0">
              <a:solidFill>
                <a:srgbClr val="000000"/>
              </a:solidFill>
            </a:endParaRPr>
          </a:p>
          <a:p>
            <a:pPr marL="0" indent="0" algn="l"/>
            <a:r>
              <a:rPr lang="en-US" sz="1600" dirty="0">
                <a:solidFill>
                  <a:srgbClr val="000000"/>
                </a:solidFill>
              </a:rPr>
              <a:t>DSL transfer rates are </a:t>
            </a:r>
            <a:r>
              <a:rPr lang="en-US" sz="1600" b="1" dirty="0">
                <a:solidFill>
                  <a:srgbClr val="000000"/>
                </a:solidFill>
              </a:rPr>
              <a:t>dependent</a:t>
            </a:r>
            <a:r>
              <a:rPr lang="en-US" sz="1600" dirty="0">
                <a:solidFill>
                  <a:srgbClr val="000000"/>
                </a:solidFill>
              </a:rPr>
              <a:t> on the actual length of the local loop, and the type and condition of the cabling.</a:t>
            </a:r>
          </a:p>
        </p:txBody>
      </p:sp>
      <p:pic>
        <p:nvPicPr>
          <p:cNvPr id="2" name="Picture 1">
            <a:extLst>
              <a:ext uri="{FF2B5EF4-FFF2-40B4-BE49-F238E27FC236}">
                <a16:creationId xmlns:a16="http://schemas.microsoft.com/office/drawing/2014/main" id="{83C4A143-2948-4D50-A292-E7AF3FD8E5C3}"/>
              </a:ext>
            </a:extLst>
          </p:cNvPr>
          <p:cNvPicPr>
            <a:picLocks noChangeAspect="1"/>
          </p:cNvPicPr>
          <p:nvPr/>
        </p:nvPicPr>
        <p:blipFill>
          <a:blip r:embed="rId3"/>
          <a:stretch>
            <a:fillRect/>
          </a:stretch>
        </p:blipFill>
        <p:spPr>
          <a:xfrm>
            <a:off x="4772967" y="1607023"/>
            <a:ext cx="4095859" cy="1929454"/>
          </a:xfrm>
          <a:prstGeom prst="rect">
            <a:avLst/>
          </a:prstGeom>
        </p:spPr>
      </p:pic>
    </p:spTree>
    <p:extLst>
      <p:ext uri="{BB962C8B-B14F-4D97-AF65-F5344CB8AC3E}">
        <p14:creationId xmlns:p14="http://schemas.microsoft.com/office/powerpoint/2010/main" val="218644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DSL Connections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0003" y="570641"/>
            <a:ext cx="8896493" cy="2691034"/>
          </a:xfrm>
        </p:spPr>
        <p:txBody>
          <a:bodyPr/>
          <a:lstStyle/>
          <a:p>
            <a:pPr marL="0" indent="0" algn="l"/>
            <a:r>
              <a:rPr lang="en-US" sz="1600" dirty="0">
                <a:solidFill>
                  <a:srgbClr val="000000"/>
                </a:solidFill>
              </a:rPr>
              <a:t>Service providers deploy DSL connections in the local loop. The connection is set up between the </a:t>
            </a:r>
            <a:r>
              <a:rPr lang="en-US" sz="1600" b="1" dirty="0">
                <a:solidFill>
                  <a:srgbClr val="000000"/>
                </a:solidFill>
              </a:rPr>
              <a:t>DSL modem </a:t>
            </a:r>
            <a:r>
              <a:rPr lang="en-US" sz="1600" dirty="0">
                <a:solidFill>
                  <a:srgbClr val="000000"/>
                </a:solidFill>
              </a:rPr>
              <a:t>and the </a:t>
            </a:r>
            <a:r>
              <a:rPr lang="en-US" sz="1600" b="1" dirty="0">
                <a:solidFill>
                  <a:srgbClr val="000000"/>
                </a:solidFill>
              </a:rPr>
              <a:t>DSL access multiplexer </a:t>
            </a:r>
            <a:r>
              <a:rPr lang="en-US" sz="1600" dirty="0">
                <a:solidFill>
                  <a:srgbClr val="000000"/>
                </a:solidFill>
              </a:rPr>
              <a:t>(</a:t>
            </a:r>
            <a:r>
              <a:rPr lang="en-US" sz="1600" b="1" dirty="0">
                <a:solidFill>
                  <a:srgbClr val="FF0000"/>
                </a:solidFill>
              </a:rPr>
              <a:t>DSLAM</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The DSL modem converts the Ethernet signals from the teleworker device to a DSL signal, which is transmitted to a DSL access multiplexer (DSLAM) at the provider location.</a:t>
            </a:r>
          </a:p>
          <a:p>
            <a:pPr marL="285750" indent="-285750" algn="l">
              <a:buFont typeface="Arial" panose="020B0604020202020204" pitchFamily="34" charset="0"/>
              <a:buChar char="•"/>
            </a:pPr>
            <a:r>
              <a:rPr lang="en-US" sz="1600" dirty="0">
                <a:solidFill>
                  <a:srgbClr val="000000"/>
                </a:solidFill>
              </a:rPr>
              <a:t>A DSLAM is located at the Central Office (CO) of the provider and concentrates connections from multiple DSL subscribers.</a:t>
            </a:r>
          </a:p>
          <a:p>
            <a:pPr marL="285750" indent="-285750" algn="l">
              <a:buFont typeface="Arial" panose="020B0604020202020204" pitchFamily="34" charset="0"/>
              <a:buChar char="•"/>
            </a:pPr>
            <a:r>
              <a:rPr lang="en-US" sz="1600" dirty="0">
                <a:solidFill>
                  <a:srgbClr val="000000"/>
                </a:solidFill>
              </a:rPr>
              <a:t>DSL is not a shared medium. Each user has a separate direct connection to the DSLAM. Adding users does not </a:t>
            </a:r>
            <a:r>
              <a:rPr lang="en-US" sz="1600" dirty="0" smtClean="0">
                <a:solidFill>
                  <a:srgbClr val="000000"/>
                </a:solidFill>
              </a:rPr>
              <a:t>impede (</a:t>
            </a:r>
            <a:r>
              <a:rPr lang="en-US" sz="1600" dirty="0" err="1" smtClean="0">
                <a:solidFill>
                  <a:srgbClr val="000000"/>
                </a:solidFill>
              </a:rPr>
              <a:t>belemmert</a:t>
            </a:r>
            <a:r>
              <a:rPr lang="en-US" sz="1600" dirty="0" smtClean="0">
                <a:solidFill>
                  <a:srgbClr val="000000"/>
                </a:solidFill>
              </a:rPr>
              <a:t>) performance </a:t>
            </a:r>
            <a:r>
              <a:rPr lang="en-US" sz="1600" dirty="0">
                <a:solidFill>
                  <a:srgbClr val="000000"/>
                </a:solidFill>
              </a:rPr>
              <a:t>unless the DSLAM internet connection to the ISP, or to the internet, becomes saturated.</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6C4153FB-EA3C-4DDD-9A09-54291D2E696F}"/>
              </a:ext>
            </a:extLst>
          </p:cNvPr>
          <p:cNvPicPr>
            <a:picLocks noChangeAspect="1"/>
          </p:cNvPicPr>
          <p:nvPr/>
        </p:nvPicPr>
        <p:blipFill>
          <a:blip r:embed="rId3"/>
          <a:stretch>
            <a:fillRect/>
          </a:stretch>
        </p:blipFill>
        <p:spPr>
          <a:xfrm>
            <a:off x="2089944" y="3402351"/>
            <a:ext cx="4964111" cy="1207486"/>
          </a:xfrm>
          <a:prstGeom prst="rect">
            <a:avLst/>
          </a:prstGeom>
        </p:spPr>
      </p:pic>
    </p:spTree>
    <p:extLst>
      <p:ext uri="{BB962C8B-B14F-4D97-AF65-F5344CB8AC3E}">
        <p14:creationId xmlns:p14="http://schemas.microsoft.com/office/powerpoint/2010/main" val="31384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DSL and PPP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529389"/>
            <a:ext cx="9082123" cy="2832578"/>
          </a:xfrm>
        </p:spPr>
        <p:txBody>
          <a:bodyPr/>
          <a:lstStyle/>
          <a:p>
            <a:pPr marL="0" indent="0" algn="l"/>
            <a:r>
              <a:rPr lang="en-US" sz="1400" dirty="0">
                <a:solidFill>
                  <a:srgbClr val="000000"/>
                </a:solidFill>
              </a:rPr>
              <a:t>ISPs use PPP as the Layer 2 protocol for broadband DSL connections.</a:t>
            </a:r>
          </a:p>
          <a:p>
            <a:pPr marL="285750" indent="-285750" algn="l">
              <a:buFont typeface="Arial" panose="020B0604020202020204" pitchFamily="34" charset="0"/>
              <a:buChar char="•"/>
            </a:pPr>
            <a:r>
              <a:rPr lang="en-US" sz="1400" dirty="0">
                <a:solidFill>
                  <a:srgbClr val="000000"/>
                </a:solidFill>
              </a:rPr>
              <a:t>PPP can be used to authenticate the subscriber.</a:t>
            </a:r>
          </a:p>
          <a:p>
            <a:pPr marL="285750" indent="-285750" algn="l">
              <a:buFont typeface="Arial" panose="020B0604020202020204" pitchFamily="34" charset="0"/>
              <a:buChar char="•"/>
            </a:pPr>
            <a:r>
              <a:rPr lang="en-US" sz="1400" dirty="0">
                <a:solidFill>
                  <a:srgbClr val="000000"/>
                </a:solidFill>
              </a:rPr>
              <a:t>PPP can assign a public IPv4 address to the subscriber.</a:t>
            </a:r>
          </a:p>
          <a:p>
            <a:pPr marL="285750" indent="-285750" algn="l">
              <a:buFont typeface="Arial" panose="020B0604020202020204" pitchFamily="34" charset="0"/>
              <a:buChar char="•"/>
            </a:pPr>
            <a:r>
              <a:rPr lang="en-US" sz="1400" dirty="0">
                <a:solidFill>
                  <a:srgbClr val="000000"/>
                </a:solidFill>
              </a:rPr>
              <a:t>PPP provides link-quality management features</a:t>
            </a:r>
            <a:r>
              <a:rPr lang="en-US" sz="1400" dirty="0" smtClean="0">
                <a:solidFill>
                  <a:srgbClr val="000000"/>
                </a:solidFill>
              </a:rPr>
              <a:t>.</a:t>
            </a:r>
          </a:p>
          <a:p>
            <a:pPr marL="0" indent="0" algn="l"/>
            <a:r>
              <a:rPr lang="en-US" sz="1400" dirty="0">
                <a:solidFill>
                  <a:srgbClr val="000000"/>
                </a:solidFill>
              </a:rPr>
              <a:t>A DSL modem has a DSL interface to connect to the DSL network, and an Ethernet interface to connect to the client device. However, Ethernet links do not natively support PPP.</a:t>
            </a:r>
          </a:p>
          <a:p>
            <a:pPr marL="0" indent="0" algn="l"/>
            <a:r>
              <a:rPr lang="en-US" sz="1400" dirty="0">
                <a:solidFill>
                  <a:srgbClr val="000000"/>
                </a:solidFill>
              </a:rPr>
              <a:t>There are two ways PPP over Ethernet (</a:t>
            </a:r>
            <a:r>
              <a:rPr lang="en-US" sz="1400" dirty="0" err="1">
                <a:solidFill>
                  <a:srgbClr val="000000"/>
                </a:solidFill>
              </a:rPr>
              <a:t>PPPoE</a:t>
            </a:r>
            <a:r>
              <a:rPr lang="en-US" sz="1400" dirty="0">
                <a:solidFill>
                  <a:srgbClr val="000000"/>
                </a:solidFill>
              </a:rPr>
              <a:t>) can be deployed:</a:t>
            </a:r>
          </a:p>
          <a:p>
            <a:pPr marL="285750" indent="-285750" algn="l">
              <a:spcBef>
                <a:spcPts val="0"/>
              </a:spcBef>
              <a:buFont typeface="Arial" panose="020B0604020202020204" pitchFamily="34" charset="0"/>
              <a:buChar char="•"/>
            </a:pPr>
            <a:r>
              <a:rPr lang="en-US" sz="1400" b="1" dirty="0">
                <a:solidFill>
                  <a:srgbClr val="000000"/>
                </a:solidFill>
              </a:rPr>
              <a:t>Host with </a:t>
            </a:r>
            <a:r>
              <a:rPr lang="en-US" sz="1400" b="1" dirty="0" err="1" smtClean="0">
                <a:solidFill>
                  <a:srgbClr val="000000"/>
                </a:solidFill>
              </a:rPr>
              <a:t>PPPoE</a:t>
            </a:r>
            <a:r>
              <a:rPr lang="en-US" sz="1400" b="1" dirty="0" smtClean="0">
                <a:solidFill>
                  <a:srgbClr val="000000"/>
                </a:solidFill>
              </a:rPr>
              <a:t> </a:t>
            </a:r>
            <a:r>
              <a:rPr lang="en-US" sz="1400" b="1" dirty="0">
                <a:solidFill>
                  <a:srgbClr val="000000"/>
                </a:solidFill>
              </a:rPr>
              <a:t>Client </a:t>
            </a:r>
            <a:r>
              <a:rPr lang="en-US" sz="1400" dirty="0">
                <a:solidFill>
                  <a:srgbClr val="000000"/>
                </a:solidFill>
              </a:rPr>
              <a:t>- </a:t>
            </a:r>
            <a:r>
              <a:rPr lang="en-US" sz="1400" dirty="0" smtClean="0">
                <a:solidFill>
                  <a:srgbClr val="000000"/>
                </a:solidFill>
              </a:rPr>
              <a:t>The </a:t>
            </a:r>
            <a:r>
              <a:rPr lang="en-US" sz="1400" dirty="0">
                <a:solidFill>
                  <a:srgbClr val="000000"/>
                </a:solidFill>
              </a:rPr>
              <a:t>host runs a </a:t>
            </a:r>
            <a:r>
              <a:rPr lang="en-US" sz="1400" dirty="0" err="1">
                <a:solidFill>
                  <a:srgbClr val="000000"/>
                </a:solidFill>
              </a:rPr>
              <a:t>PPPoE</a:t>
            </a:r>
            <a:r>
              <a:rPr lang="en-US" sz="1400" dirty="0">
                <a:solidFill>
                  <a:srgbClr val="000000"/>
                </a:solidFill>
              </a:rPr>
              <a:t> client to obtain a public IP address from a </a:t>
            </a:r>
            <a:r>
              <a:rPr lang="en-US" sz="1400" dirty="0" err="1">
                <a:solidFill>
                  <a:srgbClr val="000000"/>
                </a:solidFill>
              </a:rPr>
              <a:t>PPPoE</a:t>
            </a:r>
            <a:r>
              <a:rPr lang="en-US" sz="1400" dirty="0">
                <a:solidFill>
                  <a:srgbClr val="000000"/>
                </a:solidFill>
              </a:rPr>
              <a:t> server located at the provider site</a:t>
            </a:r>
            <a:r>
              <a:rPr lang="en-US" sz="1400" dirty="0" smtClean="0">
                <a:solidFill>
                  <a:srgbClr val="000000"/>
                </a:solidFill>
              </a:rPr>
              <a:t>. The </a:t>
            </a:r>
            <a:r>
              <a:rPr lang="en-US" sz="1400" dirty="0" err="1">
                <a:solidFill>
                  <a:srgbClr val="000000"/>
                </a:solidFill>
              </a:rPr>
              <a:t>PPPoE</a:t>
            </a:r>
            <a:r>
              <a:rPr lang="en-US" sz="1400" dirty="0">
                <a:solidFill>
                  <a:srgbClr val="000000"/>
                </a:solidFill>
              </a:rPr>
              <a:t> client software communicates with the DSL modem using </a:t>
            </a:r>
            <a:r>
              <a:rPr lang="en-US" sz="1400" dirty="0" err="1">
                <a:solidFill>
                  <a:srgbClr val="000000"/>
                </a:solidFill>
              </a:rPr>
              <a:t>PPPoE</a:t>
            </a:r>
            <a:r>
              <a:rPr lang="en-US" sz="1400" dirty="0">
                <a:solidFill>
                  <a:srgbClr val="000000"/>
                </a:solidFill>
              </a:rPr>
              <a:t> and the modem communicates with the ISP using PPP</a:t>
            </a:r>
            <a:r>
              <a:rPr lang="en-US" sz="1400" dirty="0" smtClean="0">
                <a:solidFill>
                  <a:srgbClr val="000000"/>
                </a:solidFill>
              </a:rPr>
              <a:t>. </a:t>
            </a:r>
            <a:r>
              <a:rPr lang="en-US" dirty="0"/>
              <a:t> </a:t>
            </a:r>
            <a:r>
              <a:rPr lang="en-US" sz="1400" dirty="0" smtClean="0">
                <a:solidFill>
                  <a:srgbClr val="000000"/>
                </a:solidFill>
              </a:rPr>
              <a:t>Only </a:t>
            </a:r>
            <a:r>
              <a:rPr lang="en-US" sz="1400" dirty="0">
                <a:solidFill>
                  <a:srgbClr val="000000"/>
                </a:solidFill>
              </a:rPr>
              <a:t>one client can use the connection. Also, notice that there is no router to protect the inside </a:t>
            </a:r>
            <a:r>
              <a:rPr lang="en-US" sz="1400" dirty="0" smtClean="0">
                <a:solidFill>
                  <a:srgbClr val="000000"/>
                </a:solidFill>
              </a:rPr>
              <a:t>network.</a:t>
            </a:r>
            <a:r>
              <a:rPr lang="en-US" dirty="0" smtClean="0"/>
              <a:t>.</a:t>
            </a:r>
          </a:p>
          <a:p>
            <a:pPr marL="285750" indent="-285750" algn="l">
              <a:spcBef>
                <a:spcPts val="0"/>
              </a:spcBef>
              <a:buFont typeface="Arial" panose="020B0604020202020204" pitchFamily="34" charset="0"/>
              <a:buChar char="•"/>
            </a:pPr>
            <a:r>
              <a:rPr lang="en-US" sz="1400" b="1" dirty="0" smtClean="0">
                <a:solidFill>
                  <a:srgbClr val="000000"/>
                </a:solidFill>
              </a:rPr>
              <a:t>Router </a:t>
            </a:r>
            <a:r>
              <a:rPr lang="en-US" sz="1400" b="1" dirty="0" err="1">
                <a:solidFill>
                  <a:srgbClr val="000000"/>
                </a:solidFill>
              </a:rPr>
              <a:t>PPPoE</a:t>
            </a:r>
            <a:r>
              <a:rPr lang="en-US" sz="1400" b="1" dirty="0">
                <a:solidFill>
                  <a:srgbClr val="000000"/>
                </a:solidFill>
              </a:rPr>
              <a:t> Client - </a:t>
            </a:r>
            <a:r>
              <a:rPr lang="en-US" sz="1400" dirty="0">
                <a:solidFill>
                  <a:srgbClr val="000000"/>
                </a:solidFill>
              </a:rPr>
              <a:t>The router is the </a:t>
            </a:r>
            <a:r>
              <a:rPr lang="en-US" sz="1400" dirty="0" err="1">
                <a:solidFill>
                  <a:srgbClr val="000000"/>
                </a:solidFill>
              </a:rPr>
              <a:t>PPPoE</a:t>
            </a:r>
            <a:r>
              <a:rPr lang="en-US" sz="1400" dirty="0">
                <a:solidFill>
                  <a:srgbClr val="000000"/>
                </a:solidFill>
              </a:rPr>
              <a:t> client and obtains its configuration from the provider. </a:t>
            </a:r>
            <a:r>
              <a:rPr lang="en-US" dirty="0"/>
              <a:t>The </a:t>
            </a:r>
            <a:r>
              <a:rPr lang="en-US" sz="1400" dirty="0" smtClean="0">
                <a:solidFill>
                  <a:srgbClr val="000000"/>
                </a:solidFill>
              </a:rPr>
              <a:t>Client(s</a:t>
            </a:r>
            <a:r>
              <a:rPr lang="en-US" sz="1400" dirty="0">
                <a:solidFill>
                  <a:srgbClr val="000000"/>
                </a:solidFill>
              </a:rPr>
              <a:t>) communicate with the router using only Ethernet and are unaware of the DSL connection. In this topology, multiple clients can share the DSL connection.</a:t>
            </a:r>
          </a:p>
        </p:txBody>
      </p:sp>
      <p:pic>
        <p:nvPicPr>
          <p:cNvPr id="2" name="Picture 1">
            <a:extLst>
              <a:ext uri="{FF2B5EF4-FFF2-40B4-BE49-F238E27FC236}">
                <a16:creationId xmlns:a16="http://schemas.microsoft.com/office/drawing/2014/main" id="{18771F76-96A0-4018-AD36-657403BDDEE4}"/>
              </a:ext>
            </a:extLst>
          </p:cNvPr>
          <p:cNvPicPr>
            <a:picLocks noChangeAspect="1"/>
          </p:cNvPicPr>
          <p:nvPr/>
        </p:nvPicPr>
        <p:blipFill>
          <a:blip r:embed="rId3"/>
          <a:stretch>
            <a:fillRect/>
          </a:stretch>
        </p:blipFill>
        <p:spPr>
          <a:xfrm>
            <a:off x="425092" y="4118011"/>
            <a:ext cx="3417731" cy="1101117"/>
          </a:xfrm>
          <a:prstGeom prst="rect">
            <a:avLst/>
          </a:prstGeom>
        </p:spPr>
      </p:pic>
      <p:pic>
        <p:nvPicPr>
          <p:cNvPr id="6" name="Picture 5">
            <a:extLst>
              <a:ext uri="{FF2B5EF4-FFF2-40B4-BE49-F238E27FC236}">
                <a16:creationId xmlns:a16="http://schemas.microsoft.com/office/drawing/2014/main" id="{6A2C996F-A336-476C-A5F1-7CAAC3790117}"/>
              </a:ext>
            </a:extLst>
          </p:cNvPr>
          <p:cNvPicPr>
            <a:picLocks noChangeAspect="1"/>
          </p:cNvPicPr>
          <p:nvPr/>
        </p:nvPicPr>
        <p:blipFill>
          <a:blip r:embed="rId4"/>
          <a:stretch>
            <a:fillRect/>
          </a:stretch>
        </p:blipFill>
        <p:spPr>
          <a:xfrm>
            <a:off x="4070581" y="4049283"/>
            <a:ext cx="4433035" cy="1169845"/>
          </a:xfrm>
          <a:prstGeom prst="rect">
            <a:avLst/>
          </a:prstGeom>
        </p:spPr>
      </p:pic>
    </p:spTree>
    <p:extLst>
      <p:ext uri="{BB962C8B-B14F-4D97-AF65-F5344CB8AC3E}">
        <p14:creationId xmlns:p14="http://schemas.microsoft.com/office/powerpoint/2010/main" val="296147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Cable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577516"/>
            <a:ext cx="9047747" cy="2395141"/>
          </a:xfrm>
        </p:spPr>
        <p:txBody>
          <a:bodyPr/>
          <a:lstStyle/>
          <a:p>
            <a:pPr marL="0" indent="0" algn="l"/>
            <a:r>
              <a:rPr lang="en-US" sz="1600" b="1" dirty="0">
                <a:solidFill>
                  <a:srgbClr val="FF0000"/>
                </a:solidFill>
              </a:rPr>
              <a:t>Cable</a:t>
            </a:r>
            <a:r>
              <a:rPr lang="en-US" sz="1600" dirty="0">
                <a:solidFill>
                  <a:srgbClr val="000000"/>
                </a:solidFill>
              </a:rPr>
              <a:t> technology is a high-speed always-on connection technology that uses a coaxial cable from the cable company to provide IP services to users.</a:t>
            </a:r>
          </a:p>
          <a:p>
            <a:pPr marL="0" indent="0" algn="l"/>
            <a:r>
              <a:rPr lang="en-US" sz="1600" dirty="0">
                <a:solidFill>
                  <a:srgbClr val="000000"/>
                </a:solidFill>
              </a:rPr>
              <a:t>The </a:t>
            </a:r>
            <a:r>
              <a:rPr lang="en-US" sz="1600" b="1" dirty="0">
                <a:solidFill>
                  <a:srgbClr val="000000"/>
                </a:solidFill>
              </a:rPr>
              <a:t>Data over Cable Service Interface Specification (</a:t>
            </a:r>
            <a:r>
              <a:rPr lang="en-US" sz="1600" b="1" dirty="0">
                <a:solidFill>
                  <a:srgbClr val="FF0000"/>
                </a:solidFill>
              </a:rPr>
              <a:t>DOCSIS</a:t>
            </a:r>
            <a:r>
              <a:rPr lang="en-US" sz="1600" b="1" dirty="0">
                <a:solidFill>
                  <a:srgbClr val="000000"/>
                </a:solidFill>
              </a:rPr>
              <a:t>)</a:t>
            </a:r>
            <a:r>
              <a:rPr lang="en-US" sz="1600" dirty="0">
                <a:solidFill>
                  <a:srgbClr val="000000"/>
                </a:solidFill>
              </a:rPr>
              <a:t> is the international standard for adding high-bandwidth data to an existing cable system</a:t>
            </a:r>
            <a:r>
              <a:rPr lang="en-US" sz="1600" dirty="0" smtClean="0">
                <a:solidFill>
                  <a:srgbClr val="000000"/>
                </a:solidFill>
              </a:rPr>
              <a:t>.</a:t>
            </a:r>
          </a:p>
          <a:p>
            <a:pPr marL="285750" indent="-285750" algn="l">
              <a:buFont typeface="Arial" panose="020B0604020202020204" pitchFamily="34" charset="0"/>
              <a:buChar char="•"/>
            </a:pPr>
            <a:r>
              <a:rPr lang="en-US" sz="1300" dirty="0">
                <a:solidFill>
                  <a:srgbClr val="000000"/>
                </a:solidFill>
              </a:rPr>
              <a:t>Cable operators deploy hybrid fiber-coaxial (</a:t>
            </a:r>
            <a:r>
              <a:rPr lang="en-US" sz="1300" b="1" dirty="0">
                <a:solidFill>
                  <a:srgbClr val="000000"/>
                </a:solidFill>
              </a:rPr>
              <a:t>HFC</a:t>
            </a:r>
            <a:r>
              <a:rPr lang="en-US" sz="1300" dirty="0">
                <a:solidFill>
                  <a:srgbClr val="000000"/>
                </a:solidFill>
              </a:rPr>
              <a:t>) networks to enable high-speed transmission of data to cable modems. </a:t>
            </a:r>
            <a:r>
              <a:rPr lang="en-US" sz="1300" dirty="0" smtClean="0">
                <a:solidFill>
                  <a:srgbClr val="000000"/>
                </a:solidFill>
              </a:rPr>
              <a:t>HFC uses </a:t>
            </a:r>
            <a:r>
              <a:rPr lang="en-US" sz="1300" dirty="0">
                <a:solidFill>
                  <a:srgbClr val="000000"/>
                </a:solidFill>
              </a:rPr>
              <a:t>fiber-optic and coaxial cable in different portions of the network. For example, the connection between the cable modem and optical node is coaxial cable, as shown in the figure</a:t>
            </a:r>
            <a:r>
              <a:rPr lang="en-US" sz="1300" dirty="0" smtClean="0">
                <a:solidFill>
                  <a:srgbClr val="000000"/>
                </a:solidFill>
              </a:rPr>
              <a:t>.</a:t>
            </a:r>
            <a:endParaRPr lang="en-US" sz="1300" dirty="0">
              <a:solidFill>
                <a:srgbClr val="000000"/>
              </a:solidFill>
            </a:endParaRPr>
          </a:p>
          <a:p>
            <a:pPr marL="285750" indent="-285750" algn="l">
              <a:buFont typeface="Arial" panose="020B0604020202020204" pitchFamily="34" charset="0"/>
              <a:buChar char="•"/>
            </a:pPr>
            <a:r>
              <a:rPr lang="en-US" sz="1300" dirty="0">
                <a:solidFill>
                  <a:srgbClr val="000000"/>
                </a:solidFill>
              </a:rPr>
              <a:t>The optical node converts RF signals to light pulses over fiber-optic cable. </a:t>
            </a:r>
          </a:p>
          <a:p>
            <a:pPr marL="285750" indent="-285750" algn="l">
              <a:buFont typeface="Arial" panose="020B0604020202020204" pitchFamily="34" charset="0"/>
              <a:buChar char="•"/>
            </a:pPr>
            <a:r>
              <a:rPr lang="en-US" sz="1300" dirty="0">
                <a:solidFill>
                  <a:srgbClr val="000000"/>
                </a:solidFill>
              </a:rPr>
              <a:t>The fiber media enables the signals to travel over long distances to the provider headend where a Cable Modem Termination System (</a:t>
            </a:r>
            <a:r>
              <a:rPr lang="en-US" sz="1300" b="1" dirty="0">
                <a:solidFill>
                  <a:srgbClr val="FF0000"/>
                </a:solidFill>
              </a:rPr>
              <a:t>CMTS</a:t>
            </a:r>
            <a:r>
              <a:rPr lang="en-US" sz="1300" dirty="0">
                <a:solidFill>
                  <a:srgbClr val="000000"/>
                </a:solidFill>
              </a:rPr>
              <a:t>) is located.</a:t>
            </a:r>
          </a:p>
          <a:p>
            <a:pPr marL="285750" indent="-285750" algn="l">
              <a:buFont typeface="Arial" panose="020B0604020202020204" pitchFamily="34" charset="0"/>
              <a:buChar char="•"/>
            </a:pPr>
            <a:r>
              <a:rPr lang="en-US" sz="1300" dirty="0">
                <a:solidFill>
                  <a:srgbClr val="000000"/>
                </a:solidFill>
              </a:rPr>
              <a:t>The headend contains the databases needed to provide internet access while the CMTS is responsible for communicating with the cable modems.</a:t>
            </a:r>
          </a:p>
          <a:p>
            <a:pPr marL="0" indent="0" algn="l"/>
            <a:endParaRPr lang="en-US" sz="1300" dirty="0">
              <a:solidFill>
                <a:srgbClr val="000000"/>
              </a:solidFill>
            </a:endParaRPr>
          </a:p>
        </p:txBody>
      </p:sp>
      <p:sp>
        <p:nvSpPr>
          <p:cNvPr id="7" name="Rectangle 6">
            <a:extLst>
              <a:ext uri="{FF2B5EF4-FFF2-40B4-BE49-F238E27FC236}">
                <a16:creationId xmlns:a16="http://schemas.microsoft.com/office/drawing/2014/main" id="{73802D1E-D89C-43F6-A81E-061DC8778E9D}"/>
              </a:ext>
            </a:extLst>
          </p:cNvPr>
          <p:cNvSpPr/>
          <p:nvPr/>
        </p:nvSpPr>
        <p:spPr>
          <a:xfrm>
            <a:off x="435360" y="4712613"/>
            <a:ext cx="7978587" cy="430887"/>
          </a:xfrm>
          <a:prstGeom prst="rect">
            <a:avLst/>
          </a:prstGeom>
        </p:spPr>
        <p:txBody>
          <a:bodyPr wrap="square">
            <a:spAutoFit/>
          </a:bodyPr>
          <a:lstStyle/>
          <a:p>
            <a:r>
              <a:rPr lang="en-US" sz="1100" b="1" dirty="0">
                <a:solidFill>
                  <a:srgbClr val="000000"/>
                </a:solidFill>
              </a:rPr>
              <a:t>Note</a:t>
            </a:r>
            <a:r>
              <a:rPr lang="en-US" sz="1100" dirty="0">
                <a:solidFill>
                  <a:srgbClr val="000000"/>
                </a:solidFill>
              </a:rPr>
              <a:t>: All the local subscribers share the same cable bandwidth. As more users join the service, available bandwidth may drop below the expected rate.</a:t>
            </a:r>
          </a:p>
        </p:txBody>
      </p:sp>
      <p:pic>
        <p:nvPicPr>
          <p:cNvPr id="5" name="Picture 4">
            <a:extLst>
              <a:ext uri="{FF2B5EF4-FFF2-40B4-BE49-F238E27FC236}">
                <a16:creationId xmlns:a16="http://schemas.microsoft.com/office/drawing/2014/main" id="{61A63708-44D1-4164-B85A-555643D303EA}"/>
              </a:ext>
            </a:extLst>
          </p:cNvPr>
          <p:cNvPicPr>
            <a:picLocks noChangeAspect="1"/>
          </p:cNvPicPr>
          <p:nvPr/>
        </p:nvPicPr>
        <p:blipFill>
          <a:blip r:embed="rId3"/>
          <a:stretch>
            <a:fillRect/>
          </a:stretch>
        </p:blipFill>
        <p:spPr>
          <a:xfrm>
            <a:off x="2091757" y="3391777"/>
            <a:ext cx="4864231" cy="1320836"/>
          </a:xfrm>
          <a:prstGeom prst="rect">
            <a:avLst/>
          </a:prstGeom>
        </p:spPr>
      </p:pic>
    </p:spTree>
    <p:extLst>
      <p:ext uri="{BB962C8B-B14F-4D97-AF65-F5344CB8AC3E}">
        <p14:creationId xmlns:p14="http://schemas.microsoft.com/office/powerpoint/2010/main" val="377096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Optical Fiber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8"/>
            <a:ext cx="7913518" cy="2621311"/>
          </a:xfrm>
        </p:spPr>
        <p:txBody>
          <a:bodyPr/>
          <a:lstStyle/>
          <a:p>
            <a:pPr marL="0" indent="0" algn="l"/>
            <a:r>
              <a:rPr lang="en-US" sz="1800" dirty="0">
                <a:solidFill>
                  <a:srgbClr val="000000"/>
                </a:solidFill>
              </a:rPr>
              <a:t>Many municipalities, cities, and providers install fiber-optic cable to the user location. This is commonly referred to as Fiber to the x (</a:t>
            </a:r>
            <a:r>
              <a:rPr lang="en-US" sz="1800" b="1" dirty="0" err="1">
                <a:solidFill>
                  <a:srgbClr val="FF0000"/>
                </a:solidFill>
              </a:rPr>
              <a:t>FTTx</a:t>
            </a:r>
            <a:r>
              <a:rPr lang="en-US" sz="1800" dirty="0">
                <a:solidFill>
                  <a:srgbClr val="000000"/>
                </a:solidFill>
              </a:rPr>
              <a:t>) and includes the following:</a:t>
            </a:r>
          </a:p>
          <a:p>
            <a:pPr marL="285750" indent="-285750" algn="l">
              <a:buFont typeface="Arial" panose="020B0604020202020204" pitchFamily="34" charset="0"/>
              <a:buChar char="•"/>
            </a:pPr>
            <a:r>
              <a:rPr lang="en-US" sz="1600" b="1" dirty="0">
                <a:solidFill>
                  <a:srgbClr val="000000"/>
                </a:solidFill>
              </a:rPr>
              <a:t>Fiber to the Home (FTTH)</a:t>
            </a:r>
            <a:r>
              <a:rPr lang="en-US" sz="1600" dirty="0">
                <a:solidFill>
                  <a:srgbClr val="000000"/>
                </a:solidFill>
              </a:rPr>
              <a:t> - Fiber reaches the boundary of the residence. </a:t>
            </a:r>
          </a:p>
          <a:p>
            <a:pPr marL="285750" indent="-285750" algn="l">
              <a:buFont typeface="Arial" panose="020B0604020202020204" pitchFamily="34" charset="0"/>
              <a:buChar char="•"/>
            </a:pPr>
            <a:r>
              <a:rPr lang="en-US" sz="1600" b="1" dirty="0">
                <a:solidFill>
                  <a:srgbClr val="000000"/>
                </a:solidFill>
              </a:rPr>
              <a:t>Fiber to the Building (FTTB)</a:t>
            </a:r>
            <a:r>
              <a:rPr lang="en-US" sz="1600" dirty="0">
                <a:solidFill>
                  <a:srgbClr val="000000"/>
                </a:solidFill>
              </a:rPr>
              <a:t> - Fiber reaches the boundary of the building with the final connection to the individual living space being made via alternative means.</a:t>
            </a:r>
          </a:p>
          <a:p>
            <a:pPr marL="285750" indent="-285750" algn="l">
              <a:buFont typeface="Arial" panose="020B0604020202020204" pitchFamily="34" charset="0"/>
              <a:buChar char="•"/>
            </a:pPr>
            <a:r>
              <a:rPr lang="en-US" sz="1600" b="1" dirty="0">
                <a:solidFill>
                  <a:srgbClr val="000000"/>
                </a:solidFill>
              </a:rPr>
              <a:t>Fiber to the Node/Neighborhood (FTTN)</a:t>
            </a:r>
            <a:r>
              <a:rPr lang="en-US" sz="1600" dirty="0">
                <a:solidFill>
                  <a:srgbClr val="000000"/>
                </a:solidFill>
              </a:rPr>
              <a:t> – Optical cabling reaches an optical node that converts optical signals to a format acceptable for twisted pair or coaxial cable to the premise.</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E7D1481B-12CA-40C0-BE3C-C6A0EA5197C0}"/>
              </a:ext>
            </a:extLst>
          </p:cNvPr>
          <p:cNvSpPr/>
          <p:nvPr/>
        </p:nvSpPr>
        <p:spPr>
          <a:xfrm>
            <a:off x="618084" y="3980305"/>
            <a:ext cx="7541289" cy="307777"/>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a:t>
            </a:r>
            <a:r>
              <a:rPr lang="en-US" sz="1400" dirty="0" err="1">
                <a:solidFill>
                  <a:srgbClr val="000000"/>
                </a:solidFill>
              </a:rPr>
              <a:t>FTTx</a:t>
            </a:r>
            <a:r>
              <a:rPr lang="en-US" sz="1400" dirty="0">
                <a:solidFill>
                  <a:srgbClr val="000000"/>
                </a:solidFill>
              </a:rPr>
              <a:t> can deliver the highest bandwidth of all broadband options</a:t>
            </a:r>
            <a:r>
              <a:rPr lang="en-US" sz="1100" dirty="0">
                <a:solidFill>
                  <a:srgbClr val="000000"/>
                </a:solidFill>
              </a:rPr>
              <a:t>.</a:t>
            </a:r>
          </a:p>
        </p:txBody>
      </p:sp>
    </p:spTree>
    <p:extLst>
      <p:ext uri="{BB962C8B-B14F-4D97-AF65-F5344CB8AC3E}">
        <p14:creationId xmlns:p14="http://schemas.microsoft.com/office/powerpoint/2010/main" val="328832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Wireless Internet-Based Broadband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5" y="622169"/>
            <a:ext cx="8345488" cy="3893270"/>
          </a:xfrm>
        </p:spPr>
        <p:txBody>
          <a:bodyPr/>
          <a:lstStyle/>
          <a:p>
            <a:pPr marL="0" indent="0" algn="l"/>
            <a:r>
              <a:rPr lang="en-US" sz="1600" dirty="0">
                <a:solidFill>
                  <a:srgbClr val="000000"/>
                </a:solidFill>
              </a:rPr>
              <a:t>Wireless technology uses the unlicensed radio spectrum to send and receive data.</a:t>
            </a:r>
          </a:p>
          <a:p>
            <a:pPr marL="285750" indent="-285750" algn="l">
              <a:buFont typeface="Arial" panose="020B0604020202020204" pitchFamily="34" charset="0"/>
              <a:buChar char="•"/>
            </a:pPr>
            <a:r>
              <a:rPr lang="en-US" sz="1600" b="1" dirty="0">
                <a:solidFill>
                  <a:srgbClr val="FF0000"/>
                </a:solidFill>
              </a:rPr>
              <a:t>Municipal Wi-Fi </a:t>
            </a:r>
            <a:r>
              <a:rPr lang="en-US" sz="1600" dirty="0">
                <a:solidFill>
                  <a:srgbClr val="000000"/>
                </a:solidFill>
              </a:rPr>
              <a:t>-  Municipal wireless networks are available in many cities providing high-speed internet access for free, or for substantially less than the price of other broadband services.</a:t>
            </a:r>
          </a:p>
          <a:p>
            <a:pPr marL="285750" indent="-285750" algn="l">
              <a:buFont typeface="Arial" panose="020B0604020202020204" pitchFamily="34" charset="0"/>
              <a:buChar char="•"/>
            </a:pPr>
            <a:r>
              <a:rPr lang="en-US" sz="1600" b="1" dirty="0">
                <a:solidFill>
                  <a:srgbClr val="FF0000"/>
                </a:solidFill>
              </a:rPr>
              <a:t>Cellular</a:t>
            </a:r>
            <a:r>
              <a:rPr lang="en-US" sz="1600" dirty="0">
                <a:solidFill>
                  <a:srgbClr val="000000"/>
                </a:solidFill>
              </a:rPr>
              <a:t> – Increasingly used to connect devices to the internet using radio waves to communicate through a nearby mobile phone tower. 3G/4G/5G and Long-Term Evolution (LTE) are cellular technologies.</a:t>
            </a:r>
          </a:p>
          <a:p>
            <a:pPr marL="285750" indent="-285750" algn="l">
              <a:buFont typeface="Arial" panose="020B0604020202020204" pitchFamily="34" charset="0"/>
              <a:buChar char="•"/>
            </a:pPr>
            <a:r>
              <a:rPr lang="en-US" sz="1600" b="1" dirty="0">
                <a:solidFill>
                  <a:srgbClr val="FF0000"/>
                </a:solidFill>
              </a:rPr>
              <a:t>Satellite Internet </a:t>
            </a:r>
            <a:r>
              <a:rPr lang="en-US" sz="1600" dirty="0">
                <a:solidFill>
                  <a:srgbClr val="000000"/>
                </a:solidFill>
              </a:rPr>
              <a:t>- Typically used by rural users or in remote locations where cable and DSL are not available. A router connects to a satellite dish which is pointed to a service provider satellite in Geosynchronous orbit. Trees and heavy rains can impact the satellite signal.</a:t>
            </a:r>
          </a:p>
          <a:p>
            <a:pPr marL="285750" indent="-285750" algn="l">
              <a:buFont typeface="Arial" panose="020B0604020202020204" pitchFamily="34" charset="0"/>
              <a:buChar char="•"/>
            </a:pPr>
            <a:r>
              <a:rPr lang="en-US" sz="1600" b="1" dirty="0">
                <a:solidFill>
                  <a:srgbClr val="FF0000"/>
                </a:solidFill>
              </a:rPr>
              <a:t>WiMAX</a:t>
            </a:r>
            <a:r>
              <a:rPr lang="en-US" sz="1600" dirty="0">
                <a:solidFill>
                  <a:srgbClr val="000000"/>
                </a:solidFill>
              </a:rPr>
              <a:t> - Worldwide Interoperability for Microwave Access (WiMAX) is described in the IEEE standard 802.16 Provides high-speed broadband service with wireless access and provides broad coverage like a cell phone network rather than through small Wi-Fi hotspots.</a:t>
            </a:r>
          </a:p>
        </p:txBody>
      </p:sp>
    </p:spTree>
    <p:extLst>
      <p:ext uri="{BB962C8B-B14F-4D97-AF65-F5344CB8AC3E}">
        <p14:creationId xmlns:p14="http://schemas.microsoft.com/office/powerpoint/2010/main" val="343253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275"/>
            <a:ext cx="6307667" cy="757238"/>
          </a:xfrm>
        </p:spPr>
        <p:txBody>
          <a:bodyPr/>
          <a:lstStyle/>
          <a:p>
            <a:r>
              <a:rPr lang="en-US" sz="1600" dirty="0"/>
              <a:t>Public WAN Infrastructures</a:t>
            </a:r>
            <a:r>
              <a:rPr lang="en-US" dirty="0">
                <a:solidFill>
                  <a:schemeClr val="tx1"/>
                </a:solidFill>
              </a:rPr>
              <a:t/>
            </a:r>
            <a:br>
              <a:rPr lang="en-US" dirty="0">
                <a:solidFill>
                  <a:schemeClr val="tx1"/>
                </a:solidFill>
              </a:rPr>
            </a:br>
            <a:r>
              <a:rPr lang="en-US" dirty="0"/>
              <a:t>Wireless</a:t>
            </a:r>
            <a:endParaRPr lang="en-CA" altLang="en-US" dirty="0">
              <a:solidFill>
                <a:srgbClr val="367187"/>
              </a:solidFill>
              <a:cs typeface="Arial"/>
            </a:endParaRPr>
          </a:p>
        </p:txBody>
      </p:sp>
      <p:sp>
        <p:nvSpPr>
          <p:cNvPr id="13315" name="Content Placeholder 2"/>
          <p:cNvSpPr>
            <a:spLocks noGrp="1"/>
          </p:cNvSpPr>
          <p:nvPr>
            <p:ph idx="1"/>
          </p:nvPr>
        </p:nvSpPr>
        <p:spPr>
          <a:xfrm>
            <a:off x="4798423" y="200297"/>
            <a:ext cx="4345577" cy="4665320"/>
          </a:xfrm>
        </p:spPr>
        <p:txBody>
          <a:bodyPr/>
          <a:lstStyle/>
          <a:p>
            <a:pPr marL="169545" indent="-169545"/>
            <a:r>
              <a:rPr lang="en-US" altLang="en-US" dirty="0">
                <a:cs typeface="Arial"/>
              </a:rPr>
              <a:t>Until recently, one limitation of wireless access has been the need to be within the local transmission range (typically less than 100 feet) of a wireless router or a wireless modem.  The following new developments are changing this:</a:t>
            </a:r>
          </a:p>
          <a:p>
            <a:pPr marL="358140" lvl="1" indent="-169545"/>
            <a:r>
              <a:rPr lang="en-US" altLang="en-US" dirty="0">
                <a:cs typeface="Arial"/>
              </a:rPr>
              <a:t>Municipal Wi-Fi – Many cities have begun setting up municipal wireless networks for free or for substantially less than broadband.</a:t>
            </a:r>
          </a:p>
          <a:p>
            <a:pPr marL="358140" lvl="1" indent="-169545"/>
            <a:r>
              <a:rPr lang="en-US" altLang="en-US" dirty="0">
                <a:cs typeface="Arial"/>
              </a:rPr>
              <a:t>WiMAX (IEEE 802.16) – Worldwide Interoperability for Microwave Access (WiMAX) is a new high-speed broadband technology that is just beginning to come into use.  WiMAX provides broad coverage similar to a cell phone network rather than through Wi-Fi hotspots.  WiMAX operates similar to Wi-Fi, but at higher speeds and over longer distances</a:t>
            </a:r>
            <a:r>
              <a:rPr lang="en-US" altLang="en-US" dirty="0" smtClean="0">
                <a:cs typeface="Arial"/>
              </a:rPr>
              <a:t>. </a:t>
            </a:r>
            <a:r>
              <a:rPr lang="en-US" dirty="0"/>
              <a:t>and for a greater number of users. </a:t>
            </a:r>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2" name="Picture 1"/>
          <p:cNvPicPr>
            <a:picLocks noChangeAspect="1"/>
          </p:cNvPicPr>
          <p:nvPr/>
        </p:nvPicPr>
        <p:blipFill>
          <a:blip r:embed="rId3"/>
          <a:stretch>
            <a:fillRect/>
          </a:stretch>
        </p:blipFill>
        <p:spPr>
          <a:xfrm>
            <a:off x="138431" y="949259"/>
            <a:ext cx="4521560" cy="3244981"/>
          </a:xfrm>
          <a:prstGeom prst="rect">
            <a:avLst/>
          </a:prstGeom>
        </p:spPr>
      </p:pic>
      <p:sp>
        <p:nvSpPr>
          <p:cNvPr id="5" name="Rechthoek 4"/>
          <p:cNvSpPr/>
          <p:nvPr/>
        </p:nvSpPr>
        <p:spPr>
          <a:xfrm>
            <a:off x="2039723" y="4344986"/>
            <a:ext cx="954107" cy="369332"/>
          </a:xfrm>
          <a:prstGeom prst="rect">
            <a:avLst/>
          </a:prstGeom>
        </p:spPr>
        <p:txBody>
          <a:bodyPr wrap="none">
            <a:spAutoFit/>
          </a:bodyPr>
          <a:lstStyle/>
          <a:p>
            <a:r>
              <a:rPr lang="en-US" altLang="en-US" dirty="0">
                <a:cs typeface="Arial"/>
              </a:rPr>
              <a:t>WiMAX</a:t>
            </a:r>
            <a:endParaRPr lang="nl-BE" dirty="0"/>
          </a:p>
        </p:txBody>
      </p:sp>
    </p:spTree>
    <p:extLst>
      <p:ext uri="{BB962C8B-B14F-4D97-AF65-F5344CB8AC3E}">
        <p14:creationId xmlns:p14="http://schemas.microsoft.com/office/powerpoint/2010/main" val="3823481504"/>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275"/>
            <a:ext cx="6307667" cy="757238"/>
          </a:xfrm>
        </p:spPr>
        <p:txBody>
          <a:bodyPr/>
          <a:lstStyle/>
          <a:p>
            <a:r>
              <a:rPr lang="en-US" sz="1600" dirty="0"/>
              <a:t>Public WAN Infrastructures</a:t>
            </a:r>
            <a:r>
              <a:rPr lang="en-US" dirty="0">
                <a:solidFill>
                  <a:schemeClr val="tx1"/>
                </a:solidFill>
              </a:rPr>
              <a:t/>
            </a:r>
            <a:br>
              <a:rPr lang="en-US" dirty="0">
                <a:solidFill>
                  <a:schemeClr val="tx1"/>
                </a:solidFill>
              </a:rPr>
            </a:br>
            <a:r>
              <a:rPr lang="en-US" dirty="0"/>
              <a:t>Wireless (Cont.)</a:t>
            </a:r>
            <a:endParaRPr lang="en-CA" altLang="en-US" dirty="0">
              <a:solidFill>
                <a:srgbClr val="367187"/>
              </a:solidFill>
              <a:cs typeface="Arial"/>
            </a:endParaRPr>
          </a:p>
        </p:txBody>
      </p:sp>
      <p:sp>
        <p:nvSpPr>
          <p:cNvPr id="13315" name="Content Placeholder 2"/>
          <p:cNvSpPr>
            <a:spLocks noGrp="1"/>
          </p:cNvSpPr>
          <p:nvPr>
            <p:ph idx="1"/>
          </p:nvPr>
        </p:nvSpPr>
        <p:spPr>
          <a:xfrm>
            <a:off x="4824549" y="41275"/>
            <a:ext cx="4151671" cy="4824341"/>
          </a:xfrm>
        </p:spPr>
        <p:txBody>
          <a:bodyPr/>
          <a:lstStyle/>
          <a:p>
            <a:pPr marL="358140" lvl="1" indent="-169545"/>
            <a:r>
              <a:rPr lang="en-US" altLang="en-US" dirty="0">
                <a:cs typeface="Arial"/>
              </a:rPr>
              <a:t>WiMAX uses a network of WiMAX towers that are similar to cell phone towers.  Subscribers must be within 30 miles of a tower. </a:t>
            </a:r>
            <a:r>
              <a:rPr lang="en-US" dirty="0" smtClean="0"/>
              <a:t>They </a:t>
            </a:r>
            <a:r>
              <a:rPr lang="en-US" dirty="0"/>
              <a:t>also need some type of WiMAX receiver and a special encryption code to get access to the base station. </a:t>
            </a:r>
            <a:endParaRPr lang="en-US" altLang="en-US" dirty="0">
              <a:cs typeface="Arial"/>
            </a:endParaRPr>
          </a:p>
          <a:p>
            <a:pPr marL="358140" lvl="1" indent="-169545"/>
            <a:endParaRPr lang="en-US" dirty="0"/>
          </a:p>
          <a:p>
            <a:pPr marL="358140" lvl="1" indent="-169545"/>
            <a:r>
              <a:rPr lang="en-US" altLang="en-US" dirty="0">
                <a:cs typeface="Arial"/>
              </a:rPr>
              <a:t>Satellite Internet – Typically used by rural users where cable and DSL are not available.  A VSAT provides two-way (upload and download) data communications.  The upload speed is about one-tenth of the 500 kb/s download speed.  Cable and DSL have higher download speeds, but satellite systems are about 10 times faster than analog modems. </a:t>
            </a:r>
            <a:endParaRPr lang="en-US" altLang="en-US" dirty="0" smtClean="0">
              <a:cs typeface="Arial"/>
            </a:endParaRPr>
          </a:p>
          <a:p>
            <a:pPr marL="358140" lvl="1" indent="-169545"/>
            <a:r>
              <a:rPr lang="en-US" dirty="0"/>
              <a:t>To access satellite Internet services, subscribers need a satellite dish, two modems (uplink and downlink), and coaxial cables between the dish and the modem.</a:t>
            </a:r>
            <a:endParaRPr lang="en-US" altLang="en-US" dirty="0">
              <a:cs typeface="Arial"/>
            </a:endParaRPr>
          </a:p>
          <a:p>
            <a:pPr marL="358140" lvl="1" indent="-169545"/>
            <a:endParaRPr lang="en-US" altLang="en-US" dirty="0">
              <a:cs typeface="Arial"/>
            </a:endParaRPr>
          </a:p>
          <a:p>
            <a:pPr marL="169545" indent="-169545"/>
            <a:endParaRPr lang="en-US" altLang="en-US" dirty="0">
              <a:cs typeface="Arial"/>
            </a:endParaRPr>
          </a:p>
          <a:p>
            <a:pPr marL="169545" indent="-169545"/>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2" name="Picture 1"/>
          <p:cNvPicPr>
            <a:picLocks noChangeAspect="1"/>
          </p:cNvPicPr>
          <p:nvPr/>
        </p:nvPicPr>
        <p:blipFill>
          <a:blip r:embed="rId3"/>
          <a:stretch>
            <a:fillRect/>
          </a:stretch>
        </p:blipFill>
        <p:spPr>
          <a:xfrm>
            <a:off x="167779" y="949259"/>
            <a:ext cx="4521560" cy="3244981"/>
          </a:xfrm>
          <a:prstGeom prst="rect">
            <a:avLst/>
          </a:prstGeom>
        </p:spPr>
      </p:pic>
      <p:sp>
        <p:nvSpPr>
          <p:cNvPr id="3" name="Rechthoek 2"/>
          <p:cNvSpPr/>
          <p:nvPr/>
        </p:nvSpPr>
        <p:spPr>
          <a:xfrm>
            <a:off x="2039723" y="4344986"/>
            <a:ext cx="954107" cy="369332"/>
          </a:xfrm>
          <a:prstGeom prst="rect">
            <a:avLst/>
          </a:prstGeom>
        </p:spPr>
        <p:txBody>
          <a:bodyPr wrap="none">
            <a:spAutoFit/>
          </a:bodyPr>
          <a:lstStyle/>
          <a:p>
            <a:r>
              <a:rPr lang="en-US" altLang="en-US" dirty="0">
                <a:cs typeface="Arial"/>
              </a:rPr>
              <a:t>WiMAX</a:t>
            </a:r>
            <a:endParaRPr lang="nl-BE" dirty="0"/>
          </a:p>
        </p:txBody>
      </p:sp>
    </p:spTree>
    <p:extLst>
      <p:ext uri="{BB962C8B-B14F-4D97-AF65-F5344CB8AC3E}">
        <p14:creationId xmlns:p14="http://schemas.microsoft.com/office/powerpoint/2010/main" val="180756561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275"/>
            <a:ext cx="4689447" cy="757238"/>
          </a:xfrm>
        </p:spPr>
        <p:txBody>
          <a:bodyPr/>
          <a:lstStyle/>
          <a:p>
            <a:r>
              <a:rPr lang="en-US" sz="1600" dirty="0"/>
              <a:t>Public WAN Infrastructures</a:t>
            </a:r>
            <a:r>
              <a:rPr lang="en-US" dirty="0">
                <a:solidFill>
                  <a:schemeClr val="tx1"/>
                </a:solidFill>
              </a:rPr>
              <a:t/>
            </a:r>
            <a:br>
              <a:rPr lang="en-US" dirty="0">
                <a:solidFill>
                  <a:schemeClr val="tx1"/>
                </a:solidFill>
              </a:rPr>
            </a:br>
            <a:r>
              <a:rPr lang="en-US" dirty="0"/>
              <a:t>3G/4G Cellular</a:t>
            </a:r>
            <a:endParaRPr lang="en-CA" altLang="en-US" dirty="0">
              <a:solidFill>
                <a:srgbClr val="367187"/>
              </a:solidFill>
              <a:cs typeface="Arial"/>
            </a:endParaRPr>
          </a:p>
        </p:txBody>
      </p:sp>
      <p:sp>
        <p:nvSpPr>
          <p:cNvPr id="13315" name="Content Placeholder 2"/>
          <p:cNvSpPr>
            <a:spLocks noGrp="1"/>
          </p:cNvSpPr>
          <p:nvPr>
            <p:ph idx="1"/>
          </p:nvPr>
        </p:nvSpPr>
        <p:spPr>
          <a:xfrm>
            <a:off x="4976993" y="488119"/>
            <a:ext cx="4093827" cy="4125825"/>
          </a:xfrm>
        </p:spPr>
        <p:txBody>
          <a:bodyPr/>
          <a:lstStyle/>
          <a:p>
            <a:pPr marL="169545" indent="-169545"/>
            <a:r>
              <a:rPr lang="en-US" altLang="en-US" dirty="0">
                <a:cs typeface="Arial"/>
              </a:rPr>
              <a:t>Increasingly, cellular service is another wireless WAN technology being used to connect users and remote locations where no other WAN access technology is available.</a:t>
            </a:r>
          </a:p>
          <a:p>
            <a:pPr marL="169545" indent="-169545"/>
            <a:r>
              <a:rPr lang="en-US" altLang="en-US" dirty="0">
                <a:cs typeface="Arial"/>
              </a:rPr>
              <a:t>Phones, tablet computers, laptops, and even some routers can communicate through to the Internet using cellular technology. </a:t>
            </a:r>
          </a:p>
          <a:p>
            <a:pPr marL="169545" indent="-169545"/>
            <a:r>
              <a:rPr lang="en-US" altLang="en-US" dirty="0">
                <a:cs typeface="Arial"/>
              </a:rPr>
              <a:t>These devices use radio waves to communicate through a nearby mobile phone tower.  The device has a small radio antenna, and the provider has a much larger antenna sitting at the top of the tower somewhere within miles of the phone.</a:t>
            </a:r>
          </a:p>
          <a:p>
            <a:pPr marL="0" indent="0">
              <a:buNone/>
            </a:pPr>
            <a:endParaRPr lang="en-US" altLang="en-US" dirty="0">
              <a:cs typeface="Arial"/>
            </a:endParaRPr>
          </a:p>
          <a:p>
            <a:pPr marL="169545" indent="-169545"/>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3" name="Picture 2"/>
          <p:cNvPicPr>
            <a:picLocks noChangeAspect="1"/>
          </p:cNvPicPr>
          <p:nvPr/>
        </p:nvPicPr>
        <p:blipFill>
          <a:blip r:embed="rId3"/>
          <a:stretch>
            <a:fillRect/>
          </a:stretch>
        </p:blipFill>
        <p:spPr>
          <a:xfrm>
            <a:off x="124262" y="798513"/>
            <a:ext cx="4852731" cy="2262887"/>
          </a:xfrm>
          <a:prstGeom prst="rect">
            <a:avLst/>
          </a:prstGeom>
        </p:spPr>
      </p:pic>
      <p:sp>
        <p:nvSpPr>
          <p:cNvPr id="6" name="Content Placeholder 2"/>
          <p:cNvSpPr txBox="1">
            <a:spLocks/>
          </p:cNvSpPr>
          <p:nvPr/>
        </p:nvSpPr>
        <p:spPr bwMode="auto">
          <a:xfrm>
            <a:off x="124262" y="3239795"/>
            <a:ext cx="4622680" cy="137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69545" indent="-169545"/>
            <a:r>
              <a:rPr lang="en-US" altLang="en-US" sz="1200" dirty="0">
                <a:cs typeface="Arial"/>
              </a:rPr>
              <a:t>There are two common cellular industry terms:</a:t>
            </a:r>
          </a:p>
          <a:p>
            <a:pPr marL="358457" lvl="1" indent="-169545"/>
            <a:r>
              <a:rPr lang="en-US" altLang="en-US" sz="1200" dirty="0">
                <a:cs typeface="Arial"/>
              </a:rPr>
              <a:t>3G/4G Wireless – Abbreviation for 3</a:t>
            </a:r>
            <a:r>
              <a:rPr lang="en-US" altLang="en-US" sz="1200" baseline="30000" dirty="0">
                <a:cs typeface="Arial"/>
              </a:rPr>
              <a:t>rd</a:t>
            </a:r>
            <a:r>
              <a:rPr lang="en-US" altLang="en-US" sz="1200" dirty="0">
                <a:cs typeface="Arial"/>
              </a:rPr>
              <a:t> and 4</a:t>
            </a:r>
            <a:r>
              <a:rPr lang="en-US" altLang="en-US" sz="1200" baseline="30000" dirty="0">
                <a:cs typeface="Arial"/>
              </a:rPr>
              <a:t>th</a:t>
            </a:r>
            <a:r>
              <a:rPr lang="en-US" altLang="en-US" sz="1200" dirty="0">
                <a:cs typeface="Arial"/>
              </a:rPr>
              <a:t> generation cellular access.  </a:t>
            </a:r>
          </a:p>
          <a:p>
            <a:pPr marL="358457" lvl="1" indent="-169545"/>
            <a:r>
              <a:rPr lang="en-US" altLang="en-US" sz="1200" dirty="0">
                <a:cs typeface="Arial"/>
              </a:rPr>
              <a:t>Long-Term Evolution (LTE) – Refers to a newer and faster technology and is considered to be part of the fourth generation (4G) technology.</a:t>
            </a:r>
          </a:p>
          <a:p>
            <a:pPr lvl="1"/>
            <a:endParaRPr lang="en-US" altLang="en-US" dirty="0">
              <a:cs typeface="Arial"/>
            </a:endParaRPr>
          </a:p>
          <a:p>
            <a:pPr lvl="1"/>
            <a:endParaRPr lang="en-US" altLang="en-US" dirty="0">
              <a:cs typeface="Arial"/>
            </a:endParaRPr>
          </a:p>
          <a:p>
            <a:pPr lvl="1"/>
            <a:endParaRPr lang="en-US" altLang="en-US" dirty="0">
              <a:cs typeface="Arial"/>
            </a:endParaRPr>
          </a:p>
          <a:p>
            <a:pPr lvl="1"/>
            <a:endParaRPr lang="en-US" altLang="en-US" dirty="0">
              <a:cs typeface="Arial"/>
            </a:endParaRPr>
          </a:p>
        </p:txBody>
      </p:sp>
    </p:spTree>
    <p:extLst>
      <p:ext uri="{BB962C8B-B14F-4D97-AF65-F5344CB8AC3E}">
        <p14:creationId xmlns:p14="http://schemas.microsoft.com/office/powerpoint/2010/main" val="17002046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132486962"/>
              </p:ext>
            </p:extLst>
          </p:nvPr>
        </p:nvGraphicFramePr>
        <p:xfrm>
          <a:off x="455999" y="1147358"/>
          <a:ext cx="8229418" cy="2546491"/>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Purpose of WANs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491137">
                <a:tc>
                  <a:txBody>
                    <a:bodyPr/>
                    <a:lstStyle/>
                    <a:p>
                      <a:pPr algn="ctr"/>
                      <a:r>
                        <a:rPr lang="en-US" sz="1100" dirty="0"/>
                        <a:t>7.2.9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WAN Operations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Traditional WAN Connectivity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7.4.5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Modern WAN Connectivity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7.5.11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Research Broadband Internet Access Options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65634517"/>
                  </a:ext>
                </a:extLst>
              </a:tr>
              <a:tr h="350784">
                <a:tc>
                  <a:txBody>
                    <a:bodyPr/>
                    <a:lstStyle/>
                    <a:p>
                      <a:pPr algn="ctr"/>
                      <a:r>
                        <a:rPr lang="en-US" sz="1100" dirty="0"/>
                        <a:t>7.6.1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WAN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VPN Technology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8981" y="731837"/>
            <a:ext cx="8946037" cy="3940647"/>
          </a:xfrm>
        </p:spPr>
        <p:txBody>
          <a:bodyPr/>
          <a:lstStyle/>
          <a:p>
            <a:pPr marL="0" indent="0" algn="l"/>
            <a:r>
              <a:rPr lang="en-US" sz="1400" b="1" dirty="0">
                <a:solidFill>
                  <a:srgbClr val="FF0000"/>
                </a:solidFill>
              </a:rPr>
              <a:t>VPNs</a:t>
            </a:r>
            <a:r>
              <a:rPr lang="en-US" sz="1400" dirty="0">
                <a:solidFill>
                  <a:srgbClr val="000000"/>
                </a:solidFill>
              </a:rPr>
              <a:t> </a:t>
            </a:r>
            <a:r>
              <a:rPr lang="en-US" sz="1400" dirty="0" smtClean="0">
                <a:solidFill>
                  <a:srgbClr val="000000"/>
                </a:solidFill>
              </a:rPr>
              <a:t>(</a:t>
            </a:r>
            <a:r>
              <a:rPr lang="en-US" sz="1400" dirty="0" err="1" smtClean="0">
                <a:solidFill>
                  <a:srgbClr val="000000"/>
                </a:solidFill>
              </a:rPr>
              <a:t>zie</a:t>
            </a:r>
            <a:r>
              <a:rPr lang="en-US" sz="1400" dirty="0" smtClean="0">
                <a:solidFill>
                  <a:srgbClr val="000000"/>
                </a:solidFill>
              </a:rPr>
              <a:t> </a:t>
            </a:r>
            <a:r>
              <a:rPr lang="en-US" sz="1400" dirty="0" err="1" smtClean="0">
                <a:solidFill>
                  <a:srgbClr val="000000"/>
                </a:solidFill>
              </a:rPr>
              <a:t>ook</a:t>
            </a:r>
            <a:r>
              <a:rPr lang="en-US" sz="1400" dirty="0" smtClean="0">
                <a:solidFill>
                  <a:srgbClr val="000000"/>
                </a:solidFill>
              </a:rPr>
              <a:t> </a:t>
            </a:r>
            <a:r>
              <a:rPr lang="en-US" sz="1400" dirty="0" err="1" smtClean="0">
                <a:solidFill>
                  <a:srgbClr val="000000"/>
                </a:solidFill>
              </a:rPr>
              <a:t>hoofdstuk</a:t>
            </a:r>
            <a:r>
              <a:rPr lang="en-US" sz="1400" dirty="0" smtClean="0">
                <a:solidFill>
                  <a:srgbClr val="000000"/>
                </a:solidFill>
              </a:rPr>
              <a:t> 8) can </a:t>
            </a:r>
            <a:r>
              <a:rPr lang="en-US" sz="1400" dirty="0">
                <a:solidFill>
                  <a:srgbClr val="000000"/>
                </a:solidFill>
              </a:rPr>
              <a:t>be used to address security concerns incurred when a remote office worker uses broadband services to access the corporate WAN over the internet.</a:t>
            </a:r>
          </a:p>
          <a:p>
            <a:pPr marL="0" indent="0" algn="l"/>
            <a:r>
              <a:rPr lang="en-US" sz="1400" dirty="0">
                <a:solidFill>
                  <a:srgbClr val="000000"/>
                </a:solidFill>
              </a:rPr>
              <a:t>A VPN is an </a:t>
            </a:r>
            <a:r>
              <a:rPr lang="en-US" sz="1400" b="1" dirty="0">
                <a:solidFill>
                  <a:srgbClr val="000000"/>
                </a:solidFill>
              </a:rPr>
              <a:t>encrypted connection between private networks over a public network</a:t>
            </a:r>
            <a:r>
              <a:rPr lang="en-US" sz="1400" dirty="0">
                <a:solidFill>
                  <a:srgbClr val="000000"/>
                </a:solidFill>
              </a:rPr>
              <a:t>. </a:t>
            </a:r>
            <a:r>
              <a:rPr lang="en-US" sz="1400" b="1" dirty="0">
                <a:solidFill>
                  <a:srgbClr val="000000"/>
                </a:solidFill>
              </a:rPr>
              <a:t>VPN tunnels </a:t>
            </a:r>
            <a:r>
              <a:rPr lang="en-US" sz="1400" dirty="0">
                <a:solidFill>
                  <a:srgbClr val="000000"/>
                </a:solidFill>
              </a:rPr>
              <a:t>are routed through the internet from the private network of the company to the remote site or employee host.</a:t>
            </a:r>
          </a:p>
          <a:p>
            <a:pPr marL="0" indent="0" algn="l"/>
            <a:r>
              <a:rPr lang="en-US" sz="1400" dirty="0">
                <a:solidFill>
                  <a:srgbClr val="000000"/>
                </a:solidFill>
              </a:rPr>
              <a:t>There are several benefits to using VPN:</a:t>
            </a:r>
          </a:p>
          <a:p>
            <a:pPr marL="285750" indent="-285750" algn="l">
              <a:buFont typeface="Arial" panose="020B0604020202020204" pitchFamily="34" charset="0"/>
              <a:buChar char="•"/>
            </a:pPr>
            <a:r>
              <a:rPr lang="en-US" sz="1400" b="1" dirty="0">
                <a:solidFill>
                  <a:srgbClr val="000000"/>
                </a:solidFill>
              </a:rPr>
              <a:t>Cost savings </a:t>
            </a:r>
            <a:r>
              <a:rPr lang="en-US" sz="1400" dirty="0">
                <a:solidFill>
                  <a:srgbClr val="000000"/>
                </a:solidFill>
              </a:rPr>
              <a:t>- Eliminates expensive, dedicated WAN links and modem banks.</a:t>
            </a:r>
          </a:p>
          <a:p>
            <a:pPr marL="285750" indent="-285750" algn="l">
              <a:buFont typeface="Arial" panose="020B0604020202020204" pitchFamily="34" charset="0"/>
              <a:buChar char="•"/>
            </a:pPr>
            <a:r>
              <a:rPr lang="en-US" sz="1400" b="1" dirty="0">
                <a:solidFill>
                  <a:srgbClr val="000000"/>
                </a:solidFill>
              </a:rPr>
              <a:t>Security</a:t>
            </a:r>
            <a:r>
              <a:rPr lang="en-US" sz="1400" dirty="0">
                <a:solidFill>
                  <a:srgbClr val="000000"/>
                </a:solidFill>
              </a:rPr>
              <a:t> - Advanced encryption and authentication protocols protect data from unauthorized access.</a:t>
            </a:r>
          </a:p>
          <a:p>
            <a:pPr marL="285750" indent="-285750" algn="l">
              <a:buFont typeface="Arial" panose="020B0604020202020204" pitchFamily="34" charset="0"/>
              <a:buChar char="•"/>
            </a:pPr>
            <a:r>
              <a:rPr lang="en-US" sz="1400" b="1" dirty="0">
                <a:solidFill>
                  <a:srgbClr val="000000"/>
                </a:solidFill>
              </a:rPr>
              <a:t>Scalability</a:t>
            </a:r>
            <a:r>
              <a:rPr lang="en-US" sz="1400" dirty="0">
                <a:solidFill>
                  <a:srgbClr val="000000"/>
                </a:solidFill>
              </a:rPr>
              <a:t> - Corporations can add large amounts of capacity without adding significant infrastructure.</a:t>
            </a:r>
          </a:p>
          <a:p>
            <a:pPr marL="285750" indent="-285750" algn="l">
              <a:buFont typeface="Arial" panose="020B0604020202020204" pitchFamily="34" charset="0"/>
              <a:buChar char="•"/>
            </a:pPr>
            <a:r>
              <a:rPr lang="en-US" sz="1400" b="1" dirty="0">
                <a:solidFill>
                  <a:srgbClr val="000000"/>
                </a:solidFill>
              </a:rPr>
              <a:t>Compatibility with broadband technology </a:t>
            </a:r>
            <a:r>
              <a:rPr lang="en-US" sz="1400" dirty="0">
                <a:solidFill>
                  <a:srgbClr val="000000"/>
                </a:solidFill>
              </a:rPr>
              <a:t>- Supported by broadband service providers such as DSL and cable.</a:t>
            </a:r>
          </a:p>
          <a:p>
            <a:pPr marL="0" indent="0" algn="l"/>
            <a:r>
              <a:rPr lang="en-US" sz="1400" dirty="0">
                <a:solidFill>
                  <a:srgbClr val="000000"/>
                </a:solidFill>
              </a:rPr>
              <a:t>VPNs are commonly implemented as the following:</a:t>
            </a:r>
          </a:p>
          <a:p>
            <a:pPr marL="285750" indent="-285750" algn="l">
              <a:buFont typeface="Arial" panose="020B0604020202020204" pitchFamily="34" charset="0"/>
              <a:buChar char="•"/>
            </a:pPr>
            <a:r>
              <a:rPr lang="en-US" sz="1400" b="1" dirty="0">
                <a:solidFill>
                  <a:srgbClr val="FF0000"/>
                </a:solidFill>
              </a:rPr>
              <a:t>Site-to-site VPN </a:t>
            </a:r>
            <a:r>
              <a:rPr lang="en-US" sz="1400" dirty="0">
                <a:solidFill>
                  <a:srgbClr val="000000"/>
                </a:solidFill>
              </a:rPr>
              <a:t>- VPN settings are configured on routers. Clients are </a:t>
            </a:r>
            <a:r>
              <a:rPr lang="en-US" sz="1400" b="1" dirty="0">
                <a:solidFill>
                  <a:srgbClr val="000000"/>
                </a:solidFill>
              </a:rPr>
              <a:t>unaware</a:t>
            </a:r>
            <a:r>
              <a:rPr lang="en-US" sz="1400" dirty="0">
                <a:solidFill>
                  <a:srgbClr val="000000"/>
                </a:solidFill>
              </a:rPr>
              <a:t> that their data is being encrypted.</a:t>
            </a:r>
          </a:p>
          <a:p>
            <a:pPr marL="285750" indent="-285750" algn="l">
              <a:buFont typeface="Arial" panose="020B0604020202020204" pitchFamily="34" charset="0"/>
              <a:buChar char="•"/>
            </a:pPr>
            <a:r>
              <a:rPr lang="en-US" sz="1400" b="1" dirty="0">
                <a:solidFill>
                  <a:srgbClr val="FF0000"/>
                </a:solidFill>
              </a:rPr>
              <a:t>Remote Access </a:t>
            </a:r>
            <a:r>
              <a:rPr lang="en-US" sz="1400" dirty="0">
                <a:solidFill>
                  <a:srgbClr val="000000"/>
                </a:solidFill>
              </a:rPr>
              <a:t>- The user is </a:t>
            </a:r>
            <a:r>
              <a:rPr lang="en-US" sz="1400" b="1" dirty="0">
                <a:solidFill>
                  <a:srgbClr val="000000"/>
                </a:solidFill>
              </a:rPr>
              <a:t>aware</a:t>
            </a:r>
            <a:r>
              <a:rPr lang="en-US" sz="1400" dirty="0">
                <a:solidFill>
                  <a:srgbClr val="000000"/>
                </a:solidFill>
              </a:rPr>
              <a:t> and initiates remote access connection. For example, using HTTPS in a browser to connect to your bank. Alternatively, the user can run VPN client software on their host to connect to and authenticate with the destination device.</a:t>
            </a:r>
          </a:p>
          <a:p>
            <a:pPr marL="0" indent="0" algn="l"/>
            <a:endParaRPr lang="en-US" sz="12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0325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ISP Connectivity Options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5078" y="731837"/>
            <a:ext cx="5685769" cy="3940647"/>
          </a:xfrm>
        </p:spPr>
        <p:txBody>
          <a:bodyPr/>
          <a:lstStyle/>
          <a:p>
            <a:pPr marL="0" indent="0" algn="l"/>
            <a:r>
              <a:rPr lang="en-US" sz="1400" dirty="0">
                <a:solidFill>
                  <a:srgbClr val="000000"/>
                </a:solidFill>
              </a:rPr>
              <a:t>There are different ways an organization can connect to an ISP. The choice depends on the needs and budget of the organization.</a:t>
            </a:r>
          </a:p>
          <a:p>
            <a:pPr marL="285750" indent="-285750" algn="l">
              <a:buFont typeface="Arial" panose="020B0604020202020204" pitchFamily="34" charset="0"/>
              <a:buChar char="•"/>
            </a:pPr>
            <a:r>
              <a:rPr lang="en-US" sz="1400" b="1" dirty="0">
                <a:solidFill>
                  <a:srgbClr val="000000"/>
                </a:solidFill>
              </a:rPr>
              <a:t>Single-homed</a:t>
            </a:r>
            <a:r>
              <a:rPr lang="en-US" sz="1400" dirty="0">
                <a:solidFill>
                  <a:srgbClr val="000000"/>
                </a:solidFill>
              </a:rPr>
              <a:t> –Single connection to the ISP using one link. Provides no redundancy and is the least expensive solution.</a:t>
            </a:r>
          </a:p>
          <a:p>
            <a:pPr marL="285750" indent="-285750" algn="l">
              <a:buFont typeface="Arial" panose="020B0604020202020204" pitchFamily="34" charset="0"/>
              <a:buChar char="•"/>
            </a:pPr>
            <a:r>
              <a:rPr lang="en-US" sz="1400" b="1" dirty="0">
                <a:solidFill>
                  <a:srgbClr val="000000"/>
                </a:solidFill>
              </a:rPr>
              <a:t>Dual-homed</a:t>
            </a:r>
            <a:r>
              <a:rPr lang="en-US" sz="1400" dirty="0">
                <a:solidFill>
                  <a:srgbClr val="000000"/>
                </a:solidFill>
              </a:rPr>
              <a:t> - Connects to the same ISP using two links. Provides both redundancy and load balancing. However, the organization loses internet connectivity if the ISP experiences an outage.</a:t>
            </a:r>
          </a:p>
          <a:p>
            <a:pPr marL="285750" indent="-285750" algn="l">
              <a:buFont typeface="Arial" panose="020B0604020202020204" pitchFamily="34" charset="0"/>
              <a:buChar char="•"/>
            </a:pPr>
            <a:r>
              <a:rPr lang="en-US" sz="1400" b="1" dirty="0">
                <a:solidFill>
                  <a:srgbClr val="000000"/>
                </a:solidFill>
              </a:rPr>
              <a:t>Multihomed</a:t>
            </a:r>
            <a:r>
              <a:rPr lang="en-US" sz="1400" dirty="0">
                <a:solidFill>
                  <a:srgbClr val="000000"/>
                </a:solidFill>
              </a:rPr>
              <a:t> -The client connects to two different ISPs. This design provides increased redundancy and enables load-balancing, but it can be expensive.</a:t>
            </a:r>
          </a:p>
          <a:p>
            <a:pPr marL="285750" indent="-285750" algn="l">
              <a:buFont typeface="Arial" panose="020B0604020202020204" pitchFamily="34" charset="0"/>
              <a:buChar char="•"/>
            </a:pPr>
            <a:r>
              <a:rPr lang="en-US" sz="1400" b="1" dirty="0">
                <a:solidFill>
                  <a:srgbClr val="000000"/>
                </a:solidFill>
              </a:rPr>
              <a:t>Dual-multihomed</a:t>
            </a:r>
            <a:r>
              <a:rPr lang="en-US" sz="1400" dirty="0">
                <a:solidFill>
                  <a:srgbClr val="000000"/>
                </a:solidFill>
              </a:rPr>
              <a:t> - Dual-multihomed is the most resilient topology of the four shown. The client connects with redundant links to multiple ISPs. This topology provides the most redundancy possible. It is the most expensive option of the four.</a:t>
            </a:r>
          </a:p>
        </p:txBody>
      </p:sp>
      <p:pic>
        <p:nvPicPr>
          <p:cNvPr id="2" name="Picture 1">
            <a:extLst>
              <a:ext uri="{FF2B5EF4-FFF2-40B4-BE49-F238E27FC236}">
                <a16:creationId xmlns:a16="http://schemas.microsoft.com/office/drawing/2014/main" id="{34BF267B-7845-4111-91FD-FA6958B413EC}"/>
              </a:ext>
            </a:extLst>
          </p:cNvPr>
          <p:cNvPicPr>
            <a:picLocks noChangeAspect="1"/>
          </p:cNvPicPr>
          <p:nvPr/>
        </p:nvPicPr>
        <p:blipFill>
          <a:blip r:embed="rId3"/>
          <a:stretch>
            <a:fillRect/>
          </a:stretch>
        </p:blipFill>
        <p:spPr>
          <a:xfrm>
            <a:off x="6239436" y="3197001"/>
            <a:ext cx="2549826" cy="1532683"/>
          </a:xfrm>
          <a:prstGeom prst="rect">
            <a:avLst/>
          </a:prstGeom>
        </p:spPr>
      </p:pic>
      <p:pic>
        <p:nvPicPr>
          <p:cNvPr id="5" name="Picture 4">
            <a:extLst>
              <a:ext uri="{FF2B5EF4-FFF2-40B4-BE49-F238E27FC236}">
                <a16:creationId xmlns:a16="http://schemas.microsoft.com/office/drawing/2014/main" id="{9A4575AE-6A3C-408D-AFA5-1C7FC1F8C805}"/>
              </a:ext>
            </a:extLst>
          </p:cNvPr>
          <p:cNvPicPr>
            <a:picLocks noChangeAspect="1"/>
          </p:cNvPicPr>
          <p:nvPr/>
        </p:nvPicPr>
        <p:blipFill>
          <a:blip r:embed="rId4"/>
          <a:stretch>
            <a:fillRect/>
          </a:stretch>
        </p:blipFill>
        <p:spPr>
          <a:xfrm>
            <a:off x="6174936" y="1710844"/>
            <a:ext cx="2724043" cy="1525874"/>
          </a:xfrm>
          <a:prstGeom prst="rect">
            <a:avLst/>
          </a:prstGeom>
        </p:spPr>
      </p:pic>
      <p:pic>
        <p:nvPicPr>
          <p:cNvPr id="6" name="Picture 5">
            <a:extLst>
              <a:ext uri="{FF2B5EF4-FFF2-40B4-BE49-F238E27FC236}">
                <a16:creationId xmlns:a16="http://schemas.microsoft.com/office/drawing/2014/main" id="{7DF19F28-4200-4E3E-9667-41491491D38D}"/>
              </a:ext>
            </a:extLst>
          </p:cNvPr>
          <p:cNvPicPr>
            <a:picLocks noChangeAspect="1"/>
          </p:cNvPicPr>
          <p:nvPr/>
        </p:nvPicPr>
        <p:blipFill>
          <a:blip r:embed="rId5"/>
          <a:stretch>
            <a:fillRect/>
          </a:stretch>
        </p:blipFill>
        <p:spPr>
          <a:xfrm>
            <a:off x="6161213" y="1077794"/>
            <a:ext cx="2737766" cy="643580"/>
          </a:xfrm>
          <a:prstGeom prst="rect">
            <a:avLst/>
          </a:prstGeom>
        </p:spPr>
      </p:pic>
      <p:pic>
        <p:nvPicPr>
          <p:cNvPr id="7" name="Picture 6">
            <a:extLst>
              <a:ext uri="{FF2B5EF4-FFF2-40B4-BE49-F238E27FC236}">
                <a16:creationId xmlns:a16="http://schemas.microsoft.com/office/drawing/2014/main" id="{9CCC4CC1-64EE-48DF-A528-D2C57C207A3B}"/>
              </a:ext>
            </a:extLst>
          </p:cNvPr>
          <p:cNvPicPr>
            <a:picLocks noChangeAspect="1"/>
          </p:cNvPicPr>
          <p:nvPr/>
        </p:nvPicPr>
        <p:blipFill>
          <a:blip r:embed="rId6"/>
          <a:stretch>
            <a:fillRect/>
          </a:stretch>
        </p:blipFill>
        <p:spPr>
          <a:xfrm>
            <a:off x="6174936" y="268080"/>
            <a:ext cx="2773986" cy="650561"/>
          </a:xfrm>
          <a:prstGeom prst="rect">
            <a:avLst/>
          </a:prstGeom>
        </p:spPr>
      </p:pic>
    </p:spTree>
    <p:extLst>
      <p:ext uri="{BB962C8B-B14F-4D97-AF65-F5344CB8AC3E}">
        <p14:creationId xmlns:p14="http://schemas.microsoft.com/office/powerpoint/2010/main" val="9273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Broadband Solution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1975" y="659876"/>
            <a:ext cx="8700940" cy="4012608"/>
          </a:xfrm>
        </p:spPr>
        <p:txBody>
          <a:bodyPr/>
          <a:lstStyle/>
          <a:p>
            <a:pPr marL="0" indent="0" algn="l"/>
            <a:r>
              <a:rPr lang="en-US" sz="1600" dirty="0">
                <a:solidFill>
                  <a:srgbClr val="000000"/>
                </a:solidFill>
              </a:rPr>
              <a:t>Each broadband solution has advantages and disadvantages. If there are multiple broadband solutions available, a cost-versus-benefit analysis should be performed to determine the best solution.</a:t>
            </a:r>
          </a:p>
          <a:p>
            <a:pPr marL="0" indent="0" algn="l"/>
            <a:r>
              <a:rPr lang="en-US" sz="1600" dirty="0">
                <a:solidFill>
                  <a:srgbClr val="000000"/>
                </a:solidFill>
              </a:rPr>
              <a:t>Some factors to consider include the following:</a:t>
            </a:r>
          </a:p>
          <a:p>
            <a:pPr marL="285750" indent="-285750" algn="l">
              <a:buFont typeface="Arial" panose="020B0604020202020204" pitchFamily="34" charset="0"/>
              <a:buChar char="•"/>
            </a:pPr>
            <a:r>
              <a:rPr lang="en-US" sz="1600" b="1" dirty="0">
                <a:solidFill>
                  <a:srgbClr val="000000"/>
                </a:solidFill>
              </a:rPr>
              <a:t>Cable </a:t>
            </a:r>
            <a:r>
              <a:rPr lang="en-US" sz="1600" dirty="0">
                <a:solidFill>
                  <a:srgbClr val="000000"/>
                </a:solidFill>
              </a:rPr>
              <a:t>- Bandwidth is shared by many users. Therefore, upstream data rates are often slow during high-usage hours in areas with over-subscription.</a:t>
            </a:r>
          </a:p>
          <a:p>
            <a:pPr marL="285750" indent="-285750" algn="l">
              <a:buFont typeface="Arial" panose="020B0604020202020204" pitchFamily="34" charset="0"/>
              <a:buChar char="•"/>
            </a:pPr>
            <a:r>
              <a:rPr lang="en-US" sz="1600" b="1" dirty="0">
                <a:solidFill>
                  <a:srgbClr val="000000"/>
                </a:solidFill>
              </a:rPr>
              <a:t>DSL </a:t>
            </a:r>
            <a:r>
              <a:rPr lang="en-US" sz="1600" dirty="0">
                <a:solidFill>
                  <a:srgbClr val="000000"/>
                </a:solidFill>
              </a:rPr>
              <a:t>- Limited bandwidth that is distance sensitive (in relation to the ISP central office). Upload rate is proportionally lower compared to download rate.</a:t>
            </a:r>
          </a:p>
          <a:p>
            <a:pPr marL="285750" indent="-285750" algn="l">
              <a:buFont typeface="Arial" panose="020B0604020202020204" pitchFamily="34" charset="0"/>
              <a:buChar char="•"/>
            </a:pPr>
            <a:r>
              <a:rPr lang="en-US" sz="1600" b="1" dirty="0">
                <a:solidFill>
                  <a:srgbClr val="000000"/>
                </a:solidFill>
              </a:rPr>
              <a:t>Fiber-to-the-Home </a:t>
            </a:r>
            <a:r>
              <a:rPr lang="en-US" sz="1600" dirty="0">
                <a:solidFill>
                  <a:srgbClr val="000000"/>
                </a:solidFill>
              </a:rPr>
              <a:t>- This option requires fiber installation directly to the home.</a:t>
            </a:r>
          </a:p>
          <a:p>
            <a:pPr marL="285750" indent="-285750" algn="l">
              <a:buFont typeface="Arial" panose="020B0604020202020204" pitchFamily="34" charset="0"/>
              <a:buChar char="•"/>
            </a:pPr>
            <a:r>
              <a:rPr lang="en-US" sz="1600" b="1" dirty="0">
                <a:solidFill>
                  <a:srgbClr val="000000"/>
                </a:solidFill>
              </a:rPr>
              <a:t>Cellular/Mobile </a:t>
            </a:r>
            <a:r>
              <a:rPr lang="en-US" sz="1600" dirty="0">
                <a:solidFill>
                  <a:srgbClr val="000000"/>
                </a:solidFill>
              </a:rPr>
              <a:t>- With this option, coverage is often an issue, even within a small office or home office where bandwidth is relatively limited.</a:t>
            </a:r>
          </a:p>
          <a:p>
            <a:pPr marL="285750" indent="-285750" algn="l">
              <a:buFont typeface="Arial" panose="020B0604020202020204" pitchFamily="34" charset="0"/>
              <a:buChar char="•"/>
            </a:pPr>
            <a:r>
              <a:rPr lang="en-US" sz="1600" b="1" dirty="0">
                <a:solidFill>
                  <a:srgbClr val="000000"/>
                </a:solidFill>
              </a:rPr>
              <a:t>Municipal Wi-Fi </a:t>
            </a:r>
            <a:r>
              <a:rPr lang="en-US" sz="1600" dirty="0">
                <a:solidFill>
                  <a:srgbClr val="000000"/>
                </a:solidFill>
              </a:rPr>
              <a:t>- Most municipalities do not have a mesh Wi-Fi network deployed. If is available and in range, then it is a viable option.</a:t>
            </a:r>
          </a:p>
          <a:p>
            <a:pPr marL="285750" indent="-285750" algn="l">
              <a:buFont typeface="Arial" panose="020B0604020202020204" pitchFamily="34" charset="0"/>
              <a:buChar char="•"/>
            </a:pPr>
            <a:r>
              <a:rPr lang="en-US" sz="1600" b="1" dirty="0">
                <a:solidFill>
                  <a:srgbClr val="000000"/>
                </a:solidFill>
              </a:rPr>
              <a:t>Satellite</a:t>
            </a:r>
            <a:r>
              <a:rPr lang="en-US" sz="1600" dirty="0">
                <a:solidFill>
                  <a:srgbClr val="000000"/>
                </a:solidFill>
              </a:rPr>
              <a:t> - This option is expensive and provides limited capacity per subscriber. Typically used when no other option is available.</a:t>
            </a:r>
          </a:p>
          <a:p>
            <a:pPr marL="0" indent="0" algn="l"/>
            <a:endParaRPr lang="en-US" sz="1400" dirty="0">
              <a:solidFill>
                <a:srgbClr val="000000"/>
              </a:solidFill>
            </a:endParaRPr>
          </a:p>
        </p:txBody>
      </p:sp>
    </p:spTree>
    <p:extLst>
      <p:ext uri="{BB962C8B-B14F-4D97-AF65-F5344CB8AC3E}">
        <p14:creationId xmlns:p14="http://schemas.microsoft.com/office/powerpoint/2010/main" val="422261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Internet-Based Connectivity</a:t>
            </a:r>
            <a:r>
              <a:rPr lang="en-US" dirty="0"/>
              <a:t/>
            </a:r>
            <a:br>
              <a:rPr lang="en-US" dirty="0"/>
            </a:br>
            <a:r>
              <a:rPr lang="en-US" sz="2400" dirty="0"/>
              <a:t>Lab – Research Broadband Internet Access Options</a:t>
            </a:r>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Investigate Broadband Distribution</a:t>
            </a:r>
          </a:p>
          <a:p>
            <a:pPr marL="342900" indent="-342900" algn="l">
              <a:buFont typeface="Arial" panose="020B0604020202020204" pitchFamily="34" charset="0"/>
              <a:buChar char="•"/>
            </a:pPr>
            <a:r>
              <a:rPr lang="en-US" sz="1800" dirty="0">
                <a:solidFill>
                  <a:srgbClr val="000000"/>
                </a:solidFill>
              </a:rPr>
              <a:t>Research Broadband Access Options for Specific Scenarios</a:t>
            </a:r>
          </a:p>
        </p:txBody>
      </p:sp>
    </p:spTree>
    <p:extLst>
      <p:ext uri="{BB962C8B-B14F-4D97-AF65-F5344CB8AC3E}">
        <p14:creationId xmlns:p14="http://schemas.microsoft.com/office/powerpoint/2010/main" val="4077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7.6 Module Practice and Quiz</a:t>
            </a:r>
          </a:p>
        </p:txBody>
      </p:sp>
    </p:spTree>
    <p:custDataLst>
      <p:tags r:id="rId1"/>
    </p:custDataLst>
    <p:extLst>
      <p:ext uri="{BB962C8B-B14F-4D97-AF65-F5344CB8AC3E}">
        <p14:creationId xmlns:p14="http://schemas.microsoft.com/office/powerpoint/2010/main" val="198523871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r>
              <a:rPr lang="en-US" dirty="0"/>
              <a:t/>
            </a:r>
            <a:br>
              <a:rPr lang="en-US" dirty="0"/>
            </a:br>
            <a:r>
              <a:rPr lang="en-US" sz="2400" dirty="0"/>
              <a:t>Packet Tracer – WAN Concepts</a:t>
            </a:r>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do the following:</a:t>
            </a:r>
          </a:p>
          <a:p>
            <a:pPr marL="342900" indent="-342900" algn="l">
              <a:buFont typeface="Arial" panose="020B0604020202020204" pitchFamily="34" charset="0"/>
              <a:buChar char="•"/>
            </a:pPr>
            <a:r>
              <a:rPr lang="en-US" sz="1800" dirty="0">
                <a:solidFill>
                  <a:srgbClr val="000000"/>
                </a:solidFill>
              </a:rPr>
              <a:t>Describe different WAN connectivity options</a:t>
            </a:r>
          </a:p>
        </p:txBody>
      </p:sp>
    </p:spTree>
    <p:extLst>
      <p:ext uri="{BB962C8B-B14F-4D97-AF65-F5344CB8AC3E}">
        <p14:creationId xmlns:p14="http://schemas.microsoft.com/office/powerpoint/2010/main" val="136319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Wide Area Network (WAN) is required to connect beyond the boundary of the LAN.</a:t>
            </a:r>
          </a:p>
          <a:p>
            <a:pPr>
              <a:spcBef>
                <a:spcPts val="0"/>
              </a:spcBef>
              <a:spcAft>
                <a:spcPts val="0"/>
              </a:spcAft>
              <a:buFont typeface="Arial" panose="020B0604020202020204" pitchFamily="34" charset="0"/>
              <a:buChar char="•"/>
            </a:pPr>
            <a:r>
              <a:rPr lang="en-US" sz="1600" dirty="0"/>
              <a:t>A private WAN is a connection that is dedicated to a single customer. </a:t>
            </a:r>
          </a:p>
          <a:p>
            <a:pPr>
              <a:spcBef>
                <a:spcPts val="0"/>
              </a:spcBef>
              <a:spcAft>
                <a:spcPts val="0"/>
              </a:spcAft>
              <a:buFont typeface="Arial" panose="020B0604020202020204" pitchFamily="34" charset="0"/>
              <a:buChar char="•"/>
            </a:pPr>
            <a:r>
              <a:rPr lang="en-US" sz="1600" dirty="0"/>
              <a:t>A public WAN connection is typically provided by an ISP or telecommunications service provider using the internet. </a:t>
            </a:r>
          </a:p>
          <a:p>
            <a:pPr>
              <a:spcBef>
                <a:spcPts val="0"/>
              </a:spcBef>
              <a:spcAft>
                <a:spcPts val="0"/>
              </a:spcAft>
              <a:buFont typeface="Arial" panose="020B0604020202020204" pitchFamily="34" charset="0"/>
              <a:buChar char="•"/>
            </a:pPr>
            <a:r>
              <a:rPr lang="en-US" sz="1600" dirty="0"/>
              <a:t>WANs are implemented using the following logical topologies: Point-to-Point, Hub-and-Spoke, Dual-homed, Fully Meshed, and Partially Meshed.</a:t>
            </a:r>
          </a:p>
          <a:p>
            <a:pPr>
              <a:spcBef>
                <a:spcPts val="0"/>
              </a:spcBef>
              <a:spcAft>
                <a:spcPts val="0"/>
              </a:spcAft>
              <a:buFont typeface="Arial" panose="020B0604020202020204" pitchFamily="34" charset="0"/>
              <a:buChar char="•"/>
            </a:pPr>
            <a:r>
              <a:rPr lang="en-US" sz="1600" dirty="0"/>
              <a:t>A dual-carrier connection provides redundancy and increases network availability. The organization negotiates separate SLAs with two different service providers.</a:t>
            </a:r>
          </a:p>
          <a:p>
            <a:pPr>
              <a:spcBef>
                <a:spcPts val="0"/>
              </a:spcBef>
              <a:spcAft>
                <a:spcPts val="0"/>
              </a:spcAft>
              <a:buFont typeface="Arial" panose="020B0604020202020204" pitchFamily="34" charset="0"/>
              <a:buChar char="•"/>
            </a:pPr>
            <a:r>
              <a:rPr lang="en-US" sz="1600" dirty="0"/>
              <a:t>Site-to-site and remote access Virtual Private Networks (VPNs) enable the company to use the internet to securely connect with employees and facilities around the world.</a:t>
            </a:r>
          </a:p>
          <a:p>
            <a:pPr>
              <a:spcBef>
                <a:spcPts val="0"/>
              </a:spcBef>
              <a:spcAft>
                <a:spcPts val="0"/>
              </a:spcAft>
              <a:buFont typeface="Arial" panose="020B0604020202020204" pitchFamily="34" charset="0"/>
              <a:buChar char="•"/>
            </a:pPr>
            <a:r>
              <a:rPr lang="en-US" sz="1600" dirty="0"/>
              <a:t>Modern WAN standards are defined and managed by a number of recognized authorities: TIA/EIA, ISO, and IEEE. </a:t>
            </a:r>
          </a:p>
          <a:p>
            <a:pPr>
              <a:spcBef>
                <a:spcPts val="0"/>
              </a:spcBef>
              <a:spcAft>
                <a:spcPts val="0"/>
              </a:spcAft>
              <a:buFont typeface="Arial" panose="020B0604020202020204" pitchFamily="34" charset="0"/>
              <a:buChar char="•"/>
            </a:pPr>
            <a:r>
              <a:rPr lang="en-US" sz="1600" dirty="0"/>
              <a:t>Layer 1 optical fiber protocol standards include SDH, SONET, and DWDM. Layer 2 protocols define how data will be encapsulated into a frame. </a:t>
            </a:r>
          </a:p>
          <a:p>
            <a:pPr>
              <a:spcBef>
                <a:spcPts val="0"/>
              </a:spcBef>
              <a:spcAft>
                <a:spcPts val="0"/>
              </a:spcAft>
              <a:buFont typeface="Arial" panose="020B0604020202020204" pitchFamily="34" charset="0"/>
              <a:buChar char="•"/>
            </a:pPr>
            <a:r>
              <a:rPr lang="en-US" sz="1600" dirty="0"/>
              <a:t>Layer 2 protocols include broadband, wireless, Ethernet WAN, MPLS, PPP, HDLC.</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Serial communication transmits bits sequentially over a single channel. In contrast, parallel communications simultaneously transmit several bits using multiple wires. </a:t>
            </a:r>
          </a:p>
          <a:p>
            <a:pPr>
              <a:spcBef>
                <a:spcPts val="0"/>
              </a:spcBef>
              <a:spcAft>
                <a:spcPts val="0"/>
              </a:spcAft>
              <a:buFont typeface="Arial" panose="020B0604020202020204" pitchFamily="34" charset="0"/>
              <a:buChar char="•"/>
            </a:pPr>
            <a:r>
              <a:rPr lang="en-US" sz="1600" dirty="0"/>
              <a:t>The two most common types of circuit-switched WAN technologies are PSTN and ISDN.</a:t>
            </a:r>
          </a:p>
          <a:p>
            <a:pPr>
              <a:spcBef>
                <a:spcPts val="0"/>
              </a:spcBef>
              <a:spcAft>
                <a:spcPts val="0"/>
              </a:spcAft>
              <a:buFont typeface="Arial" panose="020B0604020202020204" pitchFamily="34" charset="0"/>
              <a:buChar char="•"/>
            </a:pPr>
            <a:r>
              <a:rPr lang="en-US" sz="1600" dirty="0"/>
              <a:t>Common types of packet-switched WAN technologies are Ethernet WAN and MPLS. There are two optical fiber OSI layer 1 standards. </a:t>
            </a:r>
          </a:p>
          <a:p>
            <a:pPr>
              <a:spcBef>
                <a:spcPts val="0"/>
              </a:spcBef>
              <a:spcAft>
                <a:spcPts val="0"/>
              </a:spcAft>
              <a:buFont typeface="Arial" panose="020B0604020202020204" pitchFamily="34" charset="0"/>
              <a:buChar char="•"/>
            </a:pPr>
            <a:r>
              <a:rPr lang="en-US" sz="1600" dirty="0"/>
              <a:t>SDH/SONET define how to transfer multiple data, voice, and video communications over optical fiber using lasers or LEDs over great distances. </a:t>
            </a:r>
          </a:p>
          <a:p>
            <a:pPr>
              <a:spcBef>
                <a:spcPts val="0"/>
              </a:spcBef>
              <a:spcAft>
                <a:spcPts val="0"/>
              </a:spcAft>
              <a:buFont typeface="Arial" panose="020B0604020202020204" pitchFamily="34" charset="0"/>
              <a:buChar char="•"/>
            </a:pPr>
            <a:r>
              <a:rPr lang="en-US" sz="1600" dirty="0"/>
              <a:t>Circuit-switched connections were provided by PSTN carriers. </a:t>
            </a:r>
          </a:p>
          <a:p>
            <a:pPr>
              <a:spcBef>
                <a:spcPts val="0"/>
              </a:spcBef>
              <a:spcAft>
                <a:spcPts val="0"/>
              </a:spcAft>
              <a:buFont typeface="Arial" panose="020B0604020202020204" pitchFamily="34" charset="0"/>
              <a:buChar char="•"/>
            </a:pPr>
            <a:r>
              <a:rPr lang="en-US" sz="1600" dirty="0"/>
              <a:t>ISDN is a circuit-switching technology that enables the PSTN local loop to carry digital signals.</a:t>
            </a:r>
          </a:p>
          <a:p>
            <a:pPr>
              <a:spcBef>
                <a:spcPts val="0"/>
              </a:spcBef>
              <a:spcAft>
                <a:spcPts val="0"/>
              </a:spcAft>
              <a:buFont typeface="Arial" panose="020B0604020202020204" pitchFamily="34" charset="0"/>
              <a:buChar char="•"/>
            </a:pPr>
            <a:r>
              <a:rPr lang="en-US" sz="1600" dirty="0"/>
              <a:t>Packet switching segments data into packets that are routed over a shared network. </a:t>
            </a:r>
          </a:p>
          <a:p>
            <a:pPr>
              <a:spcBef>
                <a:spcPts val="0"/>
              </a:spcBef>
              <a:spcAft>
                <a:spcPts val="0"/>
              </a:spcAft>
              <a:buFont typeface="Arial" panose="020B0604020202020204" pitchFamily="34" charset="0"/>
              <a:buChar char="•"/>
            </a:pPr>
            <a:r>
              <a:rPr lang="en-US" sz="1600" dirty="0"/>
              <a:t>Frame Relay is a simple Layer 2 NBMA WAN technology used to interconnect enterprise LANs. </a:t>
            </a:r>
          </a:p>
          <a:p>
            <a:pPr>
              <a:spcBef>
                <a:spcPts val="0"/>
              </a:spcBef>
              <a:spcAft>
                <a:spcPts val="0"/>
              </a:spcAft>
              <a:buFont typeface="Arial" panose="020B0604020202020204" pitchFamily="34" charset="0"/>
              <a:buChar char="•"/>
            </a:pPr>
            <a:r>
              <a:rPr lang="en-US" sz="1600" dirty="0"/>
              <a:t>ATM technology is capable of transferring voice, video, and data through private and public networks. It is built on a cell-based architecture rather than on a frame-based architecture.</a:t>
            </a:r>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Modern WAN connectivity options include dedicated broadband, Ethernet WAN and MPLS (packet-switched), along with various wired and wireless version of internet-based broadband.</a:t>
            </a:r>
          </a:p>
          <a:p>
            <a:pPr>
              <a:spcBef>
                <a:spcPts val="0"/>
              </a:spcBef>
              <a:spcAft>
                <a:spcPts val="0"/>
              </a:spcAft>
              <a:buFont typeface="Arial" panose="020B0604020202020204" pitchFamily="34" charset="0"/>
              <a:buChar char="•"/>
            </a:pPr>
            <a:r>
              <a:rPr lang="en-US" sz="1600" dirty="0"/>
              <a:t>MPLS is a high-performance service provider WAN routing technology to interconnect clients. MPLS supports a variety of client access methods (e.g., Ethernet, DSL, Cable, Frame Relay). MPLS can encapsulate all types of protocols including IPv4 or IPv6 traffic.</a:t>
            </a:r>
          </a:p>
          <a:p>
            <a:pPr>
              <a:spcBef>
                <a:spcPts val="0"/>
              </a:spcBef>
              <a:spcAft>
                <a:spcPts val="0"/>
              </a:spcAft>
              <a:buFont typeface="Arial" panose="020B0604020202020204" pitchFamily="34" charset="0"/>
              <a:buChar char="•"/>
            </a:pPr>
            <a:r>
              <a:rPr lang="en-US" sz="1600" dirty="0"/>
              <a:t>Internet-based broadband connectivity is an alternative to using dedicated WAN options. </a:t>
            </a:r>
          </a:p>
          <a:p>
            <a:pPr>
              <a:spcBef>
                <a:spcPts val="0"/>
              </a:spcBef>
              <a:spcAft>
                <a:spcPts val="0"/>
              </a:spcAft>
              <a:buFont typeface="Arial" panose="020B0604020202020204" pitchFamily="34" charset="0"/>
              <a:buChar char="•"/>
            </a:pPr>
            <a:r>
              <a:rPr lang="en-US" sz="1600" dirty="0"/>
              <a:t>Examples of wired broadband connectivity are Digital Subscriber Line (DSL), cable connections, and optical fiber networks. </a:t>
            </a:r>
          </a:p>
          <a:p>
            <a:pPr>
              <a:spcBef>
                <a:spcPts val="0"/>
              </a:spcBef>
              <a:spcAft>
                <a:spcPts val="0"/>
              </a:spcAft>
              <a:buFont typeface="Arial" panose="020B0604020202020204" pitchFamily="34" charset="0"/>
              <a:buChar char="•"/>
            </a:pPr>
            <a:r>
              <a:rPr lang="en-US" sz="1600" dirty="0"/>
              <a:t>Examples of wireless broadband include cellular 3G/4G/5G or satellite internet services. </a:t>
            </a:r>
          </a:p>
          <a:p>
            <a:pPr>
              <a:spcBef>
                <a:spcPts val="0"/>
              </a:spcBef>
              <a:spcAft>
                <a:spcPts val="0"/>
              </a:spcAft>
              <a:buFont typeface="Arial" panose="020B0604020202020204" pitchFamily="34" charset="0"/>
              <a:buChar char="•"/>
            </a:pPr>
            <a:r>
              <a:rPr lang="en-US" sz="1600" dirty="0"/>
              <a:t>DSL is a high-speed, always-on, connection technology that uses existing twisted-pair telephone lines to provide IP services to users.</a:t>
            </a:r>
          </a:p>
          <a:p>
            <a:pPr>
              <a:spcBef>
                <a:spcPts val="0"/>
              </a:spcBef>
              <a:spcAft>
                <a:spcPts val="0"/>
              </a:spcAft>
              <a:buFont typeface="Arial" panose="020B0604020202020204" pitchFamily="34" charset="0"/>
              <a:buChar char="•"/>
            </a:pPr>
            <a:r>
              <a:rPr lang="en-US" sz="1600" dirty="0"/>
              <a:t>Cable technology is a high-speed always-on connection technology that uses a cable company coaxial cable to provide IP services to users.</a:t>
            </a:r>
          </a:p>
        </p:txBody>
      </p:sp>
    </p:spTree>
    <p:custDataLst>
      <p:tags r:id="rId1"/>
    </p:custDataLst>
    <p:extLst>
      <p:ext uri="{BB962C8B-B14F-4D97-AF65-F5344CB8AC3E}">
        <p14:creationId xmlns:p14="http://schemas.microsoft.com/office/powerpoint/2010/main" val="3316344990"/>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Newer developments in wireless technology include Municipal Wi-Fi, Cellular, Satellite internet, and WiMAX. </a:t>
            </a:r>
          </a:p>
          <a:p>
            <a:pPr>
              <a:spcBef>
                <a:spcPts val="0"/>
              </a:spcBef>
              <a:spcAft>
                <a:spcPts val="0"/>
              </a:spcAft>
              <a:buFont typeface="Arial" panose="020B0604020202020204" pitchFamily="34" charset="0"/>
              <a:buChar char="•"/>
            </a:pPr>
            <a:r>
              <a:rPr lang="en-US" sz="1600" dirty="0"/>
              <a:t>VPN tunnels are routed through the internet from the private network of the company to the remote site or employee host. </a:t>
            </a:r>
          </a:p>
          <a:p>
            <a:pPr>
              <a:spcBef>
                <a:spcPts val="0"/>
              </a:spcBef>
              <a:spcAft>
                <a:spcPts val="0"/>
              </a:spcAft>
              <a:buFont typeface="Arial" panose="020B0604020202020204" pitchFamily="34" charset="0"/>
              <a:buChar char="•"/>
            </a:pPr>
            <a:r>
              <a:rPr lang="en-US" sz="1600" dirty="0"/>
              <a:t>ISP connectivity options include single-homed, dual-homed, multihomed, and dual-multihomed. </a:t>
            </a:r>
          </a:p>
        </p:txBody>
      </p:sp>
    </p:spTree>
    <p:custDataLst>
      <p:tags r:id="rId1"/>
    </p:custDataLst>
    <p:extLst>
      <p:ext uri="{BB962C8B-B14F-4D97-AF65-F5344CB8AC3E}">
        <p14:creationId xmlns:p14="http://schemas.microsoft.com/office/powerpoint/2010/main" val="411946778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7, the instructor should:</a:t>
            </a:r>
          </a:p>
          <a:p>
            <a:pPr eaLnBrk="1" hangingPunct="1">
              <a:lnSpc>
                <a:spcPct val="85000"/>
              </a:lnSpc>
              <a:spcBef>
                <a:spcPct val="30000"/>
              </a:spcBef>
              <a:buFont typeface="Arial" panose="020B0604020202020204" pitchFamily="34" charset="0"/>
              <a:buChar char="•"/>
            </a:pPr>
            <a:r>
              <a:rPr lang="en-US" sz="1400" dirty="0"/>
              <a:t>Review the activities and assessments for this module.</a:t>
            </a:r>
          </a:p>
          <a:p>
            <a:pPr eaLnBrk="1" hangingPunct="1">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marL="0" indent="0" eaLnBrk="1" hangingPunct="1">
              <a:lnSpc>
                <a:spcPct val="85000"/>
              </a:lnSpc>
              <a:spcBef>
                <a:spcPct val="30000"/>
              </a:spcBef>
              <a:buNone/>
            </a:pPr>
            <a:r>
              <a:rPr lang="en-US" sz="1400" dirty="0"/>
              <a:t>Topic 7.1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Have a class discussion on the advantages and disadvantages of each WAN logical topology.</a:t>
            </a:r>
          </a:p>
          <a:p>
            <a:pPr lvl="2">
              <a:lnSpc>
                <a:spcPct val="85000"/>
              </a:lnSpc>
              <a:spcBef>
                <a:spcPct val="30000"/>
              </a:spcBef>
            </a:pPr>
            <a:r>
              <a:rPr lang="en-US" sz="1400" dirty="0"/>
              <a:t>Can you think of scenarios of when single-carrier and dual-carrier WAN connections are used?</a:t>
            </a:r>
          </a:p>
          <a:p>
            <a:pPr marL="0" indent="0">
              <a:lnSpc>
                <a:spcPct val="85000"/>
              </a:lnSpc>
              <a:spcBef>
                <a:spcPct val="30000"/>
              </a:spcBef>
              <a:buNone/>
            </a:pPr>
            <a:r>
              <a:rPr lang="en-US" sz="1400" dirty="0"/>
              <a:t>Topic 7.2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Have students identify WAN terms from their descriptions.</a:t>
            </a:r>
          </a:p>
          <a:p>
            <a:pPr lvl="2">
              <a:lnSpc>
                <a:spcPct val="85000"/>
              </a:lnSpc>
              <a:spcBef>
                <a:spcPct val="30000"/>
              </a:spcBef>
            </a:pPr>
            <a:r>
              <a:rPr lang="en-US" sz="1400" dirty="0"/>
              <a:t>Have a class discussion on the technologies that are used in serial and packet switched communications.</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7: WAN Concepts</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898547608"/>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579597548"/>
                    </a:ext>
                  </a:extLst>
                </a:gridCol>
              </a:tblGrid>
              <a:tr h="370840">
                <a:tc>
                  <a:txBody>
                    <a:bodyPr/>
                    <a:lstStyle/>
                    <a:p>
                      <a:pPr marL="285750" indent="-285750">
                        <a:buFont typeface="Arial" panose="020B0604020202020204" pitchFamily="34" charset="0"/>
                        <a:buChar char="•"/>
                      </a:pPr>
                      <a:r>
                        <a:rPr lang="en-US" b="0" dirty="0">
                          <a:solidFill>
                            <a:srgbClr val="000000"/>
                          </a:solidFill>
                        </a:rPr>
                        <a:t>public WAN</a:t>
                      </a:r>
                    </a:p>
                    <a:p>
                      <a:pPr marL="285750" indent="-285750">
                        <a:buFont typeface="Arial" panose="020B0604020202020204" pitchFamily="34" charset="0"/>
                        <a:buChar char="•"/>
                      </a:pPr>
                      <a:r>
                        <a:rPr lang="en-US" b="0" dirty="0">
                          <a:solidFill>
                            <a:srgbClr val="000000"/>
                          </a:solidFill>
                        </a:rPr>
                        <a:t>private WAN</a:t>
                      </a:r>
                    </a:p>
                    <a:p>
                      <a:pPr marL="285750" indent="-285750">
                        <a:buFont typeface="Arial" panose="020B0604020202020204" pitchFamily="34" charset="0"/>
                        <a:buChar char="•"/>
                      </a:pPr>
                      <a:r>
                        <a:rPr lang="en-US" b="0" dirty="0">
                          <a:solidFill>
                            <a:srgbClr val="000000"/>
                          </a:solidFill>
                        </a:rPr>
                        <a:t>single-carrier WAN connection</a:t>
                      </a:r>
                    </a:p>
                    <a:p>
                      <a:pPr marL="285750" indent="-285750">
                        <a:buFont typeface="Arial" panose="020B0604020202020204" pitchFamily="34" charset="0"/>
                        <a:buChar char="•"/>
                      </a:pPr>
                      <a:r>
                        <a:rPr lang="en-US" b="0" dirty="0">
                          <a:solidFill>
                            <a:srgbClr val="000000"/>
                          </a:solidFill>
                        </a:rPr>
                        <a:t>dual-carrier WAN connection</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Synchronous Digital Hierarchy (SDH)</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Synchronous Optical Networking (SONET)</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Dense Wavelength Division Multiplexing (DWDM)</a:t>
                      </a:r>
                    </a:p>
                    <a:p>
                      <a:pPr marL="285750" indent="-285750">
                        <a:buFont typeface="Arial" panose="020B0604020202020204" pitchFamily="34" charset="0"/>
                        <a:buChar char="•"/>
                      </a:pPr>
                      <a:r>
                        <a:rPr lang="en-US" b="0" dirty="0">
                          <a:solidFill>
                            <a:srgbClr val="000000"/>
                          </a:solidFill>
                        </a:rPr>
                        <a:t>data terminal equipment (DTE)</a:t>
                      </a:r>
                    </a:p>
                    <a:p>
                      <a:pPr marL="285750" indent="-285750">
                        <a:buFont typeface="Arial" panose="020B0604020202020204" pitchFamily="34" charset="0"/>
                        <a:buChar char="•"/>
                      </a:pPr>
                      <a:r>
                        <a:rPr lang="en-US" b="0" dirty="0">
                          <a:solidFill>
                            <a:srgbClr val="000000"/>
                          </a:solidFill>
                        </a:rPr>
                        <a:t>date communication equipment (DCE)</a:t>
                      </a:r>
                    </a:p>
                    <a:p>
                      <a:pPr marL="285750" indent="-285750">
                        <a:buFont typeface="Arial" panose="020B0604020202020204" pitchFamily="34" charset="0"/>
                        <a:buChar char="•"/>
                      </a:pPr>
                      <a:r>
                        <a:rPr lang="en-US" b="0" dirty="0">
                          <a:solidFill>
                            <a:srgbClr val="000000"/>
                          </a:solidFill>
                        </a:rPr>
                        <a:t>customer premises equipment (CPE)</a:t>
                      </a:r>
                    </a:p>
                    <a:p>
                      <a:pPr marL="285750" indent="-285750">
                        <a:buFont typeface="Arial" panose="020B0604020202020204" pitchFamily="34" charset="0"/>
                        <a:buChar char="•"/>
                      </a:pPr>
                      <a:r>
                        <a:rPr lang="en-US" b="0" dirty="0">
                          <a:solidFill>
                            <a:srgbClr val="000000"/>
                          </a:solidFill>
                        </a:rPr>
                        <a:t>point-of-presence</a:t>
                      </a:r>
                    </a:p>
                    <a:p>
                      <a:pPr marL="285750" indent="-285750">
                        <a:buFont typeface="Arial" panose="020B0604020202020204" pitchFamily="34" charset="0"/>
                        <a:buChar char="•"/>
                      </a:pPr>
                      <a:r>
                        <a:rPr lang="en-US" b="0" dirty="0">
                          <a:solidFill>
                            <a:srgbClr val="000000"/>
                          </a:solidFill>
                        </a:rPr>
                        <a:t>demarcation point</a:t>
                      </a:r>
                    </a:p>
                    <a:p>
                      <a:pPr marL="285750" indent="-285750">
                        <a:buFont typeface="Arial" panose="020B0604020202020204" pitchFamily="34" charset="0"/>
                        <a:buChar char="•"/>
                      </a:pPr>
                      <a:r>
                        <a:rPr lang="en-US" b="0" dirty="0">
                          <a:solidFill>
                            <a:srgbClr val="000000"/>
                          </a:solidFill>
                        </a:rPr>
                        <a:t>local loop</a:t>
                      </a:r>
                    </a:p>
                    <a:p>
                      <a:pPr marL="285750" indent="-285750">
                        <a:buFont typeface="Arial" panose="020B0604020202020204" pitchFamily="34" charset="0"/>
                        <a:buChar char="•"/>
                      </a:pPr>
                      <a:r>
                        <a:rPr lang="en-US" b="0" dirty="0">
                          <a:solidFill>
                            <a:srgbClr val="000000"/>
                          </a:solidFill>
                        </a:rPr>
                        <a:t>last mile</a:t>
                      </a:r>
                    </a:p>
                    <a:p>
                      <a:pPr marL="285750" indent="-285750">
                        <a:buFont typeface="Arial" panose="020B0604020202020204" pitchFamily="34" charset="0"/>
                        <a:buChar char="•"/>
                      </a:pPr>
                      <a:r>
                        <a:rPr lang="en-US" b="0" dirty="0">
                          <a:solidFill>
                            <a:srgbClr val="000000"/>
                          </a:solidFill>
                        </a:rPr>
                        <a:t>central office (CO)</a:t>
                      </a:r>
                    </a:p>
                    <a:p>
                      <a:pPr marL="285750" indent="-285750">
                        <a:buFont typeface="Arial" panose="020B0604020202020204" pitchFamily="34" charset="0"/>
                        <a:buChar char="•"/>
                      </a:pPr>
                      <a:r>
                        <a:rPr lang="en-US" b="0" dirty="0">
                          <a:solidFill>
                            <a:srgbClr val="000000"/>
                          </a:solidFill>
                        </a:rPr>
                        <a:t>toll network</a:t>
                      </a:r>
                    </a:p>
                    <a:p>
                      <a:pPr marL="285750" indent="-285750">
                        <a:buFont typeface="Arial" panose="020B0604020202020204" pitchFamily="34" charset="0"/>
                        <a:buChar char="•"/>
                      </a:pPr>
                      <a:r>
                        <a:rPr lang="en-US" b="0" dirty="0">
                          <a:solidFill>
                            <a:srgbClr val="000000"/>
                          </a:solidFill>
                        </a:rPr>
                        <a:t>backhaul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Voiceband modem</a:t>
                      </a:r>
                    </a:p>
                    <a:p>
                      <a:pPr marL="285750" indent="-285750">
                        <a:buFont typeface="Arial" panose="020B0604020202020204" pitchFamily="34" charset="0"/>
                        <a:buChar char="•"/>
                      </a:pPr>
                      <a:r>
                        <a:rPr lang="en-US" b="0" dirty="0">
                          <a:solidFill>
                            <a:srgbClr val="000000"/>
                          </a:solidFill>
                        </a:rPr>
                        <a:t>DSL modem</a:t>
                      </a:r>
                    </a:p>
                    <a:p>
                      <a:pPr marL="285750" indent="-285750">
                        <a:buFont typeface="Arial" panose="020B0604020202020204" pitchFamily="34" charset="0"/>
                        <a:buChar char="•"/>
                      </a:pPr>
                      <a:r>
                        <a:rPr lang="en-US" b="0" dirty="0">
                          <a:solidFill>
                            <a:srgbClr val="000000"/>
                          </a:solidFill>
                        </a:rPr>
                        <a:t>cable modem</a:t>
                      </a:r>
                    </a:p>
                    <a:p>
                      <a:pPr marL="285750" indent="-285750">
                        <a:buFont typeface="Arial" panose="020B0604020202020204" pitchFamily="34" charset="0"/>
                        <a:buChar char="•"/>
                      </a:pPr>
                      <a:r>
                        <a:rPr lang="en-US" b="0" dirty="0">
                          <a:solidFill>
                            <a:srgbClr val="000000"/>
                          </a:solidFill>
                        </a:rPr>
                        <a:t>CSU/DSU</a:t>
                      </a:r>
                    </a:p>
                    <a:p>
                      <a:pPr marL="285750" indent="-285750">
                        <a:buFont typeface="Arial" panose="020B0604020202020204" pitchFamily="34" charset="0"/>
                        <a:buChar char="•"/>
                      </a:pPr>
                      <a:r>
                        <a:rPr lang="en-US" b="0" dirty="0">
                          <a:solidFill>
                            <a:srgbClr val="000000"/>
                          </a:solidFill>
                        </a:rPr>
                        <a:t>optical converter</a:t>
                      </a:r>
                    </a:p>
                    <a:p>
                      <a:pPr marL="285750" indent="-285750">
                        <a:buFont typeface="Arial" panose="020B0604020202020204" pitchFamily="34" charset="0"/>
                        <a:buChar char="•"/>
                      </a:pPr>
                      <a:r>
                        <a:rPr lang="en-US" b="0" dirty="0">
                          <a:solidFill>
                            <a:srgbClr val="000000"/>
                          </a:solidFill>
                        </a:rPr>
                        <a:t>serial communication</a:t>
                      </a:r>
                    </a:p>
                    <a:p>
                      <a:pPr marL="285750" indent="-285750">
                        <a:buFont typeface="Arial" panose="020B0604020202020204" pitchFamily="34" charset="0"/>
                        <a:buChar char="•"/>
                      </a:pPr>
                      <a:r>
                        <a:rPr lang="en-US" b="0" dirty="0">
                          <a:solidFill>
                            <a:srgbClr val="000000"/>
                          </a:solidFill>
                        </a:rPr>
                        <a:t>synchronous Digital Hierarchy (SDH)</a:t>
                      </a:r>
                    </a:p>
                    <a:p>
                      <a:pPr marL="285750" indent="-285750">
                        <a:buFont typeface="Arial" panose="020B0604020202020204" pitchFamily="34" charset="0"/>
                        <a:buChar char="•"/>
                      </a:pPr>
                      <a:r>
                        <a:rPr lang="en-US" b="0" dirty="0">
                          <a:solidFill>
                            <a:srgbClr val="000000"/>
                          </a:solidFill>
                        </a:rPr>
                        <a:t>synchronous Optical Networking (SONET)</a:t>
                      </a:r>
                    </a:p>
                    <a:p>
                      <a:pPr marL="285750" indent="-285750">
                        <a:buFont typeface="Arial" panose="020B0604020202020204" pitchFamily="34" charset="0"/>
                        <a:buChar char="•"/>
                      </a:pPr>
                      <a:r>
                        <a:rPr lang="en-US" b="0" dirty="0">
                          <a:solidFill>
                            <a:srgbClr val="000000"/>
                          </a:solidFill>
                        </a:rPr>
                        <a:t>Dense Wavelength Division Multiplexing (DWDM)</a:t>
                      </a:r>
                    </a:p>
                    <a:p>
                      <a:pPr marL="285750" indent="-285750">
                        <a:buFont typeface="Arial" panose="020B0604020202020204" pitchFamily="34" charset="0"/>
                        <a:buChar char="•"/>
                      </a:pPr>
                      <a:r>
                        <a:rPr lang="en-US" b="0" dirty="0">
                          <a:solidFill>
                            <a:srgbClr val="000000"/>
                          </a:solidFill>
                        </a:rPr>
                        <a:t>T-carrier</a:t>
                      </a:r>
                    </a:p>
                    <a:p>
                      <a:pPr marL="285750" indent="-285750">
                        <a:buFont typeface="Arial" panose="020B0604020202020204" pitchFamily="34" charset="0"/>
                        <a:buChar char="•"/>
                      </a:pPr>
                      <a:r>
                        <a:rPr lang="en-US" b="0" dirty="0">
                          <a:solidFill>
                            <a:srgbClr val="000000"/>
                          </a:solidFill>
                        </a:rPr>
                        <a:t>E-carrier</a:t>
                      </a:r>
                    </a:p>
                    <a:p>
                      <a:pPr marL="285750" indent="-285750">
                        <a:buFont typeface="Arial" panose="020B0604020202020204" pitchFamily="34" charset="0"/>
                        <a:buChar char="•"/>
                      </a:pPr>
                      <a:r>
                        <a:rPr lang="en-US" b="0" dirty="0">
                          <a:solidFill>
                            <a:srgbClr val="000000"/>
                          </a:solidFill>
                        </a:rPr>
                        <a:t>frame relay</a:t>
                      </a:r>
                    </a:p>
                    <a:p>
                      <a:pPr marL="285750" indent="-285750">
                        <a:buFont typeface="Arial" panose="020B0604020202020204" pitchFamily="34" charset="0"/>
                        <a:buChar char="•"/>
                      </a:pPr>
                      <a:r>
                        <a:rPr lang="en-US" b="0" dirty="0">
                          <a:solidFill>
                            <a:srgbClr val="000000"/>
                          </a:solidFill>
                        </a:rPr>
                        <a:t>asynchronous transfer mode (ATM)</a:t>
                      </a:r>
                    </a:p>
                    <a:p>
                      <a:pPr marL="285750" indent="-285750">
                        <a:buFont typeface="Arial" panose="020B0604020202020204" pitchFamily="34" charset="0"/>
                        <a:buChar char="•"/>
                      </a:pPr>
                      <a:r>
                        <a:rPr lang="en-US" b="0" dirty="0">
                          <a:solidFill>
                            <a:srgbClr val="000000"/>
                          </a:solidFill>
                        </a:rPr>
                        <a:t>dark fiber</a:t>
                      </a:r>
                    </a:p>
                    <a:p>
                      <a:pPr marL="285750" indent="-285750">
                        <a:buFont typeface="Arial" panose="020B0604020202020204" pitchFamily="34" charset="0"/>
                        <a:buChar char="•"/>
                      </a:pPr>
                      <a:r>
                        <a:rPr lang="en-US" b="0" dirty="0">
                          <a:solidFill>
                            <a:srgbClr val="000000"/>
                          </a:solidFill>
                        </a:rPr>
                        <a:t>metropolitan Ethernet (Metro E)</a:t>
                      </a:r>
                    </a:p>
                    <a:p>
                      <a:pPr marL="285750" indent="-285750">
                        <a:buFont typeface="Arial" panose="020B0604020202020204" pitchFamily="34" charset="0"/>
                        <a:buChar char="•"/>
                      </a:pPr>
                      <a:r>
                        <a:rPr lang="en-US" b="0" dirty="0">
                          <a:solidFill>
                            <a:srgbClr val="000000"/>
                          </a:solidFill>
                        </a:rPr>
                        <a:t>Ethernet over MPLS (</a:t>
                      </a:r>
                      <a:r>
                        <a:rPr lang="en-US" b="0" dirty="0" err="1">
                          <a:solidFill>
                            <a:srgbClr val="000000"/>
                          </a:solidFill>
                        </a:rPr>
                        <a:t>EoMPLS</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Virtual Private LAN service (VPLS)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7: WAN Concepts</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417172630"/>
              </p:ext>
            </p:extLst>
          </p:nvPr>
        </p:nvGraphicFramePr>
        <p:xfrm>
          <a:off x="144463" y="798513"/>
          <a:ext cx="5068560" cy="3718560"/>
        </p:xfrm>
        <a:graphic>
          <a:graphicData uri="http://schemas.openxmlformats.org/drawingml/2006/table">
            <a:tbl>
              <a:tblPr firstRow="1" bandRow="1">
                <a:tableStyleId>{F5AB1C69-6EDB-4FF4-983F-18BD219EF322}</a:tableStyleId>
              </a:tblPr>
              <a:tblGrid>
                <a:gridCol w="5068560">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label switched routers (LSRs)</a:t>
                      </a:r>
                    </a:p>
                    <a:p>
                      <a:pPr marL="285750" indent="-285750">
                        <a:buFont typeface="Arial" panose="020B0604020202020204" pitchFamily="34" charset="0"/>
                        <a:buChar char="•"/>
                      </a:pPr>
                      <a:r>
                        <a:rPr lang="en-US" b="0" dirty="0">
                          <a:solidFill>
                            <a:srgbClr val="000000"/>
                          </a:solidFill>
                        </a:rPr>
                        <a:t>Customer edge (CE) router</a:t>
                      </a:r>
                    </a:p>
                    <a:p>
                      <a:pPr marL="285750" indent="-285750">
                        <a:buFont typeface="Arial" panose="020B0604020202020204" pitchFamily="34" charset="0"/>
                        <a:buChar char="•"/>
                      </a:pPr>
                      <a:r>
                        <a:rPr lang="en-US" b="0" dirty="0">
                          <a:solidFill>
                            <a:srgbClr val="000000"/>
                          </a:solidFill>
                        </a:rPr>
                        <a:t>Provider edge (PE) router</a:t>
                      </a:r>
                    </a:p>
                    <a:p>
                      <a:pPr marL="285750" indent="-285750">
                        <a:buFont typeface="Arial" panose="020B0604020202020204" pitchFamily="34" charset="0"/>
                        <a:buChar char="•"/>
                      </a:pPr>
                      <a:r>
                        <a:rPr lang="en-US" b="0" dirty="0">
                          <a:solidFill>
                            <a:srgbClr val="000000"/>
                          </a:solidFill>
                        </a:rPr>
                        <a:t>Internal provider (P) router</a:t>
                      </a:r>
                    </a:p>
                    <a:p>
                      <a:pPr marL="285750" indent="-285750">
                        <a:buFont typeface="Arial" panose="020B0604020202020204" pitchFamily="34" charset="0"/>
                        <a:buChar char="•"/>
                      </a:pPr>
                      <a:r>
                        <a:rPr lang="en-US" b="0" dirty="0">
                          <a:solidFill>
                            <a:srgbClr val="000000"/>
                          </a:solidFill>
                        </a:rPr>
                        <a:t>DSL access multiplexer (DSLAM)</a:t>
                      </a:r>
                    </a:p>
                    <a:p>
                      <a:pPr marL="285750" indent="-285750">
                        <a:buFont typeface="Arial" panose="020B0604020202020204" pitchFamily="34" charset="0"/>
                        <a:buChar char="•"/>
                      </a:pPr>
                      <a:r>
                        <a:rPr lang="en-US" b="0" dirty="0">
                          <a:solidFill>
                            <a:srgbClr val="000000"/>
                          </a:solidFill>
                        </a:rPr>
                        <a:t>PPP over Ethernet (</a:t>
                      </a:r>
                      <a:r>
                        <a:rPr lang="en-US" b="0" dirty="0" err="1">
                          <a:solidFill>
                            <a:srgbClr val="000000"/>
                          </a:solidFill>
                        </a:rPr>
                        <a:t>PPPoE</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Data over Cable Service Interface Specification (DOCSIS)</a:t>
                      </a:r>
                    </a:p>
                    <a:p>
                      <a:pPr marL="285750" indent="-285750">
                        <a:buFont typeface="Arial" panose="020B0604020202020204" pitchFamily="34" charset="0"/>
                        <a:buChar char="•"/>
                      </a:pPr>
                      <a:r>
                        <a:rPr lang="en-US" b="0" dirty="0">
                          <a:solidFill>
                            <a:srgbClr val="000000"/>
                          </a:solidFill>
                        </a:rPr>
                        <a:t>hybrid fiber-coaxial (HFC) </a:t>
                      </a:r>
                    </a:p>
                    <a:p>
                      <a:pPr marL="285750" indent="-285750">
                        <a:buFont typeface="Arial" panose="020B0604020202020204" pitchFamily="34" charset="0"/>
                        <a:buChar char="•"/>
                      </a:pPr>
                      <a:r>
                        <a:rPr lang="en-US" b="0" dirty="0">
                          <a:solidFill>
                            <a:srgbClr val="000000"/>
                          </a:solidFill>
                        </a:rPr>
                        <a:t>Cable Modem Termination System (CMTS)</a:t>
                      </a:r>
                    </a:p>
                    <a:p>
                      <a:pPr marL="285750" indent="-285750">
                        <a:buFont typeface="Arial" panose="020B0604020202020204" pitchFamily="34" charset="0"/>
                        <a:buChar char="•"/>
                      </a:pPr>
                      <a:r>
                        <a:rPr lang="en-US" b="0" dirty="0">
                          <a:solidFill>
                            <a:srgbClr val="000000"/>
                          </a:solidFill>
                        </a:rPr>
                        <a:t>Fiber to the x (</a:t>
                      </a:r>
                      <a:r>
                        <a:rPr lang="en-US" b="0" dirty="0" err="1">
                          <a:solidFill>
                            <a:srgbClr val="000000"/>
                          </a:solidFill>
                        </a:rPr>
                        <a:t>FTTx</a:t>
                      </a:r>
                      <a:r>
                        <a:rPr lang="en-US" b="0" dirty="0">
                          <a:solidFill>
                            <a:srgbClr val="000000"/>
                          </a:solidFill>
                        </a:rPr>
                        <a:t>)</a:t>
                      </a:r>
                    </a:p>
                    <a:p>
                      <a:pPr marL="285750" indent="-285750">
                        <a:buFont typeface="Arial" panose="020B0604020202020204" pitchFamily="34" charset="0"/>
                        <a:buChar char="•"/>
                      </a:pPr>
                      <a:r>
                        <a:rPr lang="en-US" b="0" dirty="0">
                          <a:solidFill>
                            <a:srgbClr val="000000"/>
                          </a:solidFill>
                        </a:rPr>
                        <a:t>Fiber to the Home (FTTH)</a:t>
                      </a:r>
                    </a:p>
                    <a:p>
                      <a:pPr marL="285750" indent="-285750">
                        <a:buFont typeface="Arial" panose="020B0604020202020204" pitchFamily="34" charset="0"/>
                        <a:buChar char="•"/>
                      </a:pPr>
                      <a:r>
                        <a:rPr lang="en-US" b="0" dirty="0">
                          <a:solidFill>
                            <a:srgbClr val="000000"/>
                          </a:solidFill>
                        </a:rPr>
                        <a:t>Fiber to the Building (FTTB)</a:t>
                      </a:r>
                    </a:p>
                    <a:p>
                      <a:pPr marL="285750" indent="-285750">
                        <a:buFont typeface="Arial" panose="020B0604020202020204" pitchFamily="34" charset="0"/>
                        <a:buChar char="•"/>
                      </a:pPr>
                      <a:r>
                        <a:rPr lang="en-US" b="0" dirty="0">
                          <a:solidFill>
                            <a:srgbClr val="000000"/>
                          </a:solidFill>
                        </a:rPr>
                        <a:t>Fiber to the Node/Neighborhood (FTTN) </a:t>
                      </a:r>
                    </a:p>
                    <a:p>
                      <a:pPr marL="285750" indent="-285750">
                        <a:buFont typeface="Arial" panose="020B0604020202020204" pitchFamily="34" charset="0"/>
                        <a:buChar char="•"/>
                      </a:pPr>
                      <a:r>
                        <a:rPr lang="en-US" b="0" dirty="0">
                          <a:solidFill>
                            <a:srgbClr val="000000"/>
                          </a:solidFill>
                        </a:rPr>
                        <a:t>Municipal Wi-Fi</a:t>
                      </a:r>
                    </a:p>
                    <a:p>
                      <a:pPr marL="0" indent="0">
                        <a:buFont typeface="Arial" panose="020B0604020202020204" pitchFamily="34" charset="0"/>
                        <a:buNone/>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186309893"/>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300" dirty="0"/>
              <a:t>Topic 7.3</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Have you ever used traditional WAN technologies when connecting to the Internet?</a:t>
            </a:r>
          </a:p>
          <a:p>
            <a:pPr lvl="2">
              <a:lnSpc>
                <a:spcPct val="85000"/>
              </a:lnSpc>
              <a:spcBef>
                <a:spcPct val="30000"/>
              </a:spcBef>
            </a:pPr>
            <a:r>
              <a:rPr lang="en-US" sz="1300" dirty="0"/>
              <a:t>Have students categories connectivity technologies as either circuit-switched or packet-switched.</a:t>
            </a:r>
          </a:p>
          <a:p>
            <a:pPr marL="0" indent="0">
              <a:lnSpc>
                <a:spcPct val="85000"/>
              </a:lnSpc>
              <a:spcBef>
                <a:spcPct val="30000"/>
              </a:spcBef>
              <a:buNone/>
            </a:pPr>
            <a:r>
              <a:rPr lang="en-US" sz="1300" dirty="0"/>
              <a:t>Topic 7.4</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Have a discussion on the various modern WAN connectivity options.</a:t>
            </a:r>
          </a:p>
          <a:p>
            <a:pPr lvl="2">
              <a:lnSpc>
                <a:spcPct val="85000"/>
              </a:lnSpc>
              <a:spcBef>
                <a:spcPct val="30000"/>
              </a:spcBef>
            </a:pPr>
            <a:r>
              <a:rPr lang="en-US" sz="1300" dirty="0"/>
              <a:t>Why is MPLS such a versatile WLAN connectivity option?</a:t>
            </a:r>
          </a:p>
          <a:p>
            <a:pPr marL="0" indent="0">
              <a:lnSpc>
                <a:spcPct val="85000"/>
              </a:lnSpc>
              <a:spcBef>
                <a:spcPct val="30000"/>
              </a:spcBef>
              <a:buNone/>
            </a:pPr>
            <a:r>
              <a:rPr lang="en-US" sz="1300" dirty="0"/>
              <a:t>Topic 7.5</a:t>
            </a:r>
          </a:p>
          <a:p>
            <a:pPr lvl="1">
              <a:lnSpc>
                <a:spcPct val="85000"/>
              </a:lnSpc>
              <a:spcBef>
                <a:spcPct val="30000"/>
              </a:spcBef>
            </a:pPr>
            <a:r>
              <a:rPr lang="en-US" sz="1300" dirty="0"/>
              <a:t>Ask the students or have a class discussion</a:t>
            </a:r>
          </a:p>
          <a:p>
            <a:pPr lvl="2">
              <a:lnSpc>
                <a:spcPct val="85000"/>
              </a:lnSpc>
              <a:spcBef>
                <a:spcPct val="30000"/>
              </a:spcBef>
            </a:pPr>
            <a:r>
              <a:rPr lang="en-US" sz="1300" dirty="0"/>
              <a:t>Describe an occasion when you have connected to a remote network over a VPN?</a:t>
            </a:r>
          </a:p>
          <a:p>
            <a:pPr lvl="2">
              <a:lnSpc>
                <a:spcPct val="85000"/>
              </a:lnSpc>
              <a:spcBef>
                <a:spcPct val="30000"/>
              </a:spcBef>
            </a:pPr>
            <a:r>
              <a:rPr lang="en-US" sz="1300" dirty="0"/>
              <a:t>Compare and contrast DSL with Cable technology.</a:t>
            </a:r>
          </a:p>
          <a:p>
            <a:pPr marL="261937" lvl="2" indent="0">
              <a:lnSpc>
                <a:spcPct val="85000"/>
              </a:lnSpc>
              <a:spcBef>
                <a:spcPct val="30000"/>
              </a:spcBef>
              <a:buNone/>
            </a:pPr>
            <a:endParaRPr lang="en-US" sz="1300" dirty="0"/>
          </a:p>
          <a:p>
            <a:pPr marL="261937" lvl="2" indent="0">
              <a:lnSpc>
                <a:spcPct val="85000"/>
              </a:lnSpc>
              <a:spcBef>
                <a:spcPct val="30000"/>
              </a:spcBef>
              <a:buNone/>
            </a:pPr>
            <a:endParaRPr lang="en-US" sz="1300" dirty="0"/>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WAN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19891</TotalTime>
  <Words>8591</Words>
  <Application>Microsoft Office PowerPoint</Application>
  <PresentationFormat>Diavoorstelling (16:9)</PresentationFormat>
  <Paragraphs>889</Paragraphs>
  <Slides>72</Slides>
  <Notes>70</Notes>
  <HiddenSlides>9</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72</vt:i4>
      </vt:variant>
    </vt:vector>
  </HeadingPairs>
  <TitlesOfParts>
    <vt:vector size="81" baseType="lpstr">
      <vt:lpstr>ＭＳ Ｐゴシック</vt:lpstr>
      <vt:lpstr>Arial</vt:lpstr>
      <vt:lpstr>Calibri</vt:lpstr>
      <vt:lpstr>CiscoSans</vt:lpstr>
      <vt:lpstr>CiscoSans ExtraLight</vt:lpstr>
      <vt:lpstr>CiscoSans Thin</vt:lpstr>
      <vt:lpstr>Times New Roman</vt:lpstr>
      <vt:lpstr>Wingdings</vt:lpstr>
      <vt:lpstr>Default Theme</vt:lpstr>
      <vt:lpstr>Module 7: WAN Concepts</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5: Best Practices (Cont.)</vt:lpstr>
      <vt:lpstr>Module 7: WAN Concepts</vt:lpstr>
      <vt:lpstr>Module Objectives</vt:lpstr>
      <vt:lpstr>7.1 Purpose of WANs</vt:lpstr>
      <vt:lpstr>Purpose of WANs LANs and WANs</vt:lpstr>
      <vt:lpstr>Purpose of WANs Private and Public WANs</vt:lpstr>
      <vt:lpstr>Purpose of WANs WAN Topologies</vt:lpstr>
      <vt:lpstr>Purpose of WANs WAN Topologies (Cont.)</vt:lpstr>
      <vt:lpstr>Purpose of WANs WAN Topologies (Cont.)</vt:lpstr>
      <vt:lpstr>Purpose of WANs WAN Topologies (Cont.)</vt:lpstr>
      <vt:lpstr>Purpose of WANs WAN Topologies (Cont.)</vt:lpstr>
      <vt:lpstr>Purpose of WANs Carrier Connections</vt:lpstr>
      <vt:lpstr>Purpose of WANs Carrier Connections (Cont.)</vt:lpstr>
      <vt:lpstr>Purpose of WANs Evolving Networks</vt:lpstr>
      <vt:lpstr>Purpose of WANs Evolving Networks (Cont.)</vt:lpstr>
      <vt:lpstr>Purpose of WANs Evolving Networks (Cont.)</vt:lpstr>
      <vt:lpstr>Purpose of WANs Evolving Networks (Cont.)</vt:lpstr>
      <vt:lpstr>Purpose of WANs Evolving Networks (Cont.)</vt:lpstr>
      <vt:lpstr>7.2 WAN Operation</vt:lpstr>
      <vt:lpstr>WAN Operations WAN Standards</vt:lpstr>
      <vt:lpstr>WAN Operations WANs in the OSI Model</vt:lpstr>
      <vt:lpstr>WAN Operations Common WAN Terminology</vt:lpstr>
      <vt:lpstr>WAN Operations Common WAN Terminology (Cont.)</vt:lpstr>
      <vt:lpstr>WAN Operations WAN Devices</vt:lpstr>
      <vt:lpstr>WAN Operations Serial Communication</vt:lpstr>
      <vt:lpstr>WAN Operations Circuit-Switched Communication</vt:lpstr>
      <vt:lpstr>WAN Operations Packet-Switched Communication</vt:lpstr>
      <vt:lpstr>WAN Operations SDH, SONET, and DWDM</vt:lpstr>
      <vt:lpstr>7.3 Traditional WAN Connectivity</vt:lpstr>
      <vt:lpstr>Traditional WAN Connectivity Traditional WAN Connectivity Options</vt:lpstr>
      <vt:lpstr>Traditional WAN Connectivity Common WAN Terminology</vt:lpstr>
      <vt:lpstr>Traditional WAN Connectivity Common WAN Terminology (Cont.)</vt:lpstr>
      <vt:lpstr>Traditional WAN Connectivity Circuit-Switch Options</vt:lpstr>
      <vt:lpstr>Traditional WAN Connectivity Packet-Switch Options</vt:lpstr>
      <vt:lpstr>Private WAN Infrastructures Frame Relay</vt:lpstr>
      <vt:lpstr>Private WAN Infrastructures ATM</vt:lpstr>
      <vt:lpstr>7.4 Modern WAN Connectivity</vt:lpstr>
      <vt:lpstr>Modern WAN Connectivity Modern WANs</vt:lpstr>
      <vt:lpstr>Modern WAN Connectivity Modern WAN Connectivity Options</vt:lpstr>
      <vt:lpstr>Modern WAN Connectivity Ethernet WAN</vt:lpstr>
      <vt:lpstr>Modern WAN Connectivity MPLS</vt:lpstr>
      <vt:lpstr>7.5 Internet-Based Connectivity</vt:lpstr>
      <vt:lpstr>Internet-Based Connectivity Internet-Based Connectivity Options</vt:lpstr>
      <vt:lpstr>Internet-Based Connectivity DSL Technology</vt:lpstr>
      <vt:lpstr>Internet-Based Connectivity DSL Connections</vt:lpstr>
      <vt:lpstr>Internet-Based Connectivity DSL and PPP</vt:lpstr>
      <vt:lpstr>Internet-Based Connectivity Cable Technology</vt:lpstr>
      <vt:lpstr>Internet-Based Connectivity Optical Fiber</vt:lpstr>
      <vt:lpstr>Internet-Based Connectivity Wireless Internet-Based Broadband</vt:lpstr>
      <vt:lpstr>Public WAN Infrastructures Wireless</vt:lpstr>
      <vt:lpstr>Public WAN Infrastructures Wireless (Cont.)</vt:lpstr>
      <vt:lpstr>Public WAN Infrastructures 3G/4G Cellular</vt:lpstr>
      <vt:lpstr>Internet-Based Connectivity VPN Technology</vt:lpstr>
      <vt:lpstr>Internet-Based Connectivity ISP Connectivity Options</vt:lpstr>
      <vt:lpstr>Internet-Based Connectivity Broadband Solution Comparison</vt:lpstr>
      <vt:lpstr>Internet-Based Connectivity Lab – Research Broadband Internet Access Options</vt:lpstr>
      <vt:lpstr>7.6 Module Practice and Quiz</vt:lpstr>
      <vt:lpstr>Module Practice and Quiz Packet Tracer – WAN Concepts</vt:lpstr>
      <vt:lpstr>Module Practice and Quiz What did I learn in this module?</vt:lpstr>
      <vt:lpstr>Module Practice and Quiz What did I learn in this module?</vt:lpstr>
      <vt:lpstr>Module Practice and Quiz What did I learn in this module?</vt:lpstr>
      <vt:lpstr>Module Practice and Quiz What did I learn in this module?</vt:lpstr>
      <vt:lpstr>Module 7: WAN Concepts New Terms and Commands</vt:lpstr>
      <vt:lpstr>Module 7: WAN Concepts New Terms and Commands</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Karine Van Driessche</cp:lastModifiedBy>
  <cp:revision>344</cp:revision>
  <dcterms:created xsi:type="dcterms:W3CDTF">2019-10-18T06:21:22Z</dcterms:created>
  <dcterms:modified xsi:type="dcterms:W3CDTF">2021-11-19T14:52:18Z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