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4"/>
  </p:notesMasterIdLst>
  <p:sldIdLst>
    <p:sldId id="513" r:id="rId2"/>
    <p:sldId id="1148" r:id="rId3"/>
    <p:sldId id="1169" r:id="rId4"/>
    <p:sldId id="1174" r:id="rId5"/>
    <p:sldId id="1175" r:id="rId6"/>
    <p:sldId id="1176" r:id="rId7"/>
    <p:sldId id="1204" r:id="rId8"/>
    <p:sldId id="1177" r:id="rId9"/>
    <p:sldId id="1178" r:id="rId10"/>
    <p:sldId id="1205" r:id="rId11"/>
    <p:sldId id="1206" r:id="rId12"/>
    <p:sldId id="1179" r:id="rId13"/>
    <p:sldId id="1180" r:id="rId14"/>
    <p:sldId id="1149" r:id="rId15"/>
    <p:sldId id="1209" r:id="rId16"/>
    <p:sldId id="1210" r:id="rId17"/>
    <p:sldId id="1211" r:id="rId18"/>
    <p:sldId id="1212" r:id="rId19"/>
    <p:sldId id="1193" r:id="rId20"/>
    <p:sldId id="1213" r:id="rId21"/>
    <p:sldId id="1214" r:id="rId22"/>
    <p:sldId id="1195" r:id="rId23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/>
  </p:cmAuthor>
  <p:cmAuthor id="2" name="Bob Vachon" initials="BV" lastIdx="24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31" autoAdjust="0"/>
    <p:restoredTop sz="93979" autoAdjust="0"/>
  </p:normalViewPr>
  <p:slideViewPr>
    <p:cSldViewPr snapToGrid="0" showGuides="1">
      <p:cViewPr varScale="1">
        <p:scale>
          <a:sx n="109" d="100"/>
          <a:sy n="109" d="100"/>
        </p:scale>
        <p:origin x="806" y="82"/>
      </p:cViewPr>
      <p:guideLst>
        <p:guide orient="horz" pos="162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3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Connecting Networks v6.0 </a:t>
            </a:r>
          </a:p>
          <a:p>
            <a:pPr>
              <a:buFontTx/>
              <a:buNone/>
            </a:pPr>
            <a:r>
              <a:rPr lang="en-US" sz="1200" b="0" dirty="0" smtClean="0"/>
              <a:t>Chapter 4: Access Control Lists</a:t>
            </a:r>
            <a:endParaRPr lang="en-GB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542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10</a:t>
            </a:fld>
            <a:endParaRPr lang="en-US" sz="8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4.3 – </a:t>
            </a:r>
            <a:r>
              <a:rPr lang="en-US" sz="1200" baseline="0" dirty="0" smtClean="0"/>
              <a:t>IPv6 ACLs</a:t>
            </a:r>
            <a:endParaRPr lang="en-US" sz="12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/>
              <a:t>4.3.2</a:t>
            </a:r>
            <a:r>
              <a:rPr lang="en-US" sz="1200" baseline="0" dirty="0" smtClean="0"/>
              <a:t> – Configuring IPv6 ACLs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4.3.2.4 </a:t>
            </a:r>
            <a:r>
              <a:rPr lang="en-US" dirty="0"/>
              <a:t>– </a:t>
            </a:r>
            <a:r>
              <a:rPr lang="en-US" dirty="0" smtClean="0"/>
              <a:t>IPv6 ACL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170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11</a:t>
            </a:fld>
            <a:endParaRPr lang="en-US" sz="8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4.3 – </a:t>
            </a:r>
            <a:r>
              <a:rPr lang="en-US" sz="1200" baseline="0" dirty="0" smtClean="0"/>
              <a:t>IPv6 ACLs</a:t>
            </a:r>
            <a:endParaRPr lang="en-US" sz="12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/>
              <a:t>4.3.2</a:t>
            </a:r>
            <a:r>
              <a:rPr lang="en-US" sz="1200" baseline="0" dirty="0" smtClean="0"/>
              <a:t> – Configuring IPv6 ACLs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4.3.2.4 </a:t>
            </a:r>
            <a:r>
              <a:rPr lang="en-US" dirty="0"/>
              <a:t>– </a:t>
            </a:r>
            <a:r>
              <a:rPr lang="en-US" dirty="0" smtClean="0"/>
              <a:t>IPv6 ACL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642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12</a:t>
            </a:fld>
            <a:endParaRPr lang="en-US" sz="8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4.3 – </a:t>
            </a:r>
            <a:r>
              <a:rPr lang="en-US" sz="1200" baseline="0" dirty="0" smtClean="0"/>
              <a:t>IPv6 ACLs</a:t>
            </a:r>
            <a:endParaRPr lang="en-US" sz="12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/>
              <a:t>4.3.2</a:t>
            </a:r>
            <a:r>
              <a:rPr lang="en-US" sz="1200" baseline="0" dirty="0" smtClean="0"/>
              <a:t> – Configuring IPv6 ACLs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4.3.2.5 </a:t>
            </a:r>
            <a:r>
              <a:rPr lang="en-US" dirty="0"/>
              <a:t>– </a:t>
            </a:r>
            <a:r>
              <a:rPr lang="en-US" dirty="0" smtClean="0"/>
              <a:t>Verifying IPv6 ACLs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537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13</a:t>
            </a:fld>
            <a:endParaRPr lang="en-US" sz="8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4.3 – </a:t>
            </a:r>
            <a:r>
              <a:rPr lang="en-US" sz="1200" baseline="0" dirty="0" smtClean="0"/>
              <a:t>IPv6 ACLs</a:t>
            </a:r>
            <a:endParaRPr lang="en-US" sz="12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/>
              <a:t>4.3.2</a:t>
            </a:r>
            <a:r>
              <a:rPr lang="en-US" sz="1200" baseline="0" dirty="0" smtClean="0"/>
              <a:t> – Configuring IPv6 ACLs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4.3.2.6 </a:t>
            </a:r>
            <a:r>
              <a:rPr lang="en-US" dirty="0"/>
              <a:t>– </a:t>
            </a:r>
            <a:r>
              <a:rPr lang="en-CA" dirty="0" smtClean="0"/>
              <a:t>Packet Tracer - Configuring IPv6 ACLs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5278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 smtClean="0"/>
              <a:t>4 – Access Control Lists</a:t>
            </a:r>
          </a:p>
          <a:p>
            <a:pPr>
              <a:buFontTx/>
              <a:buNone/>
            </a:pPr>
            <a:r>
              <a:rPr lang="en-US" sz="1200" b="0" dirty="0" smtClean="0"/>
              <a:t>4.4 – </a:t>
            </a:r>
            <a:r>
              <a:rPr lang="en-CA" sz="1200" b="0" dirty="0" smtClean="0"/>
              <a:t>Troubleshoot</a:t>
            </a:r>
            <a:r>
              <a:rPr lang="en-CA" sz="1200" b="0" baseline="0" dirty="0" smtClean="0"/>
              <a:t> </a:t>
            </a:r>
            <a:r>
              <a:rPr lang="en-CA" sz="1200" b="0" dirty="0" smtClean="0"/>
              <a:t>ACLs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5488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15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13" marR="0" lvl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4.4 – </a:t>
            </a:r>
            <a:r>
              <a:rPr lang="en-US" sz="1200" dirty="0"/>
              <a:t>Troubleshoot ACLs</a:t>
            </a:r>
          </a:p>
          <a:p>
            <a:pPr marL="112713" marR="0" lvl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4.4.2 –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/>
              <a:t>Common ACL Errors</a:t>
            </a:r>
            <a:endParaRPr lang="en-US" baseline="0" dirty="0"/>
          </a:p>
          <a:p>
            <a:pPr marL="112713" marR="0" lvl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4.4.2.7 – Troubleshooting IPv6 ACLs – Example 2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968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16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13" marR="0" lvl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4.4 – </a:t>
            </a:r>
            <a:r>
              <a:rPr lang="en-US" sz="1200" dirty="0"/>
              <a:t>Troubleshoot ACLs</a:t>
            </a:r>
          </a:p>
          <a:p>
            <a:pPr marL="112713" marR="0" lvl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4.4.2 –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/>
              <a:t>Common ACL Errors</a:t>
            </a:r>
            <a:endParaRPr lang="en-US" baseline="0" dirty="0"/>
          </a:p>
          <a:p>
            <a:pPr marL="112713" marR="0" lvl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4.4.2.7 – Troubleshooting IPv6 ACLs – Example 2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588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17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13" marR="0" lvl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4.4 – </a:t>
            </a:r>
            <a:r>
              <a:rPr lang="en-US" sz="1200" dirty="0"/>
              <a:t>Troubleshoot ACLs</a:t>
            </a:r>
          </a:p>
          <a:p>
            <a:pPr marL="112713" marR="0" lvl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4.4.2 –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/>
              <a:t>Common ACL Errors</a:t>
            </a:r>
            <a:endParaRPr lang="en-US" baseline="0" dirty="0"/>
          </a:p>
          <a:p>
            <a:pPr marL="112713" marR="0" lvl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4.4.2.7 – Troubleshooting IPv6 ACLs – Example 2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0828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18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13" marR="0" lvl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4.4 – </a:t>
            </a:r>
            <a:r>
              <a:rPr lang="en-US" sz="1200" dirty="0"/>
              <a:t>Troubleshoot ACLs</a:t>
            </a:r>
          </a:p>
          <a:p>
            <a:pPr marL="112713" marR="0" lvl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4.4.2 –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/>
              <a:t>Common ACL Errors</a:t>
            </a:r>
            <a:endParaRPr lang="en-US" baseline="0" dirty="0"/>
          </a:p>
          <a:p>
            <a:pPr marL="112713" marR="0" lvl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4.4.2.7 – Troubleshooting IPv6 ACLs – Example 2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8457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19</a:t>
            </a:fld>
            <a:endParaRPr lang="en-US" sz="8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4.4 – </a:t>
            </a:r>
            <a:r>
              <a:rPr lang="en-US" sz="1200" baseline="0" dirty="0" smtClean="0"/>
              <a:t>Troubleshoot ACLs</a:t>
            </a:r>
            <a:endParaRPr lang="en-US" sz="12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/>
              <a:t>4.4.2</a:t>
            </a:r>
            <a:r>
              <a:rPr lang="en-US" sz="1200" baseline="0" dirty="0" smtClean="0"/>
              <a:t> – Common ACLs Errors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4.4.2.8 </a:t>
            </a:r>
            <a:r>
              <a:rPr lang="en-US" dirty="0"/>
              <a:t>– </a:t>
            </a:r>
            <a:r>
              <a:rPr lang="en-US" dirty="0" smtClean="0"/>
              <a:t>Troubleshooting IPv6 ACLs – Example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331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 smtClean="0"/>
              <a:t>4 – Access Control Lists</a:t>
            </a:r>
          </a:p>
          <a:p>
            <a:pPr>
              <a:buFontTx/>
              <a:buNone/>
            </a:pPr>
            <a:r>
              <a:rPr lang="en-US" sz="1200" b="0" dirty="0" smtClean="0"/>
              <a:t>4.3 – </a:t>
            </a:r>
            <a:r>
              <a:rPr lang="en-CA" sz="1200" b="0" dirty="0" smtClean="0"/>
              <a:t>IPv6 ACLs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1980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20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13" marR="0" lvl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4.4 – </a:t>
            </a:r>
            <a:r>
              <a:rPr lang="en-US" sz="1200" dirty="0"/>
              <a:t>Troubleshoot ACLs</a:t>
            </a:r>
          </a:p>
          <a:p>
            <a:pPr marL="112713" marR="0" lvl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4.4.2 –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/>
              <a:t>Common ACL Errors</a:t>
            </a:r>
            <a:endParaRPr lang="en-US" baseline="0" dirty="0"/>
          </a:p>
          <a:p>
            <a:pPr marL="112713" marR="0" lvl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4.4.2.8 – Troubleshooting IPv6 ACLs – Example 3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1757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21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13" marR="0" lvl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4.4 – </a:t>
            </a:r>
            <a:r>
              <a:rPr lang="en-US" sz="1200" dirty="0"/>
              <a:t>Troubleshoot ACLs</a:t>
            </a:r>
          </a:p>
          <a:p>
            <a:pPr marL="112713" marR="0" lvl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4.4.2 –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/>
              <a:t>Common ACL Errors</a:t>
            </a:r>
            <a:endParaRPr lang="en-US" baseline="0" dirty="0"/>
          </a:p>
          <a:p>
            <a:pPr marL="112713" marR="0" lvl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4.4.2.8 – Troubleshooting IPv6 ACLs – Example 3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2752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22</a:t>
            </a:fld>
            <a:endParaRPr lang="en-US" sz="8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4.4 – </a:t>
            </a:r>
            <a:r>
              <a:rPr lang="en-US" sz="1200" baseline="0" dirty="0" smtClean="0"/>
              <a:t>Troubleshoot ACLs</a:t>
            </a:r>
            <a:endParaRPr lang="en-US" sz="12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/>
              <a:t>4.4.2</a:t>
            </a:r>
            <a:r>
              <a:rPr lang="en-US" sz="1200" baseline="0" dirty="0" smtClean="0"/>
              <a:t> – Common ACLs Errors</a:t>
            </a:r>
            <a:endParaRPr lang="en-US" dirty="0" smtClean="0"/>
          </a:p>
          <a:p>
            <a:r>
              <a:rPr lang="en-US" dirty="0" smtClean="0"/>
              <a:t>4.4.2.10 </a:t>
            </a:r>
            <a:r>
              <a:rPr lang="en-US" dirty="0"/>
              <a:t>– 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Packet Tracer - Troubleshooting IPv6 ACLs</a:t>
            </a:r>
          </a:p>
        </p:txBody>
      </p:sp>
    </p:spTree>
    <p:extLst>
      <p:ext uri="{BB962C8B-B14F-4D97-AF65-F5344CB8AC3E}">
        <p14:creationId xmlns:p14="http://schemas.microsoft.com/office/powerpoint/2010/main" val="3901599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</a:t>
            </a:fld>
            <a:endParaRPr lang="en-US" sz="8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4.3 – </a:t>
            </a:r>
            <a:r>
              <a:rPr lang="en-US" sz="1200" baseline="0" dirty="0" smtClean="0"/>
              <a:t>IPv6 ACLs</a:t>
            </a:r>
            <a:endParaRPr lang="en-US" sz="12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/>
              <a:t>4.3.1</a:t>
            </a:r>
            <a:r>
              <a:rPr lang="en-US" sz="1200" baseline="0" dirty="0" smtClean="0"/>
              <a:t> – IPv6 ACL Creation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4.3.1.1 </a:t>
            </a:r>
            <a:r>
              <a:rPr lang="en-US" dirty="0"/>
              <a:t>– </a:t>
            </a:r>
            <a:r>
              <a:rPr lang="en-US" dirty="0" smtClean="0"/>
              <a:t>Types of IPv6 ACLs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794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4</a:t>
            </a:fld>
            <a:endParaRPr lang="en-US" sz="8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4.3 – </a:t>
            </a:r>
            <a:r>
              <a:rPr lang="en-US" sz="1200" baseline="0" dirty="0" smtClean="0"/>
              <a:t>IPv6 ACLs</a:t>
            </a:r>
            <a:endParaRPr lang="en-US" sz="12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/>
              <a:t>4.3.1</a:t>
            </a:r>
            <a:r>
              <a:rPr lang="en-US" sz="1200" baseline="0" dirty="0" smtClean="0"/>
              <a:t> – IPv6 ACL Creation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4.3.1.2 </a:t>
            </a:r>
            <a:r>
              <a:rPr lang="en-US" dirty="0"/>
              <a:t>– </a:t>
            </a:r>
            <a:r>
              <a:rPr lang="en-US" dirty="0" smtClean="0"/>
              <a:t>Comparing IPv4 and IPv6 ACLs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214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5</a:t>
            </a:fld>
            <a:endParaRPr lang="en-US" sz="8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4.3 – </a:t>
            </a:r>
            <a:r>
              <a:rPr lang="en-US" sz="1200" baseline="0" dirty="0" smtClean="0"/>
              <a:t>IPv6 ACLs</a:t>
            </a:r>
            <a:endParaRPr lang="en-US" sz="12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/>
              <a:t>4.3.2</a:t>
            </a:r>
            <a:r>
              <a:rPr lang="en-US" sz="1200" baseline="0" dirty="0" smtClean="0"/>
              <a:t> – Configuring IPv6 ACLs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4.3.2.1 </a:t>
            </a:r>
            <a:r>
              <a:rPr lang="en-US" dirty="0"/>
              <a:t>– </a:t>
            </a:r>
            <a:r>
              <a:rPr lang="en-US" dirty="0" smtClean="0"/>
              <a:t>Configuring IPv6 Topology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5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6</a:t>
            </a:fld>
            <a:endParaRPr lang="en-US" sz="8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4.3 – </a:t>
            </a:r>
            <a:r>
              <a:rPr lang="en-US" sz="1200" baseline="0" dirty="0" smtClean="0"/>
              <a:t>IPv6 ACLs</a:t>
            </a:r>
            <a:endParaRPr lang="en-US" sz="12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/>
              <a:t>4.3.2</a:t>
            </a:r>
            <a:r>
              <a:rPr lang="en-US" sz="1200" baseline="0" dirty="0" smtClean="0"/>
              <a:t> – Configuring IPv6 ACLs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4.3.2.2 </a:t>
            </a:r>
            <a:r>
              <a:rPr lang="en-US" dirty="0"/>
              <a:t>– </a:t>
            </a:r>
            <a:r>
              <a:rPr lang="en-US" dirty="0" smtClean="0"/>
              <a:t>Configuring IPv6 ACLs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342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7</a:t>
            </a:fld>
            <a:endParaRPr lang="en-US" sz="8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4.3 – </a:t>
            </a:r>
            <a:r>
              <a:rPr lang="en-US" sz="1200" baseline="0" dirty="0" smtClean="0"/>
              <a:t>IPv6 ACLs</a:t>
            </a:r>
            <a:endParaRPr lang="en-US" sz="12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/>
              <a:t>4.3.2</a:t>
            </a:r>
            <a:r>
              <a:rPr lang="en-US" sz="1200" baseline="0" dirty="0" smtClean="0"/>
              <a:t> – Configuring IPv6 ACLs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4.3.2.2 </a:t>
            </a:r>
            <a:r>
              <a:rPr lang="en-US" dirty="0"/>
              <a:t>– </a:t>
            </a:r>
            <a:r>
              <a:rPr lang="en-US" dirty="0" smtClean="0"/>
              <a:t>Configuring IPv6 ACLs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394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8</a:t>
            </a:fld>
            <a:endParaRPr lang="en-US" sz="8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4.3 – </a:t>
            </a:r>
            <a:r>
              <a:rPr lang="en-US" sz="1200" baseline="0" dirty="0" smtClean="0"/>
              <a:t>IPv6 ACLs</a:t>
            </a:r>
            <a:endParaRPr lang="en-US" sz="12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/>
              <a:t>4.3.2</a:t>
            </a:r>
            <a:r>
              <a:rPr lang="en-US" sz="1200" baseline="0" dirty="0" smtClean="0"/>
              <a:t> – Configuring IPv6 ACLs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4.3.2.3 </a:t>
            </a:r>
            <a:r>
              <a:rPr lang="en-US" dirty="0"/>
              <a:t>– </a:t>
            </a:r>
            <a:r>
              <a:rPr lang="en-US" dirty="0" smtClean="0"/>
              <a:t>Applying an IPv6 ACL to an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36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9</a:t>
            </a:fld>
            <a:endParaRPr lang="en-US" sz="8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4.3 – </a:t>
            </a:r>
            <a:r>
              <a:rPr lang="en-US" sz="1200" baseline="0" dirty="0" smtClean="0"/>
              <a:t>IPv6 ACLs</a:t>
            </a:r>
            <a:endParaRPr lang="en-US" sz="12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/>
              <a:t>4.3.2</a:t>
            </a:r>
            <a:r>
              <a:rPr lang="en-US" sz="1200" baseline="0" dirty="0" smtClean="0"/>
              <a:t> – Configuring IPv6 ACLs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4.3.2.4 </a:t>
            </a:r>
            <a:r>
              <a:rPr lang="en-US" dirty="0"/>
              <a:t>– </a:t>
            </a:r>
            <a:r>
              <a:rPr lang="en-US" dirty="0" smtClean="0"/>
              <a:t>IPv6 ACL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447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‹nr.›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dirty="0" smtClean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 smtClean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</a:t>
            </a:r>
            <a:r>
              <a:rPr lang="en-US" sz="600" dirty="0" smtClean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2016  </a:t>
            </a: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 smtClean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 smtClean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 smtClean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 smtClean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 smtClean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 smtClean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 smtClean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 smtClean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 smtClean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 smtClean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</a:t>
            </a:r>
            <a:r>
              <a:rPr lang="en-US" sz="600" dirty="0" smtClean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2016  </a:t>
            </a: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Extra slides: Access Control Lists IPv6</a:t>
            </a:r>
            <a:endParaRPr lang="en-US" dirty="0"/>
          </a:p>
        </p:txBody>
      </p:sp>
      <p:sp>
        <p:nvSpPr>
          <p:cNvPr id="2" name="Ond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6504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032" y="529523"/>
            <a:ext cx="8999935" cy="4155319"/>
          </a:xfrm>
        </p:spPr>
        <p:txBody>
          <a:bodyPr/>
          <a:lstStyle/>
          <a:p>
            <a:pPr marL="485775" lvl="1" indent="-342900">
              <a:buFont typeface="+mj-lt"/>
              <a:buAutoNum type="arabicPeriod"/>
            </a:pPr>
            <a:r>
              <a:rPr lang="en-CA" dirty="0" smtClean="0"/>
              <a:t>These ACES allow </a:t>
            </a:r>
            <a:r>
              <a:rPr lang="en-CA" dirty="0"/>
              <a:t>access from any device to the web server </a:t>
            </a:r>
            <a:r>
              <a:rPr lang="en-CA" sz="1200" dirty="0"/>
              <a:t>(2001:DB8:CAFE:10::10)</a:t>
            </a:r>
            <a:r>
              <a:rPr lang="en-CA" dirty="0" smtClean="0"/>
              <a:t>.</a:t>
            </a:r>
          </a:p>
          <a:p>
            <a:pPr marL="485775" lvl="1" indent="-342900">
              <a:buFont typeface="+mj-lt"/>
              <a:buAutoNum type="arabicPeriod"/>
            </a:pPr>
            <a:r>
              <a:rPr lang="en-CA" dirty="0" smtClean="0"/>
              <a:t>All </a:t>
            </a:r>
            <a:r>
              <a:rPr lang="en-CA" dirty="0"/>
              <a:t>other devices are denied access to the 2001:DB8:CAFE:10::/64 </a:t>
            </a:r>
            <a:r>
              <a:rPr lang="en-CA" dirty="0" smtClean="0"/>
              <a:t>network.</a:t>
            </a:r>
          </a:p>
          <a:p>
            <a:pPr marL="485775" lvl="1" indent="-342900">
              <a:buFont typeface="+mj-lt"/>
              <a:buAutoNum type="arabicPeriod"/>
            </a:pPr>
            <a:r>
              <a:rPr lang="en-CA" dirty="0" smtClean="0"/>
              <a:t>PC3 </a:t>
            </a:r>
            <a:r>
              <a:rPr lang="en-CA" sz="1200" dirty="0" smtClean="0"/>
              <a:t>(2001:DB8:CAFE:30</a:t>
            </a:r>
            <a:r>
              <a:rPr lang="en-CA" sz="1200" dirty="0"/>
              <a:t>::</a:t>
            </a:r>
            <a:r>
              <a:rPr lang="en-CA" sz="1200" dirty="0" smtClean="0"/>
              <a:t>12)</a:t>
            </a:r>
            <a:r>
              <a:rPr lang="en-CA" dirty="0" smtClean="0"/>
              <a:t> </a:t>
            </a:r>
            <a:r>
              <a:rPr lang="en-CA" dirty="0"/>
              <a:t>is permitted Telnet access to PC2 </a:t>
            </a:r>
            <a:r>
              <a:rPr lang="en-CA" sz="1200" dirty="0"/>
              <a:t>(2001:DB8:CAFE:11::11</a:t>
            </a:r>
            <a:r>
              <a:rPr lang="en-CA" sz="1200" dirty="0" smtClean="0"/>
              <a:t>)</a:t>
            </a:r>
            <a:r>
              <a:rPr lang="en-CA" dirty="0" smtClean="0"/>
              <a:t>.</a:t>
            </a:r>
          </a:p>
          <a:p>
            <a:pPr marL="485775" lvl="1" indent="-342900">
              <a:buFont typeface="+mj-lt"/>
              <a:buAutoNum type="arabicPeriod"/>
            </a:pPr>
            <a:r>
              <a:rPr lang="en-CA" dirty="0"/>
              <a:t>All others are denied Telnet access to PC2.</a:t>
            </a:r>
          </a:p>
          <a:p>
            <a:pPr marL="485775" lvl="1" indent="-342900">
              <a:buFont typeface="+mj-lt"/>
              <a:buAutoNum type="arabicPeriod"/>
            </a:pPr>
            <a:r>
              <a:rPr lang="en-CA" dirty="0"/>
              <a:t> All other IPv6 traffic is permitted to all other destinations.</a:t>
            </a:r>
          </a:p>
          <a:p>
            <a:pPr marL="142875" lvl="1" indent="0">
              <a:buNone/>
            </a:pPr>
            <a:endParaRPr lang="en-CA" dirty="0" smtClean="0"/>
          </a:p>
        </p:txBody>
      </p:sp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05564"/>
            <a:ext cx="9144000" cy="757551"/>
          </a:xfrm>
        </p:spPr>
        <p:txBody>
          <a:bodyPr/>
          <a:lstStyle/>
          <a:p>
            <a:r>
              <a:rPr lang="en-CA" sz="1600" dirty="0" smtClean="0"/>
              <a:t>IPv6 </a:t>
            </a:r>
            <a:r>
              <a:rPr lang="en-CA" sz="1600" dirty="0"/>
              <a:t>ACLs</a:t>
            </a:r>
            <a:r>
              <a:rPr lang="en-US" dirty="0"/>
              <a:t/>
            </a:r>
            <a:br>
              <a:rPr lang="en-US" dirty="0"/>
            </a:br>
            <a:r>
              <a:rPr lang="en-CA" dirty="0"/>
              <a:t>Configuring IPv6 ACLs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28" y="1967593"/>
            <a:ext cx="7653515" cy="398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549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677636"/>
            <a:ext cx="9144000" cy="4276627"/>
          </a:xfrm>
        </p:spPr>
        <p:txBody>
          <a:bodyPr/>
          <a:lstStyle/>
          <a:p>
            <a:r>
              <a:rPr lang="en-CA" dirty="0"/>
              <a:t>In </a:t>
            </a:r>
            <a:r>
              <a:rPr lang="en-CA" dirty="0" smtClean="0"/>
              <a:t>this example, an </a:t>
            </a:r>
            <a:r>
              <a:rPr lang="en-CA" dirty="0"/>
              <a:t>IPv6 ACL </a:t>
            </a:r>
            <a:r>
              <a:rPr lang="en-CA" dirty="0" smtClean="0"/>
              <a:t>permits R3 LAN users limited </a:t>
            </a:r>
            <a:r>
              <a:rPr lang="en-CA" dirty="0"/>
              <a:t>access to the LANs on R1. </a:t>
            </a:r>
            <a:endParaRPr lang="en-CA" dirty="0" smtClean="0"/>
          </a:p>
          <a:p>
            <a:pPr marL="142875" lvl="1" indent="0">
              <a:buNone/>
            </a:pPr>
            <a:r>
              <a:rPr lang="en-CA" dirty="0" smtClean="0"/>
              <a:t>6. The </a:t>
            </a:r>
            <a:r>
              <a:rPr lang="en-CA" dirty="0"/>
              <a:t>IPv6 access list is applied </a:t>
            </a:r>
            <a:r>
              <a:rPr lang="en-CA" dirty="0" smtClean="0"/>
              <a:t>inbound on G0/0  so </a:t>
            </a:r>
            <a:r>
              <a:rPr lang="en-CA" dirty="0"/>
              <a:t>only the 2001:DB8:CAFE:30::/64 network is affected.</a:t>
            </a:r>
            <a:endParaRPr lang="en-US" dirty="0"/>
          </a:p>
        </p:txBody>
      </p:sp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z="1600" dirty="0" smtClean="0"/>
              <a:t>IPv6 </a:t>
            </a:r>
            <a:r>
              <a:rPr lang="en-CA" sz="1600" dirty="0"/>
              <a:t>ACLs</a:t>
            </a:r>
            <a:r>
              <a:rPr lang="en-US" dirty="0"/>
              <a:t/>
            </a:r>
            <a:br>
              <a:rPr lang="en-US" dirty="0"/>
            </a:br>
            <a:r>
              <a:rPr lang="en-CA" dirty="0"/>
              <a:t>Configuring IPv6 ACLs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45" y="1338693"/>
            <a:ext cx="7308962" cy="380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5620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6915" y="635658"/>
            <a:ext cx="8853286" cy="4155319"/>
          </a:xfrm>
        </p:spPr>
        <p:txBody>
          <a:bodyPr/>
          <a:lstStyle/>
          <a:p>
            <a:r>
              <a:rPr lang="en-CA" dirty="0"/>
              <a:t>The commands used to verify an IPv6 access list are similar to those used for IPv4 ACLs</a:t>
            </a:r>
            <a:r>
              <a:rPr lang="en-CA" dirty="0" smtClean="0"/>
              <a:t>.</a:t>
            </a:r>
          </a:p>
          <a:p>
            <a:endParaRPr lang="en-CA" dirty="0" smtClean="0"/>
          </a:p>
          <a:p>
            <a:endParaRPr lang="en-CA" dirty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r>
              <a:rPr lang="en-CA" dirty="0"/>
              <a:t>The </a:t>
            </a:r>
            <a:r>
              <a:rPr lang="en-CA" b="1" dirty="0"/>
              <a:t>show running-</a:t>
            </a:r>
            <a:r>
              <a:rPr lang="en-CA" b="1" dirty="0" err="1"/>
              <a:t>config</a:t>
            </a:r>
            <a:r>
              <a:rPr lang="en-CA" b="1" dirty="0"/>
              <a:t> </a:t>
            </a:r>
            <a:r>
              <a:rPr lang="en-CA" dirty="0"/>
              <a:t>command displays all of the ACEs and remark statements. </a:t>
            </a:r>
            <a:endParaRPr lang="en-US" dirty="0"/>
          </a:p>
        </p:txBody>
      </p:sp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z="1600" dirty="0" smtClean="0"/>
              <a:t>IPv6 </a:t>
            </a:r>
            <a:r>
              <a:rPr lang="en-CA" sz="1600" dirty="0"/>
              <a:t>ACLs</a:t>
            </a:r>
            <a:r>
              <a:rPr lang="en-US" dirty="0"/>
              <a:t/>
            </a:r>
            <a:br>
              <a:rPr lang="en-US" dirty="0"/>
            </a:br>
            <a:r>
              <a:rPr lang="en-CA" dirty="0"/>
              <a:t>Configuring IPv6 ACLs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345" y="1126672"/>
            <a:ext cx="3858769" cy="11025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6506" y="2610980"/>
            <a:ext cx="6116154" cy="2075320"/>
          </a:xfrm>
          <a:prstGeom prst="rect">
            <a:avLst/>
          </a:prstGeom>
        </p:spPr>
      </p:pic>
      <p:sp>
        <p:nvSpPr>
          <p:cNvPr id="10" name="Content Placeholder 1"/>
          <p:cNvSpPr txBox="1">
            <a:spLocks/>
          </p:cNvSpPr>
          <p:nvPr/>
        </p:nvSpPr>
        <p:spPr bwMode="auto">
          <a:xfrm>
            <a:off x="177091" y="953315"/>
            <a:ext cx="5006079" cy="255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defTabSz="684213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defTabSz="684213" ea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defTabSz="684213" ea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defTabSz="684213" ea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defTabSz="684213" eaLnBrk="1" hangingPunct="1">
              <a:lnSpc>
                <a:spcPct val="95000"/>
              </a:lnSpc>
              <a:spcBef>
                <a:spcPts val="625"/>
              </a:spcBef>
              <a:buFont typeface="Arial" charset="0"/>
              <a:buChar char="•"/>
              <a:defRPr lang="en-US" sz="1100" dirty="0">
                <a:latin typeface="+mn-lt"/>
                <a:ea typeface="ＭＳ Ｐゴシック" charset="0"/>
                <a:cs typeface="CiscoSans"/>
              </a:defRPr>
            </a:lvl5pPr>
            <a:lvl6pPr marL="863856" indent="-171445" defTabSz="685777">
              <a:spcBef>
                <a:spcPts val="600"/>
              </a:spcBef>
              <a:buFont typeface="Arial" pitchFamily="34" charset="0"/>
              <a:buChar char="•"/>
              <a:defRPr sz="900" baseline="0">
                <a:latin typeface="+mn-lt"/>
                <a:ea typeface="+mn-ea"/>
              </a:defRPr>
            </a:lvl6pPr>
            <a:lvl7pPr marL="935844" indent="-171422" defTabSz="685777">
              <a:spcBef>
                <a:spcPts val="600"/>
              </a:spcBef>
              <a:buFont typeface="Arial" pitchFamily="34" charset="0"/>
              <a:buChar char="•"/>
              <a:defRPr sz="800" baseline="0">
                <a:latin typeface="+mn-lt"/>
                <a:ea typeface="+mn-ea"/>
              </a:defRPr>
            </a:lvl7pPr>
            <a:lvl8pPr marL="2400220" indent="0" defTabSz="685777">
              <a:spcBef>
                <a:spcPct val="20000"/>
              </a:spcBef>
              <a:buFont typeface="Arial" pitchFamily="34" charset="0"/>
              <a:buNone/>
              <a:defRPr sz="1500">
                <a:latin typeface="+mn-lt"/>
                <a:ea typeface="+mn-ea"/>
              </a:defRPr>
            </a:lvl8pPr>
            <a:lvl9pPr marL="2914553" indent="-171445" defTabSz="685777">
              <a:spcBef>
                <a:spcPct val="20000"/>
              </a:spcBef>
              <a:buFont typeface="Arial" pitchFamily="34" charset="0"/>
              <a:buChar char="•"/>
              <a:defRPr sz="1500">
                <a:latin typeface="+mn-lt"/>
                <a:ea typeface="+mn-ea"/>
              </a:defRPr>
            </a:lvl9pPr>
          </a:lstStyle>
          <a:p>
            <a:pPr marL="169863" lvl="1" indent="-169863">
              <a:spcBef>
                <a:spcPts val="60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CA" sz="1500" dirty="0"/>
              <a:t>Use the </a:t>
            </a:r>
            <a:r>
              <a:rPr lang="en-CA" sz="1500" b="1" dirty="0"/>
              <a:t>show ipv6 interface </a:t>
            </a:r>
            <a:r>
              <a:rPr lang="en-CA" sz="1500" dirty="0"/>
              <a:t>command to see which ACL and direction is configured on an interface.</a:t>
            </a:r>
          </a:p>
          <a:p>
            <a:pPr marL="169863" lvl="1" indent="-169863">
              <a:spcBef>
                <a:spcPts val="60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endParaRPr lang="en-US" sz="1500" dirty="0" smtClean="0"/>
          </a:p>
          <a:p>
            <a:pPr marL="169863" lvl="1" indent="-169863">
              <a:spcBef>
                <a:spcPts val="60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endParaRPr lang="en-US" sz="1500" dirty="0"/>
          </a:p>
          <a:p>
            <a:pPr marL="169863" lvl="1" indent="-169863">
              <a:spcBef>
                <a:spcPts val="60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CA" sz="1500" dirty="0" smtClean="0"/>
              <a:t>Use </a:t>
            </a:r>
            <a:r>
              <a:rPr lang="en-CA" sz="1500" dirty="0"/>
              <a:t>the </a:t>
            </a:r>
            <a:r>
              <a:rPr lang="en-CA" sz="1500" b="1" dirty="0"/>
              <a:t>show access-lists </a:t>
            </a:r>
            <a:r>
              <a:rPr lang="en-CA" sz="1500" dirty="0"/>
              <a:t>command displays all configured IPv4 and IPv6 access lists</a:t>
            </a:r>
          </a:p>
          <a:p>
            <a:pPr lvl="2"/>
            <a:r>
              <a:rPr lang="en-CA" dirty="0"/>
              <a:t>Notice that IPv6 </a:t>
            </a:r>
            <a:r>
              <a:rPr lang="en-CA" dirty="0" smtClean="0"/>
              <a:t>ACL sequence </a:t>
            </a:r>
            <a:r>
              <a:rPr lang="en-CA" dirty="0"/>
              <a:t>numbers </a:t>
            </a:r>
            <a:r>
              <a:rPr lang="en-CA" dirty="0" smtClean="0"/>
              <a:t>are </a:t>
            </a:r>
            <a:r>
              <a:rPr lang="en-CA" dirty="0"/>
              <a:t>displayed at the end of the </a:t>
            </a:r>
            <a:r>
              <a:rPr lang="en-CA" dirty="0" smtClean="0"/>
              <a:t>ACE.</a:t>
            </a:r>
          </a:p>
          <a:p>
            <a:pPr lvl="2"/>
            <a:r>
              <a:rPr lang="en-US" dirty="0"/>
              <a:t>Although the statements appear in the order they were entered, they are not always incremented by 10. This is because the remark statements that were entered use a sequence number but are not displayed in the output of the </a:t>
            </a:r>
            <a:r>
              <a:rPr lang="en-US" b="1" dirty="0"/>
              <a:t>show access-lists</a:t>
            </a:r>
            <a:r>
              <a:rPr lang="en-US" dirty="0"/>
              <a:t> command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Similar to extended ACLs for IPv4, IPv6 access lists are displayed and processed in the order the statements are entered.</a:t>
            </a:r>
            <a:endParaRPr lang="nl-BE" dirty="0"/>
          </a:p>
          <a:p>
            <a:pPr lvl="2"/>
            <a:endParaRPr lang="en-CA" dirty="0"/>
          </a:p>
          <a:p>
            <a:pPr lvl="1"/>
            <a:endParaRPr lang="en-US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48293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28275" y="882650"/>
            <a:ext cx="4746212" cy="41560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z="1600" dirty="0" smtClean="0"/>
              <a:t>IPv6 </a:t>
            </a:r>
            <a:r>
              <a:rPr lang="en-CA" sz="1600" dirty="0"/>
              <a:t>ACLs</a:t>
            </a:r>
            <a:r>
              <a:rPr lang="en-US" dirty="0"/>
              <a:t/>
            </a:r>
            <a:br>
              <a:rPr lang="en-US" dirty="0"/>
            </a:br>
            <a:r>
              <a:rPr lang="en-CA" dirty="0"/>
              <a:t>Configuring IPv6 ACLs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3295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 smtClean="0"/>
              <a:t>2 Troubleshoot IPv6 ACLs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960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16479" y="755017"/>
            <a:ext cx="6633820" cy="4209292"/>
          </a:xfrm>
        </p:spPr>
        <p:txBody>
          <a:bodyPr/>
          <a:lstStyle/>
          <a:p>
            <a:r>
              <a:rPr lang="en-US" dirty="0"/>
              <a:t>R3 is configured with IPv6 ACL RESTRICTED-ACCESS that should enforce the following policy for the R3 LAN: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However, after configuring the ACL, PC3 cannot reach the 10 network or the 11 network, and it cannot SSH into the host at 2001:DB8:CAFE:11::11.</a:t>
            </a:r>
          </a:p>
        </p:txBody>
      </p:sp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288401" y="-110851"/>
            <a:ext cx="6579118" cy="865868"/>
          </a:xfrm>
        </p:spPr>
        <p:txBody>
          <a:bodyPr/>
          <a:lstStyle/>
          <a:p>
            <a:r>
              <a:rPr lang="en-US" sz="1350" dirty="0"/>
              <a:t>Common ACL Errors</a:t>
            </a:r>
            <a:br>
              <a:rPr lang="en-US" sz="1350" dirty="0"/>
            </a:br>
            <a:r>
              <a:rPr lang="en-US" dirty="0"/>
              <a:t>Troubleshooting IPv6 ACLs- Example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339" y="1749187"/>
            <a:ext cx="3989510" cy="274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056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288401" y="374922"/>
            <a:ext cx="6579118" cy="865868"/>
          </a:xfrm>
        </p:spPr>
        <p:txBody>
          <a:bodyPr/>
          <a:lstStyle/>
          <a:p>
            <a:r>
              <a:rPr lang="en-US" sz="1350" dirty="0"/>
              <a:t>Common ACL Errors</a:t>
            </a:r>
            <a:br>
              <a:rPr lang="en-US" sz="1350" dirty="0"/>
            </a:br>
            <a:r>
              <a:rPr lang="en-US" dirty="0"/>
              <a:t>Troubleshooting IPv6 ACLs- Example 2 (cont</a:t>
            </a:r>
            <a:r>
              <a:rPr lang="en-US" dirty="0" smtClean="0"/>
              <a:t>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653" y="1240790"/>
            <a:ext cx="4900613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735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288401" y="374922"/>
            <a:ext cx="6579118" cy="865868"/>
          </a:xfrm>
        </p:spPr>
        <p:txBody>
          <a:bodyPr/>
          <a:lstStyle/>
          <a:p>
            <a:r>
              <a:rPr lang="en-US" sz="1350" dirty="0"/>
              <a:t>Common ACL Errors</a:t>
            </a:r>
            <a:br>
              <a:rPr lang="en-US" sz="1350" dirty="0"/>
            </a:br>
            <a:r>
              <a:rPr lang="en-US" dirty="0"/>
              <a:t>Troubleshooting IPv6 ACLs- Example 2 (cont</a:t>
            </a:r>
            <a:r>
              <a:rPr lang="en-US" dirty="0" smtClean="0"/>
              <a:t>.)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797" y="1580142"/>
            <a:ext cx="4886325" cy="323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436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288401" y="374922"/>
            <a:ext cx="6579118" cy="865868"/>
          </a:xfrm>
        </p:spPr>
        <p:txBody>
          <a:bodyPr/>
          <a:lstStyle/>
          <a:p>
            <a:r>
              <a:rPr lang="en-US" sz="1350" dirty="0"/>
              <a:t>Common ACL Errors</a:t>
            </a:r>
            <a:br>
              <a:rPr lang="en-US" sz="1350" dirty="0"/>
            </a:br>
            <a:r>
              <a:rPr lang="en-US" dirty="0"/>
              <a:t>Troubleshooting IPv6 ACLs- Example 2 (cont</a:t>
            </a:r>
            <a:r>
              <a:rPr lang="en-US" dirty="0" smtClean="0"/>
              <a:t>.)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222" y="1264995"/>
            <a:ext cx="49434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862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5" y="798944"/>
            <a:ext cx="5695138" cy="4155319"/>
          </a:xfrm>
        </p:spPr>
        <p:txBody>
          <a:bodyPr/>
          <a:lstStyle/>
          <a:p>
            <a:r>
              <a:rPr lang="en-CA" dirty="0" smtClean="0"/>
              <a:t>In this example, </a:t>
            </a:r>
            <a:r>
              <a:rPr lang="en-CA" dirty="0"/>
              <a:t>R1 is configured with an IPv6 ACL named DENY-ACCESS that should </a:t>
            </a:r>
            <a:r>
              <a:rPr lang="en-CA" dirty="0" smtClean="0"/>
              <a:t>permit </a:t>
            </a:r>
            <a:r>
              <a:rPr lang="en-CA" dirty="0"/>
              <a:t>access to the :11 network from the :30 </a:t>
            </a:r>
            <a:r>
              <a:rPr lang="en-CA" dirty="0" smtClean="0"/>
              <a:t>network, but deny </a:t>
            </a:r>
            <a:r>
              <a:rPr lang="en-CA" dirty="0"/>
              <a:t>access to the :10 </a:t>
            </a:r>
            <a:r>
              <a:rPr lang="en-CA" dirty="0" smtClean="0"/>
              <a:t>network.</a:t>
            </a:r>
          </a:p>
          <a:p>
            <a:pPr lvl="1"/>
            <a:r>
              <a:rPr lang="en-CA" dirty="0"/>
              <a:t>The DENY-ACCESS ACL is supposed to permit access to the :11 network from the :30 network while denying access to the :10 network. </a:t>
            </a:r>
            <a:endParaRPr lang="en-CA" dirty="0" smtClean="0"/>
          </a:p>
          <a:p>
            <a:pPr lvl="1"/>
            <a:r>
              <a:rPr lang="en-CA" dirty="0" smtClean="0"/>
              <a:t>However</a:t>
            </a:r>
            <a:r>
              <a:rPr lang="en-CA" dirty="0"/>
              <a:t>, after applying the ACL to the interface the :10 network is still reachable from the :30 network</a:t>
            </a:r>
            <a:r>
              <a:rPr lang="en-CA" dirty="0" smtClean="0"/>
              <a:t>.</a:t>
            </a:r>
            <a:endParaRPr lang="en-CA" dirty="0"/>
          </a:p>
          <a:p>
            <a:r>
              <a:rPr lang="en-CA" b="1" dirty="0" smtClean="0"/>
              <a:t>Solution</a:t>
            </a:r>
            <a:r>
              <a:rPr lang="en-CA" b="1" dirty="0"/>
              <a:t>:</a:t>
            </a:r>
            <a:r>
              <a:rPr lang="en-CA" dirty="0"/>
              <a:t> </a:t>
            </a:r>
          </a:p>
          <a:p>
            <a:pPr lvl="1"/>
            <a:r>
              <a:rPr lang="en-CA" dirty="0" smtClean="0"/>
              <a:t>The problem is with the </a:t>
            </a:r>
            <a:r>
              <a:rPr lang="en-CA" dirty="0"/>
              <a:t>location of the </a:t>
            </a:r>
            <a:r>
              <a:rPr lang="en-CA" dirty="0" smtClean="0"/>
              <a:t>ACL and should </a:t>
            </a:r>
            <a:r>
              <a:rPr lang="en-CA" dirty="0"/>
              <a:t>be applied closest to the source of the traffic. </a:t>
            </a:r>
            <a:endParaRPr lang="en-CA" dirty="0" smtClean="0"/>
          </a:p>
          <a:p>
            <a:pPr lvl="1"/>
            <a:r>
              <a:rPr lang="en-CA" dirty="0" smtClean="0"/>
              <a:t>Remove the ACL </a:t>
            </a:r>
            <a:r>
              <a:rPr lang="en-CA" dirty="0"/>
              <a:t>on R1 and </a:t>
            </a:r>
            <a:r>
              <a:rPr lang="en-CA" dirty="0" smtClean="0"/>
              <a:t>apply the </a:t>
            </a:r>
            <a:r>
              <a:rPr lang="en-CA" dirty="0"/>
              <a:t>ACL on R3.</a:t>
            </a:r>
            <a:endParaRPr lang="en-CA" dirty="0" smtClean="0"/>
          </a:p>
        </p:txBody>
      </p:sp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z="1600" dirty="0"/>
              <a:t>Troubleshoot ACLs</a:t>
            </a:r>
            <a:r>
              <a:rPr lang="en-US" dirty="0"/>
              <a:t/>
            </a:r>
            <a:br>
              <a:rPr lang="en-US" dirty="0"/>
            </a:br>
            <a:r>
              <a:rPr lang="en-CA" dirty="0"/>
              <a:t>Common ACLs Errors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055" y="-1"/>
            <a:ext cx="3325946" cy="24457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927" y="2445711"/>
            <a:ext cx="2651993" cy="14159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5914" y="3869924"/>
            <a:ext cx="2615114" cy="130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537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 smtClean="0"/>
              <a:t>1. IPv6 ACLs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1874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288401" y="374922"/>
            <a:ext cx="6579118" cy="865868"/>
          </a:xfrm>
        </p:spPr>
        <p:txBody>
          <a:bodyPr/>
          <a:lstStyle/>
          <a:p>
            <a:r>
              <a:rPr lang="en-US" sz="1350" dirty="0"/>
              <a:t>Common ACL Errors</a:t>
            </a:r>
            <a:br>
              <a:rPr lang="en-US" sz="1350" dirty="0"/>
            </a:br>
            <a:r>
              <a:rPr lang="en-US" dirty="0"/>
              <a:t>Troubleshooting IPv6 ACLs- Example 3 (cont</a:t>
            </a:r>
            <a:r>
              <a:rPr lang="en-US" dirty="0" smtClean="0"/>
              <a:t>.)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82" y="1240790"/>
            <a:ext cx="4907756" cy="359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522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288401" y="374922"/>
            <a:ext cx="6579118" cy="865868"/>
          </a:xfrm>
        </p:spPr>
        <p:txBody>
          <a:bodyPr/>
          <a:lstStyle/>
          <a:p>
            <a:r>
              <a:rPr lang="en-US" sz="1350" dirty="0"/>
              <a:t>Common ACL Errors</a:t>
            </a:r>
            <a:br>
              <a:rPr lang="en-US" sz="1350" dirty="0"/>
            </a:br>
            <a:r>
              <a:rPr lang="en-US" dirty="0"/>
              <a:t>Troubleshooting IPv6 ACLs- Example 3 (cont</a:t>
            </a:r>
            <a:r>
              <a:rPr lang="en-US" dirty="0" smtClean="0"/>
              <a:t>.)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085" y="1240790"/>
            <a:ext cx="4857750" cy="355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230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97397" y="882650"/>
            <a:ext cx="3607968" cy="41560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z="1600" dirty="0"/>
              <a:t>Troubleshoot ACLs</a:t>
            </a:r>
            <a:r>
              <a:rPr lang="en-US" dirty="0"/>
              <a:t/>
            </a:r>
            <a:br>
              <a:rPr lang="en-US" dirty="0"/>
            </a:br>
            <a:r>
              <a:rPr lang="en-CA" dirty="0"/>
              <a:t>Common ACLs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55105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IPv6 ACLs are similar to IPv4 ACLs in both operation and configuration</a:t>
            </a:r>
            <a:r>
              <a:rPr lang="en-CA" dirty="0" smtClean="0"/>
              <a:t>.</a:t>
            </a:r>
            <a:endParaRPr lang="en-CA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  <a:p>
            <a:r>
              <a:rPr lang="en-CA" b="1" dirty="0" smtClean="0"/>
              <a:t>Note:</a:t>
            </a:r>
          </a:p>
          <a:p>
            <a:pPr lvl="1"/>
            <a:r>
              <a:rPr lang="en-CA" dirty="0" smtClean="0"/>
              <a:t>An </a:t>
            </a:r>
            <a:r>
              <a:rPr lang="en-CA" dirty="0"/>
              <a:t>IPv4 ACL and an IPv6 ACL cannot share the same name.</a:t>
            </a:r>
            <a:endParaRPr lang="en-US" dirty="0"/>
          </a:p>
        </p:txBody>
      </p:sp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z="1600" dirty="0"/>
              <a:t>IPv6 ACLs</a:t>
            </a:r>
            <a:r>
              <a:rPr lang="en-US" dirty="0"/>
              <a:t/>
            </a:r>
            <a:br>
              <a:rPr lang="en-US" dirty="0"/>
            </a:br>
            <a:r>
              <a:rPr lang="en-CA" dirty="0" smtClean="0"/>
              <a:t>IPv6 ACL Creation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261" y="1475974"/>
            <a:ext cx="4222967" cy="180349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205620" y="1475974"/>
            <a:ext cx="193499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>
                <a:solidFill>
                  <a:srgbClr val="000000"/>
                </a:solidFill>
              </a:rPr>
              <a:t>In IPv4 there are two types of ACLs, standard and extended and both types of ACLs can be either numbered or named ACLs.</a:t>
            </a:r>
          </a:p>
        </p:txBody>
      </p:sp>
      <p:sp>
        <p:nvSpPr>
          <p:cNvPr id="5" name="Rectangle 4"/>
          <p:cNvSpPr/>
          <p:nvPr/>
        </p:nvSpPr>
        <p:spPr>
          <a:xfrm>
            <a:off x="6656877" y="1475974"/>
            <a:ext cx="234047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>
                <a:solidFill>
                  <a:srgbClr val="000000"/>
                </a:solidFill>
              </a:rPr>
              <a:t>With IPv6, there is only one type of ACL, which is equivalent to an IPv4 extended named ACL and there are no numbered ACLs in IPv6.</a:t>
            </a:r>
          </a:p>
        </p:txBody>
      </p:sp>
    </p:spTree>
    <p:extLst>
      <p:ext uri="{BB962C8B-B14F-4D97-AF65-F5344CB8AC3E}">
        <p14:creationId xmlns:p14="http://schemas.microsoft.com/office/powerpoint/2010/main" val="18252552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579664"/>
            <a:ext cx="9143999" cy="4374599"/>
          </a:xfrm>
        </p:spPr>
        <p:txBody>
          <a:bodyPr/>
          <a:lstStyle/>
          <a:p>
            <a:r>
              <a:rPr lang="en-CA" dirty="0" smtClean="0"/>
              <a:t>There </a:t>
            </a:r>
            <a:r>
              <a:rPr lang="en-CA" dirty="0"/>
              <a:t>are three significant differences between </a:t>
            </a:r>
            <a:r>
              <a:rPr lang="en-CA" dirty="0" smtClean="0"/>
              <a:t>IPv4 and IPv6 ACLs:</a:t>
            </a:r>
            <a:endParaRPr lang="en-CA" dirty="0"/>
          </a:p>
          <a:p>
            <a:pPr lvl="1"/>
            <a:r>
              <a:rPr lang="en-CA" dirty="0" smtClean="0"/>
              <a:t>The </a:t>
            </a:r>
            <a:r>
              <a:rPr lang="en-CA" dirty="0"/>
              <a:t>command used to apply an IPv6 ACL to an </a:t>
            </a:r>
            <a:r>
              <a:rPr lang="en-CA" dirty="0" smtClean="0"/>
              <a:t>interface is </a:t>
            </a:r>
            <a:r>
              <a:rPr lang="en-CA" b="1" dirty="0" smtClean="0"/>
              <a:t>ipv6 </a:t>
            </a:r>
            <a:r>
              <a:rPr lang="en-CA" b="1" dirty="0"/>
              <a:t>traffic-filter </a:t>
            </a:r>
            <a:r>
              <a:rPr lang="en-CA" dirty="0" smtClean="0"/>
              <a:t>command.</a:t>
            </a:r>
            <a:endParaRPr lang="en-CA" dirty="0"/>
          </a:p>
          <a:p>
            <a:pPr lvl="1"/>
            <a:r>
              <a:rPr lang="en-CA" dirty="0" smtClean="0"/>
              <a:t>IPv6 </a:t>
            </a:r>
            <a:r>
              <a:rPr lang="en-CA" dirty="0"/>
              <a:t>ACLs do not use wildcard </a:t>
            </a:r>
            <a:r>
              <a:rPr lang="en-CA" dirty="0" smtClean="0"/>
              <a:t>masks but instead specifies the prefix-length to </a:t>
            </a:r>
            <a:r>
              <a:rPr lang="en-CA" dirty="0"/>
              <a:t>indicate how much of an IPv6 source or destination address should be matched.</a:t>
            </a:r>
          </a:p>
          <a:p>
            <a:pPr lvl="1"/>
            <a:r>
              <a:rPr lang="en-US" dirty="0"/>
              <a:t>Additional Default Statements</a:t>
            </a:r>
          </a:p>
          <a:p>
            <a:pPr marL="681037" lvl="1" indent="-342900"/>
            <a:r>
              <a:rPr lang="en-US" dirty="0"/>
              <a:t>At the end of IPv4 (standard or extended) ACL: implicit </a:t>
            </a:r>
            <a:r>
              <a:rPr lang="en-US" b="1" dirty="0"/>
              <a:t>deny any</a:t>
            </a:r>
            <a:r>
              <a:rPr lang="en-US" dirty="0"/>
              <a:t> or </a:t>
            </a:r>
            <a:r>
              <a:rPr lang="en-US" b="1" dirty="0"/>
              <a:t>deny </a:t>
            </a:r>
            <a:r>
              <a:rPr lang="en-US" b="1" dirty="0" err="1"/>
              <a:t>ip</a:t>
            </a:r>
            <a:r>
              <a:rPr lang="en-US" b="1" dirty="0"/>
              <a:t> any </a:t>
            </a:r>
            <a:r>
              <a:rPr lang="en-US" b="1" dirty="0" err="1"/>
              <a:t>any</a:t>
            </a:r>
            <a:r>
              <a:rPr lang="en-US" dirty="0"/>
              <a:t>. </a:t>
            </a:r>
          </a:p>
          <a:p>
            <a:pPr marL="681037" lvl="1" indent="-342900"/>
            <a:r>
              <a:rPr lang="en-US" dirty="0"/>
              <a:t>IPv6 includes a similar </a:t>
            </a:r>
            <a:r>
              <a:rPr lang="en-US" b="1" dirty="0"/>
              <a:t>deny ipv6 any </a:t>
            </a:r>
            <a:r>
              <a:rPr lang="en-US" b="1" dirty="0" err="1"/>
              <a:t>any</a:t>
            </a:r>
            <a:r>
              <a:rPr lang="en-US" dirty="0"/>
              <a:t> statement at the end </a:t>
            </a:r>
          </a:p>
          <a:p>
            <a:pPr marL="681037" lvl="1" indent="-342900"/>
            <a:r>
              <a:rPr lang="en-US" dirty="0"/>
              <a:t>+ two other implicit statements by default:</a:t>
            </a:r>
            <a:endParaRPr lang="en-US" b="1" dirty="0">
              <a:latin typeface="Courier"/>
              <a:cs typeface="Courier"/>
            </a:endParaRPr>
          </a:p>
          <a:p>
            <a:pPr marL="795337" lvl="2" indent="0"/>
            <a:r>
              <a:rPr lang="en-US" b="1" dirty="0">
                <a:latin typeface="Courier"/>
                <a:cs typeface="Courier"/>
              </a:rPr>
              <a:t>permit </a:t>
            </a:r>
            <a:r>
              <a:rPr lang="en-US" b="1" dirty="0" err="1">
                <a:latin typeface="Courier"/>
                <a:cs typeface="Courier"/>
              </a:rPr>
              <a:t>icmp</a:t>
            </a:r>
            <a:r>
              <a:rPr lang="en-US" b="1" dirty="0">
                <a:latin typeface="Courier"/>
                <a:cs typeface="Courier"/>
              </a:rPr>
              <a:t> any </a:t>
            </a:r>
            <a:r>
              <a:rPr lang="en-US" b="1" dirty="0" err="1">
                <a:latin typeface="Courier"/>
                <a:cs typeface="Courier"/>
              </a:rPr>
              <a:t>any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err="1">
                <a:latin typeface="Courier"/>
                <a:cs typeface="Courier"/>
              </a:rPr>
              <a:t>nd-na</a:t>
            </a:r>
            <a:endParaRPr lang="en-US" dirty="0">
              <a:latin typeface="Courier"/>
              <a:cs typeface="Courier"/>
            </a:endParaRPr>
          </a:p>
          <a:p>
            <a:pPr marL="795337" lvl="2" indent="0"/>
            <a:r>
              <a:rPr lang="en-US" b="1" dirty="0">
                <a:latin typeface="Courier"/>
                <a:cs typeface="Courier"/>
              </a:rPr>
              <a:t>permit </a:t>
            </a:r>
            <a:r>
              <a:rPr lang="en-US" b="1" dirty="0" err="1">
                <a:latin typeface="Courier"/>
                <a:cs typeface="Courier"/>
              </a:rPr>
              <a:t>icmp</a:t>
            </a:r>
            <a:r>
              <a:rPr lang="en-US" b="1" dirty="0">
                <a:latin typeface="Courier"/>
                <a:cs typeface="Courier"/>
              </a:rPr>
              <a:t> any </a:t>
            </a:r>
            <a:r>
              <a:rPr lang="en-US" b="1" dirty="0" err="1">
                <a:latin typeface="Courier"/>
                <a:cs typeface="Courier"/>
              </a:rPr>
              <a:t>any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err="1" smtClean="0">
                <a:latin typeface="Courier"/>
                <a:cs typeface="Courier"/>
              </a:rPr>
              <a:t>nd</a:t>
            </a:r>
            <a:r>
              <a:rPr lang="en-US" b="1" dirty="0" smtClean="0">
                <a:latin typeface="Courier"/>
                <a:cs typeface="Courier"/>
              </a:rPr>
              <a:t>-ns</a:t>
            </a:r>
          </a:p>
          <a:p>
            <a:pPr lvl="1"/>
            <a:r>
              <a:rPr lang="en-US" dirty="0"/>
              <a:t>IPv6 uses ICMP Neighbor Discovery (ND) messages (Neighbor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Solicitation </a:t>
            </a:r>
            <a:r>
              <a:rPr lang="en-US" dirty="0"/>
              <a:t>(NS) and Neighbor Advertisement (NA) to accomplish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</a:t>
            </a:r>
            <a:r>
              <a:rPr lang="en-US" dirty="0"/>
              <a:t>ARP does in IPv4. </a:t>
            </a:r>
            <a:endParaRPr lang="en-CA" dirty="0"/>
          </a:p>
          <a:p>
            <a:pPr lvl="1"/>
            <a:r>
              <a:rPr lang="en-US" dirty="0" smtClean="0"/>
              <a:t>ND </a:t>
            </a:r>
            <a:r>
              <a:rPr lang="en-US" dirty="0"/>
              <a:t>messages are encapsulated in IPv6 packets and thus using the Layer 3 service for neighbor discovery. Therefore, IPv6 ACLs need to implicitly permit ND packets to be sent and received on an interface. Specifically, both Neighbor Discovery - Neighbor Advertisement (</a:t>
            </a:r>
            <a:r>
              <a:rPr lang="en-US" dirty="0" err="1"/>
              <a:t>nd-na</a:t>
            </a:r>
            <a:r>
              <a:rPr lang="en-US" dirty="0"/>
              <a:t>) and Neighbor Discovery - Neighbor Solicitation (</a:t>
            </a:r>
            <a:r>
              <a:rPr lang="en-US" dirty="0" err="1"/>
              <a:t>nd</a:t>
            </a:r>
            <a:r>
              <a:rPr lang="en-US" dirty="0"/>
              <a:t>-ns) messages need to be </a:t>
            </a:r>
            <a:r>
              <a:rPr lang="en-US" dirty="0" smtClean="0"/>
              <a:t>permitted</a:t>
            </a:r>
            <a:endParaRPr lang="en-CA" dirty="0"/>
          </a:p>
          <a:p>
            <a:pPr marL="1144587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795337" lvl="2" indent="0"/>
            <a:endParaRPr lang="en-US" b="1" dirty="0" smtClean="0">
              <a:latin typeface="Courier"/>
              <a:cs typeface="Courier"/>
            </a:endParaRPr>
          </a:p>
        </p:txBody>
      </p:sp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-48411"/>
            <a:ext cx="9144000" cy="757551"/>
          </a:xfrm>
        </p:spPr>
        <p:txBody>
          <a:bodyPr/>
          <a:lstStyle/>
          <a:p>
            <a:r>
              <a:rPr lang="en-CA" sz="1600" dirty="0"/>
              <a:t>IPv6 ACLs</a:t>
            </a:r>
            <a:r>
              <a:rPr lang="en-US" dirty="0"/>
              <a:t/>
            </a:r>
            <a:br>
              <a:rPr lang="en-US" dirty="0"/>
            </a:br>
            <a:r>
              <a:rPr lang="en-CA" dirty="0"/>
              <a:t>IPv6 ACL Creation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983" y="2318657"/>
            <a:ext cx="3245017" cy="175269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476733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is the sample topology that will be used to demonstrate IPv6 ACLs.</a:t>
            </a:r>
          </a:p>
          <a:p>
            <a:pPr lvl="1"/>
            <a:r>
              <a:rPr lang="en-US" dirty="0" smtClean="0"/>
              <a:t>All interfaces are configured and active.</a:t>
            </a:r>
            <a:endParaRPr lang="en-US" dirty="0"/>
          </a:p>
        </p:txBody>
      </p:sp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z="1600" dirty="0" smtClean="0"/>
              <a:t>IPv6 </a:t>
            </a:r>
            <a:r>
              <a:rPr lang="en-CA" sz="1600" dirty="0"/>
              <a:t>ACLs</a:t>
            </a:r>
            <a:r>
              <a:rPr lang="en-US" dirty="0"/>
              <a:t/>
            </a:r>
            <a:br>
              <a:rPr lang="en-US" dirty="0"/>
            </a:br>
            <a:r>
              <a:rPr lang="en-CA" dirty="0"/>
              <a:t>Configuring IPv6 ACLs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98" y="1475445"/>
            <a:ext cx="2331471" cy="22339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1956" y="1816380"/>
            <a:ext cx="3638737" cy="27941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5881" y="1110343"/>
            <a:ext cx="2311714" cy="17192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830" y="3125389"/>
            <a:ext cx="2354719" cy="148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118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IPv6 there are only named </a:t>
            </a:r>
            <a:r>
              <a:rPr lang="en-CA" dirty="0" smtClean="0"/>
              <a:t>ACLs and the configuration </a:t>
            </a:r>
            <a:r>
              <a:rPr lang="en-CA" dirty="0"/>
              <a:t>is similar to </a:t>
            </a:r>
            <a:r>
              <a:rPr lang="en-CA" dirty="0" smtClean="0"/>
              <a:t>IPv4 </a:t>
            </a:r>
            <a:r>
              <a:rPr lang="en-CA" dirty="0"/>
              <a:t>extended named </a:t>
            </a:r>
            <a:r>
              <a:rPr lang="en-CA" dirty="0" smtClean="0"/>
              <a:t>ACLs. </a:t>
            </a:r>
            <a:r>
              <a:rPr lang="en-US" dirty="0"/>
              <a:t>Like IPv4 named ACLs, IPv6 names are alphanumeric, case sensitive, and must be unique. Unlike IPv4, there is no need for a standard or extended option.</a:t>
            </a:r>
            <a:endParaRPr lang="en-CA" dirty="0" smtClean="0"/>
          </a:p>
          <a:p>
            <a:pPr marL="0" indent="0">
              <a:buNone/>
            </a:pPr>
            <a:r>
              <a:rPr lang="en-US" dirty="0"/>
              <a:t>There are three basic steps to configure an IPv6 ACL: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From global configuration mode, use the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b="1" dirty="0">
                <a:latin typeface="Courier"/>
                <a:cs typeface="Courier"/>
              </a:rPr>
              <a:t>ipv6 access-list </a:t>
            </a:r>
            <a:r>
              <a:rPr lang="en-US" i="1" dirty="0">
                <a:latin typeface="Courier"/>
                <a:cs typeface="Courier"/>
              </a:rPr>
              <a:t>name</a:t>
            </a:r>
            <a:r>
              <a:rPr lang="en-US" dirty="0"/>
              <a:t> command to create an IPv6 ACL. IPv6 names are alphanumeric, case sensitive, and must be unique. Unlike IPv4, there is no need for a standard or extended option.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From the named ACL configuration mode, use </a:t>
            </a:r>
            <a:r>
              <a:rPr lang="en-US" b="1" dirty="0">
                <a:latin typeface="Courier"/>
                <a:cs typeface="Courier"/>
              </a:rPr>
              <a:t>permit</a:t>
            </a:r>
            <a:r>
              <a:rPr lang="en-US" dirty="0"/>
              <a:t> or </a:t>
            </a:r>
            <a:r>
              <a:rPr lang="en-US" b="1" dirty="0">
                <a:latin typeface="Courier"/>
                <a:cs typeface="Courier"/>
              </a:rPr>
              <a:t>deny</a:t>
            </a:r>
            <a:r>
              <a:rPr lang="en-US" dirty="0"/>
              <a:t> statements to specify one or more conditions to determine if a packet is forwarded or dropped.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Return to privileged EXEC mode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z="1600" dirty="0" smtClean="0"/>
              <a:t>IPv6 </a:t>
            </a:r>
            <a:r>
              <a:rPr lang="en-CA" sz="1600" dirty="0"/>
              <a:t>ACLs</a:t>
            </a:r>
            <a:r>
              <a:rPr lang="en-US" dirty="0"/>
              <a:t/>
            </a:r>
            <a:br>
              <a:rPr lang="en-US" dirty="0"/>
            </a:br>
            <a:r>
              <a:rPr lang="en-CA" dirty="0"/>
              <a:t>Configuring IPv6 ACLs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21" y="3910693"/>
            <a:ext cx="8547773" cy="7693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133628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z="1600" dirty="0" smtClean="0"/>
              <a:t>IPv6 </a:t>
            </a:r>
            <a:r>
              <a:rPr lang="en-CA" sz="1600" dirty="0"/>
              <a:t>ACLs</a:t>
            </a:r>
            <a:r>
              <a:rPr lang="en-US" dirty="0"/>
              <a:t/>
            </a:r>
            <a:br>
              <a:rPr lang="en-US" dirty="0"/>
            </a:br>
            <a:r>
              <a:rPr lang="en-CA" dirty="0"/>
              <a:t>Configuring IPv6 ACLs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593" y="0"/>
            <a:ext cx="4577908" cy="35153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568" y="1684237"/>
            <a:ext cx="4302731" cy="811090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144018" y="3279647"/>
            <a:ext cx="5583014" cy="133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600" dirty="0" smtClean="0"/>
              <a:t>In this example:</a:t>
            </a:r>
          </a:p>
          <a:p>
            <a:pPr lvl="1"/>
            <a:r>
              <a:rPr lang="en-CA" dirty="0" smtClean="0"/>
              <a:t>The 1</a:t>
            </a:r>
            <a:r>
              <a:rPr lang="en-CA" baseline="30000" dirty="0" smtClean="0"/>
              <a:t>st</a:t>
            </a:r>
            <a:r>
              <a:rPr lang="en-CA" dirty="0" smtClean="0"/>
              <a:t> statement names the IPv6 ACL </a:t>
            </a:r>
            <a:r>
              <a:rPr lang="en-CA" b="1" dirty="0" smtClean="0"/>
              <a:t>NO-R3-LAN-ACCESS</a:t>
            </a:r>
            <a:r>
              <a:rPr lang="en-CA" dirty="0" smtClean="0"/>
              <a:t>. </a:t>
            </a:r>
          </a:p>
          <a:p>
            <a:pPr lvl="1"/>
            <a:r>
              <a:rPr lang="en-CA" dirty="0" smtClean="0"/>
              <a:t>The 2</a:t>
            </a:r>
            <a:r>
              <a:rPr lang="en-CA" baseline="30000" dirty="0" smtClean="0"/>
              <a:t>nd</a:t>
            </a:r>
            <a:r>
              <a:rPr lang="en-CA" dirty="0" smtClean="0"/>
              <a:t> statement denies all IPv6 packets from the 2001:DB8:CAFE:30::/64 destined for any IPv6 network. </a:t>
            </a:r>
          </a:p>
          <a:p>
            <a:pPr lvl="1"/>
            <a:r>
              <a:rPr lang="en-CA" dirty="0" smtClean="0"/>
              <a:t>The 3</a:t>
            </a:r>
            <a:r>
              <a:rPr lang="en-CA" baseline="30000" dirty="0" smtClean="0"/>
              <a:t>rd</a:t>
            </a:r>
            <a:r>
              <a:rPr lang="en-CA" dirty="0" smtClean="0"/>
              <a:t> statement allows all other IPv6 packets.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543805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After an IPv6 ACL is configured, it is linked to an interface using the </a:t>
            </a:r>
            <a:r>
              <a:rPr lang="en-CA" dirty="0" smtClean="0"/>
              <a:t>following interface command:</a:t>
            </a:r>
          </a:p>
          <a:p>
            <a:pPr lvl="1"/>
            <a:r>
              <a:rPr lang="en-C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ipv6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traffic-filter </a:t>
            </a:r>
            <a:r>
              <a:rPr lang="en-CA" i="1" dirty="0">
                <a:latin typeface="Courier New" panose="02070309020205020404" pitchFamily="49" charset="0"/>
                <a:cs typeface="Courier New" panose="02070309020205020404" pitchFamily="49" charset="0"/>
              </a:rPr>
              <a:t>access-list-name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C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z="1600" dirty="0" smtClean="0"/>
              <a:t>IPv6 </a:t>
            </a:r>
            <a:r>
              <a:rPr lang="en-CA" sz="1600" dirty="0"/>
              <a:t>ACLs</a:t>
            </a:r>
            <a:r>
              <a:rPr lang="en-US" dirty="0"/>
              <a:t/>
            </a:r>
            <a:br>
              <a:rPr lang="en-US" dirty="0"/>
            </a:br>
            <a:r>
              <a:rPr lang="en-CA" dirty="0"/>
              <a:t>Configuring IPv6 ACLs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334" y="2030929"/>
            <a:ext cx="3461017" cy="24929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144065" y="2666198"/>
            <a:ext cx="5534840" cy="202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 smtClean="0"/>
          </a:p>
          <a:p>
            <a:r>
              <a:rPr lang="en-CA" dirty="0" smtClean="0"/>
              <a:t>To remove an IPv6 ACL, enter the </a:t>
            </a:r>
            <a:r>
              <a:rPr lang="en-CA" b="1" dirty="0" smtClean="0"/>
              <a:t>no ipv6 traffic-filter </a:t>
            </a:r>
            <a:r>
              <a:rPr lang="en-CA" dirty="0" smtClean="0"/>
              <a:t>command on the interface, and then enter the global </a:t>
            </a:r>
            <a:r>
              <a:rPr lang="en-CA" b="1" dirty="0" smtClean="0"/>
              <a:t>no ipv6 access-list </a:t>
            </a:r>
            <a:r>
              <a:rPr lang="en-CA" dirty="0" smtClean="0"/>
              <a:t>command to remove the access list.</a:t>
            </a:r>
          </a:p>
          <a:p>
            <a:endParaRPr lang="en-CA" sz="400" dirty="0" smtClean="0"/>
          </a:p>
          <a:p>
            <a:r>
              <a:rPr lang="en-CA" dirty="0" smtClean="0"/>
              <a:t>Note that IPv4 and IPv6 both use the </a:t>
            </a:r>
            <a:r>
              <a:rPr lang="en-CA" b="1" dirty="0" smtClean="0"/>
              <a:t>access-class </a:t>
            </a:r>
            <a:r>
              <a:rPr lang="en-CA" dirty="0" smtClean="0"/>
              <a:t>command to apply an access list to VTY ports.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818" y="2373826"/>
            <a:ext cx="4418968" cy="49099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92302" y="1870803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1100" dirty="0">
                <a:solidFill>
                  <a:srgbClr val="000000"/>
                </a:solidFill>
              </a:rPr>
              <a:t>The command applies the NO-R3-LAN-ACCESS IPv6 ACL inbound to the S0/0/0 interface of R1. </a:t>
            </a:r>
          </a:p>
        </p:txBody>
      </p:sp>
    </p:spTree>
    <p:extLst>
      <p:ext uri="{BB962C8B-B14F-4D97-AF65-F5344CB8AC3E}">
        <p14:creationId xmlns:p14="http://schemas.microsoft.com/office/powerpoint/2010/main" val="36503189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5" y="798944"/>
            <a:ext cx="4283556" cy="4155319"/>
          </a:xfrm>
        </p:spPr>
        <p:txBody>
          <a:bodyPr/>
          <a:lstStyle/>
          <a:p>
            <a:r>
              <a:rPr lang="en-CA" dirty="0"/>
              <a:t>In </a:t>
            </a:r>
            <a:r>
              <a:rPr lang="en-CA" dirty="0" smtClean="0"/>
              <a:t>this example, an </a:t>
            </a:r>
            <a:r>
              <a:rPr lang="en-CA" dirty="0"/>
              <a:t>IPv6 ACL </a:t>
            </a:r>
            <a:r>
              <a:rPr lang="en-CA" dirty="0" smtClean="0"/>
              <a:t>permits R3 LAN users limited </a:t>
            </a:r>
            <a:r>
              <a:rPr lang="en-CA" dirty="0"/>
              <a:t>access to the LANs on R1. </a:t>
            </a:r>
            <a:endParaRPr lang="en-CA" dirty="0" smtClean="0"/>
          </a:p>
          <a:p>
            <a:pPr marL="485775" lvl="1" indent="-342900">
              <a:buFont typeface="+mj-lt"/>
              <a:buAutoNum type="arabicPeriod"/>
            </a:pPr>
            <a:r>
              <a:rPr lang="en-CA" dirty="0" smtClean="0"/>
              <a:t>These ACES allow </a:t>
            </a:r>
            <a:r>
              <a:rPr lang="en-CA" dirty="0"/>
              <a:t>access from any device to the web server </a:t>
            </a:r>
            <a:r>
              <a:rPr lang="en-CA" sz="1200" dirty="0"/>
              <a:t>(2001:DB8:CAFE:10::10)</a:t>
            </a:r>
            <a:r>
              <a:rPr lang="en-CA" dirty="0" smtClean="0"/>
              <a:t>.</a:t>
            </a:r>
          </a:p>
          <a:p>
            <a:pPr marL="485775" lvl="1" indent="-342900">
              <a:buFont typeface="+mj-lt"/>
              <a:buAutoNum type="arabicPeriod"/>
            </a:pPr>
            <a:r>
              <a:rPr lang="en-CA" dirty="0" smtClean="0"/>
              <a:t>All </a:t>
            </a:r>
            <a:r>
              <a:rPr lang="en-CA" dirty="0"/>
              <a:t>other devices are denied access to the 2001:DB8:CAFE:10::/64 </a:t>
            </a:r>
            <a:r>
              <a:rPr lang="en-CA" dirty="0" smtClean="0"/>
              <a:t>network.</a:t>
            </a:r>
          </a:p>
          <a:p>
            <a:pPr marL="485775" lvl="1" indent="-342900">
              <a:buFont typeface="+mj-lt"/>
              <a:buAutoNum type="arabicPeriod"/>
            </a:pPr>
            <a:r>
              <a:rPr lang="en-CA" dirty="0" smtClean="0"/>
              <a:t>PC3 </a:t>
            </a:r>
            <a:r>
              <a:rPr lang="en-CA" sz="1200" dirty="0" smtClean="0"/>
              <a:t>(2001:DB8:CAFE:30</a:t>
            </a:r>
            <a:r>
              <a:rPr lang="en-CA" sz="1200" dirty="0"/>
              <a:t>::</a:t>
            </a:r>
            <a:r>
              <a:rPr lang="en-CA" sz="1200" dirty="0" smtClean="0"/>
              <a:t>12)</a:t>
            </a:r>
            <a:r>
              <a:rPr lang="en-CA" dirty="0" smtClean="0"/>
              <a:t> </a:t>
            </a:r>
            <a:r>
              <a:rPr lang="en-CA" dirty="0"/>
              <a:t>is permitted Telnet access to PC2 </a:t>
            </a:r>
            <a:r>
              <a:rPr lang="en-CA" sz="1200" dirty="0"/>
              <a:t>(2001:DB8:CAFE:11::11)</a:t>
            </a:r>
            <a:r>
              <a:rPr lang="en-CA" dirty="0" smtClean="0"/>
              <a:t>.</a:t>
            </a:r>
          </a:p>
          <a:p>
            <a:pPr marL="485775" lvl="1" indent="-342900">
              <a:buFont typeface="+mj-lt"/>
              <a:buAutoNum type="arabicPeriod"/>
            </a:pPr>
            <a:r>
              <a:rPr lang="en-CA" dirty="0" smtClean="0"/>
              <a:t>All others </a:t>
            </a:r>
            <a:r>
              <a:rPr lang="en-CA" dirty="0"/>
              <a:t>are denied Telnet access to </a:t>
            </a:r>
            <a:r>
              <a:rPr lang="en-CA" dirty="0" smtClean="0"/>
              <a:t>PC2.</a:t>
            </a:r>
          </a:p>
          <a:p>
            <a:pPr marL="485775" lvl="1" indent="-342900">
              <a:buFont typeface="+mj-lt"/>
              <a:buAutoNum type="arabicPeriod"/>
            </a:pPr>
            <a:r>
              <a:rPr lang="en-CA" dirty="0" smtClean="0"/>
              <a:t> </a:t>
            </a:r>
            <a:r>
              <a:rPr lang="en-CA" dirty="0"/>
              <a:t>All other IPv6 traffic is permitted to all other </a:t>
            </a:r>
            <a:r>
              <a:rPr lang="en-CA" dirty="0" smtClean="0"/>
              <a:t>destinations.</a:t>
            </a:r>
          </a:p>
          <a:p>
            <a:pPr marL="485775" lvl="1" indent="-342900">
              <a:buFont typeface="+mj-lt"/>
              <a:buAutoNum type="arabicPeriod"/>
            </a:pPr>
            <a:r>
              <a:rPr lang="en-CA" dirty="0" smtClean="0"/>
              <a:t>The </a:t>
            </a:r>
            <a:r>
              <a:rPr lang="en-CA" dirty="0"/>
              <a:t>IPv6 access list is applied </a:t>
            </a:r>
            <a:r>
              <a:rPr lang="en-CA" dirty="0" smtClean="0"/>
              <a:t>inbound on G0/0  so </a:t>
            </a:r>
            <a:r>
              <a:rPr lang="en-CA" dirty="0"/>
              <a:t>only the 2001:DB8:CAFE:30::/64 network is affected.</a:t>
            </a:r>
            <a:endParaRPr lang="en-US" dirty="0"/>
          </a:p>
        </p:txBody>
      </p:sp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z="1600" dirty="0" smtClean="0"/>
              <a:t>IPv6 </a:t>
            </a:r>
            <a:r>
              <a:rPr lang="en-CA" sz="1600" dirty="0"/>
              <a:t>ACLs</a:t>
            </a:r>
            <a:r>
              <a:rPr lang="en-US" dirty="0"/>
              <a:t/>
            </a:r>
            <a:br>
              <a:rPr lang="en-US" dirty="0"/>
            </a:br>
            <a:r>
              <a:rPr lang="en-CA" dirty="0"/>
              <a:t>Configuring IPv6 ACLs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940" y="733848"/>
            <a:ext cx="4684322" cy="360138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296575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A3178FD6-045E-43BB-9FF9-79BDC55288A1}" vid="{B3635A64-254C-4D4D-B1C2-619752527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31057</TotalTime>
  <Words>1616</Words>
  <Application>Microsoft Office PowerPoint</Application>
  <PresentationFormat>Diavoorstelling (16:9)</PresentationFormat>
  <Paragraphs>199</Paragraphs>
  <Slides>22</Slides>
  <Notes>22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9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32" baseType="lpstr">
      <vt:lpstr>ＭＳ Ｐゴシック</vt:lpstr>
      <vt:lpstr>Arial</vt:lpstr>
      <vt:lpstr>Calibri</vt:lpstr>
      <vt:lpstr>CiscoSans</vt:lpstr>
      <vt:lpstr>CiscoSans ExtraLight</vt:lpstr>
      <vt:lpstr>CiscoSans Thin</vt:lpstr>
      <vt:lpstr>Courier</vt:lpstr>
      <vt:lpstr>Courier New</vt:lpstr>
      <vt:lpstr>Wingdings</vt:lpstr>
      <vt:lpstr>Default Theme</vt:lpstr>
      <vt:lpstr>Extra slides: Access Control Lists IPv6</vt:lpstr>
      <vt:lpstr>1. IPv6 ACLs Configuration</vt:lpstr>
      <vt:lpstr>IPv6 ACLs IPv6 ACL Creation</vt:lpstr>
      <vt:lpstr>IPv6 ACLs IPv6 ACL Creation</vt:lpstr>
      <vt:lpstr>IPv6 ACLs Configuring IPv6 ACLs</vt:lpstr>
      <vt:lpstr>IPv6 ACLs Configuring IPv6 ACLs</vt:lpstr>
      <vt:lpstr>IPv6 ACLs Configuring IPv6 ACLs</vt:lpstr>
      <vt:lpstr>IPv6 ACLs Configuring IPv6 ACLs</vt:lpstr>
      <vt:lpstr>IPv6 ACLs Configuring IPv6 ACLs</vt:lpstr>
      <vt:lpstr>IPv6 ACLs Configuring IPv6 ACLs</vt:lpstr>
      <vt:lpstr>IPv6 ACLs Configuring IPv6 ACLs</vt:lpstr>
      <vt:lpstr>IPv6 ACLs Configuring IPv6 ACLs</vt:lpstr>
      <vt:lpstr>IPv6 ACLs Configuring IPv6 ACLs</vt:lpstr>
      <vt:lpstr>2 Troubleshoot IPv6 ACLs</vt:lpstr>
      <vt:lpstr>Common ACL Errors Troubleshooting IPv6 ACLs- Example 2</vt:lpstr>
      <vt:lpstr>Common ACL Errors Troubleshooting IPv6 ACLs- Example 2 (cont.)</vt:lpstr>
      <vt:lpstr>Common ACL Errors Troubleshooting IPv6 ACLs- Example 2 (cont.)</vt:lpstr>
      <vt:lpstr>Common ACL Errors Troubleshooting IPv6 ACLs- Example 2 (cont.)</vt:lpstr>
      <vt:lpstr>Troubleshoot ACLs Common ACLs Errors</vt:lpstr>
      <vt:lpstr>Common ACL Errors Troubleshooting IPv6 ACLs- Example 3 (cont.)</vt:lpstr>
      <vt:lpstr>Common ACL Errors Troubleshooting IPv6 ACLs- Example 3 (cont.)</vt:lpstr>
      <vt:lpstr>Troubleshoot ACLs Common ACLs Errors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bvachon@cisco.com</dc:creator>
  <cp:lastModifiedBy>Karine Van Driessche</cp:lastModifiedBy>
  <cp:revision>658</cp:revision>
  <dcterms:created xsi:type="dcterms:W3CDTF">2016-08-22T22:27:36Z</dcterms:created>
  <dcterms:modified xsi:type="dcterms:W3CDTF">2021-04-28T06:58:33Z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</Properties>
</file>