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0"/>
  </p:notesMasterIdLst>
  <p:sldIdLst>
    <p:sldId id="513" r:id="rId2"/>
    <p:sldId id="931" r:id="rId3"/>
    <p:sldId id="1034" r:id="rId4"/>
    <p:sldId id="1035" r:id="rId5"/>
    <p:sldId id="1036" r:id="rId6"/>
    <p:sldId id="1037" r:id="rId7"/>
    <p:sldId id="1038" r:id="rId8"/>
    <p:sldId id="1039" r:id="rId9"/>
    <p:sldId id="1040" r:id="rId10"/>
    <p:sldId id="1041" r:id="rId11"/>
    <p:sldId id="1042" r:id="rId12"/>
    <p:sldId id="1043" r:id="rId13"/>
    <p:sldId id="1044" r:id="rId14"/>
    <p:sldId id="1045" r:id="rId15"/>
    <p:sldId id="1046" r:id="rId16"/>
    <p:sldId id="1047" r:id="rId17"/>
    <p:sldId id="1048" r:id="rId18"/>
    <p:sldId id="1049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CBA5"/>
    <a:srgbClr val="E8F5FD"/>
    <a:srgbClr val="E9E7E8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88832" autoAdjust="0"/>
  </p:normalViewPr>
  <p:slideViewPr>
    <p:cSldViewPr snapToGrid="0" showGuides="1">
      <p:cViewPr varScale="1">
        <p:scale>
          <a:sx n="103" d="100"/>
          <a:sy n="103" d="100"/>
        </p:scale>
        <p:origin x="878" y="77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Scaling Networks</a:t>
            </a:r>
            <a:r>
              <a:rPr lang="en-US" b="0" baseline="0" dirty="0"/>
              <a:t> v6.0</a:t>
            </a:r>
            <a:endParaRPr lang="en-US" b="0" dirty="0"/>
          </a:p>
          <a:p>
            <a:pPr>
              <a:buFontTx/>
              <a:buNone/>
            </a:pPr>
            <a:r>
              <a:rPr lang="en-US" sz="1200" b="0" dirty="0"/>
              <a:t>Chapter 8: Single-Area</a:t>
            </a:r>
            <a:r>
              <a:rPr lang="en-US" sz="1200" b="0" baseline="0" dirty="0"/>
              <a:t> OSPF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10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8.3.2</a:t>
            </a:r>
            <a:r>
              <a:rPr lang="en-US" sz="1200" b="0" baseline="0" dirty="0"/>
              <a:t> </a:t>
            </a:r>
            <a:r>
              <a:rPr lang="en-US" sz="1200" b="0" dirty="0"/>
              <a:t>– Configuring OSPFv3</a:t>
            </a:r>
          </a:p>
          <a:p>
            <a:pPr>
              <a:buFontTx/>
              <a:buNone/>
            </a:pPr>
            <a:r>
              <a:rPr lang="en-US" sz="1200" b="0" dirty="0"/>
              <a:t>8.3.2.3 – Assigning Link-Local</a:t>
            </a:r>
            <a:r>
              <a:rPr lang="en-US" sz="1200" b="0" baseline="0" dirty="0"/>
              <a:t> Addresses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158458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8.3.2</a:t>
            </a:r>
            <a:r>
              <a:rPr lang="en-US" sz="1200" b="0" baseline="0" dirty="0"/>
              <a:t> </a:t>
            </a:r>
            <a:r>
              <a:rPr lang="en-US" sz="1200" b="0" dirty="0"/>
              <a:t>– Configuring OSPFv3</a:t>
            </a:r>
          </a:p>
          <a:p>
            <a:pPr>
              <a:buFontTx/>
              <a:buNone/>
            </a:pPr>
            <a:r>
              <a:rPr lang="en-US" sz="1200" b="0" dirty="0"/>
              <a:t>8.3.2.4 – Configuring the OSPFv3 Router ID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0672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8.3.2</a:t>
            </a:r>
            <a:r>
              <a:rPr lang="en-US" sz="1200" b="0" baseline="0" dirty="0"/>
              <a:t> </a:t>
            </a:r>
            <a:r>
              <a:rPr lang="en-US" sz="1200" b="0" dirty="0"/>
              <a:t>– Configuring OSPFv3</a:t>
            </a:r>
          </a:p>
          <a:p>
            <a:pPr>
              <a:buFontTx/>
              <a:buNone/>
            </a:pPr>
            <a:r>
              <a:rPr lang="en-US" sz="1200" b="0" dirty="0"/>
              <a:t>8.3.2.5 – Modifying an OSPFv3 Router ID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63410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8.3.2</a:t>
            </a:r>
            <a:r>
              <a:rPr lang="en-US" sz="1200" b="0" baseline="0" dirty="0"/>
              <a:t> </a:t>
            </a:r>
            <a:r>
              <a:rPr lang="en-US" sz="1200" b="0" dirty="0"/>
              <a:t>– Configuring OSPFv3</a:t>
            </a:r>
          </a:p>
          <a:p>
            <a:pPr>
              <a:buFontTx/>
              <a:buNone/>
            </a:pPr>
            <a:r>
              <a:rPr lang="en-US" sz="1200" b="0" dirty="0"/>
              <a:t>8.3.2.6 – Enabling OSPFv3 on Interfaces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839097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8.3.3</a:t>
            </a:r>
            <a:r>
              <a:rPr lang="en-US" sz="1200" b="0" baseline="0" dirty="0"/>
              <a:t> </a:t>
            </a:r>
            <a:r>
              <a:rPr lang="en-US" sz="1200" b="0" dirty="0"/>
              <a:t>– Verify OSPFv3</a:t>
            </a:r>
          </a:p>
          <a:p>
            <a:pPr>
              <a:buFontTx/>
              <a:buNone/>
            </a:pPr>
            <a:r>
              <a:rPr lang="en-US" sz="1200" b="0" dirty="0"/>
              <a:t>8.3.3.1 – Verifying OSPFv3 Neighbors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40709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8.3.3</a:t>
            </a:r>
            <a:r>
              <a:rPr lang="en-US" sz="1200" b="0" baseline="0" dirty="0"/>
              <a:t> </a:t>
            </a:r>
            <a:r>
              <a:rPr lang="en-US" sz="1200" b="0" dirty="0"/>
              <a:t>– Verify OSPFv3</a:t>
            </a:r>
          </a:p>
          <a:p>
            <a:pPr>
              <a:buFontTx/>
              <a:buNone/>
            </a:pPr>
            <a:r>
              <a:rPr lang="en-US" sz="1200" b="0" dirty="0"/>
              <a:t>8.3.3.2 – Verifying OSPFv3 Protocol Settings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83171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8.3.3</a:t>
            </a:r>
            <a:r>
              <a:rPr lang="en-US" sz="1200" b="0" baseline="0" dirty="0"/>
              <a:t> </a:t>
            </a:r>
            <a:r>
              <a:rPr lang="en-US" sz="1200" b="0" dirty="0"/>
              <a:t>– Verify OSPFv3</a:t>
            </a:r>
          </a:p>
          <a:p>
            <a:pPr>
              <a:buFontTx/>
              <a:buNone/>
            </a:pPr>
            <a:r>
              <a:rPr lang="en-US" sz="1200" b="0" dirty="0"/>
              <a:t>8.3.3.3 – Verify OSPFv3 Interfaces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1688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8.3.3</a:t>
            </a:r>
            <a:r>
              <a:rPr lang="en-US" sz="1200" b="0" baseline="0" dirty="0"/>
              <a:t> </a:t>
            </a:r>
            <a:r>
              <a:rPr lang="en-US" sz="1200" b="0" dirty="0"/>
              <a:t>– Verify OSPFv3</a:t>
            </a:r>
          </a:p>
          <a:p>
            <a:pPr>
              <a:buFontTx/>
              <a:buNone/>
            </a:pPr>
            <a:r>
              <a:rPr lang="en-US" sz="1200" b="0" dirty="0"/>
              <a:t>8.3.3.4 – Verifying the IPv6 Routing Table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05542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18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8.3.3</a:t>
            </a:r>
            <a:r>
              <a:rPr lang="en-US" sz="1200" b="0" baseline="0" dirty="0"/>
              <a:t> </a:t>
            </a:r>
            <a:r>
              <a:rPr lang="en-US" sz="1200" b="0" dirty="0"/>
              <a:t>– Verify OSPFv3</a:t>
            </a:r>
          </a:p>
          <a:p>
            <a:pPr>
              <a:buFontTx/>
              <a:buNone/>
            </a:pPr>
            <a:r>
              <a:rPr lang="en-US" sz="1200" b="0" dirty="0"/>
              <a:t>8.3.3.5 – Packet Tracer – Configuring Basic OSPFv3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54235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8 – Single-Area OSPF</a:t>
            </a:r>
          </a:p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6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3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8.3.1</a:t>
            </a:r>
            <a:r>
              <a:rPr lang="en-US" sz="1200" b="0" baseline="0" dirty="0"/>
              <a:t> </a:t>
            </a:r>
            <a:r>
              <a:rPr lang="en-US" sz="1200" b="0" dirty="0"/>
              <a:t>– OSPFv2 vs. OSPFv3</a:t>
            </a:r>
          </a:p>
          <a:p>
            <a:pPr>
              <a:buFontTx/>
              <a:buNone/>
            </a:pPr>
            <a:r>
              <a:rPr lang="en-US" sz="1200" b="0" dirty="0"/>
              <a:t>8.3.1.1 – OSPFv3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26044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8.3.1</a:t>
            </a:r>
            <a:r>
              <a:rPr lang="en-US" sz="1200" b="0" baseline="0" dirty="0"/>
              <a:t> </a:t>
            </a:r>
            <a:r>
              <a:rPr lang="en-US" sz="1200" b="0" dirty="0"/>
              <a:t>– OSPFv2 vs. OSPFv3</a:t>
            </a:r>
          </a:p>
          <a:p>
            <a:pPr>
              <a:buFontTx/>
              <a:buNone/>
            </a:pPr>
            <a:r>
              <a:rPr lang="en-US" sz="1200" b="0" dirty="0"/>
              <a:t>8.3.1.2 – Similarities Between OSPFv2 to</a:t>
            </a:r>
            <a:r>
              <a:rPr lang="en-US" sz="1200" b="0" baseline="0" dirty="0"/>
              <a:t> </a:t>
            </a:r>
            <a:r>
              <a:rPr lang="en-US" sz="1200" b="0" dirty="0"/>
              <a:t>OSPFv3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21353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8.3.1</a:t>
            </a:r>
            <a:r>
              <a:rPr lang="en-US" sz="1200" b="0" baseline="0" dirty="0"/>
              <a:t> </a:t>
            </a:r>
            <a:r>
              <a:rPr lang="en-US" sz="1200" b="0" dirty="0"/>
              <a:t>– OSPFv2 vs. OSPFv3</a:t>
            </a:r>
          </a:p>
          <a:p>
            <a:pPr>
              <a:buFontTx/>
              <a:buNone/>
            </a:pPr>
            <a:r>
              <a:rPr lang="en-US" sz="1200" b="0" dirty="0"/>
              <a:t>8.3.1.3 – Differences Between OSPFv2 and</a:t>
            </a:r>
            <a:r>
              <a:rPr lang="en-US" sz="1200" b="0" baseline="0" dirty="0"/>
              <a:t> </a:t>
            </a:r>
            <a:r>
              <a:rPr lang="en-US" sz="1200" b="0" dirty="0"/>
              <a:t>OSPFv3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67311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8.3.1</a:t>
            </a:r>
            <a:r>
              <a:rPr lang="en-US" sz="1200" b="0" baseline="0" dirty="0"/>
              <a:t> </a:t>
            </a:r>
            <a:r>
              <a:rPr lang="en-US" sz="1200" b="0" dirty="0"/>
              <a:t>– OSPFv2 vs. OSPFv3</a:t>
            </a:r>
          </a:p>
          <a:p>
            <a:pPr>
              <a:buFontTx/>
              <a:buNone/>
            </a:pPr>
            <a:r>
              <a:rPr lang="en-US" sz="1200" b="0" dirty="0"/>
              <a:t>8.3.1.4 – Link-Local Addresses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77714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7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8.3.2</a:t>
            </a:r>
            <a:r>
              <a:rPr lang="en-US" sz="1200" b="0" baseline="0" dirty="0"/>
              <a:t> </a:t>
            </a:r>
            <a:r>
              <a:rPr lang="en-US" sz="1200" b="0" dirty="0"/>
              <a:t>– Configuring OSPFv3</a:t>
            </a:r>
          </a:p>
          <a:p>
            <a:pPr>
              <a:buFontTx/>
              <a:buNone/>
            </a:pPr>
            <a:r>
              <a:rPr lang="en-US" sz="1200" b="0" dirty="0"/>
              <a:t>8.3.2.1 – OSPFv3 Network Topology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2613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8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8.3.2</a:t>
            </a:r>
            <a:r>
              <a:rPr lang="en-US" sz="1200" b="0" baseline="0" dirty="0"/>
              <a:t> </a:t>
            </a:r>
            <a:r>
              <a:rPr lang="en-US" sz="1200" b="0" dirty="0"/>
              <a:t>– Configuring OSPFv3</a:t>
            </a:r>
          </a:p>
          <a:p>
            <a:pPr>
              <a:buFontTx/>
              <a:buNone/>
            </a:pPr>
            <a:r>
              <a:rPr lang="en-US" sz="1200" b="0" dirty="0"/>
              <a:t>8.3.2.1 – OSPFv3 Network Topology (Cont.)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622027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9</a:t>
            </a:fld>
            <a:endParaRPr lang="en-U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8.3 – Single-Area </a:t>
            </a:r>
            <a:r>
              <a:rPr lang="en-US" sz="1200" b="0" baseline="0" dirty="0"/>
              <a:t>OSPFv3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8.3.2</a:t>
            </a:r>
            <a:r>
              <a:rPr lang="en-US" sz="1200" b="0" baseline="0" dirty="0"/>
              <a:t> </a:t>
            </a:r>
            <a:r>
              <a:rPr lang="en-US" sz="1200" b="0" dirty="0"/>
              <a:t>– Configuring OSPFv3</a:t>
            </a:r>
          </a:p>
          <a:p>
            <a:pPr>
              <a:buFontTx/>
              <a:buNone/>
            </a:pPr>
            <a:r>
              <a:rPr lang="en-US" sz="1200" b="0" dirty="0"/>
              <a:t>8.3.2.2 – Link-Local</a:t>
            </a:r>
            <a:r>
              <a:rPr lang="en-US" sz="1200" b="0" baseline="0" dirty="0"/>
              <a:t> Addresses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8925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‹nr.›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6773198" cy="644730"/>
          </a:xfrm>
        </p:spPr>
        <p:txBody>
          <a:bodyPr/>
          <a:lstStyle/>
          <a:p>
            <a:r>
              <a:rPr lang="en-US" dirty="0" smtClean="0"/>
              <a:t>Extra slides: </a:t>
            </a:r>
            <a:r>
              <a:rPr lang="en-US" dirty="0"/>
              <a:t>Single-Area </a:t>
            </a:r>
            <a:r>
              <a:rPr lang="en-US" dirty="0" smtClean="0"/>
              <a:t>OSPFv3</a:t>
            </a:r>
            <a:endParaRPr lang="en-US" dirty="0"/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Configuring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Assigning Link-Local Addresses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72698" y="832318"/>
            <a:ext cx="8226583" cy="4181383"/>
          </a:xfrm>
        </p:spPr>
        <p:txBody>
          <a:bodyPr/>
          <a:lstStyle/>
          <a:p>
            <a:r>
              <a:rPr lang="en-US" altLang="ja-JP" dirty="0"/>
              <a:t>Manually configuring link-local addresses make it easier to manage and verify OSPFv3 configurations.</a:t>
            </a:r>
          </a:p>
          <a:p>
            <a:pPr lvl="1"/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ipv6 address link-local </a:t>
            </a:r>
            <a:r>
              <a:rPr lang="en-US" altLang="ja-JP" dirty="0"/>
              <a:t>interface command to apply.</a:t>
            </a:r>
          </a:p>
          <a:p>
            <a:pPr lvl="1"/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show ipv6 interface brief </a:t>
            </a:r>
            <a:r>
              <a:rPr lang="en-US" altLang="ja-JP" dirty="0"/>
              <a:t>command to verify.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47" y="2107770"/>
            <a:ext cx="3788609" cy="2332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60" y="2547163"/>
            <a:ext cx="3784816" cy="15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431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Configuring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Configuring the OSPFv3 Router ID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8196" y="832318"/>
            <a:ext cx="8226583" cy="4181383"/>
          </a:xfrm>
        </p:spPr>
        <p:txBody>
          <a:bodyPr/>
          <a:lstStyle/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ipv6 router </a:t>
            </a:r>
            <a:r>
              <a:rPr lang="en-US" altLang="ja-JP" b="1" dirty="0" err="1">
                <a:solidFill>
                  <a:srgbClr val="00B0F0"/>
                </a:solidFill>
              </a:rPr>
              <a:t>ospf</a:t>
            </a:r>
            <a:r>
              <a:rPr lang="en-US" altLang="ja-JP" b="1" dirty="0">
                <a:solidFill>
                  <a:srgbClr val="00B0F0"/>
                </a:solidFill>
              </a:rPr>
              <a:t> </a:t>
            </a:r>
            <a:r>
              <a:rPr lang="en-US" altLang="ja-JP" i="1" dirty="0">
                <a:solidFill>
                  <a:srgbClr val="00B0F0"/>
                </a:solidFill>
              </a:rPr>
              <a:t>process-id </a:t>
            </a:r>
            <a:r>
              <a:rPr lang="en-US" altLang="ja-JP" dirty="0"/>
              <a:t>global configuration command to enter router configuration mode.</a:t>
            </a:r>
          </a:p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router-id </a:t>
            </a:r>
            <a:r>
              <a:rPr lang="en-US" altLang="ja-JP" i="1" dirty="0">
                <a:solidFill>
                  <a:srgbClr val="00B0F0"/>
                </a:solidFill>
              </a:rPr>
              <a:t>rid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command in router configuration mode to assign a router ID and use the </a:t>
            </a:r>
            <a:r>
              <a:rPr lang="en-US" altLang="ja-JP" b="1" dirty="0">
                <a:solidFill>
                  <a:srgbClr val="00B0F0"/>
                </a:solidFill>
              </a:rPr>
              <a:t>show ipv6 protocols </a:t>
            </a:r>
            <a:r>
              <a:rPr lang="en-US" altLang="ja-JP" dirty="0"/>
              <a:t>command to verify.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157"/>
          <a:stretch/>
        </p:blipFill>
        <p:spPr>
          <a:xfrm>
            <a:off x="519193" y="2105332"/>
            <a:ext cx="3219286" cy="2449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7235" y="4603425"/>
            <a:ext cx="2050656" cy="2462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Same process as OSPFv2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806" y="2100020"/>
            <a:ext cx="3296040" cy="2610092"/>
          </a:xfrm>
          <a:prstGeom prst="rect">
            <a:avLst/>
          </a:prstGeom>
        </p:spPr>
      </p:pic>
      <p:sp>
        <p:nvSpPr>
          <p:cNvPr id="9" name="Striped Right Arrow 8"/>
          <p:cNvSpPr/>
          <p:nvPr/>
        </p:nvSpPr>
        <p:spPr>
          <a:xfrm rot="20009305" flipH="1">
            <a:off x="6986147" y="1751165"/>
            <a:ext cx="1928879" cy="743847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Notice the message</a:t>
            </a:r>
          </a:p>
        </p:txBody>
      </p:sp>
    </p:spTree>
    <p:extLst>
      <p:ext uri="{BB962C8B-B14F-4D97-AF65-F5344CB8AC3E}">
        <p14:creationId xmlns:p14="http://schemas.microsoft.com/office/powerpoint/2010/main" val="173236581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Configuring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Modifying an OSPFv3 Router ID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9" y="787566"/>
            <a:ext cx="8226583" cy="4181383"/>
          </a:xfrm>
        </p:spPr>
        <p:txBody>
          <a:bodyPr/>
          <a:lstStyle/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clear ipv6 </a:t>
            </a:r>
            <a:r>
              <a:rPr lang="en-US" altLang="ja-JP" b="1" dirty="0" err="1">
                <a:solidFill>
                  <a:srgbClr val="00B0F0"/>
                </a:solidFill>
              </a:rPr>
              <a:t>ospf</a:t>
            </a:r>
            <a:r>
              <a:rPr lang="en-US" altLang="ja-JP" b="1" dirty="0">
                <a:solidFill>
                  <a:srgbClr val="00B0F0"/>
                </a:solidFill>
              </a:rPr>
              <a:t> process </a:t>
            </a:r>
            <a:r>
              <a:rPr lang="en-US" altLang="ja-JP" dirty="0"/>
              <a:t>privileged EXEC mode command </a:t>
            </a:r>
            <a:r>
              <a:rPr lang="en-US" altLang="ja-JP" b="1" dirty="0"/>
              <a:t>after changing the router ID to complete the router ID change </a:t>
            </a:r>
            <a:r>
              <a:rPr lang="en-US" altLang="ja-JP" dirty="0"/>
              <a:t>and force a router to </a:t>
            </a:r>
            <a:r>
              <a:rPr lang="en-US" altLang="ja-JP" b="1" dirty="0"/>
              <a:t>renegotiate neighbor adjacencies</a:t>
            </a:r>
            <a:r>
              <a:rPr lang="en-US" altLang="ja-JP" dirty="0"/>
              <a:t> using the new router ID.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027" y="4293457"/>
            <a:ext cx="2050656" cy="246221"/>
          </a:xfrm>
          <a:prstGeom prst="rect">
            <a:avLst/>
          </a:prstGeom>
          <a:solidFill>
            <a:schemeClr val="accent4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Original router 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0" y="2781946"/>
            <a:ext cx="3234319" cy="1408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985" y="3446424"/>
            <a:ext cx="2655294" cy="733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208" y="2595965"/>
            <a:ext cx="2620907" cy="1587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67851" y="4293457"/>
            <a:ext cx="2050656" cy="246221"/>
          </a:xfrm>
          <a:prstGeom prst="rect">
            <a:avLst/>
          </a:prstGeom>
          <a:solidFill>
            <a:schemeClr val="accent4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Change the router ID.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8772" y="4293457"/>
            <a:ext cx="2110352" cy="246221"/>
          </a:xfrm>
          <a:prstGeom prst="rect">
            <a:avLst/>
          </a:prstGeom>
          <a:solidFill>
            <a:schemeClr val="accent4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Complete the router ID change.</a:t>
            </a:r>
          </a:p>
        </p:txBody>
      </p:sp>
      <p:sp>
        <p:nvSpPr>
          <p:cNvPr id="10" name="Explosion 1 9"/>
          <p:cNvSpPr/>
          <p:nvPr/>
        </p:nvSpPr>
        <p:spPr>
          <a:xfrm>
            <a:off x="6722267" y="1232113"/>
            <a:ext cx="1952787" cy="1472339"/>
          </a:xfrm>
          <a:prstGeom prst="irregularSeal1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Commonly forgotten step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902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Configuring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Enabling OSPFv3 on Interfaces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8196" y="832318"/>
            <a:ext cx="8226583" cy="4181383"/>
          </a:xfrm>
        </p:spPr>
        <p:txBody>
          <a:bodyPr/>
          <a:lstStyle/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ipv6 </a:t>
            </a:r>
            <a:r>
              <a:rPr lang="en-US" altLang="ja-JP" b="1" dirty="0" err="1">
                <a:solidFill>
                  <a:srgbClr val="00B0F0"/>
                </a:solidFill>
              </a:rPr>
              <a:t>ospf</a:t>
            </a:r>
            <a:r>
              <a:rPr lang="en-US" altLang="ja-JP" b="1" dirty="0">
                <a:solidFill>
                  <a:srgbClr val="00B0F0"/>
                </a:solidFill>
              </a:rPr>
              <a:t> area </a:t>
            </a:r>
            <a:r>
              <a:rPr lang="en-US" altLang="ja-JP" dirty="0"/>
              <a:t>interface configuration mode command </a:t>
            </a:r>
            <a:r>
              <a:rPr lang="en-US" altLang="ja-JP" b="1" dirty="0"/>
              <a:t>to enable OSPFv3 on a specific interface</a:t>
            </a:r>
            <a:r>
              <a:rPr lang="en-US" altLang="ja-JP" dirty="0"/>
              <a:t>. Ensure the interface is within an OSPF area.</a:t>
            </a:r>
          </a:p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show ipv6 </a:t>
            </a:r>
            <a:r>
              <a:rPr lang="en-US" altLang="ja-JP" b="1" dirty="0" err="1">
                <a:solidFill>
                  <a:srgbClr val="00B0F0"/>
                </a:solidFill>
              </a:rPr>
              <a:t>ospf</a:t>
            </a:r>
            <a:r>
              <a:rPr lang="en-US" altLang="ja-JP" b="1" dirty="0">
                <a:solidFill>
                  <a:srgbClr val="00B0F0"/>
                </a:solidFill>
              </a:rPr>
              <a:t> interfaces brief </a:t>
            </a:r>
            <a:r>
              <a:rPr lang="en-US" altLang="ja-JP" dirty="0"/>
              <a:t>command to verify.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94" y="1852047"/>
            <a:ext cx="3518360" cy="2687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467" y="1843983"/>
            <a:ext cx="3790877" cy="26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6413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Verify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Verifying OSPFv3 Neighbors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8196" y="832318"/>
            <a:ext cx="8226583" cy="4181383"/>
          </a:xfrm>
        </p:spPr>
        <p:txBody>
          <a:bodyPr/>
          <a:lstStyle/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show ipv6 </a:t>
            </a:r>
            <a:r>
              <a:rPr lang="en-US" altLang="ja-JP" b="1" dirty="0" err="1">
                <a:solidFill>
                  <a:srgbClr val="00B0F0"/>
                </a:solidFill>
              </a:rPr>
              <a:t>ospf</a:t>
            </a:r>
            <a:r>
              <a:rPr lang="en-US" altLang="ja-JP" b="1" dirty="0">
                <a:solidFill>
                  <a:srgbClr val="00B0F0"/>
                </a:solidFill>
              </a:rPr>
              <a:t> neighbor </a:t>
            </a:r>
            <a:r>
              <a:rPr lang="en-US" altLang="ja-JP" dirty="0"/>
              <a:t>command to verify neighbor connectivity with directly-connected routers.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2" y="1369349"/>
            <a:ext cx="4394819" cy="110787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33358"/>
              </p:ext>
            </p:extLst>
          </p:nvPr>
        </p:nvGraphicFramePr>
        <p:xfrm>
          <a:off x="3045417" y="2557219"/>
          <a:ext cx="5354664" cy="25107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6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18">
                <a:tc>
                  <a:txBody>
                    <a:bodyPr/>
                    <a:lstStyle/>
                    <a:p>
                      <a:r>
                        <a:rPr lang="en-US" sz="10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09">
                <a:tc>
                  <a:txBody>
                    <a:bodyPr/>
                    <a:lstStyle/>
                    <a:p>
                      <a:r>
                        <a:rPr lang="en-US" sz="1000" dirty="0"/>
                        <a:t>Neighbor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router ID of the neighbor 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91">
                <a:tc>
                  <a:txBody>
                    <a:bodyPr/>
                    <a:lstStyle/>
                    <a:p>
                      <a:r>
                        <a:rPr lang="en-US" sz="1000" dirty="0"/>
                        <a:t>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OSPFv3</a:t>
                      </a:r>
                      <a:r>
                        <a:rPr lang="en-US" sz="1000" baseline="0" dirty="0"/>
                        <a:t> priority of the interface used in the DR/BDR election process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53"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OSPFv3 state – Full means that the link-state database has had the algorithm executed and the neighbor router and R1 have identical LSDBs. Ethernet</a:t>
                      </a:r>
                      <a:r>
                        <a:rPr lang="en-US" sz="1000" baseline="0" dirty="0"/>
                        <a:t> multi-access interfaces may show as 2WAY. The dash indicates that no DR/BDR is required.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575">
                <a:tc>
                  <a:txBody>
                    <a:bodyPr/>
                    <a:lstStyle/>
                    <a:p>
                      <a:r>
                        <a:rPr lang="en-US" sz="1000" dirty="0"/>
                        <a:t>Dead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Amount of time remaining before expecting to receive an OSPFv3 Hello packet from the neighbor</a:t>
                      </a:r>
                      <a:r>
                        <a:rPr lang="en-US" sz="1000" baseline="0" dirty="0"/>
                        <a:t> before declaring the neighbor down. This value is reset when a hello packet is received.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161"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address of the neighbor’s directly-connected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688">
                <a:tc>
                  <a:txBody>
                    <a:bodyPr/>
                    <a:lstStyle/>
                    <a:p>
                      <a:r>
                        <a:rPr lang="en-US" sz="10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interface on R1 used to form an adjacency with the neighbor 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8654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Verify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Verifying OSPFv3 Protocol Settings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8196" y="832318"/>
            <a:ext cx="8226583" cy="4181383"/>
          </a:xfrm>
        </p:spPr>
        <p:txBody>
          <a:bodyPr/>
          <a:lstStyle/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show ipv6 protocols </a:t>
            </a:r>
            <a:r>
              <a:rPr lang="en-US" altLang="ja-JP" dirty="0"/>
              <a:t>command to verify vital OSPFv3 configuration information.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6008"/>
          <a:stretch/>
        </p:blipFill>
        <p:spPr>
          <a:xfrm>
            <a:off x="2239667" y="1687539"/>
            <a:ext cx="3905250" cy="20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1338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Verify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Verify OSPFv3 Interfaces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8196" y="832318"/>
            <a:ext cx="8226583" cy="4181383"/>
          </a:xfrm>
        </p:spPr>
        <p:txBody>
          <a:bodyPr/>
          <a:lstStyle/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show ipv6 </a:t>
            </a:r>
            <a:r>
              <a:rPr lang="en-US" altLang="ja-JP" b="1" dirty="0" err="1">
                <a:solidFill>
                  <a:srgbClr val="00B0F0"/>
                </a:solidFill>
              </a:rPr>
              <a:t>ospf</a:t>
            </a:r>
            <a:r>
              <a:rPr lang="en-US" altLang="ja-JP" b="1" dirty="0">
                <a:solidFill>
                  <a:srgbClr val="00B0F0"/>
                </a:solidFill>
              </a:rPr>
              <a:t> interface </a:t>
            </a:r>
            <a:r>
              <a:rPr lang="en-US" altLang="ja-JP" dirty="0"/>
              <a:t>command to display a detailed list for every OSPFv3-enabled interface.</a:t>
            </a:r>
          </a:p>
          <a:p>
            <a:r>
              <a:rPr lang="en-US" altLang="ja-JP" dirty="0"/>
              <a:t>The </a:t>
            </a:r>
            <a:r>
              <a:rPr lang="en-US" altLang="ja-JP" b="1" dirty="0">
                <a:solidFill>
                  <a:srgbClr val="00B0F0"/>
                </a:solidFill>
              </a:rPr>
              <a:t>show ipv6 </a:t>
            </a:r>
            <a:r>
              <a:rPr lang="en-US" altLang="ja-JP" b="1" dirty="0" err="1">
                <a:solidFill>
                  <a:srgbClr val="00B0F0"/>
                </a:solidFill>
              </a:rPr>
              <a:t>ospf</a:t>
            </a:r>
            <a:r>
              <a:rPr lang="en-US" altLang="ja-JP" b="1" dirty="0">
                <a:solidFill>
                  <a:srgbClr val="00B0F0"/>
                </a:solidFill>
              </a:rPr>
              <a:t> interface brief </a:t>
            </a:r>
            <a:r>
              <a:rPr lang="en-US" altLang="ja-JP" dirty="0"/>
              <a:t>command is an easier output to verify which interfaces are being used with OSPFv3.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008" y="2344764"/>
            <a:ext cx="58959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699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Verify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Verify The IPv6 Routing Table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8196" y="832318"/>
            <a:ext cx="8226583" cy="4181383"/>
          </a:xfrm>
        </p:spPr>
        <p:txBody>
          <a:bodyPr/>
          <a:lstStyle/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show ipv6 route </a:t>
            </a:r>
            <a:r>
              <a:rPr lang="en-US" altLang="ja-JP" dirty="0"/>
              <a:t>command to see an IPv6 routing table. </a:t>
            </a:r>
          </a:p>
          <a:p>
            <a:r>
              <a:rPr lang="en-US" altLang="ja-JP" dirty="0"/>
              <a:t>Use the </a:t>
            </a:r>
            <a:r>
              <a:rPr lang="en-US" altLang="ja-JP" b="1" dirty="0">
                <a:solidFill>
                  <a:srgbClr val="00B0F0"/>
                </a:solidFill>
              </a:rPr>
              <a:t>show ipv6 route </a:t>
            </a:r>
            <a:r>
              <a:rPr lang="en-US" altLang="ja-JP" b="1" dirty="0" err="1">
                <a:solidFill>
                  <a:srgbClr val="00B0F0"/>
                </a:solidFill>
              </a:rPr>
              <a:t>ospf</a:t>
            </a:r>
            <a:r>
              <a:rPr lang="en-US" altLang="ja-JP" b="1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command to see just the OSPFv3 routes.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69" y="1706347"/>
            <a:ext cx="70675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983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Verify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Packet Tracer - Configuring Basic OSPFv3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4" y="815341"/>
            <a:ext cx="7392692" cy="3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388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sz="4000" dirty="0" smtClean="0"/>
              <a:t>Single-Area </a:t>
            </a:r>
            <a:r>
              <a:rPr lang="en-US" sz="4000" dirty="0"/>
              <a:t>OSPFv3</a:t>
            </a:r>
          </a:p>
        </p:txBody>
      </p:sp>
    </p:spTree>
    <p:extLst>
      <p:ext uri="{BB962C8B-B14F-4D97-AF65-F5344CB8AC3E}">
        <p14:creationId xmlns:p14="http://schemas.microsoft.com/office/powerpoint/2010/main" val="16987868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OSPFv2 vs.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OSPFv3</a:t>
            </a: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n-US" altLang="ja-JP" dirty="0"/>
              <a:t>OSPFv3 is used to exchange IPv6 prefixes and build an IPv6 routing table.</a:t>
            </a:r>
          </a:p>
          <a:p>
            <a:r>
              <a:rPr lang="en-US" altLang="ja-JP" dirty="0"/>
              <a:t>OSPFv3 builds three OSPF tables – neighbor table, topology table, and routing table.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661608"/>
            <a:ext cx="5885562" cy="30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821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OSPFv2 vs.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Similarities Between OSPFv2 and OSPFv3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8008"/>
              </p:ext>
            </p:extLst>
          </p:nvPr>
        </p:nvGraphicFramePr>
        <p:xfrm>
          <a:off x="1015140" y="1079858"/>
          <a:ext cx="6927741" cy="27099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36">
                <a:tc>
                  <a:txBody>
                    <a:bodyPr/>
                    <a:lstStyle/>
                    <a:p>
                      <a:r>
                        <a:rPr lang="en-US" sz="1200" dirty="0"/>
                        <a:t>Link-State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 are this type of routing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36">
                <a:tc>
                  <a:txBody>
                    <a:bodyPr/>
                    <a:lstStyle/>
                    <a:p>
                      <a:r>
                        <a:rPr lang="en-US" sz="1200" dirty="0"/>
                        <a:t>Routing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Shortest Path First (SPF)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36">
                <a:tc>
                  <a:txBody>
                    <a:bodyPr/>
                    <a:lstStyle/>
                    <a:p>
                      <a:r>
                        <a:rPr lang="en-US" sz="12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30">
                <a:tc>
                  <a:txBody>
                    <a:bodyPr/>
                    <a:lstStyle/>
                    <a:p>
                      <a:r>
                        <a:rPr lang="en-US" sz="1200" dirty="0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 use and support a two-level hierarchy with areas</a:t>
                      </a:r>
                      <a:r>
                        <a:rPr lang="en-US" sz="1200" baseline="0" dirty="0"/>
                        <a:t> connecting to Area 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36">
                <a:tc>
                  <a:txBody>
                    <a:bodyPr/>
                    <a:lstStyle/>
                    <a:p>
                      <a:r>
                        <a:rPr lang="en-US" sz="1200" dirty="0"/>
                        <a:t>Packet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</a:t>
                      </a:r>
                      <a:r>
                        <a:rPr lang="en-US" sz="1200" baseline="0" dirty="0"/>
                        <a:t> use the same Hello, DBD, LSR, LSU, and </a:t>
                      </a:r>
                      <a:r>
                        <a:rPr lang="en-US" sz="1200" baseline="0" dirty="0" err="1"/>
                        <a:t>LSAck</a:t>
                      </a:r>
                      <a:r>
                        <a:rPr lang="en-US" sz="1200" baseline="0" dirty="0"/>
                        <a:t> packets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59">
                <a:tc>
                  <a:txBody>
                    <a:bodyPr/>
                    <a:lstStyle/>
                    <a:p>
                      <a:r>
                        <a:rPr lang="en-US" sz="1200" dirty="0"/>
                        <a:t>Neighbor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Transitions through the same states using Hello packets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59">
                <a:tc>
                  <a:txBody>
                    <a:bodyPr/>
                    <a:lstStyle/>
                    <a:p>
                      <a:r>
                        <a:rPr lang="en-US" sz="1200" dirty="0"/>
                        <a:t>DR/BDR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 and election process is the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59">
                <a:tc>
                  <a:txBody>
                    <a:bodyPr/>
                    <a:lstStyle/>
                    <a:p>
                      <a:r>
                        <a:rPr lang="en-US" sz="1200" dirty="0"/>
                        <a:t>Router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</a:t>
                      </a:r>
                      <a:r>
                        <a:rPr lang="en-US" sz="1200" baseline="0" dirty="0"/>
                        <a:t> use a 32-bit router ID; determined by the same process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1229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OSPFv2 vs.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Differences Between OSPFv2 and OSPFv3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58244"/>
              </p:ext>
            </p:extLst>
          </p:nvPr>
        </p:nvGraphicFramePr>
        <p:xfrm>
          <a:off x="650929" y="800889"/>
          <a:ext cx="7377192" cy="36402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OSPFv2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OSPFv3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36">
                <a:tc>
                  <a:txBody>
                    <a:bodyPr/>
                    <a:lstStyle/>
                    <a:p>
                      <a:r>
                        <a:rPr lang="en-US" sz="1200" dirty="0"/>
                        <a:t>Advertisements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IPv4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IPv6 prefixes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36">
                <a:tc>
                  <a:txBody>
                    <a:bodyPr/>
                    <a:lstStyle/>
                    <a:p>
                      <a:r>
                        <a:rPr lang="en-US" sz="1200" dirty="0"/>
                        <a:t>Source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IPv4 source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IPv6</a:t>
                      </a:r>
                      <a:r>
                        <a:rPr lang="en-US" sz="1200" baseline="0" dirty="0"/>
                        <a:t> link-local address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36">
                <a:tc>
                  <a:txBody>
                    <a:bodyPr/>
                    <a:lstStyle/>
                    <a:p>
                      <a:r>
                        <a:rPr lang="en-US" sz="1200" dirty="0"/>
                        <a:t>Destination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Choice of: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Neighbor IPv4 unicast address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224.0.0.5</a:t>
                      </a:r>
                      <a:r>
                        <a:rPr lang="en-US" sz="1200" baseline="0" dirty="0"/>
                        <a:t> all-OSPF-routers multicast address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224.0.0.6 DR/BDR multicast address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Choice of: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Neighbor IPv6 link-local address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FF02::5</a:t>
                      </a:r>
                      <a:r>
                        <a:rPr lang="en-US" sz="1200" baseline="0" dirty="0"/>
                        <a:t> all-OSPF-routers multicast address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FF02::6 DR/BDR multicast address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272">
                <a:tc>
                  <a:txBody>
                    <a:bodyPr/>
                    <a:lstStyle/>
                    <a:p>
                      <a:r>
                        <a:rPr lang="en-US" sz="1200" dirty="0"/>
                        <a:t>Advertise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Configured using the </a:t>
                      </a:r>
                      <a:r>
                        <a:rPr lang="en-US" sz="1200" b="1" dirty="0"/>
                        <a:t>network </a:t>
                      </a:r>
                      <a:r>
                        <a:rPr lang="en-US" sz="1200" b="0" dirty="0"/>
                        <a:t>router configuration </a:t>
                      </a:r>
                      <a:r>
                        <a:rPr lang="en-US" sz="1200" b="0" dirty="0" smtClean="0"/>
                        <a:t>command or </a:t>
                      </a:r>
                      <a:r>
                        <a:rPr lang="en-US" sz="1200" b="1" dirty="0" err="1" smtClean="0"/>
                        <a:t>ip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ospf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0" i="1" dirty="0" smtClean="0"/>
                        <a:t>process-id </a:t>
                      </a:r>
                      <a:r>
                        <a:rPr lang="en-US" sz="1200" b="1" i="0" dirty="0" smtClean="0"/>
                        <a:t>area </a:t>
                      </a:r>
                      <a:r>
                        <a:rPr lang="en-US" sz="1200" b="0" i="1" dirty="0" smtClean="0"/>
                        <a:t>area-id</a:t>
                      </a:r>
                      <a:r>
                        <a:rPr lang="en-US" sz="1200" b="0" i="0" dirty="0" smtClean="0"/>
                        <a:t> interface configuration command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Configured using the </a:t>
                      </a:r>
                      <a:r>
                        <a:rPr lang="en-US" sz="1200" b="1" dirty="0"/>
                        <a:t>ipv6 </a:t>
                      </a:r>
                      <a:r>
                        <a:rPr lang="en-US" sz="1200" b="1" dirty="0" err="1"/>
                        <a:t>ospf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0" i="1" dirty="0"/>
                        <a:t>process-id </a:t>
                      </a:r>
                      <a:r>
                        <a:rPr lang="en-US" sz="1200" b="1" i="0" dirty="0"/>
                        <a:t>area </a:t>
                      </a:r>
                      <a:r>
                        <a:rPr lang="en-US" sz="1200" b="0" i="1" dirty="0"/>
                        <a:t>area-id</a:t>
                      </a:r>
                      <a:r>
                        <a:rPr lang="en-US" sz="1200" b="0" i="0" dirty="0"/>
                        <a:t> interface configuration command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36">
                <a:tc>
                  <a:txBody>
                    <a:bodyPr/>
                    <a:lstStyle/>
                    <a:p>
                      <a:r>
                        <a:rPr lang="en-US" sz="1200" dirty="0"/>
                        <a:t>IP unicast 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IPv4 unicast routing is enabled by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IPv6 unicast forwarding is not enabled by default. Use the </a:t>
                      </a:r>
                      <a:r>
                        <a:rPr lang="en-US" sz="1200" b="1" dirty="0"/>
                        <a:t>ipv6 unicast-routing </a:t>
                      </a:r>
                      <a:r>
                        <a:rPr lang="en-US" sz="1200" b="0" dirty="0"/>
                        <a:t>global</a:t>
                      </a:r>
                      <a:r>
                        <a:rPr lang="en-US" sz="1200" b="0" baseline="0" dirty="0"/>
                        <a:t> </a:t>
                      </a:r>
                      <a:r>
                        <a:rPr lang="en-US" sz="1200" b="0" dirty="0"/>
                        <a:t>configuration command to enable.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59">
                <a:tc>
                  <a:txBody>
                    <a:bodyPr/>
                    <a:lstStyle/>
                    <a:p>
                      <a:r>
                        <a:rPr lang="en-US" sz="120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Plain</a:t>
                      </a:r>
                      <a:r>
                        <a:rPr lang="en-US" sz="1200" baseline="0" dirty="0"/>
                        <a:t> text and MD5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IPv6 authentication (IPsec)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3173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OSPFv2 vs.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Link-Local Addresses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n-US" altLang="ja-JP" dirty="0"/>
              <a:t>An IPv6-link-local address enables a device to communicate with other IPv6-enabled devices on the same link and only on that link (subnet).</a:t>
            </a:r>
          </a:p>
          <a:p>
            <a:pPr lvl="1"/>
            <a:r>
              <a:rPr lang="en-US" altLang="ja-JP" dirty="0"/>
              <a:t>Packets with a source or destination link-local address cannot be routed beyond the link from where the packet originated.</a:t>
            </a:r>
          </a:p>
          <a:p>
            <a:r>
              <a:rPr lang="en-US" altLang="ja-JP" dirty="0"/>
              <a:t>IPv6 link-local address are used to exchange OSPFv3 messages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53" y="2246007"/>
            <a:ext cx="4300618" cy="26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666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Configuring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OSPFv3</a:t>
            </a:r>
            <a:r>
              <a:rPr lang="en-US" altLang="en-US" dirty="0"/>
              <a:t> Network Topology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n-US" altLang="ja-JP" dirty="0"/>
              <a:t>Be sure to turn on IPv6 routing and assign IPv6 addresses to interfaces before enabling OSPFv3.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16" y="1370138"/>
            <a:ext cx="3806287" cy="2930237"/>
          </a:xfrm>
          <a:prstGeom prst="rect">
            <a:avLst/>
          </a:prstGeom>
        </p:spPr>
      </p:pic>
      <p:sp>
        <p:nvSpPr>
          <p:cNvPr id="7" name="Rectangle 34"/>
          <p:cNvSpPr txBox="1">
            <a:spLocks noChangeArrowheads="1"/>
          </p:cNvSpPr>
          <p:nvPr/>
        </p:nvSpPr>
        <p:spPr bwMode="auto">
          <a:xfrm>
            <a:off x="1057376" y="4436247"/>
            <a:ext cx="3323335" cy="445719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1593" tIns="30796" rIns="61593" bIns="30796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30000"/>
              </a:spcBef>
              <a:buNone/>
            </a:pPr>
            <a:r>
              <a:rPr lang="en-US" sz="1200" kern="0" dirty="0">
                <a:solidFill>
                  <a:srgbClr val="000000"/>
                </a:solidFill>
              </a:rPr>
              <a:t>The FE80 address on each router represents the link-local address assigned to each router.</a:t>
            </a:r>
            <a:endParaRPr lang="en-US" sz="1500" kern="0" dirty="0">
              <a:solidFill>
                <a:srgbClr val="000000"/>
              </a:solidFill>
            </a:endParaRPr>
          </a:p>
          <a:p>
            <a:pPr marL="89297" indent="0" algn="ctr" eaLnBrk="1" hangingPunct="1">
              <a:spcBef>
                <a:spcPct val="30000"/>
              </a:spcBef>
              <a:buNone/>
            </a:pPr>
            <a:endParaRPr lang="en-US" sz="1500" kern="0" dirty="0">
              <a:solidFill>
                <a:srgbClr val="000000"/>
              </a:solidFill>
            </a:endParaRPr>
          </a:p>
          <a:p>
            <a:pPr marL="0" indent="0" algn="ctr" eaLnBrk="1" hangingPunct="1">
              <a:spcBef>
                <a:spcPct val="30000"/>
              </a:spcBef>
              <a:buNone/>
            </a:pPr>
            <a:endParaRPr lang="en-US" sz="1500" kern="0" dirty="0">
              <a:solidFill>
                <a:srgbClr val="000000"/>
              </a:solidFill>
            </a:endParaRPr>
          </a:p>
          <a:p>
            <a:pPr marL="0" indent="0" algn="ctr" eaLnBrk="1" hangingPunct="1">
              <a:spcBef>
                <a:spcPct val="30000"/>
              </a:spcBef>
              <a:buNone/>
            </a:pPr>
            <a:endParaRPr lang="en-US" sz="1500" kern="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000" y="1340604"/>
            <a:ext cx="4243518" cy="31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5691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Configuring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OSPFv3</a:t>
            </a:r>
            <a:r>
              <a:rPr lang="en-US" altLang="en-US" dirty="0"/>
              <a:t> Network Topology (Cont.)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Steps to Configure OSPFv3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Enable IPv6 unicast routing in global configuration mode – </a:t>
            </a:r>
            <a:r>
              <a:rPr lang="en-US" altLang="ja-JP" b="1" dirty="0">
                <a:solidFill>
                  <a:srgbClr val="00B0F0"/>
                </a:solidFill>
              </a:rPr>
              <a:t>ipv6 unicast-routing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(Optional) Configure link-local addresses.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Configure a 32-bit router ID in OSPFv3 router configuration mode – </a:t>
            </a:r>
            <a:r>
              <a:rPr lang="en-US" altLang="ja-JP" b="1" dirty="0">
                <a:solidFill>
                  <a:srgbClr val="00B0F0"/>
                </a:solidFill>
              </a:rPr>
              <a:t>router-id </a:t>
            </a:r>
            <a:r>
              <a:rPr lang="en-US" altLang="ja-JP" i="1" dirty="0">
                <a:solidFill>
                  <a:srgbClr val="00B0F0"/>
                </a:solidFill>
              </a:rPr>
              <a:t>rid</a:t>
            </a:r>
            <a:endParaRPr lang="en-US" altLang="ja-JP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Configure optional routing specifics such as adjusting the reference bandwidth.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(Optional, but optimum) Configure OSPFv3 interface specific settings such as setting the interface bandwidth on serial links.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Enable OSPFv3 routing in interface configuration mode – </a:t>
            </a:r>
            <a:r>
              <a:rPr lang="en-US" altLang="ja-JP" b="1" dirty="0">
                <a:solidFill>
                  <a:srgbClr val="00B0F0"/>
                </a:solidFill>
              </a:rPr>
              <a:t>ipv6 </a:t>
            </a:r>
            <a:r>
              <a:rPr lang="en-US" altLang="ja-JP" b="1" dirty="0" err="1">
                <a:solidFill>
                  <a:srgbClr val="00B0F0"/>
                </a:solidFill>
              </a:rPr>
              <a:t>ospf</a:t>
            </a:r>
            <a:r>
              <a:rPr lang="en-US" altLang="ja-JP" b="1" dirty="0">
                <a:solidFill>
                  <a:srgbClr val="00B0F0"/>
                </a:solidFill>
              </a:rPr>
              <a:t> area</a:t>
            </a:r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157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Configuring OSPFv3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Link-Local Addresses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n-US" altLang="ja-JP" dirty="0"/>
              <a:t>Verify IPv6 addresses on interfaces.</a:t>
            </a:r>
          </a:p>
          <a:p>
            <a:r>
              <a:rPr lang="en-US" altLang="ja-JP" dirty="0"/>
              <a:t>Remember that </a:t>
            </a:r>
            <a:r>
              <a:rPr lang="en-US" altLang="ja-JP" b="1" dirty="0"/>
              <a:t>link-local addresses are automatically created when an IPv6 global unicast address is assigned to an interface</a:t>
            </a:r>
            <a:r>
              <a:rPr lang="en-US" altLang="ja-JP" dirty="0"/>
              <a:t>. However, IPv6 global unicast addresses are not required. </a:t>
            </a:r>
            <a:r>
              <a:rPr lang="en-US" altLang="ja-JP" b="1" dirty="0">
                <a:solidFill>
                  <a:srgbClr val="FF0000"/>
                </a:solidFill>
              </a:rPr>
              <a:t>Link-local addresses are required for OSPFv3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Unless configured manually, Cisco routers create a link-local address using FE80::/10 prefix and the EUI-64 process by manipulating the 48-bit Ethernet MAC address.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99" y="2657958"/>
            <a:ext cx="3713127" cy="22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83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14043</TotalTime>
  <Words>1245</Words>
  <Application>Microsoft Office PowerPoint</Application>
  <PresentationFormat>Diavoorstelling (16:9)</PresentationFormat>
  <Paragraphs>187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Extra slides: Single-Area OSPFv3</vt:lpstr>
      <vt:lpstr>Single-Area OSPFv3</vt:lpstr>
      <vt:lpstr>OSPFv2 vs. OSPFv3 OSPFv3</vt:lpstr>
      <vt:lpstr>OSPFv2 vs. OSPFv3 Similarities Between OSPFv2 and OSPFv3</vt:lpstr>
      <vt:lpstr>OSPFv2 vs. OSPFv3 Differences Between OSPFv2 and OSPFv3</vt:lpstr>
      <vt:lpstr>OSPFv2 vs. OSPFv3 Link-Local Addresses</vt:lpstr>
      <vt:lpstr>Configuring OSPFv3 OSPFv3 Network Topology</vt:lpstr>
      <vt:lpstr>Configuring OSPFv3 OSPFv3 Network Topology (Cont.)</vt:lpstr>
      <vt:lpstr>Configuring OSPFv3 Link-Local Addresses</vt:lpstr>
      <vt:lpstr>Configuring OSPFv3 Assigning Link-Local Addresses</vt:lpstr>
      <vt:lpstr>Configuring OSPFv3 Configuring the OSPFv3 Router ID</vt:lpstr>
      <vt:lpstr>Configuring OSPFv3 Modifying an OSPFv3 Router ID</vt:lpstr>
      <vt:lpstr>Configuring OSPFv3 Enabling OSPFv3 on Interfaces</vt:lpstr>
      <vt:lpstr>Verify OSPFv3 Verifying OSPFv3 Neighbors</vt:lpstr>
      <vt:lpstr>Verify OSPFv3 Verifying OSPFv3 Protocol Settings</vt:lpstr>
      <vt:lpstr>Verify OSPFv3 Verify OSPFv3 Interfaces</vt:lpstr>
      <vt:lpstr>Verify OSPFv3 Verify The IPv6 Routing Table</vt:lpstr>
      <vt:lpstr>Verify OSPFv3 Packet Tracer - Configuring Basic OSPFv3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Karine Van Driessche</cp:lastModifiedBy>
  <cp:revision>595</cp:revision>
  <dcterms:created xsi:type="dcterms:W3CDTF">2016-08-22T22:27:36Z</dcterms:created>
  <dcterms:modified xsi:type="dcterms:W3CDTF">2021-04-26T22:25:57Z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