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Thin"/>
      <p:regular r:id="rId41"/>
      <p:bold r:id="rId42"/>
      <p:italic r:id="rId43"/>
      <p:boldItalic r:id="rId44"/>
    </p:embeddedFont>
    <p:embeddedFont>
      <p:font typeface="Roboto"/>
      <p:regular r:id="rId45"/>
      <p:bold r:id="rId46"/>
      <p:italic r:id="rId47"/>
      <p:boldItalic r:id="rId48"/>
    </p:embeddedFont>
    <p:embeddedFont>
      <p:font typeface="Roboto Medium"/>
      <p:regular r:id="rId49"/>
      <p:bold r:id="rId50"/>
      <p:italic r:id="rId51"/>
      <p:boldItalic r:id="rId52"/>
    </p:embeddedFont>
    <p:embeddedFont>
      <p:font typeface="Average"/>
      <p:regular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B1A998-5579-4B64-AA4C-8FB665CD3691}">
  <a:tblStyle styleId="{75B1A998-5579-4B64-AA4C-8FB665CD369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Thin-bold.fntdata"/><Relationship Id="rId41" Type="http://schemas.openxmlformats.org/officeDocument/2006/relationships/font" Target="fonts/RobotoThin-regular.fntdata"/><Relationship Id="rId44" Type="http://schemas.openxmlformats.org/officeDocument/2006/relationships/font" Target="fonts/RobotoThin-boldItalic.fntdata"/><Relationship Id="rId43" Type="http://schemas.openxmlformats.org/officeDocument/2006/relationships/font" Target="fonts/RobotoThin-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Roboto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edium-italic.fntdata"/><Relationship Id="rId50" Type="http://schemas.openxmlformats.org/officeDocument/2006/relationships/font" Target="fonts/RobotoMedium-bold.fntdata"/><Relationship Id="rId53" Type="http://schemas.openxmlformats.org/officeDocument/2006/relationships/font" Target="fonts/Average-regular.fntdata"/><Relationship Id="rId52" Type="http://schemas.openxmlformats.org/officeDocument/2006/relationships/font" Target="fonts/RobotoMedium-boldItalic.fntdata"/><Relationship Id="rId11" Type="http://schemas.openxmlformats.org/officeDocument/2006/relationships/slide" Target="slides/slide5.xml"/><Relationship Id="rId55" Type="http://schemas.openxmlformats.org/officeDocument/2006/relationships/font" Target="fonts/Oswald-bold.fntdata"/><Relationship Id="rId10" Type="http://schemas.openxmlformats.org/officeDocument/2006/relationships/slide" Target="slides/slide4.xml"/><Relationship Id="rId54"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2cca16803_0_2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2cca16803_0_2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99854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299854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2cca16803_0_2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2cca16803_0_2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C33"/>
                </a:solidFill>
                <a:highlight>
                  <a:srgbClr val="FFFFFF"/>
                </a:highlight>
              </a:rPr>
              <a:t>six million five hundred thousand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2cca16803_0_2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2cca16803_0_2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C33"/>
                </a:solidFill>
                <a:highlight>
                  <a:srgbClr val="FFFFFF"/>
                </a:highlight>
              </a:rPr>
              <a:t>eight hundred thousand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cca16803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cca16803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89e6a8664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89e6a8664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89e6a8664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89e6a8664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a0f9f9108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a0f9f9108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a0f9f9108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a0f9f9108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a0f9f9108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a0f9f9108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034427d3e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034427d3e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a0f9f9108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a0f9f9108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2cca16803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2cca16803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789e6a866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89e6a866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cca16803_0_2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cca16803_0_2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2cca1680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2cca1680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034427d3e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034427d3e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89e6a8664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89e6a8664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a0f9f91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a0f9f91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89e6a8664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89e6a8664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789e6a8664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89e6a8664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034427d3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034427d3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89e6a8664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89e6a8664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89e6a8664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89e6a8664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89e6a8664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89e6a8664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89e6a8664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89e6a8664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0b67d1a76_0_2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0b67d1a76_0_2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2cca16803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2cca16803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34427d3e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34427d3e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034427d3e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034427d3e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2cca168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2cca168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0b67d1a76_0_2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0b67d1a76_0_2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2cca16803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2cca16803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 Presentation</a:t>
            </a:r>
            <a:endParaRPr/>
          </a:p>
          <a:p>
            <a:pPr indent="0" lvl="0" marL="0" rtl="0" algn="ctr">
              <a:spcBef>
                <a:spcPts val="0"/>
              </a:spcBef>
              <a:spcAft>
                <a:spcPts val="0"/>
              </a:spcAft>
              <a:buNone/>
            </a:pPr>
            <a:r>
              <a:rPr lang="en" sz="2100">
                <a:latin typeface="Average"/>
                <a:ea typeface="Average"/>
                <a:cs typeface="Average"/>
                <a:sym typeface="Average"/>
              </a:rPr>
              <a:t>Machine Learning | </a:t>
            </a:r>
            <a:r>
              <a:rPr lang="en" sz="2100">
                <a:latin typeface="Average"/>
                <a:ea typeface="Average"/>
                <a:cs typeface="Average"/>
                <a:sym typeface="Average"/>
              </a:rPr>
              <a:t>Dataset: Used Car (in India)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Presenting by Yvonne 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pSp>
        <p:nvGrpSpPr>
          <p:cNvPr id="157" name="Google Shape;157;p22"/>
          <p:cNvGrpSpPr/>
          <p:nvPr/>
        </p:nvGrpSpPr>
        <p:grpSpPr>
          <a:xfrm>
            <a:off x="779398" y="716187"/>
            <a:ext cx="2677721" cy="3996095"/>
            <a:chOff x="1118224" y="283725"/>
            <a:chExt cx="2090826" cy="4076400"/>
          </a:xfrm>
        </p:grpSpPr>
        <p:sp>
          <p:nvSpPr>
            <p:cNvPr id="158" name="Google Shape;158;p22"/>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Total 1876 unique values</a:t>
              </a:r>
              <a:endParaRPr sz="1200">
                <a:solidFill>
                  <a:srgbClr val="1D7E74"/>
                </a:solidFill>
                <a:latin typeface="Roboto Medium"/>
                <a:ea typeface="Roboto Medium"/>
                <a:cs typeface="Roboto Medium"/>
                <a:sym typeface="Roboto Medium"/>
              </a:endParaRPr>
            </a:p>
          </p:txBody>
        </p:sp>
        <p:sp>
          <p:nvSpPr>
            <p:cNvPr id="161" name="Google Shape;161;p22"/>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D7E74"/>
                  </a:solidFill>
                  <a:latin typeface="Roboto"/>
                  <a:ea typeface="Roboto"/>
                  <a:cs typeface="Roboto"/>
                  <a:sym typeface="Roboto"/>
                </a:rPr>
                <a:t>Consist of Car Brand and Model</a:t>
              </a:r>
              <a:endParaRPr sz="1200">
                <a:solidFill>
                  <a:srgbClr val="1D7E74"/>
                </a:solidFill>
                <a:latin typeface="Roboto"/>
                <a:ea typeface="Roboto"/>
                <a:cs typeface="Roboto"/>
                <a:sym typeface="Roboto"/>
              </a:endParaRPr>
            </a:p>
          </p:txBody>
        </p:sp>
        <p:sp>
          <p:nvSpPr>
            <p:cNvPr id="162" name="Google Shape;162;p22"/>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“Name” </a:t>
              </a:r>
              <a:endParaRPr sz="4000">
                <a:solidFill>
                  <a:srgbClr val="1D7E74"/>
                </a:solidFill>
                <a:latin typeface="Roboto Thin"/>
                <a:ea typeface="Roboto Thin"/>
                <a:cs typeface="Roboto Thin"/>
                <a:sym typeface="Roboto Thin"/>
              </a:endParaRPr>
            </a:p>
          </p:txBody>
        </p:sp>
        <p:sp>
          <p:nvSpPr>
            <p:cNvPr id="163" name="Google Shape;163;p22"/>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Split the name values into 2 different columns for better understanding of data</a:t>
              </a:r>
              <a:endParaRPr sz="800">
                <a:solidFill>
                  <a:srgbClr val="FFFFFF"/>
                </a:solidFill>
                <a:latin typeface="Roboto"/>
                <a:ea typeface="Roboto"/>
                <a:cs typeface="Roboto"/>
                <a:sym typeface="Roboto"/>
              </a:endParaRPr>
            </a:p>
            <a:p>
              <a:pPr indent="-165100" lvl="1" marL="6858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New Column 01: </a:t>
              </a:r>
              <a:r>
                <a:rPr b="1" lang="en" sz="800">
                  <a:solidFill>
                    <a:srgbClr val="FFFFFF"/>
                  </a:solidFill>
                  <a:latin typeface="Roboto"/>
                  <a:ea typeface="Roboto"/>
                  <a:cs typeface="Roboto"/>
                  <a:sym typeface="Roboto"/>
                </a:rPr>
                <a:t>Brand</a:t>
              </a:r>
              <a:endParaRPr b="1" sz="800">
                <a:solidFill>
                  <a:srgbClr val="FFFFFF"/>
                </a:solidFill>
                <a:latin typeface="Roboto"/>
                <a:ea typeface="Roboto"/>
                <a:cs typeface="Roboto"/>
                <a:sym typeface="Roboto"/>
              </a:endParaRPr>
            </a:p>
            <a:p>
              <a:pPr indent="-165100" lvl="1" marL="6858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New Column 02: </a:t>
              </a:r>
              <a:r>
                <a:rPr b="1" lang="en" sz="800">
                  <a:solidFill>
                    <a:srgbClr val="FFFFFF"/>
                  </a:solidFill>
                  <a:latin typeface="Roboto"/>
                  <a:ea typeface="Roboto"/>
                  <a:cs typeface="Roboto"/>
                  <a:sym typeface="Roboto"/>
                </a:rPr>
                <a:t>Model</a:t>
              </a:r>
              <a:endParaRPr b="1" sz="800">
                <a:solidFill>
                  <a:srgbClr val="FFFFFF"/>
                </a:solidFill>
                <a:latin typeface="Roboto"/>
                <a:ea typeface="Roboto"/>
                <a:cs typeface="Roboto"/>
                <a:sym typeface="Roboto"/>
              </a:endParaRPr>
            </a:p>
          </p:txBody>
        </p:sp>
      </p:grpSp>
      <p:grpSp>
        <p:nvGrpSpPr>
          <p:cNvPr id="165" name="Google Shape;165;p22"/>
          <p:cNvGrpSpPr/>
          <p:nvPr/>
        </p:nvGrpSpPr>
        <p:grpSpPr>
          <a:xfrm>
            <a:off x="4268797" y="1022072"/>
            <a:ext cx="2175087" cy="3246037"/>
            <a:chOff x="1118224" y="283725"/>
            <a:chExt cx="2090826" cy="4076400"/>
          </a:xfrm>
        </p:grpSpPr>
        <p:sp>
          <p:nvSpPr>
            <p:cNvPr id="166" name="Google Shape;166;p22"/>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Total 30 unique values</a:t>
              </a:r>
              <a:endParaRPr sz="1200">
                <a:solidFill>
                  <a:srgbClr val="1D7E74"/>
                </a:solidFill>
                <a:latin typeface="Roboto Medium"/>
                <a:ea typeface="Roboto Medium"/>
                <a:cs typeface="Roboto Medium"/>
                <a:sym typeface="Roboto Medium"/>
              </a:endParaRPr>
            </a:p>
          </p:txBody>
        </p:sp>
        <p:sp>
          <p:nvSpPr>
            <p:cNvPr id="169" name="Google Shape;169;p22"/>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D7E74"/>
                  </a:solidFill>
                  <a:latin typeface="Roboto"/>
                  <a:ea typeface="Roboto"/>
                  <a:cs typeface="Roboto"/>
                  <a:sym typeface="Roboto"/>
                </a:rPr>
                <a:t>New column created from “Name” column. </a:t>
              </a:r>
              <a:endParaRPr sz="1000">
                <a:solidFill>
                  <a:srgbClr val="1D7E74"/>
                </a:solidFill>
                <a:latin typeface="Roboto"/>
                <a:ea typeface="Roboto"/>
                <a:cs typeface="Roboto"/>
                <a:sym typeface="Roboto"/>
              </a:endParaRPr>
            </a:p>
          </p:txBody>
        </p:sp>
        <p:sp>
          <p:nvSpPr>
            <p:cNvPr id="170" name="Google Shape;170;p22"/>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1D7E74"/>
                  </a:solidFill>
                  <a:latin typeface="Roboto"/>
                  <a:ea typeface="Roboto"/>
                  <a:cs typeface="Roboto"/>
                  <a:sym typeface="Roboto"/>
                </a:rPr>
                <a:t>“Brand”</a:t>
              </a:r>
              <a:endParaRPr sz="3600">
                <a:solidFill>
                  <a:srgbClr val="1D7E74"/>
                </a:solidFill>
                <a:latin typeface="Roboto Thin"/>
                <a:ea typeface="Roboto Thin"/>
                <a:cs typeface="Roboto Thin"/>
                <a:sym typeface="Roboto Thin"/>
              </a:endParaRPr>
            </a:p>
          </p:txBody>
        </p:sp>
        <p:sp>
          <p:nvSpPr>
            <p:cNvPr id="171" name="Google Shape;171;p22"/>
            <p:cNvSpPr/>
            <p:nvPr/>
          </p:nvSpPr>
          <p:spPr>
            <a:xfrm rot="5400000">
              <a:off x="1938871" y="2860402"/>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1118308" y="3155786"/>
              <a:ext cx="2030400" cy="1085400"/>
            </a:xfrm>
            <a:prstGeom prst="rect">
              <a:avLst/>
            </a:prstGeom>
            <a:noFill/>
            <a:ln>
              <a:noFill/>
            </a:ln>
          </p:spPr>
          <p:txBody>
            <a:bodyPr anchorCtr="0" anchor="t" bIns="91425" lIns="91425" spcFirstLastPara="1" rIns="91425" wrap="square" tIns="91425">
              <a:noAutofit/>
            </a:bodyPr>
            <a:lstStyle/>
            <a:p>
              <a:pPr indent="-158750" lvl="0" marL="228600" rtl="0" algn="l">
                <a:lnSpc>
                  <a:spcPct val="115000"/>
                </a:lnSpc>
                <a:spcBef>
                  <a:spcPts val="0"/>
                </a:spcBef>
                <a:spcAft>
                  <a:spcPts val="0"/>
                </a:spcAft>
                <a:buClr>
                  <a:srgbClr val="FFFFFF"/>
                </a:buClr>
                <a:buSzPts val="700"/>
                <a:buFont typeface="Roboto"/>
                <a:buChar char="●"/>
              </a:pPr>
              <a:r>
                <a:rPr lang="en" sz="700">
                  <a:solidFill>
                    <a:srgbClr val="FFFFFF"/>
                  </a:solidFill>
                  <a:latin typeface="Roboto"/>
                  <a:ea typeface="Roboto"/>
                  <a:cs typeface="Roboto"/>
                  <a:sym typeface="Roboto"/>
                </a:rPr>
                <a:t>Rename “Land” to “Land Rover”</a:t>
              </a:r>
              <a:endParaRPr sz="700">
                <a:solidFill>
                  <a:srgbClr val="FFFFFF"/>
                </a:solidFill>
                <a:latin typeface="Roboto"/>
                <a:ea typeface="Roboto"/>
                <a:cs typeface="Roboto"/>
                <a:sym typeface="Roboto"/>
              </a:endParaRPr>
            </a:p>
            <a:p>
              <a:pPr indent="-158750" lvl="0" marL="228600" rtl="0" algn="l">
                <a:lnSpc>
                  <a:spcPct val="115000"/>
                </a:lnSpc>
                <a:spcBef>
                  <a:spcPts val="0"/>
                </a:spcBef>
                <a:spcAft>
                  <a:spcPts val="0"/>
                </a:spcAft>
                <a:buClr>
                  <a:srgbClr val="FFFFFF"/>
                </a:buClr>
                <a:buSzPts val="700"/>
                <a:buFont typeface="Roboto"/>
                <a:buChar char="●"/>
              </a:pPr>
              <a:r>
                <a:rPr lang="en" sz="700">
                  <a:solidFill>
                    <a:srgbClr val="FFFFFF"/>
                  </a:solidFill>
                  <a:latin typeface="Roboto"/>
                  <a:ea typeface="Roboto"/>
                  <a:cs typeface="Roboto"/>
                  <a:sym typeface="Roboto"/>
                </a:rPr>
                <a:t>Has same brand </a:t>
              </a:r>
              <a:r>
                <a:rPr lang="en" sz="700">
                  <a:solidFill>
                    <a:srgbClr val="FFFFFF"/>
                  </a:solidFill>
                  <a:latin typeface="Roboto"/>
                  <a:ea typeface="Roboto"/>
                  <a:cs typeface="Roboto"/>
                  <a:sym typeface="Roboto"/>
                </a:rPr>
                <a:t>differentiated</a:t>
              </a:r>
              <a:r>
                <a:rPr lang="en" sz="700">
                  <a:solidFill>
                    <a:srgbClr val="FFFFFF"/>
                  </a:solidFill>
                  <a:latin typeface="Roboto"/>
                  <a:ea typeface="Roboto"/>
                  <a:cs typeface="Roboto"/>
                  <a:sym typeface="Roboto"/>
                </a:rPr>
                <a:t> by upper/lowercase, changed all to lowercase for accuracy value.</a:t>
              </a:r>
              <a:endParaRPr sz="700">
                <a:solidFill>
                  <a:srgbClr val="FFFFFF"/>
                </a:solidFill>
                <a:latin typeface="Roboto"/>
                <a:ea typeface="Roboto"/>
                <a:cs typeface="Roboto"/>
                <a:sym typeface="Roboto"/>
              </a:endParaRPr>
            </a:p>
            <a:p>
              <a:pPr indent="-158750" lvl="0" marL="228600" rtl="0" algn="l">
                <a:lnSpc>
                  <a:spcPct val="115000"/>
                </a:lnSpc>
                <a:spcBef>
                  <a:spcPts val="0"/>
                </a:spcBef>
                <a:spcAft>
                  <a:spcPts val="0"/>
                </a:spcAft>
                <a:buClr>
                  <a:srgbClr val="FFFFFF"/>
                </a:buClr>
                <a:buSzPts val="700"/>
                <a:buFont typeface="Roboto"/>
                <a:buChar char="●"/>
              </a:pPr>
              <a:r>
                <a:rPr lang="en" sz="700">
                  <a:solidFill>
                    <a:srgbClr val="FFFFFF"/>
                  </a:solidFill>
                  <a:latin typeface="Roboto"/>
                  <a:ea typeface="Roboto"/>
                  <a:cs typeface="Roboto"/>
                  <a:sym typeface="Roboto"/>
                </a:rPr>
                <a:t>Original 31 unique value, reduced to 30 after cleaning.</a:t>
              </a:r>
              <a:endParaRPr sz="700">
                <a:solidFill>
                  <a:srgbClr val="FFFFFF"/>
                </a:solidFill>
                <a:latin typeface="Roboto"/>
                <a:ea typeface="Roboto"/>
                <a:cs typeface="Roboto"/>
                <a:sym typeface="Roboto"/>
              </a:endParaRPr>
            </a:p>
          </p:txBody>
        </p:sp>
      </p:grpSp>
      <p:grpSp>
        <p:nvGrpSpPr>
          <p:cNvPr id="173" name="Google Shape;173;p22"/>
          <p:cNvGrpSpPr/>
          <p:nvPr/>
        </p:nvGrpSpPr>
        <p:grpSpPr>
          <a:xfrm>
            <a:off x="6498482" y="1022072"/>
            <a:ext cx="2175087" cy="3246037"/>
            <a:chOff x="1118224" y="283725"/>
            <a:chExt cx="2090826" cy="4076400"/>
          </a:xfrm>
        </p:grpSpPr>
        <p:sp>
          <p:nvSpPr>
            <p:cNvPr id="174" name="Google Shape;174;p22"/>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Total 1842 unique values</a:t>
              </a:r>
              <a:endParaRPr sz="1200">
                <a:solidFill>
                  <a:srgbClr val="1D7E74"/>
                </a:solidFill>
                <a:latin typeface="Roboto Medium"/>
                <a:ea typeface="Roboto Medium"/>
                <a:cs typeface="Roboto Medium"/>
                <a:sym typeface="Roboto Medium"/>
              </a:endParaRPr>
            </a:p>
          </p:txBody>
        </p:sp>
        <p:sp>
          <p:nvSpPr>
            <p:cNvPr id="177" name="Google Shape;177;p22"/>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D7E74"/>
                  </a:solidFill>
                  <a:latin typeface="Roboto"/>
                  <a:ea typeface="Roboto"/>
                  <a:cs typeface="Roboto"/>
                  <a:sym typeface="Roboto"/>
                </a:rPr>
                <a:t>New column created from “Name” column. </a:t>
              </a:r>
              <a:endParaRPr sz="900">
                <a:solidFill>
                  <a:srgbClr val="1D7E74"/>
                </a:solidFill>
                <a:latin typeface="Roboto"/>
                <a:ea typeface="Roboto"/>
                <a:cs typeface="Roboto"/>
                <a:sym typeface="Roboto"/>
              </a:endParaRPr>
            </a:p>
          </p:txBody>
        </p:sp>
        <p:sp>
          <p:nvSpPr>
            <p:cNvPr id="178" name="Google Shape;178;p22"/>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1D7E74"/>
                  </a:solidFill>
                  <a:latin typeface="Roboto"/>
                  <a:ea typeface="Roboto"/>
                  <a:cs typeface="Roboto"/>
                  <a:sym typeface="Roboto"/>
                </a:rPr>
                <a:t>“Model”</a:t>
              </a:r>
              <a:endParaRPr b="1" sz="3800">
                <a:solidFill>
                  <a:srgbClr val="1D7E74"/>
                </a:solidFill>
                <a:latin typeface="Roboto"/>
                <a:ea typeface="Roboto"/>
                <a:cs typeface="Roboto"/>
                <a:sym typeface="Roboto"/>
              </a:endParaRPr>
            </a:p>
          </p:txBody>
        </p:sp>
        <p:sp>
          <p:nvSpPr>
            <p:cNvPr id="179" name="Google Shape;179;p22"/>
            <p:cNvSpPr/>
            <p:nvPr/>
          </p:nvSpPr>
          <p:spPr>
            <a:xfrm rot="5400000">
              <a:off x="1938871" y="287119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1118308" y="3118435"/>
              <a:ext cx="2030400" cy="1085400"/>
            </a:xfrm>
            <a:prstGeom prst="rect">
              <a:avLst/>
            </a:prstGeom>
            <a:noFill/>
            <a:ln>
              <a:noFill/>
            </a:ln>
          </p:spPr>
          <p:txBody>
            <a:bodyPr anchorCtr="0" anchor="t" bIns="91425" lIns="91425" spcFirstLastPara="1" rIns="91425" wrap="square" tIns="91425">
              <a:noAutofit/>
            </a:bodyPr>
            <a:lstStyle/>
            <a:p>
              <a:pPr indent="-158750" lvl="0" marL="228600" marR="0" rtl="0" algn="l">
                <a:lnSpc>
                  <a:spcPct val="115000"/>
                </a:lnSpc>
                <a:spcBef>
                  <a:spcPts val="0"/>
                </a:spcBef>
                <a:spcAft>
                  <a:spcPts val="0"/>
                </a:spcAft>
                <a:buClr>
                  <a:srgbClr val="FFFFFF"/>
                </a:buClr>
                <a:buSzPts val="700"/>
                <a:buFont typeface="Roboto"/>
                <a:buChar char="●"/>
              </a:pPr>
              <a:r>
                <a:rPr lang="en" sz="700">
                  <a:solidFill>
                    <a:srgbClr val="FFFFFF"/>
                  </a:solidFill>
                  <a:latin typeface="Roboto"/>
                  <a:ea typeface="Roboto"/>
                  <a:cs typeface="Roboto"/>
                  <a:sym typeface="Roboto"/>
                </a:rPr>
                <a:t>Many similar model  were segregated by special characters. Removed all special characters and spacing to standardized.</a:t>
              </a:r>
              <a:endParaRPr sz="700">
                <a:solidFill>
                  <a:srgbClr val="FFFFFF"/>
                </a:solidFill>
                <a:latin typeface="Roboto"/>
                <a:ea typeface="Roboto"/>
                <a:cs typeface="Roboto"/>
                <a:sym typeface="Roboto"/>
              </a:endParaRPr>
            </a:p>
            <a:p>
              <a:pPr indent="-158750" lvl="0" marL="228600" marR="0" rtl="0" algn="l">
                <a:lnSpc>
                  <a:spcPct val="115000"/>
                </a:lnSpc>
                <a:spcBef>
                  <a:spcPts val="0"/>
                </a:spcBef>
                <a:spcAft>
                  <a:spcPts val="0"/>
                </a:spcAft>
                <a:buClr>
                  <a:srgbClr val="FFFFFF"/>
                </a:buClr>
                <a:buSzPts val="700"/>
                <a:buFont typeface="Roboto"/>
                <a:buChar char="●"/>
              </a:pPr>
              <a:r>
                <a:rPr lang="en" sz="700">
                  <a:solidFill>
                    <a:srgbClr val="FFFFFF"/>
                  </a:solidFill>
                  <a:latin typeface="Roboto"/>
                  <a:ea typeface="Roboto"/>
                  <a:cs typeface="Roboto"/>
                  <a:sym typeface="Roboto"/>
                </a:rPr>
                <a:t>Removed “Rover” from the </a:t>
              </a:r>
              <a:r>
                <a:rPr lang="en" sz="700">
                  <a:solidFill>
                    <a:srgbClr val="FFFFFF"/>
                  </a:solidFill>
                  <a:latin typeface="Roboto"/>
                  <a:ea typeface="Roboto"/>
                  <a:cs typeface="Roboto"/>
                  <a:sym typeface="Roboto"/>
                </a:rPr>
                <a:t>beginning</a:t>
              </a:r>
              <a:r>
                <a:rPr lang="en" sz="700">
                  <a:solidFill>
                    <a:srgbClr val="FFFFFF"/>
                  </a:solidFill>
                  <a:latin typeface="Roboto"/>
                  <a:ea typeface="Roboto"/>
                  <a:cs typeface="Roboto"/>
                  <a:sym typeface="Roboto"/>
                </a:rPr>
                <a:t> of model name as it belongs to “Brand”</a:t>
              </a:r>
              <a:endParaRPr sz="700">
                <a:solidFill>
                  <a:srgbClr val="FFFFFF"/>
                </a:solidFill>
                <a:latin typeface="Roboto"/>
                <a:ea typeface="Roboto"/>
                <a:cs typeface="Roboto"/>
                <a:sym typeface="Roboto"/>
              </a:endParaRPr>
            </a:p>
            <a:p>
              <a:pPr indent="-158750" lvl="0" marL="228600" marR="0" rtl="0" algn="l">
                <a:lnSpc>
                  <a:spcPct val="115000"/>
                </a:lnSpc>
                <a:spcBef>
                  <a:spcPts val="0"/>
                </a:spcBef>
                <a:spcAft>
                  <a:spcPts val="0"/>
                </a:spcAft>
                <a:buClr>
                  <a:srgbClr val="FFFFFF"/>
                </a:buClr>
                <a:buSzPts val="700"/>
                <a:buFont typeface="Roboto"/>
                <a:buChar char="●"/>
              </a:pPr>
              <a:r>
                <a:rPr lang="en" sz="700">
                  <a:solidFill>
                    <a:srgbClr val="FFFFFF"/>
                  </a:solidFill>
                  <a:latin typeface="Roboto"/>
                  <a:ea typeface="Roboto"/>
                  <a:cs typeface="Roboto"/>
                  <a:sym typeface="Roboto"/>
                </a:rPr>
                <a:t>Original 1876 unique value, reduced to 1842 after cleaning.</a:t>
              </a:r>
              <a:endParaRPr sz="7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23"/>
          <p:cNvGrpSpPr/>
          <p:nvPr/>
        </p:nvGrpSpPr>
        <p:grpSpPr>
          <a:xfrm>
            <a:off x="731437" y="487575"/>
            <a:ext cx="1590567" cy="3711155"/>
            <a:chOff x="984170" y="283725"/>
            <a:chExt cx="2224880" cy="4076400"/>
          </a:xfrm>
        </p:grpSpPr>
        <p:sp>
          <p:nvSpPr>
            <p:cNvPr id="186" name="Google Shape;186;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1233923" y="1308760"/>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22 different years</a:t>
              </a:r>
              <a:endParaRPr sz="1000">
                <a:solidFill>
                  <a:srgbClr val="1D7E74"/>
                </a:solidFill>
                <a:latin typeface="Roboto Medium"/>
                <a:ea typeface="Roboto Medium"/>
                <a:cs typeface="Roboto Medium"/>
                <a:sym typeface="Roboto Medium"/>
              </a:endParaRPr>
            </a:p>
          </p:txBody>
        </p:sp>
        <p:sp>
          <p:nvSpPr>
            <p:cNvPr id="189" name="Google Shape;189;p23"/>
            <p:cNvSpPr/>
            <p:nvPr/>
          </p:nvSpPr>
          <p:spPr>
            <a:xfrm>
              <a:off x="1233923" y="1930324"/>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1D7E74"/>
                  </a:solidFill>
                  <a:latin typeface="Roboto"/>
                  <a:ea typeface="Roboto"/>
                  <a:cs typeface="Roboto"/>
                  <a:sym typeface="Roboto"/>
                </a:rPr>
                <a:t>Year indicated the year of the car build. How can this help with the model building?</a:t>
              </a:r>
              <a:endParaRPr sz="700">
                <a:solidFill>
                  <a:srgbClr val="1D7E74"/>
                </a:solidFill>
                <a:latin typeface="Roboto"/>
                <a:ea typeface="Roboto"/>
                <a:cs typeface="Roboto"/>
                <a:sym typeface="Roboto"/>
              </a:endParaRPr>
            </a:p>
          </p:txBody>
        </p:sp>
        <p:sp>
          <p:nvSpPr>
            <p:cNvPr id="190" name="Google Shape;190;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D7E74"/>
                  </a:solidFill>
                  <a:latin typeface="Roboto"/>
                  <a:ea typeface="Roboto"/>
                  <a:cs typeface="Roboto"/>
                  <a:sym typeface="Roboto"/>
                </a:rPr>
                <a:t>“Year”</a:t>
              </a:r>
              <a:endParaRPr sz="3000">
                <a:solidFill>
                  <a:srgbClr val="1D7E74"/>
                </a:solidFill>
                <a:latin typeface="Roboto Thin"/>
                <a:ea typeface="Roboto Thin"/>
                <a:cs typeface="Roboto Thin"/>
                <a:sym typeface="Roboto Thin"/>
              </a:endParaRPr>
            </a:p>
          </p:txBody>
        </p:sp>
        <p:sp>
          <p:nvSpPr>
            <p:cNvPr id="191" name="Google Shape;191;p23"/>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984170" y="3172455"/>
              <a:ext cx="2145000" cy="1085400"/>
            </a:xfrm>
            <a:prstGeom prst="rect">
              <a:avLst/>
            </a:prstGeom>
            <a:noFill/>
            <a:ln>
              <a:noFill/>
            </a:ln>
          </p:spPr>
          <p:txBody>
            <a:bodyPr anchorCtr="0" anchor="t" bIns="91425" lIns="91425" spcFirstLastPara="1" rIns="91425" wrap="square" tIns="91425">
              <a:noAutofit/>
            </a:bodyPr>
            <a:lstStyle/>
            <a:p>
              <a:pPr indent="-101600" lvl="0" marL="228600" rtl="0" algn="l">
                <a:lnSpc>
                  <a:spcPct val="115000"/>
                </a:lnSpc>
                <a:spcBef>
                  <a:spcPts val="0"/>
                </a:spcBef>
                <a:spcAft>
                  <a:spcPts val="0"/>
                </a:spcAft>
                <a:buClr>
                  <a:srgbClr val="FFFFFF"/>
                </a:buClr>
                <a:buSzPts val="700"/>
                <a:buFont typeface="Roboto"/>
                <a:buChar char="●"/>
              </a:pPr>
              <a:r>
                <a:rPr lang="en" sz="700">
                  <a:solidFill>
                    <a:srgbClr val="FFFFFF"/>
                  </a:solidFill>
                  <a:latin typeface="Roboto"/>
                  <a:ea typeface="Roboto"/>
                  <a:cs typeface="Roboto"/>
                  <a:sym typeface="Roboto"/>
                </a:rPr>
                <a:t>It is more useful to get hypothesis of the car values based on the age of the car. Hence taking present year minus the “Year” column to get new column “</a:t>
              </a:r>
              <a:r>
                <a:rPr b="1" lang="en" sz="700">
                  <a:solidFill>
                    <a:srgbClr val="FFFFFF"/>
                  </a:solidFill>
                  <a:latin typeface="Roboto"/>
                  <a:ea typeface="Roboto"/>
                  <a:cs typeface="Roboto"/>
                  <a:sym typeface="Roboto"/>
                </a:rPr>
                <a:t>Car_Age</a:t>
              </a:r>
              <a:r>
                <a:rPr lang="en" sz="700">
                  <a:solidFill>
                    <a:srgbClr val="FFFFFF"/>
                  </a:solidFill>
                  <a:latin typeface="Roboto"/>
                  <a:ea typeface="Roboto"/>
                  <a:cs typeface="Roboto"/>
                  <a:sym typeface="Roboto"/>
                </a:rPr>
                <a:t>”</a:t>
              </a:r>
              <a:endParaRPr sz="700">
                <a:solidFill>
                  <a:srgbClr val="FFFFFF"/>
                </a:solidFill>
                <a:latin typeface="Roboto"/>
                <a:ea typeface="Roboto"/>
                <a:cs typeface="Roboto"/>
                <a:sym typeface="Roboto"/>
              </a:endParaRPr>
            </a:p>
          </p:txBody>
        </p:sp>
      </p:grpSp>
      <p:grpSp>
        <p:nvGrpSpPr>
          <p:cNvPr id="193" name="Google Shape;193;p23"/>
          <p:cNvGrpSpPr/>
          <p:nvPr/>
        </p:nvGrpSpPr>
        <p:grpSpPr>
          <a:xfrm>
            <a:off x="2254075" y="487575"/>
            <a:ext cx="1590567" cy="3711155"/>
            <a:chOff x="984170" y="283725"/>
            <a:chExt cx="2224880" cy="4076400"/>
          </a:xfrm>
        </p:grpSpPr>
        <p:sp>
          <p:nvSpPr>
            <p:cNvPr id="194" name="Google Shape;194;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1233923" y="1308760"/>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Renamed from “Mileage”</a:t>
              </a:r>
              <a:endParaRPr sz="1000">
                <a:solidFill>
                  <a:srgbClr val="1D7E74"/>
                </a:solidFill>
                <a:latin typeface="Roboto Medium"/>
                <a:ea typeface="Roboto Medium"/>
                <a:cs typeface="Roboto Medium"/>
                <a:sym typeface="Roboto Medium"/>
              </a:endParaRPr>
            </a:p>
          </p:txBody>
        </p:sp>
        <p:sp>
          <p:nvSpPr>
            <p:cNvPr id="197" name="Google Shape;197;p23"/>
            <p:cNvSpPr/>
            <p:nvPr/>
          </p:nvSpPr>
          <p:spPr>
            <a:xfrm>
              <a:off x="1233923" y="1930324"/>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1D7E74"/>
                  </a:solidFill>
                  <a:latin typeface="Roboto"/>
                  <a:ea typeface="Roboto"/>
                  <a:cs typeface="Roboto"/>
                  <a:sym typeface="Roboto"/>
                </a:rPr>
                <a:t>Object data type due to unit measurement. There are 5951 units is kmpl and 66 units are km/kg</a:t>
              </a:r>
              <a:endParaRPr sz="700">
                <a:solidFill>
                  <a:srgbClr val="1D7E74"/>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rgbClr val="1D7E74"/>
                </a:solidFill>
                <a:latin typeface="Roboto"/>
                <a:ea typeface="Roboto"/>
                <a:cs typeface="Roboto"/>
                <a:sym typeface="Roboto"/>
              </a:endParaRPr>
            </a:p>
          </p:txBody>
        </p:sp>
        <p:sp>
          <p:nvSpPr>
            <p:cNvPr id="198" name="Google Shape;198;p23"/>
            <p:cNvSpPr/>
            <p:nvPr/>
          </p:nvSpPr>
          <p:spPr>
            <a:xfrm>
              <a:off x="1178637" y="470593"/>
              <a:ext cx="1935300" cy="675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2000">
                  <a:solidFill>
                    <a:srgbClr val="1D7E74"/>
                  </a:solidFill>
                  <a:latin typeface="Roboto"/>
                  <a:ea typeface="Roboto"/>
                  <a:cs typeface="Roboto"/>
                  <a:sym typeface="Roboto"/>
                </a:rPr>
                <a:t>“Fuel_Consumption”</a:t>
              </a:r>
              <a:endParaRPr sz="2000">
                <a:solidFill>
                  <a:srgbClr val="1D7E74"/>
                </a:solidFill>
                <a:latin typeface="Roboto Thin"/>
                <a:ea typeface="Roboto Thin"/>
                <a:cs typeface="Roboto Thin"/>
                <a:sym typeface="Roboto Thin"/>
              </a:endParaRPr>
            </a:p>
          </p:txBody>
        </p:sp>
        <p:sp>
          <p:nvSpPr>
            <p:cNvPr id="199" name="Google Shape;199;p23"/>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984170" y="3121425"/>
              <a:ext cx="2145000" cy="1085400"/>
            </a:xfrm>
            <a:prstGeom prst="rect">
              <a:avLst/>
            </a:prstGeom>
            <a:noFill/>
            <a:ln>
              <a:noFill/>
            </a:ln>
          </p:spPr>
          <p:txBody>
            <a:bodyPr anchorCtr="0" anchor="t" bIns="91425" lIns="91425" spcFirstLastPara="1" rIns="91425" wrap="square" tIns="91425">
              <a:noAutofit/>
            </a:bodyPr>
            <a:lstStyle/>
            <a:p>
              <a:pPr indent="-15875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Split out unit measurement and only remained the numeric values.</a:t>
              </a:r>
              <a:endParaRPr sz="700">
                <a:solidFill>
                  <a:schemeClr val="dk1"/>
                </a:solidFill>
                <a:latin typeface="Roboto"/>
                <a:ea typeface="Roboto"/>
                <a:cs typeface="Roboto"/>
                <a:sym typeface="Roboto"/>
              </a:endParaRPr>
            </a:p>
            <a:p>
              <a:pPr indent="-15875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India Gov, calculate oil as </a:t>
              </a:r>
              <a:r>
                <a:rPr lang="en" sz="700" u="sng">
                  <a:solidFill>
                    <a:schemeClr val="dk1"/>
                  </a:solidFill>
                  <a:latin typeface="Roboto"/>
                  <a:ea typeface="Roboto"/>
                  <a:cs typeface="Roboto"/>
                  <a:sym typeface="Roboto"/>
                </a:rPr>
                <a:t>Volume</a:t>
              </a:r>
              <a:r>
                <a:rPr lang="en" sz="700">
                  <a:solidFill>
                    <a:schemeClr val="dk1"/>
                  </a:solidFill>
                  <a:latin typeface="Roboto"/>
                  <a:ea typeface="Roboto"/>
                  <a:cs typeface="Roboto"/>
                  <a:sym typeface="Roboto"/>
                </a:rPr>
                <a:t> rather than </a:t>
              </a:r>
              <a:r>
                <a:rPr lang="en" sz="700" u="sng">
                  <a:solidFill>
                    <a:schemeClr val="dk1"/>
                  </a:solidFill>
                  <a:latin typeface="Roboto"/>
                  <a:ea typeface="Roboto"/>
                  <a:cs typeface="Roboto"/>
                  <a:sym typeface="Roboto"/>
                </a:rPr>
                <a:t>Mass</a:t>
              </a:r>
              <a:r>
                <a:rPr lang="en" sz="700">
                  <a:solidFill>
                    <a:schemeClr val="dk1"/>
                  </a:solidFill>
                  <a:latin typeface="Roboto"/>
                  <a:ea typeface="Roboto"/>
                  <a:cs typeface="Roboto"/>
                  <a:sym typeface="Roboto"/>
                </a:rPr>
                <a:t>. So converted all to kmpl.</a:t>
              </a:r>
              <a:endParaRPr sz="700">
                <a:solidFill>
                  <a:schemeClr val="dk1"/>
                </a:solidFill>
                <a:latin typeface="Roboto"/>
                <a:ea typeface="Roboto"/>
                <a:cs typeface="Roboto"/>
                <a:sym typeface="Roboto"/>
              </a:endParaRPr>
            </a:p>
            <a:p>
              <a:pPr indent="-15875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Only </a:t>
              </a:r>
              <a:r>
                <a:rPr lang="en" sz="700" u="sng">
                  <a:solidFill>
                    <a:schemeClr val="dk1"/>
                  </a:solidFill>
                  <a:latin typeface="Roboto"/>
                  <a:ea typeface="Roboto"/>
                  <a:cs typeface="Roboto"/>
                  <a:sym typeface="Roboto"/>
                </a:rPr>
                <a:t>2 missing values</a:t>
              </a:r>
              <a:r>
                <a:rPr lang="en" sz="700">
                  <a:solidFill>
                    <a:schemeClr val="dk1"/>
                  </a:solidFill>
                  <a:latin typeface="Roboto"/>
                  <a:ea typeface="Roboto"/>
                  <a:cs typeface="Roboto"/>
                  <a:sym typeface="Roboto"/>
                </a:rPr>
                <a:t>, replaced with median.</a:t>
              </a:r>
              <a:endParaRPr sz="700">
                <a:solidFill>
                  <a:schemeClr val="dk1"/>
                </a:solidFill>
                <a:latin typeface="Roboto"/>
                <a:ea typeface="Roboto"/>
                <a:cs typeface="Roboto"/>
                <a:sym typeface="Roboto"/>
              </a:endParaRPr>
            </a:p>
          </p:txBody>
        </p:sp>
      </p:grpSp>
      <p:grpSp>
        <p:nvGrpSpPr>
          <p:cNvPr id="201" name="Google Shape;201;p23"/>
          <p:cNvGrpSpPr/>
          <p:nvPr/>
        </p:nvGrpSpPr>
        <p:grpSpPr>
          <a:xfrm>
            <a:off x="3776712" y="487575"/>
            <a:ext cx="1590567" cy="3711155"/>
            <a:chOff x="984170" y="283725"/>
            <a:chExt cx="2224880" cy="4076400"/>
          </a:xfrm>
        </p:grpSpPr>
        <p:sp>
          <p:nvSpPr>
            <p:cNvPr id="202" name="Google Shape;202;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1233923" y="1308760"/>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Total 147 types, including NaN.</a:t>
              </a:r>
              <a:endParaRPr sz="1000">
                <a:solidFill>
                  <a:srgbClr val="1D7E74"/>
                </a:solidFill>
                <a:latin typeface="Roboto Medium"/>
                <a:ea typeface="Roboto Medium"/>
                <a:cs typeface="Roboto Medium"/>
                <a:sym typeface="Roboto Medium"/>
              </a:endParaRPr>
            </a:p>
          </p:txBody>
        </p:sp>
        <p:sp>
          <p:nvSpPr>
            <p:cNvPr id="205" name="Google Shape;205;p23"/>
            <p:cNvSpPr/>
            <p:nvPr/>
          </p:nvSpPr>
          <p:spPr>
            <a:xfrm>
              <a:off x="1233923" y="1930324"/>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1D7E74"/>
                  </a:solidFill>
                  <a:latin typeface="Roboto"/>
                  <a:ea typeface="Roboto"/>
                  <a:cs typeface="Roboto"/>
                  <a:sym typeface="Roboto"/>
                </a:rPr>
                <a:t>Object data type due to unit measurement. 36 columns with missing values.</a:t>
              </a:r>
              <a:endParaRPr sz="700">
                <a:solidFill>
                  <a:srgbClr val="1D7E74"/>
                </a:solidFill>
                <a:latin typeface="Roboto"/>
                <a:ea typeface="Roboto"/>
                <a:cs typeface="Roboto"/>
                <a:sym typeface="Roboto"/>
              </a:endParaRPr>
            </a:p>
          </p:txBody>
        </p:sp>
        <p:sp>
          <p:nvSpPr>
            <p:cNvPr id="206" name="Google Shape;206;p23"/>
            <p:cNvSpPr/>
            <p:nvPr/>
          </p:nvSpPr>
          <p:spPr>
            <a:xfrm>
              <a:off x="1178655" y="470593"/>
              <a:ext cx="1935300" cy="7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D7E74"/>
                  </a:solidFill>
                  <a:latin typeface="Roboto"/>
                  <a:ea typeface="Roboto"/>
                  <a:cs typeface="Roboto"/>
                  <a:sym typeface="Roboto"/>
                </a:rPr>
                <a:t>“Engine_</a:t>
              </a:r>
              <a:endParaRPr b="1" sz="2000">
                <a:solidFill>
                  <a:srgbClr val="1D7E74"/>
                </a:solidFill>
                <a:latin typeface="Roboto"/>
                <a:ea typeface="Roboto"/>
                <a:cs typeface="Roboto"/>
                <a:sym typeface="Roboto"/>
              </a:endParaRPr>
            </a:p>
            <a:p>
              <a:pPr indent="0" lvl="0" marL="0" rtl="0" algn="l">
                <a:spcBef>
                  <a:spcPts val="0"/>
                </a:spcBef>
                <a:spcAft>
                  <a:spcPts val="0"/>
                </a:spcAft>
                <a:buNone/>
              </a:pPr>
              <a:r>
                <a:rPr b="1" lang="en" sz="2000">
                  <a:solidFill>
                    <a:srgbClr val="1D7E74"/>
                  </a:solidFill>
                  <a:latin typeface="Roboto"/>
                  <a:ea typeface="Roboto"/>
                  <a:cs typeface="Roboto"/>
                  <a:sym typeface="Roboto"/>
                </a:rPr>
                <a:t>Power”</a:t>
              </a:r>
              <a:endParaRPr sz="2000">
                <a:solidFill>
                  <a:srgbClr val="1D7E74"/>
                </a:solidFill>
                <a:latin typeface="Roboto Thin"/>
                <a:ea typeface="Roboto Thin"/>
                <a:cs typeface="Roboto Thin"/>
                <a:sym typeface="Roboto Thin"/>
              </a:endParaRPr>
            </a:p>
          </p:txBody>
        </p:sp>
        <p:sp>
          <p:nvSpPr>
            <p:cNvPr id="207" name="Google Shape;207;p23"/>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984170" y="3172455"/>
              <a:ext cx="2145000" cy="1085400"/>
            </a:xfrm>
            <a:prstGeom prst="rect">
              <a:avLst/>
            </a:prstGeom>
            <a:noFill/>
            <a:ln>
              <a:noFill/>
            </a:ln>
          </p:spPr>
          <p:txBody>
            <a:bodyPr anchorCtr="0" anchor="t" bIns="91425" lIns="91425" spcFirstLastPara="1" rIns="91425" wrap="square" tIns="91425">
              <a:noAutofit/>
            </a:bodyPr>
            <a:lstStyle/>
            <a:p>
              <a:pPr indent="-10160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Split out unit measurement and only remained the numeric values.</a:t>
              </a:r>
              <a:endParaRPr sz="700">
                <a:solidFill>
                  <a:schemeClr val="dk1"/>
                </a:solidFill>
                <a:latin typeface="Roboto"/>
                <a:ea typeface="Roboto"/>
                <a:cs typeface="Roboto"/>
                <a:sym typeface="Roboto"/>
              </a:endParaRPr>
            </a:p>
            <a:p>
              <a:pPr indent="-10160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Used KNN Imputer to match and replace the missing values with their nearest similar dataset values</a:t>
              </a:r>
              <a:endParaRPr sz="700">
                <a:solidFill>
                  <a:schemeClr val="dk1"/>
                </a:solidFill>
                <a:latin typeface="Roboto"/>
                <a:ea typeface="Roboto"/>
                <a:cs typeface="Roboto"/>
                <a:sym typeface="Roboto"/>
              </a:endParaRPr>
            </a:p>
            <a:p>
              <a:pPr indent="171450" lvl="0" marL="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grpSp>
        <p:nvGrpSpPr>
          <p:cNvPr id="209" name="Google Shape;209;p23"/>
          <p:cNvGrpSpPr/>
          <p:nvPr/>
        </p:nvGrpSpPr>
        <p:grpSpPr>
          <a:xfrm>
            <a:off x="5299350" y="487575"/>
            <a:ext cx="1590567" cy="3711155"/>
            <a:chOff x="984170" y="283725"/>
            <a:chExt cx="2224880" cy="4076400"/>
          </a:xfrm>
        </p:grpSpPr>
        <p:sp>
          <p:nvSpPr>
            <p:cNvPr id="210" name="Google Shape;210;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1233923" y="1308760"/>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Total 373 types, including NaN.</a:t>
              </a:r>
              <a:endParaRPr sz="10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000">
                <a:solidFill>
                  <a:srgbClr val="1D7E74"/>
                </a:solidFill>
                <a:latin typeface="Roboto Medium"/>
                <a:ea typeface="Roboto Medium"/>
                <a:cs typeface="Roboto Medium"/>
                <a:sym typeface="Roboto Medium"/>
              </a:endParaRPr>
            </a:p>
          </p:txBody>
        </p:sp>
        <p:sp>
          <p:nvSpPr>
            <p:cNvPr id="213" name="Google Shape;213;p23"/>
            <p:cNvSpPr/>
            <p:nvPr/>
          </p:nvSpPr>
          <p:spPr>
            <a:xfrm>
              <a:off x="1233923" y="1930324"/>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1D7E74"/>
                  </a:solidFill>
                  <a:latin typeface="Roboto"/>
                  <a:ea typeface="Roboto"/>
                  <a:cs typeface="Roboto"/>
                  <a:sym typeface="Roboto"/>
                </a:rPr>
                <a:t>Object data type due to unit measurement. 36 columns with missing values.</a:t>
              </a:r>
              <a:endParaRPr sz="700">
                <a:solidFill>
                  <a:srgbClr val="1D7E74"/>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rgbClr val="1D7E74"/>
                </a:solidFill>
                <a:latin typeface="Roboto"/>
                <a:ea typeface="Roboto"/>
                <a:cs typeface="Roboto"/>
                <a:sym typeface="Roboto"/>
              </a:endParaRPr>
            </a:p>
          </p:txBody>
        </p:sp>
        <p:sp>
          <p:nvSpPr>
            <p:cNvPr id="214" name="Google Shape;214;p23"/>
            <p:cNvSpPr/>
            <p:nvPr/>
          </p:nvSpPr>
          <p:spPr>
            <a:xfrm>
              <a:off x="1178637" y="470593"/>
              <a:ext cx="19353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1D7E74"/>
                  </a:solidFill>
                  <a:latin typeface="Roboto"/>
                  <a:ea typeface="Roboto"/>
                  <a:cs typeface="Roboto"/>
                  <a:sym typeface="Roboto"/>
                </a:rPr>
                <a:t>“Horse_</a:t>
              </a:r>
              <a:endParaRPr b="1" sz="2100">
                <a:solidFill>
                  <a:srgbClr val="1D7E74"/>
                </a:solidFill>
                <a:latin typeface="Roboto"/>
                <a:ea typeface="Roboto"/>
                <a:cs typeface="Roboto"/>
                <a:sym typeface="Roboto"/>
              </a:endParaRPr>
            </a:p>
            <a:p>
              <a:pPr indent="0" lvl="0" marL="0" rtl="0" algn="l">
                <a:spcBef>
                  <a:spcPts val="0"/>
                </a:spcBef>
                <a:spcAft>
                  <a:spcPts val="0"/>
                </a:spcAft>
                <a:buNone/>
              </a:pPr>
              <a:r>
                <a:rPr b="1" lang="en" sz="2100">
                  <a:solidFill>
                    <a:srgbClr val="1D7E74"/>
                  </a:solidFill>
                  <a:latin typeface="Roboto"/>
                  <a:ea typeface="Roboto"/>
                  <a:cs typeface="Roboto"/>
                  <a:sym typeface="Roboto"/>
                </a:rPr>
                <a:t>Power”</a:t>
              </a:r>
              <a:endParaRPr sz="2100">
                <a:solidFill>
                  <a:srgbClr val="1D7E74"/>
                </a:solidFill>
                <a:latin typeface="Roboto Thin"/>
                <a:ea typeface="Roboto Thin"/>
                <a:cs typeface="Roboto Thin"/>
                <a:sym typeface="Roboto Thin"/>
              </a:endParaRPr>
            </a:p>
          </p:txBody>
        </p:sp>
        <p:sp>
          <p:nvSpPr>
            <p:cNvPr id="215" name="Google Shape;215;p23"/>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984170" y="3172455"/>
              <a:ext cx="2145000" cy="1085400"/>
            </a:xfrm>
            <a:prstGeom prst="rect">
              <a:avLst/>
            </a:prstGeom>
            <a:noFill/>
            <a:ln>
              <a:noFill/>
            </a:ln>
          </p:spPr>
          <p:txBody>
            <a:bodyPr anchorCtr="0" anchor="t" bIns="91425" lIns="91425" spcFirstLastPara="1" rIns="91425" wrap="square" tIns="91425">
              <a:noAutofit/>
            </a:bodyPr>
            <a:lstStyle/>
            <a:p>
              <a:pPr indent="-10160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Split out unit measurement and only remained the numeric values.</a:t>
              </a:r>
              <a:endParaRPr sz="700">
                <a:solidFill>
                  <a:schemeClr val="dk1"/>
                </a:solidFill>
                <a:latin typeface="Roboto"/>
                <a:ea typeface="Roboto"/>
                <a:cs typeface="Roboto"/>
                <a:sym typeface="Roboto"/>
              </a:endParaRPr>
            </a:p>
            <a:p>
              <a:pPr indent="-10160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Used KNN Imputer to match and replace the missing values with their nearest similar dataset values</a:t>
              </a:r>
              <a:endParaRPr sz="700">
                <a:solidFill>
                  <a:schemeClr val="dk1"/>
                </a:solidFill>
                <a:latin typeface="Roboto"/>
                <a:ea typeface="Roboto"/>
                <a:cs typeface="Roboto"/>
                <a:sym typeface="Roboto"/>
              </a:endParaRPr>
            </a:p>
          </p:txBody>
        </p:sp>
      </p:grpSp>
      <p:grpSp>
        <p:nvGrpSpPr>
          <p:cNvPr id="217" name="Google Shape;217;p23"/>
          <p:cNvGrpSpPr/>
          <p:nvPr/>
        </p:nvGrpSpPr>
        <p:grpSpPr>
          <a:xfrm>
            <a:off x="6821987" y="487575"/>
            <a:ext cx="1590567" cy="3711155"/>
            <a:chOff x="984170" y="283725"/>
            <a:chExt cx="2224880" cy="4076400"/>
          </a:xfrm>
        </p:grpSpPr>
        <p:sp>
          <p:nvSpPr>
            <p:cNvPr id="218" name="Google Shape;218;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1118210"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1233923" y="1308760"/>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Total 9 types, including NaN and a Zero value.</a:t>
              </a:r>
              <a:endParaRPr sz="1000">
                <a:solidFill>
                  <a:srgbClr val="1D7E74"/>
                </a:solidFill>
                <a:latin typeface="Roboto Medium"/>
                <a:ea typeface="Roboto Medium"/>
                <a:cs typeface="Roboto Medium"/>
                <a:sym typeface="Roboto Medium"/>
              </a:endParaRPr>
            </a:p>
          </p:txBody>
        </p:sp>
        <p:sp>
          <p:nvSpPr>
            <p:cNvPr id="221" name="Google Shape;221;p23"/>
            <p:cNvSpPr/>
            <p:nvPr/>
          </p:nvSpPr>
          <p:spPr>
            <a:xfrm>
              <a:off x="1233923" y="1930324"/>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1D7E74"/>
                  </a:solidFill>
                  <a:latin typeface="Roboto"/>
                  <a:ea typeface="Roboto"/>
                  <a:cs typeface="Roboto"/>
                  <a:sym typeface="Roboto"/>
                </a:rPr>
                <a:t>Likely Zero is a corrupted/ human error so treating it as missing value.</a:t>
              </a:r>
              <a:endParaRPr sz="700">
                <a:solidFill>
                  <a:srgbClr val="1D7E74"/>
                </a:solidFill>
                <a:latin typeface="Roboto"/>
                <a:ea typeface="Roboto"/>
                <a:cs typeface="Roboto"/>
                <a:sym typeface="Roboto"/>
              </a:endParaRPr>
            </a:p>
          </p:txBody>
        </p:sp>
        <p:sp>
          <p:nvSpPr>
            <p:cNvPr id="222" name="Google Shape;222;p23"/>
            <p:cNvSpPr/>
            <p:nvPr/>
          </p:nvSpPr>
          <p:spPr>
            <a:xfrm>
              <a:off x="1178655" y="470593"/>
              <a:ext cx="1950600" cy="829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2100">
                  <a:solidFill>
                    <a:srgbClr val="1D7E74"/>
                  </a:solidFill>
                  <a:latin typeface="Roboto"/>
                  <a:ea typeface="Roboto"/>
                  <a:cs typeface="Roboto"/>
                  <a:sym typeface="Roboto"/>
                </a:rPr>
                <a:t>“Seat_</a:t>
              </a:r>
              <a:endParaRPr b="1" sz="2100">
                <a:solidFill>
                  <a:srgbClr val="1D7E74"/>
                </a:solidFill>
                <a:latin typeface="Roboto"/>
                <a:ea typeface="Roboto"/>
                <a:cs typeface="Roboto"/>
                <a:sym typeface="Roboto"/>
              </a:endParaRPr>
            </a:p>
            <a:p>
              <a:pPr indent="0" lvl="0" marL="0" marR="0" rtl="0" algn="l">
                <a:spcBef>
                  <a:spcPts val="0"/>
                </a:spcBef>
                <a:spcAft>
                  <a:spcPts val="0"/>
                </a:spcAft>
                <a:buNone/>
              </a:pPr>
              <a:r>
                <a:rPr b="1" lang="en" sz="2100">
                  <a:solidFill>
                    <a:srgbClr val="1D7E74"/>
                  </a:solidFill>
                  <a:latin typeface="Roboto"/>
                  <a:ea typeface="Roboto"/>
                  <a:cs typeface="Roboto"/>
                  <a:sym typeface="Roboto"/>
                </a:rPr>
                <a:t>Capacity”</a:t>
              </a:r>
              <a:endParaRPr sz="2100">
                <a:solidFill>
                  <a:srgbClr val="1D7E74"/>
                </a:solidFill>
                <a:latin typeface="Roboto Thin"/>
                <a:ea typeface="Roboto Thin"/>
                <a:cs typeface="Roboto Thin"/>
                <a:sym typeface="Roboto Thin"/>
              </a:endParaRPr>
            </a:p>
          </p:txBody>
        </p:sp>
        <p:sp>
          <p:nvSpPr>
            <p:cNvPr id="223" name="Google Shape;223;p23"/>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984170" y="3172455"/>
              <a:ext cx="2145000" cy="1085400"/>
            </a:xfrm>
            <a:prstGeom prst="rect">
              <a:avLst/>
            </a:prstGeom>
            <a:noFill/>
            <a:ln>
              <a:noFill/>
            </a:ln>
          </p:spPr>
          <p:txBody>
            <a:bodyPr anchorCtr="0" anchor="t" bIns="91425" lIns="91425" spcFirstLastPara="1" rIns="91425" wrap="square" tIns="91425">
              <a:noAutofit/>
            </a:bodyPr>
            <a:lstStyle/>
            <a:p>
              <a:pPr indent="-101600" lvl="0" marL="2286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Missing values aren’t high number and after inspect, found several same model cars, so researched online and replaced the missing seat capacity with actual information from network.</a:t>
              </a:r>
              <a:endParaRPr sz="7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sp>
        <p:nvSpPr>
          <p:cNvPr id="225" name="Google Shape;225;p23"/>
          <p:cNvSpPr txBox="1"/>
          <p:nvPr>
            <p:ph idx="1" type="body"/>
          </p:nvPr>
        </p:nvSpPr>
        <p:spPr>
          <a:xfrm>
            <a:off x="789775" y="4459175"/>
            <a:ext cx="76227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verage"/>
                <a:ea typeface="Average"/>
                <a:cs typeface="Average"/>
                <a:sym typeface="Average"/>
              </a:rPr>
              <a:t>**After completed the data cleaning, dropped unuseful columns of “Name”, “Year” and “New_Price”. </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New_Price = </a:t>
            </a:r>
            <a:r>
              <a:rPr lang="en" sz="1000">
                <a:latin typeface="Average"/>
                <a:ea typeface="Average"/>
                <a:cs typeface="Average"/>
                <a:sym typeface="Average"/>
              </a:rPr>
              <a:t>A</a:t>
            </a:r>
            <a:r>
              <a:rPr lang="en" sz="1000">
                <a:latin typeface="Average"/>
                <a:ea typeface="Average"/>
                <a:cs typeface="Average"/>
                <a:sym typeface="Average"/>
              </a:rPr>
              <a:t>s this project problem statement is not about predicting of new car price so dropping this large missing value column</a:t>
            </a:r>
            <a:endParaRPr sz="1200">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4"/>
          <p:cNvPicPr preferRelativeResize="0"/>
          <p:nvPr/>
        </p:nvPicPr>
        <p:blipFill>
          <a:blip r:embed="rId3">
            <a:alphaModFix/>
          </a:blip>
          <a:stretch>
            <a:fillRect/>
          </a:stretch>
        </p:blipFill>
        <p:spPr>
          <a:xfrm>
            <a:off x="108820" y="1318100"/>
            <a:ext cx="5573751" cy="3190599"/>
          </a:xfrm>
          <a:prstGeom prst="rect">
            <a:avLst/>
          </a:prstGeom>
          <a:noFill/>
          <a:ln>
            <a:noFill/>
          </a:ln>
        </p:spPr>
      </p:pic>
      <p:sp>
        <p:nvSpPr>
          <p:cNvPr id="231" name="Google Shape;2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 </a:t>
            </a:r>
            <a:r>
              <a:rPr lang="en"/>
              <a:t> </a:t>
            </a:r>
            <a:r>
              <a:rPr lang="en" sz="1600">
                <a:solidFill>
                  <a:schemeClr val="accent3"/>
                </a:solidFill>
                <a:latin typeface="Average"/>
                <a:ea typeface="Average"/>
                <a:cs typeface="Average"/>
                <a:sym typeface="Average"/>
              </a:rPr>
              <a:t>~Before~</a:t>
            </a:r>
            <a:endParaRPr/>
          </a:p>
        </p:txBody>
      </p:sp>
      <p:sp>
        <p:nvSpPr>
          <p:cNvPr id="232" name="Google Shape;232;p24"/>
          <p:cNvSpPr txBox="1"/>
          <p:nvPr>
            <p:ph idx="4294967295" type="body"/>
          </p:nvPr>
        </p:nvSpPr>
        <p:spPr>
          <a:xfrm>
            <a:off x="5717975" y="2389450"/>
            <a:ext cx="3268200" cy="1047900"/>
          </a:xfrm>
          <a:prstGeom prst="rect">
            <a:avLst/>
          </a:prstGeom>
        </p:spPr>
        <p:txBody>
          <a:bodyPr anchorCtr="0" anchor="t" bIns="91425" lIns="91425" spcFirstLastPara="1" rIns="91425" wrap="square" tIns="91425">
            <a:noAutofit/>
          </a:bodyPr>
          <a:lstStyle/>
          <a:p>
            <a:pPr indent="-203200" lvl="0" marL="228600" marR="0" rtl="0" algn="l">
              <a:lnSpc>
                <a:spcPct val="100000"/>
              </a:lnSpc>
              <a:spcBef>
                <a:spcPts val="0"/>
              </a:spcBef>
              <a:spcAft>
                <a:spcPts val="0"/>
              </a:spcAft>
              <a:buClr>
                <a:schemeClr val="dk1"/>
              </a:buClr>
              <a:buSzPts val="1400"/>
              <a:buChar char="●"/>
            </a:pPr>
            <a:r>
              <a:rPr lang="en" sz="1400">
                <a:solidFill>
                  <a:schemeClr val="dk1"/>
                </a:solidFill>
              </a:rPr>
              <a:t>Data point that significantly different from other values.</a:t>
            </a:r>
            <a:endParaRPr sz="1400">
              <a:solidFill>
                <a:schemeClr val="dk1"/>
              </a:solidFill>
            </a:endParaRPr>
          </a:p>
          <a:p>
            <a:pPr indent="-203200" lvl="0" marL="228600" marR="0" rtl="0" algn="l">
              <a:lnSpc>
                <a:spcPct val="100000"/>
              </a:lnSpc>
              <a:spcBef>
                <a:spcPts val="0"/>
              </a:spcBef>
              <a:spcAft>
                <a:spcPts val="0"/>
              </a:spcAft>
              <a:buClr>
                <a:schemeClr val="dk1"/>
              </a:buClr>
              <a:buSzPts val="1400"/>
              <a:buChar char="●"/>
            </a:pPr>
            <a:r>
              <a:rPr lang="en" sz="1400">
                <a:solidFill>
                  <a:schemeClr val="dk1"/>
                </a:solidFill>
              </a:rPr>
              <a:t>One data has 6500000 Mileage km for a 3yrs old car which is </a:t>
            </a:r>
            <a:r>
              <a:rPr lang="en" sz="1400" u="sng">
                <a:solidFill>
                  <a:schemeClr val="dk1"/>
                </a:solidFill>
              </a:rPr>
              <a:t>very unlikely</a:t>
            </a:r>
            <a:r>
              <a:rPr lang="en" sz="1400">
                <a:solidFill>
                  <a:schemeClr val="dk1"/>
                </a:solidFill>
              </a:rPr>
              <a:t>.</a:t>
            </a:r>
            <a:endParaRPr sz="1400">
              <a:solidFill>
                <a:schemeClr val="dk1"/>
              </a:solidFill>
            </a:endParaRPr>
          </a:p>
        </p:txBody>
      </p:sp>
      <p:sp>
        <p:nvSpPr>
          <p:cNvPr id="233" name="Google Shape;233;p24"/>
          <p:cNvSpPr/>
          <p:nvPr/>
        </p:nvSpPr>
        <p:spPr>
          <a:xfrm>
            <a:off x="5313856" y="1439225"/>
            <a:ext cx="260100" cy="260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  </a:t>
            </a:r>
            <a:r>
              <a:rPr lang="en" sz="1600">
                <a:solidFill>
                  <a:schemeClr val="accent3"/>
                </a:solidFill>
                <a:latin typeface="Average"/>
                <a:ea typeface="Average"/>
                <a:cs typeface="Average"/>
                <a:sym typeface="Average"/>
              </a:rPr>
              <a:t>~After~</a:t>
            </a:r>
            <a:endParaRPr/>
          </a:p>
          <a:p>
            <a:pPr indent="0" lvl="0" marL="0" rtl="0" algn="l">
              <a:spcBef>
                <a:spcPts val="0"/>
              </a:spcBef>
              <a:spcAft>
                <a:spcPts val="0"/>
              </a:spcAft>
              <a:buNone/>
            </a:pPr>
            <a:r>
              <a:t/>
            </a:r>
            <a:endParaRPr/>
          </a:p>
        </p:txBody>
      </p:sp>
      <p:sp>
        <p:nvSpPr>
          <p:cNvPr id="239" name="Google Shape;239;p25"/>
          <p:cNvSpPr txBox="1"/>
          <p:nvPr>
            <p:ph idx="4294967295" type="body"/>
          </p:nvPr>
        </p:nvSpPr>
        <p:spPr>
          <a:xfrm>
            <a:off x="1734750" y="4125775"/>
            <a:ext cx="5674500" cy="7359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400">
                <a:solidFill>
                  <a:schemeClr val="dk1"/>
                </a:solidFill>
              </a:rPr>
              <a:t>Filtered similar car model by brand, fuel type then same car age of </a:t>
            </a:r>
            <a:endParaRPr sz="1400">
              <a:solidFill>
                <a:schemeClr val="dk1"/>
              </a:solidFill>
            </a:endParaRPr>
          </a:p>
          <a:p>
            <a:pPr indent="0" lvl="0" marL="0" marR="0" rtl="0" algn="ctr">
              <a:lnSpc>
                <a:spcPct val="115000"/>
              </a:lnSpc>
              <a:spcBef>
                <a:spcPts val="0"/>
              </a:spcBef>
              <a:spcAft>
                <a:spcPts val="0"/>
              </a:spcAft>
              <a:buNone/>
            </a:pPr>
            <a:r>
              <a:rPr lang="en" sz="1400">
                <a:solidFill>
                  <a:schemeClr val="dk1"/>
                </a:solidFill>
              </a:rPr>
              <a:t>3yrs old and calculate the </a:t>
            </a:r>
            <a:r>
              <a:rPr lang="en" sz="1400" u="sng">
                <a:solidFill>
                  <a:schemeClr val="dk1"/>
                </a:solidFill>
              </a:rPr>
              <a:t>mean value</a:t>
            </a:r>
            <a:r>
              <a:rPr lang="en" sz="1400">
                <a:solidFill>
                  <a:schemeClr val="dk1"/>
                </a:solidFill>
              </a:rPr>
              <a:t> to replace with the outlier.</a:t>
            </a:r>
            <a:endParaRPr sz="1400">
              <a:solidFill>
                <a:schemeClr val="dk1"/>
              </a:solidFill>
            </a:endParaRPr>
          </a:p>
        </p:txBody>
      </p:sp>
      <p:pic>
        <p:nvPicPr>
          <p:cNvPr id="240" name="Google Shape;240;p25"/>
          <p:cNvPicPr preferRelativeResize="0"/>
          <p:nvPr/>
        </p:nvPicPr>
        <p:blipFill>
          <a:blip r:embed="rId3">
            <a:alphaModFix/>
          </a:blip>
          <a:stretch>
            <a:fillRect/>
          </a:stretch>
        </p:blipFill>
        <p:spPr>
          <a:xfrm>
            <a:off x="93833" y="1093925"/>
            <a:ext cx="8956334" cy="295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Understanding</a:t>
            </a:r>
            <a:endParaRPr>
              <a:solidFill>
                <a:srgbClr val="666666"/>
              </a:solidFill>
              <a:latin typeface="Roboto"/>
              <a:ea typeface="Roboto"/>
              <a:cs typeface="Roboto"/>
              <a:sym typeface="Roboto"/>
            </a:endParaRPr>
          </a:p>
        </p:txBody>
      </p:sp>
      <p:sp>
        <p:nvSpPr>
          <p:cNvPr id="246" name="Google Shape;246;p26"/>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Cleaning</a:t>
            </a:r>
            <a:endParaRPr>
              <a:solidFill>
                <a:srgbClr val="666666"/>
              </a:solidFill>
              <a:latin typeface="Roboto"/>
              <a:ea typeface="Roboto"/>
              <a:cs typeface="Roboto"/>
              <a:sym typeface="Roboto"/>
            </a:endParaRPr>
          </a:p>
        </p:txBody>
      </p:sp>
      <p:grpSp>
        <p:nvGrpSpPr>
          <p:cNvPr id="247" name="Google Shape;247;p26"/>
          <p:cNvGrpSpPr/>
          <p:nvPr/>
        </p:nvGrpSpPr>
        <p:grpSpPr>
          <a:xfrm>
            <a:off x="3516750" y="1189775"/>
            <a:ext cx="5097700" cy="3217850"/>
            <a:chOff x="3516750" y="1189775"/>
            <a:chExt cx="5097700" cy="3217850"/>
          </a:xfrm>
        </p:grpSpPr>
        <p:sp>
          <p:nvSpPr>
            <p:cNvPr id="248" name="Google Shape;248;p26"/>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Visualization/ EDA</a:t>
              </a:r>
              <a:endParaRPr>
                <a:solidFill>
                  <a:schemeClr val="dk1"/>
                </a:solidFill>
                <a:latin typeface="Roboto"/>
                <a:ea typeface="Roboto"/>
                <a:cs typeface="Roboto"/>
                <a:sym typeface="Roboto"/>
              </a:endParaRPr>
            </a:p>
          </p:txBody>
        </p:sp>
        <p:sp>
          <p:nvSpPr>
            <p:cNvPr id="249" name="Google Shape;249;p26"/>
            <p:cNvSpPr txBox="1"/>
            <p:nvPr/>
          </p:nvSpPr>
          <p:spPr>
            <a:xfrm>
              <a:off x="3739450" y="2057125"/>
              <a:ext cx="4875000" cy="23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Correlation of data</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Plotting</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Finding insights of the data</a:t>
              </a:r>
              <a:endParaRPr sz="16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latin typeface="Average"/>
                <a:ea typeface="Average"/>
                <a:cs typeface="Average"/>
                <a:sym typeface="Average"/>
              </a:endParaRPr>
            </a:p>
          </p:txBody>
        </p:sp>
      </p:grpSp>
      <p:sp>
        <p:nvSpPr>
          <p:cNvPr id="250" name="Google Shape;250;p26"/>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ML Model building</a:t>
            </a:r>
            <a:endParaRPr>
              <a:solidFill>
                <a:srgbClr val="666666"/>
              </a:solidFill>
              <a:latin typeface="Roboto"/>
              <a:ea typeface="Roboto"/>
              <a:cs typeface="Roboto"/>
              <a:sym typeface="Roboto"/>
            </a:endParaRPr>
          </a:p>
        </p:txBody>
      </p:sp>
      <p:sp>
        <p:nvSpPr>
          <p:cNvPr id="251" name="Google Shape;251;p26"/>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Pre-processing</a:t>
            </a:r>
            <a:endParaRPr>
              <a:solidFill>
                <a:srgbClr val="666666"/>
              </a:solidFill>
              <a:latin typeface="Roboto"/>
              <a:ea typeface="Roboto"/>
              <a:cs typeface="Roboto"/>
              <a:sym typeface="Roboto"/>
            </a:endParaRPr>
          </a:p>
        </p:txBody>
      </p:sp>
      <p:sp>
        <p:nvSpPr>
          <p:cNvPr id="252" name="Google Shape;252;p2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workflow for the solutions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311700" y="20205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data/features</a:t>
            </a:r>
            <a:endParaRPr/>
          </a:p>
        </p:txBody>
      </p:sp>
      <p:pic>
        <p:nvPicPr>
          <p:cNvPr id="258" name="Google Shape;258;p27"/>
          <p:cNvPicPr preferRelativeResize="0"/>
          <p:nvPr/>
        </p:nvPicPr>
        <p:blipFill>
          <a:blip r:embed="rId3">
            <a:alphaModFix/>
          </a:blip>
          <a:stretch>
            <a:fillRect/>
          </a:stretch>
        </p:blipFill>
        <p:spPr>
          <a:xfrm>
            <a:off x="1868575" y="841925"/>
            <a:ext cx="5258974" cy="4025698"/>
          </a:xfrm>
          <a:prstGeom prst="rect">
            <a:avLst/>
          </a:prstGeom>
          <a:noFill/>
          <a:ln>
            <a:noFill/>
          </a:ln>
        </p:spPr>
      </p:pic>
      <p:grpSp>
        <p:nvGrpSpPr>
          <p:cNvPr id="259" name="Google Shape;259;p27"/>
          <p:cNvGrpSpPr/>
          <p:nvPr/>
        </p:nvGrpSpPr>
        <p:grpSpPr>
          <a:xfrm>
            <a:off x="81150" y="1846607"/>
            <a:ext cx="8981700" cy="3029368"/>
            <a:chOff x="81150" y="1846607"/>
            <a:chExt cx="8981700" cy="3029368"/>
          </a:xfrm>
        </p:grpSpPr>
        <p:sp>
          <p:nvSpPr>
            <p:cNvPr id="260" name="Google Shape;260;p27"/>
            <p:cNvSpPr/>
            <p:nvPr/>
          </p:nvSpPr>
          <p:spPr>
            <a:xfrm>
              <a:off x="4322966" y="1846607"/>
              <a:ext cx="477300" cy="4773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748327" y="2249143"/>
              <a:ext cx="477300" cy="4773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4322966" y="3136487"/>
              <a:ext cx="477300" cy="4773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5381347" y="2249143"/>
              <a:ext cx="477300" cy="4773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txBox="1"/>
            <p:nvPr/>
          </p:nvSpPr>
          <p:spPr>
            <a:xfrm>
              <a:off x="81150" y="4144125"/>
              <a:ext cx="19353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Horse_Power has </a:t>
              </a:r>
              <a:r>
                <a:rPr lang="en" u="sng">
                  <a:solidFill>
                    <a:schemeClr val="dk1"/>
                  </a:solidFill>
                  <a:latin typeface="Average"/>
                  <a:ea typeface="Average"/>
                  <a:cs typeface="Average"/>
                  <a:sym typeface="Average"/>
                </a:rPr>
                <a:t>0.77</a:t>
              </a:r>
              <a:r>
                <a:rPr lang="en">
                  <a:solidFill>
                    <a:schemeClr val="dk1"/>
                  </a:solidFill>
                  <a:latin typeface="Average"/>
                  <a:ea typeface="Average"/>
                  <a:cs typeface="Average"/>
                  <a:sym typeface="Average"/>
                </a:rPr>
                <a:t> correlation with Price.</a:t>
              </a:r>
              <a:endParaRPr>
                <a:solidFill>
                  <a:schemeClr val="dk1"/>
                </a:solidFill>
                <a:latin typeface="Average"/>
                <a:ea typeface="Average"/>
                <a:cs typeface="Average"/>
                <a:sym typeface="Average"/>
              </a:endParaRPr>
            </a:p>
          </p:txBody>
        </p:sp>
        <p:sp>
          <p:nvSpPr>
            <p:cNvPr id="265" name="Google Shape;265;p27"/>
            <p:cNvSpPr txBox="1"/>
            <p:nvPr/>
          </p:nvSpPr>
          <p:spPr>
            <a:xfrm>
              <a:off x="7127550" y="4073175"/>
              <a:ext cx="1935300" cy="8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Horse_Power has </a:t>
              </a:r>
              <a:r>
                <a:rPr lang="en" u="sng">
                  <a:solidFill>
                    <a:schemeClr val="dk1"/>
                  </a:solidFill>
                  <a:latin typeface="Average"/>
                  <a:ea typeface="Average"/>
                  <a:cs typeface="Average"/>
                  <a:sym typeface="Average"/>
                </a:rPr>
                <a:t>0.86</a:t>
              </a:r>
              <a:r>
                <a:rPr lang="en">
                  <a:solidFill>
                    <a:schemeClr val="dk1"/>
                  </a:solidFill>
                  <a:latin typeface="Average"/>
                  <a:ea typeface="Average"/>
                  <a:cs typeface="Average"/>
                  <a:sym typeface="Average"/>
                </a:rPr>
                <a:t> correlation with Engine_Power.</a:t>
              </a:r>
              <a:endParaRPr>
                <a:solidFill>
                  <a:schemeClr val="dk1"/>
                </a:solidFill>
                <a:latin typeface="Average"/>
                <a:ea typeface="Average"/>
                <a:cs typeface="Average"/>
                <a:sym typeface="Averag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Used Car Price</a:t>
            </a:r>
            <a:endParaRPr/>
          </a:p>
        </p:txBody>
      </p:sp>
      <p:sp>
        <p:nvSpPr>
          <p:cNvPr id="271" name="Google Shape;271;p28"/>
          <p:cNvSpPr txBox="1"/>
          <p:nvPr/>
        </p:nvSpPr>
        <p:spPr>
          <a:xfrm>
            <a:off x="1822650" y="4658800"/>
            <a:ext cx="54987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From the above distplot, majority of the used car price is between 0 to 25 Lakhs</a:t>
            </a:r>
            <a:endParaRPr sz="1200">
              <a:solidFill>
                <a:schemeClr val="dk1"/>
              </a:solidFill>
              <a:latin typeface="Average"/>
              <a:ea typeface="Average"/>
              <a:cs typeface="Average"/>
              <a:sym typeface="Average"/>
            </a:endParaRPr>
          </a:p>
        </p:txBody>
      </p:sp>
      <p:pic>
        <p:nvPicPr>
          <p:cNvPr id="272" name="Google Shape;272;p28"/>
          <p:cNvPicPr preferRelativeResize="0"/>
          <p:nvPr/>
        </p:nvPicPr>
        <p:blipFill rotWithShape="1">
          <a:blip r:embed="rId3">
            <a:alphaModFix/>
          </a:blip>
          <a:srcRect b="0" l="0" r="0" t="4752"/>
          <a:stretch/>
        </p:blipFill>
        <p:spPr>
          <a:xfrm>
            <a:off x="152400" y="1013194"/>
            <a:ext cx="8892334" cy="364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305200" y="202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 Transmission Types</a:t>
            </a:r>
            <a:endParaRPr/>
          </a:p>
        </p:txBody>
      </p:sp>
      <p:sp>
        <p:nvSpPr>
          <p:cNvPr id="278" name="Google Shape;278;p29"/>
          <p:cNvSpPr txBox="1"/>
          <p:nvPr/>
        </p:nvSpPr>
        <p:spPr>
          <a:xfrm>
            <a:off x="5904975" y="2071450"/>
            <a:ext cx="3096000" cy="17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There are close to 72% of Manual Car in the dataset, genuinely Manual Car is more common as the pricing is  comparatively cheaper than Automatic Car therefore it is a more affordable choice of car transmission in India.</a:t>
            </a:r>
            <a:endParaRPr>
              <a:solidFill>
                <a:schemeClr val="dk1"/>
              </a:solidFill>
              <a:latin typeface="Average"/>
              <a:ea typeface="Average"/>
              <a:cs typeface="Average"/>
              <a:sym typeface="Average"/>
            </a:endParaRPr>
          </a:p>
        </p:txBody>
      </p:sp>
      <p:grpSp>
        <p:nvGrpSpPr>
          <p:cNvPr id="279" name="Google Shape;279;p29"/>
          <p:cNvGrpSpPr/>
          <p:nvPr/>
        </p:nvGrpSpPr>
        <p:grpSpPr>
          <a:xfrm>
            <a:off x="587825" y="875056"/>
            <a:ext cx="4870099" cy="4130725"/>
            <a:chOff x="587825" y="935175"/>
            <a:chExt cx="4870099" cy="4130725"/>
          </a:xfrm>
        </p:grpSpPr>
        <p:pic>
          <p:nvPicPr>
            <p:cNvPr id="280" name="Google Shape;280;p29"/>
            <p:cNvPicPr preferRelativeResize="0"/>
            <p:nvPr/>
          </p:nvPicPr>
          <p:blipFill rotWithShape="1">
            <a:blip r:embed="rId3">
              <a:alphaModFix/>
            </a:blip>
            <a:srcRect b="3368" l="12098" r="16145" t="3823"/>
            <a:stretch/>
          </p:blipFill>
          <p:spPr>
            <a:xfrm>
              <a:off x="587825" y="935175"/>
              <a:ext cx="4870099" cy="4130725"/>
            </a:xfrm>
            <a:prstGeom prst="rect">
              <a:avLst/>
            </a:prstGeom>
            <a:noFill/>
            <a:ln>
              <a:noFill/>
            </a:ln>
          </p:spPr>
        </p:pic>
        <p:sp>
          <p:nvSpPr>
            <p:cNvPr id="281" name="Google Shape;281;p29"/>
            <p:cNvSpPr txBox="1"/>
            <p:nvPr/>
          </p:nvSpPr>
          <p:spPr>
            <a:xfrm>
              <a:off x="2081423" y="2048689"/>
              <a:ext cx="6078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82828"/>
                  </a:solidFill>
                </a:rPr>
                <a:t>1720</a:t>
              </a:r>
              <a:endParaRPr sz="1300">
                <a:solidFill>
                  <a:srgbClr val="282828"/>
                </a:solidFill>
              </a:endParaRPr>
            </a:p>
          </p:txBody>
        </p:sp>
        <p:sp>
          <p:nvSpPr>
            <p:cNvPr id="282" name="Google Shape;282;p29"/>
            <p:cNvSpPr txBox="1"/>
            <p:nvPr/>
          </p:nvSpPr>
          <p:spPr>
            <a:xfrm>
              <a:off x="3569835" y="3995274"/>
              <a:ext cx="6078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82828"/>
                  </a:solidFill>
                </a:rPr>
                <a:t>4299</a:t>
              </a:r>
              <a:endParaRPr>
                <a:solidFill>
                  <a:srgbClr val="282828"/>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nvSpPr>
        <p:spPr>
          <a:xfrm>
            <a:off x="6382650" y="1580875"/>
            <a:ext cx="2761500" cy="28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Automatic car on </a:t>
            </a:r>
            <a:r>
              <a:rPr lang="en" u="sng">
                <a:solidFill>
                  <a:schemeClr val="dk1"/>
                </a:solidFill>
                <a:latin typeface="Average"/>
                <a:ea typeface="Average"/>
                <a:cs typeface="Average"/>
                <a:sym typeface="Average"/>
              </a:rPr>
              <a:t>Diesel</a:t>
            </a:r>
            <a:r>
              <a:rPr lang="en">
                <a:solidFill>
                  <a:schemeClr val="dk1"/>
                </a:solidFill>
                <a:latin typeface="Average"/>
                <a:ea typeface="Average"/>
                <a:cs typeface="Average"/>
                <a:sym typeface="Average"/>
              </a:rPr>
              <a:t> has tremendous higher end of the price.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marR="0" rtl="0" algn="l">
              <a:spcBef>
                <a:spcPts val="0"/>
              </a:spcBef>
              <a:spcAft>
                <a:spcPts val="0"/>
              </a:spcAft>
              <a:buNone/>
            </a:pPr>
            <a:r>
              <a:rPr lang="en">
                <a:solidFill>
                  <a:schemeClr val="dk1"/>
                </a:solidFill>
                <a:latin typeface="Average"/>
                <a:ea typeface="Average"/>
                <a:cs typeface="Average"/>
                <a:sym typeface="Average"/>
              </a:rPr>
              <a:t>This could either mean with genuinely Automatic car price is higher with add-on by the diesel prices, or the amount of Automatic car in India isn’t much and on top of it the diesel fuel pricing relatively raised the car price.</a:t>
            </a:r>
            <a:endParaRPr>
              <a:solidFill>
                <a:schemeClr val="dk1"/>
              </a:solidFill>
              <a:latin typeface="Average"/>
              <a:ea typeface="Average"/>
              <a:cs typeface="Average"/>
              <a:sym typeface="Average"/>
            </a:endParaRPr>
          </a:p>
        </p:txBody>
      </p:sp>
      <p:sp>
        <p:nvSpPr>
          <p:cNvPr id="288" name="Google Shape;288;p30"/>
          <p:cNvSpPr txBox="1"/>
          <p:nvPr>
            <p:ph type="title"/>
          </p:nvPr>
        </p:nvSpPr>
        <p:spPr>
          <a:xfrm>
            <a:off x="311700" y="21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Fuel Type</a:t>
            </a:r>
            <a:r>
              <a:rPr lang="en" sz="2500"/>
              <a:t> &amp; Transmission vs Used Car Price</a:t>
            </a:r>
            <a:endParaRPr sz="2500"/>
          </a:p>
          <a:p>
            <a:pPr indent="0" lvl="0" marL="0" rtl="0" algn="l">
              <a:spcBef>
                <a:spcPts val="0"/>
              </a:spcBef>
              <a:spcAft>
                <a:spcPts val="0"/>
              </a:spcAft>
              <a:buNone/>
            </a:pPr>
            <a:r>
              <a:t/>
            </a:r>
            <a:endParaRPr sz="2500"/>
          </a:p>
        </p:txBody>
      </p:sp>
      <p:pic>
        <p:nvPicPr>
          <p:cNvPr id="289" name="Google Shape;289;p30"/>
          <p:cNvPicPr preferRelativeResize="0"/>
          <p:nvPr/>
        </p:nvPicPr>
        <p:blipFill>
          <a:blip r:embed="rId3">
            <a:alphaModFix/>
          </a:blip>
          <a:stretch>
            <a:fillRect/>
          </a:stretch>
        </p:blipFill>
        <p:spPr>
          <a:xfrm>
            <a:off x="235500" y="822525"/>
            <a:ext cx="5982448" cy="421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nvSpPr>
        <p:spPr>
          <a:xfrm>
            <a:off x="6592575" y="1484875"/>
            <a:ext cx="2437200" cy="23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Undeniably, most of the high end pricing, brands are luxury brands or foreign brands.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Whereas some of the local brands in India - Maruti or Tata is on the most affordable price range.</a:t>
            </a:r>
            <a:endParaRPr>
              <a:solidFill>
                <a:schemeClr val="dk1"/>
              </a:solidFill>
              <a:latin typeface="Average"/>
              <a:ea typeface="Average"/>
              <a:cs typeface="Average"/>
              <a:sym typeface="Average"/>
            </a:endParaRPr>
          </a:p>
        </p:txBody>
      </p:sp>
      <p:sp>
        <p:nvSpPr>
          <p:cNvPr id="295" name="Google Shape;295;p31"/>
          <p:cNvSpPr txBox="1"/>
          <p:nvPr>
            <p:ph type="title"/>
          </p:nvPr>
        </p:nvSpPr>
        <p:spPr>
          <a:xfrm>
            <a:off x="311700" y="18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Brand &amp; Transmission</a:t>
            </a:r>
            <a:r>
              <a:rPr lang="en" sz="2500"/>
              <a:t> vs Used Car Price</a:t>
            </a:r>
            <a:endParaRPr sz="2500"/>
          </a:p>
        </p:txBody>
      </p:sp>
      <p:pic>
        <p:nvPicPr>
          <p:cNvPr id="296" name="Google Shape;296;p31"/>
          <p:cNvPicPr preferRelativeResize="0"/>
          <p:nvPr/>
        </p:nvPicPr>
        <p:blipFill rotWithShape="1">
          <a:blip r:embed="rId3">
            <a:alphaModFix/>
          </a:blip>
          <a:srcRect b="0" l="0" r="0" t="2704"/>
          <a:stretch/>
        </p:blipFill>
        <p:spPr>
          <a:xfrm>
            <a:off x="311700" y="876400"/>
            <a:ext cx="6168151" cy="411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6" name="Google Shape;66;p14"/>
          <p:cNvSpPr txBox="1"/>
          <p:nvPr>
            <p:ph idx="2" type="body"/>
          </p:nvPr>
        </p:nvSpPr>
        <p:spPr>
          <a:xfrm>
            <a:off x="4939500" y="724200"/>
            <a:ext cx="3837000" cy="3695100"/>
          </a:xfrm>
          <a:prstGeom prst="rect">
            <a:avLst/>
          </a:prstGeom>
        </p:spPr>
        <p:txBody>
          <a:bodyPr anchorCtr="0" anchor="t" bIns="0" lIns="91425" spcFirstLastPara="1" rIns="91425" wrap="square" tIns="0">
            <a:noAutofit/>
          </a:bodyPr>
          <a:lstStyle/>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rPr lang="en" sz="1600"/>
              <a:t>The popularity of used cars is rising, over new cars in India. This could be due to the economic downturn that caused by the Pandemic which resulted buying the new car is much more unaffordable by people.</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rPr lang="en" sz="1600"/>
              <a:t>Consumers </a:t>
            </a:r>
            <a:r>
              <a:rPr lang="en" sz="1600" u="sng"/>
              <a:t>manually</a:t>
            </a:r>
            <a:r>
              <a:rPr lang="en" sz="1600"/>
              <a:t> bring their cars down to workshops to estimate the selling price of their used cars. This process requires a lot of time and resources.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nvSpPr>
        <p:spPr>
          <a:xfrm>
            <a:off x="1405950" y="4602575"/>
            <a:ext cx="6332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The older the car age is, the price decrease massively. </a:t>
            </a:r>
            <a:endParaRPr>
              <a:solidFill>
                <a:schemeClr val="dk1"/>
              </a:solidFill>
              <a:latin typeface="Average"/>
              <a:ea typeface="Average"/>
              <a:cs typeface="Average"/>
              <a:sym typeface="Average"/>
            </a:endParaRPr>
          </a:p>
        </p:txBody>
      </p:sp>
      <p:sp>
        <p:nvSpPr>
          <p:cNvPr id="302" name="Google Shape;302;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Car Age vs Used Car Price</a:t>
            </a:r>
            <a:endParaRPr sz="2500"/>
          </a:p>
        </p:txBody>
      </p:sp>
      <p:pic>
        <p:nvPicPr>
          <p:cNvPr id="303" name="Google Shape;303;p32"/>
          <p:cNvPicPr preferRelativeResize="0"/>
          <p:nvPr/>
        </p:nvPicPr>
        <p:blipFill rotWithShape="1">
          <a:blip r:embed="rId3">
            <a:alphaModFix/>
          </a:blip>
          <a:srcRect b="0" l="0" r="0" t="4003"/>
          <a:stretch/>
        </p:blipFill>
        <p:spPr>
          <a:xfrm>
            <a:off x="912686" y="869233"/>
            <a:ext cx="7318628" cy="3766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Understanding</a:t>
            </a:r>
            <a:endParaRPr>
              <a:solidFill>
                <a:srgbClr val="666666"/>
              </a:solidFill>
              <a:latin typeface="Roboto"/>
              <a:ea typeface="Roboto"/>
              <a:cs typeface="Roboto"/>
              <a:sym typeface="Roboto"/>
            </a:endParaRPr>
          </a:p>
        </p:txBody>
      </p:sp>
      <p:sp>
        <p:nvSpPr>
          <p:cNvPr id="309" name="Google Shape;309;p33"/>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Cleaning</a:t>
            </a:r>
            <a:endParaRPr>
              <a:solidFill>
                <a:srgbClr val="666666"/>
              </a:solidFill>
              <a:latin typeface="Roboto"/>
              <a:ea typeface="Roboto"/>
              <a:cs typeface="Roboto"/>
              <a:sym typeface="Roboto"/>
            </a:endParaRPr>
          </a:p>
        </p:txBody>
      </p:sp>
      <p:sp>
        <p:nvSpPr>
          <p:cNvPr id="310" name="Google Shape;310;p33"/>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ML Model building</a:t>
            </a:r>
            <a:endParaRPr>
              <a:solidFill>
                <a:srgbClr val="666666"/>
              </a:solidFill>
              <a:latin typeface="Roboto"/>
              <a:ea typeface="Roboto"/>
              <a:cs typeface="Roboto"/>
              <a:sym typeface="Roboto"/>
            </a:endParaRPr>
          </a:p>
        </p:txBody>
      </p:sp>
      <p:sp>
        <p:nvSpPr>
          <p:cNvPr id="311" name="Google Shape;311;p33"/>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Visualization/ EDA</a:t>
            </a:r>
            <a:endParaRPr>
              <a:solidFill>
                <a:srgbClr val="666666"/>
              </a:solidFill>
              <a:latin typeface="Roboto"/>
              <a:ea typeface="Roboto"/>
              <a:cs typeface="Roboto"/>
              <a:sym typeface="Roboto"/>
            </a:endParaRPr>
          </a:p>
        </p:txBody>
      </p:sp>
      <p:sp>
        <p:nvSpPr>
          <p:cNvPr id="312" name="Google Shape;312;p3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workflow for the solutions</a:t>
            </a:r>
            <a:endParaRPr/>
          </a:p>
        </p:txBody>
      </p:sp>
      <p:grpSp>
        <p:nvGrpSpPr>
          <p:cNvPr id="313" name="Google Shape;313;p33"/>
          <p:cNvGrpSpPr/>
          <p:nvPr/>
        </p:nvGrpSpPr>
        <p:grpSpPr>
          <a:xfrm>
            <a:off x="5195350" y="1189775"/>
            <a:ext cx="3405000" cy="3217850"/>
            <a:chOff x="5195350" y="1189775"/>
            <a:chExt cx="3405000" cy="3217850"/>
          </a:xfrm>
        </p:grpSpPr>
        <p:sp>
          <p:nvSpPr>
            <p:cNvPr id="314" name="Google Shape;314;p33"/>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Data Pre-processing</a:t>
              </a:r>
              <a:endParaRPr>
                <a:solidFill>
                  <a:schemeClr val="dk1"/>
                </a:solidFill>
                <a:latin typeface="Roboto"/>
                <a:ea typeface="Roboto"/>
                <a:cs typeface="Roboto"/>
                <a:sym typeface="Roboto"/>
              </a:endParaRPr>
            </a:p>
          </p:txBody>
        </p:sp>
        <p:sp>
          <p:nvSpPr>
            <p:cNvPr id="315" name="Google Shape;315;p33"/>
            <p:cNvSpPr txBox="1"/>
            <p:nvPr/>
          </p:nvSpPr>
          <p:spPr>
            <a:xfrm>
              <a:off x="5195350" y="2057125"/>
              <a:ext cx="3405000" cy="23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Feature Engineering </a:t>
              </a:r>
              <a:endParaRPr sz="1600">
                <a:solidFill>
                  <a:schemeClr val="dk1"/>
                </a:solidFill>
                <a:latin typeface="Average"/>
                <a:ea typeface="Average"/>
                <a:cs typeface="Average"/>
                <a:sym typeface="Average"/>
              </a:endParaRPr>
            </a:p>
            <a:p>
              <a:pPr indent="0" lvl="0" marL="457200" rtl="0" algn="l">
                <a:lnSpc>
                  <a:spcPct val="115000"/>
                </a:lnSpc>
                <a:spcBef>
                  <a:spcPts val="0"/>
                </a:spcBef>
                <a:spcAft>
                  <a:spcPts val="0"/>
                </a:spcAft>
                <a:buNone/>
              </a:pPr>
              <a:r>
                <a:rPr lang="en" sz="1600">
                  <a:solidFill>
                    <a:schemeClr val="dk1"/>
                  </a:solidFill>
                  <a:latin typeface="Average"/>
                  <a:ea typeface="Average"/>
                  <a:cs typeface="Average"/>
                  <a:sym typeface="Average"/>
                </a:rPr>
                <a:t>(Encoding, Scaling etc.)</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Feature Split</a:t>
              </a:r>
              <a:endParaRPr sz="16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latin typeface="Average"/>
                <a:ea typeface="Average"/>
                <a:cs typeface="Average"/>
                <a:sym typeface="Average"/>
              </a:endParaRPr>
            </a:p>
            <a:p>
              <a:pPr indent="0" lvl="0" marL="0" rtl="0" algn="l">
                <a:lnSpc>
                  <a:spcPct val="115000"/>
                </a:lnSpc>
                <a:spcBef>
                  <a:spcPts val="0"/>
                </a:spcBef>
                <a:spcAft>
                  <a:spcPts val="0"/>
                </a:spcAft>
                <a:buNone/>
              </a:pPr>
              <a:r>
                <a:t/>
              </a:r>
              <a:endParaRPr sz="1100">
                <a:latin typeface="Average"/>
                <a:ea typeface="Average"/>
                <a:cs typeface="Average"/>
                <a:sym typeface="Average"/>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Split</a:t>
            </a:r>
            <a:endParaRPr/>
          </a:p>
        </p:txBody>
      </p:sp>
      <p:sp>
        <p:nvSpPr>
          <p:cNvPr id="321" name="Google Shape;321;p3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Splitting</a:t>
            </a:r>
            <a:r>
              <a:rPr lang="en" sz="1900"/>
              <a:t> dataset to Train and Test Set</a:t>
            </a:r>
            <a:endParaRPr sz="1900"/>
          </a:p>
        </p:txBody>
      </p:sp>
      <p:sp>
        <p:nvSpPr>
          <p:cNvPr id="322" name="Google Shape;322;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Best Practice:</a:t>
            </a:r>
            <a:endParaRPr/>
          </a:p>
          <a:p>
            <a:pPr indent="0" lvl="0" marL="457200" rtl="0" algn="l">
              <a:spcBef>
                <a:spcPts val="0"/>
              </a:spcBef>
              <a:spcAft>
                <a:spcPts val="0"/>
              </a:spcAft>
              <a:buNone/>
            </a:pPr>
            <a:r>
              <a:rPr lang="en"/>
              <a:t>To minimize Data Leakage, splitting dataset before encoding</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Split dataset to 70% train set and 30% test 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Encoding</a:t>
            </a:r>
            <a:endParaRPr/>
          </a:p>
        </p:txBody>
      </p:sp>
      <p:grpSp>
        <p:nvGrpSpPr>
          <p:cNvPr id="328" name="Google Shape;328;p35"/>
          <p:cNvGrpSpPr/>
          <p:nvPr/>
        </p:nvGrpSpPr>
        <p:grpSpPr>
          <a:xfrm>
            <a:off x="364952" y="3553572"/>
            <a:ext cx="8466878" cy="985842"/>
            <a:chOff x="1593000" y="2322568"/>
            <a:chExt cx="5957975" cy="643500"/>
          </a:xfrm>
        </p:grpSpPr>
        <p:sp>
          <p:nvSpPr>
            <p:cNvPr id="329" name="Google Shape;329;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Frequency Encoding</a:t>
              </a:r>
              <a:endParaRPr sz="1200">
                <a:solidFill>
                  <a:srgbClr val="FFFFFF"/>
                </a:solidFill>
                <a:latin typeface="Roboto"/>
                <a:ea typeface="Roboto"/>
                <a:cs typeface="Roboto"/>
                <a:sym typeface="Roboto"/>
              </a:endParaRPr>
            </a:p>
          </p:txBody>
        </p:sp>
        <p:sp>
          <p:nvSpPr>
            <p:cNvPr id="333" name="Google Shape;333;p3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35" name="Google Shape;335;p3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Applied on “</a:t>
              </a:r>
              <a:r>
                <a:rPr b="1" lang="en" sz="1000">
                  <a:solidFill>
                    <a:srgbClr val="A72A1E"/>
                  </a:solidFill>
                  <a:latin typeface="Roboto"/>
                  <a:ea typeface="Roboto"/>
                  <a:cs typeface="Roboto"/>
                  <a:sym typeface="Roboto"/>
                </a:rPr>
                <a:t>Brand</a:t>
              </a:r>
              <a:r>
                <a:rPr lang="en" sz="1000">
                  <a:solidFill>
                    <a:srgbClr val="A72A1E"/>
                  </a:solidFill>
                  <a:latin typeface="Roboto"/>
                  <a:ea typeface="Roboto"/>
                  <a:cs typeface="Roboto"/>
                  <a:sym typeface="Roboto"/>
                </a:rPr>
                <a:t>” and “</a:t>
              </a:r>
              <a:r>
                <a:rPr b="1" lang="en" sz="1000">
                  <a:solidFill>
                    <a:srgbClr val="A72A1E"/>
                  </a:solidFill>
                  <a:latin typeface="Roboto"/>
                  <a:ea typeface="Roboto"/>
                  <a:cs typeface="Roboto"/>
                  <a:sym typeface="Roboto"/>
                </a:rPr>
                <a:t>Model</a:t>
              </a:r>
              <a:r>
                <a:rPr lang="en" sz="1000">
                  <a:solidFill>
                    <a:srgbClr val="A72A1E"/>
                  </a:solidFill>
                  <a:latin typeface="Roboto"/>
                  <a:ea typeface="Roboto"/>
                  <a:cs typeface="Roboto"/>
                  <a:sym typeface="Roboto"/>
                </a:rPr>
                <a:t>” as they are occurance of categorical values in this dataset</a:t>
              </a:r>
              <a:endParaRPr sz="1000">
                <a:solidFill>
                  <a:srgbClr val="A72A1E"/>
                </a:solidFill>
                <a:latin typeface="Roboto"/>
                <a:ea typeface="Roboto"/>
                <a:cs typeface="Roboto"/>
                <a:sym typeface="Roboto"/>
              </a:endParaRPr>
            </a:p>
          </p:txBody>
        </p:sp>
      </p:grpSp>
      <p:grpSp>
        <p:nvGrpSpPr>
          <p:cNvPr id="336" name="Google Shape;336;p35"/>
          <p:cNvGrpSpPr/>
          <p:nvPr/>
        </p:nvGrpSpPr>
        <p:grpSpPr>
          <a:xfrm>
            <a:off x="364952" y="2549853"/>
            <a:ext cx="8466878" cy="985842"/>
            <a:chOff x="1593000" y="2322568"/>
            <a:chExt cx="5957975" cy="643500"/>
          </a:xfrm>
        </p:grpSpPr>
        <p:sp>
          <p:nvSpPr>
            <p:cNvPr id="337" name="Google Shape;337;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Ordinal Encoding</a:t>
              </a:r>
              <a:endParaRPr sz="1000">
                <a:solidFill>
                  <a:srgbClr val="FFFFFF"/>
                </a:solidFill>
                <a:latin typeface="Roboto Medium"/>
                <a:ea typeface="Roboto Medium"/>
                <a:cs typeface="Roboto Medium"/>
                <a:sym typeface="Roboto Medium"/>
              </a:endParaRPr>
            </a:p>
          </p:txBody>
        </p:sp>
        <p:sp>
          <p:nvSpPr>
            <p:cNvPr id="341" name="Google Shape;341;p3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43" name="Google Shape;343;p3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00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a:t>
              </a:r>
              <a:r>
                <a:rPr b="1" lang="en" sz="1000">
                  <a:solidFill>
                    <a:srgbClr val="A72A1E"/>
                  </a:solidFill>
                  <a:latin typeface="Roboto"/>
                  <a:ea typeface="Roboto"/>
                  <a:cs typeface="Roboto"/>
                  <a:sym typeface="Roboto"/>
                </a:rPr>
                <a:t>No_of_Owner</a:t>
              </a:r>
              <a:r>
                <a:rPr lang="en" sz="1000">
                  <a:solidFill>
                    <a:srgbClr val="A72A1E"/>
                  </a:solidFill>
                  <a:latin typeface="Roboto"/>
                  <a:ea typeface="Roboto"/>
                  <a:cs typeface="Roboto"/>
                  <a:sym typeface="Roboto"/>
                </a:rPr>
                <a:t>" is high chance a ranking categorical values</a:t>
              </a:r>
              <a:endParaRPr sz="1000">
                <a:solidFill>
                  <a:srgbClr val="A72A1E"/>
                </a:solidFill>
                <a:latin typeface="Roboto"/>
                <a:ea typeface="Roboto"/>
                <a:cs typeface="Roboto"/>
                <a:sym typeface="Roboto"/>
              </a:endParaRPr>
            </a:p>
            <a:p>
              <a:pPr indent="-292100" lvl="0" marL="457200" rtl="0" algn="l">
                <a:lnSpc>
                  <a:spcPct val="100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Encoded into 4 category values</a:t>
              </a:r>
              <a:endParaRPr sz="1000">
                <a:solidFill>
                  <a:srgbClr val="A72A1E"/>
                </a:solidFill>
                <a:latin typeface="Roboto"/>
                <a:ea typeface="Roboto"/>
                <a:cs typeface="Roboto"/>
                <a:sym typeface="Roboto"/>
              </a:endParaRPr>
            </a:p>
            <a:p>
              <a:pPr indent="-285750" lvl="1" marL="914400" rtl="0" algn="l">
                <a:lnSpc>
                  <a:spcPct val="100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First	       : 0.0</a:t>
              </a:r>
              <a:endParaRPr sz="900">
                <a:solidFill>
                  <a:srgbClr val="A72A1E"/>
                </a:solidFill>
                <a:latin typeface="Roboto"/>
                <a:ea typeface="Roboto"/>
                <a:cs typeface="Roboto"/>
                <a:sym typeface="Roboto"/>
              </a:endParaRPr>
            </a:p>
            <a:p>
              <a:pPr indent="-285750" lvl="1" marL="914400" rtl="0" algn="l">
                <a:lnSpc>
                  <a:spcPct val="100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Second	       : 1.0</a:t>
              </a:r>
              <a:endParaRPr sz="900">
                <a:solidFill>
                  <a:srgbClr val="A72A1E"/>
                </a:solidFill>
                <a:latin typeface="Roboto"/>
                <a:ea typeface="Roboto"/>
                <a:cs typeface="Roboto"/>
                <a:sym typeface="Roboto"/>
              </a:endParaRPr>
            </a:p>
            <a:p>
              <a:pPr indent="-285750" lvl="1" marL="914400" rtl="0" algn="l">
                <a:lnSpc>
                  <a:spcPct val="100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Third	       : 2.0</a:t>
              </a:r>
              <a:endParaRPr sz="900">
                <a:solidFill>
                  <a:srgbClr val="A72A1E"/>
                </a:solidFill>
                <a:latin typeface="Roboto"/>
                <a:ea typeface="Roboto"/>
                <a:cs typeface="Roboto"/>
                <a:sym typeface="Roboto"/>
              </a:endParaRPr>
            </a:p>
            <a:p>
              <a:pPr indent="-285750" lvl="1" marL="914400" rtl="0" algn="l">
                <a:lnSpc>
                  <a:spcPct val="100000"/>
                </a:lnSpc>
                <a:spcBef>
                  <a:spcPts val="0"/>
                </a:spcBef>
                <a:spcAft>
                  <a:spcPts val="0"/>
                </a:spcAft>
                <a:buClr>
                  <a:srgbClr val="A72A1E"/>
                </a:buClr>
                <a:buSzPts val="900"/>
                <a:buFont typeface="Roboto"/>
                <a:buChar char="○"/>
              </a:pPr>
              <a:r>
                <a:rPr lang="en" sz="900">
                  <a:solidFill>
                    <a:srgbClr val="A72A1E"/>
                  </a:solidFill>
                  <a:latin typeface="Roboto"/>
                  <a:ea typeface="Roboto"/>
                  <a:cs typeface="Roboto"/>
                  <a:sym typeface="Roboto"/>
                </a:rPr>
                <a:t>Fourth &amp; Above: 3.0</a:t>
              </a:r>
              <a:endParaRPr sz="900">
                <a:solidFill>
                  <a:srgbClr val="A72A1E"/>
                </a:solidFill>
                <a:latin typeface="Roboto"/>
                <a:ea typeface="Roboto"/>
                <a:cs typeface="Roboto"/>
                <a:sym typeface="Roboto"/>
              </a:endParaRPr>
            </a:p>
          </p:txBody>
        </p:sp>
      </p:grpSp>
      <p:grpSp>
        <p:nvGrpSpPr>
          <p:cNvPr id="344" name="Google Shape;344;p35"/>
          <p:cNvGrpSpPr/>
          <p:nvPr/>
        </p:nvGrpSpPr>
        <p:grpSpPr>
          <a:xfrm>
            <a:off x="364952" y="1546119"/>
            <a:ext cx="8466878" cy="985842"/>
            <a:chOff x="1593000" y="2322568"/>
            <a:chExt cx="5957975" cy="643500"/>
          </a:xfrm>
        </p:grpSpPr>
        <p:sp>
          <p:nvSpPr>
            <p:cNvPr id="345" name="Google Shape;345;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Get Dummies</a:t>
              </a:r>
              <a:endParaRPr sz="12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(For straight forward categorical values)</a:t>
              </a:r>
              <a:endParaRPr sz="1000">
                <a:solidFill>
                  <a:srgbClr val="FFFFFF"/>
                </a:solidFill>
                <a:latin typeface="Roboto Medium"/>
                <a:ea typeface="Roboto Medium"/>
                <a:cs typeface="Roboto Medium"/>
                <a:sym typeface="Roboto Medium"/>
              </a:endParaRPr>
            </a:p>
          </p:txBody>
        </p:sp>
        <p:sp>
          <p:nvSpPr>
            <p:cNvPr id="349" name="Google Shape;349;p3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51" name="Google Shape;351;p3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Roboto"/>
                <a:buChar char="●"/>
              </a:pPr>
              <a:r>
                <a:rPr b="1" lang="en" sz="1000">
                  <a:solidFill>
                    <a:srgbClr val="A72A1E"/>
                  </a:solidFill>
                  <a:latin typeface="Roboto"/>
                  <a:ea typeface="Roboto"/>
                  <a:cs typeface="Roboto"/>
                  <a:sym typeface="Roboto"/>
                </a:rPr>
                <a:t>Fuel_Type:</a:t>
              </a:r>
              <a:r>
                <a:rPr lang="en" sz="1000">
                  <a:solidFill>
                    <a:srgbClr val="A72A1E"/>
                  </a:solidFill>
                  <a:latin typeface="Roboto"/>
                  <a:ea typeface="Roboto"/>
                  <a:cs typeface="Roboto"/>
                  <a:sym typeface="Roboto"/>
                </a:rPr>
                <a:t> Encoded to 5 new columns</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b="1" lang="en" sz="1000">
                  <a:solidFill>
                    <a:srgbClr val="A72A1E"/>
                  </a:solidFill>
                  <a:latin typeface="Roboto"/>
                  <a:ea typeface="Roboto"/>
                  <a:cs typeface="Roboto"/>
                  <a:sym typeface="Roboto"/>
                </a:rPr>
                <a:t>Transmission: </a:t>
              </a:r>
              <a:r>
                <a:rPr lang="en" sz="1000">
                  <a:solidFill>
                    <a:srgbClr val="A72A1E"/>
                  </a:solidFill>
                  <a:latin typeface="Roboto"/>
                  <a:ea typeface="Roboto"/>
                  <a:cs typeface="Roboto"/>
                  <a:sym typeface="Roboto"/>
                </a:rPr>
                <a:t>Encoded to 2 new columns</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b="1" lang="en" sz="1000">
                  <a:solidFill>
                    <a:srgbClr val="A72A1E"/>
                  </a:solidFill>
                  <a:latin typeface="Roboto"/>
                  <a:ea typeface="Roboto"/>
                  <a:cs typeface="Roboto"/>
                  <a:sym typeface="Roboto"/>
                </a:rPr>
                <a:t>Location: </a:t>
              </a:r>
              <a:r>
                <a:rPr lang="en" sz="1000">
                  <a:solidFill>
                    <a:srgbClr val="A72A1E"/>
                  </a:solidFill>
                  <a:latin typeface="Roboto"/>
                  <a:ea typeface="Roboto"/>
                  <a:cs typeface="Roboto"/>
                  <a:sym typeface="Roboto"/>
                </a:rPr>
                <a:t>Encoded to 11 new columns</a:t>
              </a:r>
              <a:endParaRPr sz="1000">
                <a:solidFill>
                  <a:srgbClr val="A72A1E"/>
                </a:solidFill>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Understanding</a:t>
            </a:r>
            <a:endParaRPr>
              <a:solidFill>
                <a:srgbClr val="666666"/>
              </a:solidFill>
              <a:latin typeface="Roboto"/>
              <a:ea typeface="Roboto"/>
              <a:cs typeface="Roboto"/>
              <a:sym typeface="Roboto"/>
            </a:endParaRPr>
          </a:p>
        </p:txBody>
      </p:sp>
      <p:sp>
        <p:nvSpPr>
          <p:cNvPr id="357" name="Google Shape;357;p36"/>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Cleaning</a:t>
            </a:r>
            <a:endParaRPr>
              <a:solidFill>
                <a:srgbClr val="666666"/>
              </a:solidFill>
              <a:latin typeface="Roboto"/>
              <a:ea typeface="Roboto"/>
              <a:cs typeface="Roboto"/>
              <a:sym typeface="Roboto"/>
            </a:endParaRPr>
          </a:p>
        </p:txBody>
      </p:sp>
      <p:grpSp>
        <p:nvGrpSpPr>
          <p:cNvPr id="358" name="Google Shape;358;p36"/>
          <p:cNvGrpSpPr/>
          <p:nvPr/>
        </p:nvGrpSpPr>
        <p:grpSpPr>
          <a:xfrm>
            <a:off x="5871875" y="1189775"/>
            <a:ext cx="3066300" cy="3217850"/>
            <a:chOff x="5871875" y="1189775"/>
            <a:chExt cx="3066300" cy="3217850"/>
          </a:xfrm>
        </p:grpSpPr>
        <p:sp>
          <p:nvSpPr>
            <p:cNvPr id="359" name="Google Shape;359;p36"/>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ML Model building</a:t>
              </a:r>
              <a:endParaRPr>
                <a:solidFill>
                  <a:srgbClr val="FFFFFF"/>
                </a:solidFill>
                <a:latin typeface="Roboto"/>
                <a:ea typeface="Roboto"/>
                <a:cs typeface="Roboto"/>
                <a:sym typeface="Roboto"/>
              </a:endParaRPr>
            </a:p>
          </p:txBody>
        </p:sp>
        <p:sp>
          <p:nvSpPr>
            <p:cNvPr id="360" name="Google Shape;360;p36"/>
            <p:cNvSpPr txBox="1"/>
            <p:nvPr/>
          </p:nvSpPr>
          <p:spPr>
            <a:xfrm>
              <a:off x="5871875" y="2057125"/>
              <a:ext cx="3066300" cy="23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Explore Regression Algorithms</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Training and Prediction of Dataset</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Validation</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Evaluation</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Feature Importance</a:t>
              </a:r>
              <a:endParaRPr sz="16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latin typeface="Average"/>
                <a:ea typeface="Average"/>
                <a:cs typeface="Average"/>
                <a:sym typeface="Average"/>
              </a:endParaRPr>
            </a:p>
            <a:p>
              <a:pPr indent="0" lvl="0" marL="0" rtl="0" algn="l">
                <a:lnSpc>
                  <a:spcPct val="115000"/>
                </a:lnSpc>
                <a:spcBef>
                  <a:spcPts val="0"/>
                </a:spcBef>
                <a:spcAft>
                  <a:spcPts val="0"/>
                </a:spcAft>
                <a:buNone/>
              </a:pPr>
              <a:r>
                <a:t/>
              </a:r>
              <a:endParaRPr sz="1100">
                <a:latin typeface="Average"/>
                <a:ea typeface="Average"/>
                <a:cs typeface="Average"/>
                <a:sym typeface="Average"/>
              </a:endParaRPr>
            </a:p>
            <a:p>
              <a:pPr indent="0" lvl="0" marL="0" rtl="0" algn="l">
                <a:lnSpc>
                  <a:spcPct val="115000"/>
                </a:lnSpc>
                <a:spcBef>
                  <a:spcPts val="0"/>
                </a:spcBef>
                <a:spcAft>
                  <a:spcPts val="0"/>
                </a:spcAft>
                <a:buNone/>
              </a:pPr>
              <a:r>
                <a:t/>
              </a:r>
              <a:endParaRPr sz="1100">
                <a:latin typeface="Average"/>
                <a:ea typeface="Average"/>
                <a:cs typeface="Average"/>
                <a:sym typeface="Average"/>
              </a:endParaRPr>
            </a:p>
          </p:txBody>
        </p:sp>
      </p:grpSp>
      <p:sp>
        <p:nvSpPr>
          <p:cNvPr id="361" name="Google Shape;361;p36"/>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Pre-processing</a:t>
            </a:r>
            <a:endParaRPr>
              <a:solidFill>
                <a:srgbClr val="666666"/>
              </a:solidFill>
              <a:latin typeface="Roboto"/>
              <a:ea typeface="Roboto"/>
              <a:cs typeface="Roboto"/>
              <a:sym typeface="Roboto"/>
            </a:endParaRPr>
          </a:p>
        </p:txBody>
      </p:sp>
      <p:sp>
        <p:nvSpPr>
          <p:cNvPr id="362" name="Google Shape;362;p36"/>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Visualization/ EDA</a:t>
            </a:r>
            <a:endParaRPr>
              <a:solidFill>
                <a:srgbClr val="666666"/>
              </a:solidFill>
              <a:latin typeface="Roboto"/>
              <a:ea typeface="Roboto"/>
              <a:cs typeface="Roboto"/>
              <a:sym typeface="Roboto"/>
            </a:endParaRPr>
          </a:p>
        </p:txBody>
      </p:sp>
      <p:sp>
        <p:nvSpPr>
          <p:cNvPr id="363" name="Google Shape;363;p3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workflow for the solutions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265500" y="2172300"/>
            <a:ext cx="4045200" cy="79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Design</a:t>
            </a:r>
            <a:endParaRPr/>
          </a:p>
        </p:txBody>
      </p:sp>
      <p:sp>
        <p:nvSpPr>
          <p:cNvPr id="369" name="Google Shape;369;p3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Based on the dataset provided and task assign to do prediction on used car pricing, </a:t>
            </a:r>
            <a:r>
              <a:rPr lang="en" sz="1400" u="sng"/>
              <a:t>multivariate regression</a:t>
            </a:r>
            <a:r>
              <a:rPr lang="en" sz="1400"/>
              <a:t> algorithms under </a:t>
            </a:r>
            <a:r>
              <a:rPr lang="en" sz="1400"/>
              <a:t>supervised</a:t>
            </a:r>
            <a:r>
              <a:rPr lang="en" sz="1400"/>
              <a:t> learning will be best used on this scenario.</a:t>
            </a:r>
            <a:endParaRPr sz="1400"/>
          </a:p>
          <a:p>
            <a:pPr indent="0" lvl="0" marL="0" rtl="0" algn="just">
              <a:spcBef>
                <a:spcPts val="1600"/>
              </a:spcBef>
              <a:spcAft>
                <a:spcPts val="0"/>
              </a:spcAft>
              <a:buNone/>
            </a:pPr>
            <a:r>
              <a:rPr lang="en" sz="1400"/>
              <a:t>As Regression is used for predicting the occurrence of an event depending on the degree of association of variables.</a:t>
            </a:r>
            <a:endParaRPr sz="1400"/>
          </a:p>
          <a:p>
            <a:pPr indent="0" lvl="0" marL="0" rtl="0" algn="just">
              <a:spcBef>
                <a:spcPts val="1600"/>
              </a:spcBef>
              <a:spcAft>
                <a:spcPts val="1600"/>
              </a:spcAft>
              <a:buNone/>
            </a:pPr>
            <a:r>
              <a:rPr lang="en" sz="1400"/>
              <a:t>Therefore considering regression algorithms such as Linear Regression, XGBoost, SVM, Random Forest and etc.</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ML Process - Approaches applied for this dataset</a:t>
            </a:r>
            <a:endParaRPr/>
          </a:p>
        </p:txBody>
      </p:sp>
      <p:grpSp>
        <p:nvGrpSpPr>
          <p:cNvPr id="375" name="Google Shape;375;p38"/>
          <p:cNvGrpSpPr/>
          <p:nvPr/>
        </p:nvGrpSpPr>
        <p:grpSpPr>
          <a:xfrm>
            <a:off x="4731550" y="1351707"/>
            <a:ext cx="3820529" cy="747300"/>
            <a:chOff x="4530625" y="1206568"/>
            <a:chExt cx="3820529" cy="747300"/>
          </a:xfrm>
        </p:grpSpPr>
        <p:cxnSp>
          <p:nvCxnSpPr>
            <p:cNvPr id="376" name="Google Shape;376;p38"/>
            <p:cNvCxnSpPr/>
            <p:nvPr/>
          </p:nvCxnSpPr>
          <p:spPr>
            <a:xfrm>
              <a:off x="4530625" y="1582195"/>
              <a:ext cx="1652700" cy="0"/>
            </a:xfrm>
            <a:prstGeom prst="straightConnector1">
              <a:avLst/>
            </a:prstGeom>
            <a:noFill/>
            <a:ln cap="flat" cmpd="sng" w="9525">
              <a:solidFill>
                <a:srgbClr val="BDBDBD"/>
              </a:solidFill>
              <a:prstDash val="solid"/>
              <a:round/>
              <a:headEnd len="sm" w="sm" type="none"/>
              <a:tailEnd len="sm" w="sm" type="none"/>
            </a:ln>
          </p:spPr>
        </p:cxnSp>
        <p:sp>
          <p:nvSpPr>
            <p:cNvPr id="377" name="Google Shape;377;p38"/>
            <p:cNvSpPr/>
            <p:nvPr/>
          </p:nvSpPr>
          <p:spPr>
            <a:xfrm>
              <a:off x="6014671" y="1481782"/>
              <a:ext cx="198600" cy="198300"/>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txBox="1"/>
            <p:nvPr/>
          </p:nvSpPr>
          <p:spPr>
            <a:xfrm>
              <a:off x="5990215" y="142376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sp>
          <p:nvSpPr>
            <p:cNvPr id="379" name="Google Shape;379;p38"/>
            <p:cNvSpPr txBox="1"/>
            <p:nvPr/>
          </p:nvSpPr>
          <p:spPr>
            <a:xfrm>
              <a:off x="6223854" y="1206568"/>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Finalized Model</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1600"/>
                </a:spcAft>
                <a:buNone/>
              </a:pPr>
              <a:r>
                <a:rPr lang="en" sz="800">
                  <a:solidFill>
                    <a:schemeClr val="dk1"/>
                  </a:solidFill>
                  <a:latin typeface="Roboto"/>
                  <a:ea typeface="Roboto"/>
                  <a:cs typeface="Roboto"/>
                  <a:sym typeface="Roboto"/>
                </a:rPr>
                <a:t>Used top 5 importance features and train with the selected best model to finalize if the model is robust.</a:t>
              </a:r>
              <a:endParaRPr b="1" sz="800">
                <a:solidFill>
                  <a:schemeClr val="dk1"/>
                </a:solidFill>
                <a:latin typeface="Roboto"/>
                <a:ea typeface="Roboto"/>
                <a:cs typeface="Roboto"/>
                <a:sym typeface="Roboto"/>
              </a:endParaRPr>
            </a:p>
          </p:txBody>
        </p:sp>
      </p:grpSp>
      <p:grpSp>
        <p:nvGrpSpPr>
          <p:cNvPr id="380" name="Google Shape;380;p38"/>
          <p:cNvGrpSpPr/>
          <p:nvPr/>
        </p:nvGrpSpPr>
        <p:grpSpPr>
          <a:xfrm>
            <a:off x="5265375" y="2284514"/>
            <a:ext cx="3286704" cy="747300"/>
            <a:chOff x="5064450" y="2086419"/>
            <a:chExt cx="3286704" cy="747300"/>
          </a:xfrm>
        </p:grpSpPr>
        <p:cxnSp>
          <p:nvCxnSpPr>
            <p:cNvPr id="381" name="Google Shape;381;p38"/>
            <p:cNvCxnSpPr/>
            <p:nvPr/>
          </p:nvCxnSpPr>
          <p:spPr>
            <a:xfrm>
              <a:off x="5064450" y="2460069"/>
              <a:ext cx="1119000" cy="0"/>
            </a:xfrm>
            <a:prstGeom prst="straightConnector1">
              <a:avLst/>
            </a:prstGeom>
            <a:noFill/>
            <a:ln cap="flat" cmpd="sng" w="9525">
              <a:solidFill>
                <a:srgbClr val="BDBDBD"/>
              </a:solidFill>
              <a:prstDash val="solid"/>
              <a:round/>
              <a:headEnd len="sm" w="sm" type="none"/>
              <a:tailEnd len="sm" w="sm" type="none"/>
            </a:ln>
          </p:spPr>
        </p:cxnSp>
        <p:sp>
          <p:nvSpPr>
            <p:cNvPr id="382" name="Google Shape;382;p38"/>
            <p:cNvSpPr/>
            <p:nvPr/>
          </p:nvSpPr>
          <p:spPr>
            <a:xfrm>
              <a:off x="6014671" y="2353882"/>
              <a:ext cx="198600" cy="1983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txBox="1"/>
            <p:nvPr/>
          </p:nvSpPr>
          <p:spPr>
            <a:xfrm>
              <a:off x="5991690" y="2295028"/>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sp>
          <p:nvSpPr>
            <p:cNvPr id="384" name="Google Shape;384;p38"/>
            <p:cNvSpPr txBox="1"/>
            <p:nvPr/>
          </p:nvSpPr>
          <p:spPr>
            <a:xfrm>
              <a:off x="6223854" y="2086419"/>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Tuning</a:t>
              </a:r>
              <a:r>
                <a:rPr b="1" lang="en" sz="1200">
                  <a:solidFill>
                    <a:schemeClr val="dk1"/>
                  </a:solidFill>
                  <a:latin typeface="Roboto"/>
                  <a:ea typeface="Roboto"/>
                  <a:cs typeface="Roboto"/>
                  <a:sym typeface="Roboto"/>
                </a:rPr>
                <a:t> Process</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1600"/>
                </a:spcAft>
                <a:buNone/>
              </a:pPr>
              <a:r>
                <a:rPr lang="en" sz="800">
                  <a:solidFill>
                    <a:schemeClr val="dk1"/>
                  </a:solidFill>
                  <a:latin typeface="Roboto"/>
                  <a:ea typeface="Roboto"/>
                  <a:cs typeface="Roboto"/>
                  <a:sym typeface="Roboto"/>
                </a:rPr>
                <a:t>Apply Tuning method - Cross Validation/ GridSearch CV to further tuning the model and observe the improvement.</a:t>
              </a:r>
              <a:endParaRPr b="1" sz="800">
                <a:solidFill>
                  <a:schemeClr val="dk1"/>
                </a:solidFill>
                <a:latin typeface="Roboto"/>
                <a:ea typeface="Roboto"/>
                <a:cs typeface="Roboto"/>
                <a:sym typeface="Roboto"/>
              </a:endParaRPr>
            </a:p>
          </p:txBody>
        </p:sp>
      </p:grpSp>
      <p:grpSp>
        <p:nvGrpSpPr>
          <p:cNvPr id="385" name="Google Shape;385;p38"/>
          <p:cNvGrpSpPr/>
          <p:nvPr/>
        </p:nvGrpSpPr>
        <p:grpSpPr>
          <a:xfrm>
            <a:off x="5775075" y="3363950"/>
            <a:ext cx="2777000" cy="1102500"/>
            <a:chOff x="5574150" y="3083455"/>
            <a:chExt cx="2777000" cy="1102500"/>
          </a:xfrm>
        </p:grpSpPr>
        <p:cxnSp>
          <p:nvCxnSpPr>
            <p:cNvPr id="386" name="Google Shape;386;p38"/>
            <p:cNvCxnSpPr/>
            <p:nvPr/>
          </p:nvCxnSpPr>
          <p:spPr>
            <a:xfrm>
              <a:off x="5574150" y="3449448"/>
              <a:ext cx="609300" cy="0"/>
            </a:xfrm>
            <a:prstGeom prst="straightConnector1">
              <a:avLst/>
            </a:prstGeom>
            <a:noFill/>
            <a:ln cap="flat" cmpd="sng" w="9525">
              <a:solidFill>
                <a:srgbClr val="BDBDBD"/>
              </a:solidFill>
              <a:prstDash val="solid"/>
              <a:round/>
              <a:headEnd len="sm" w="sm" type="none"/>
              <a:tailEnd len="sm" w="sm" type="none"/>
            </a:ln>
          </p:spPr>
        </p:cxnSp>
        <p:sp>
          <p:nvSpPr>
            <p:cNvPr id="387" name="Google Shape;387;p38"/>
            <p:cNvSpPr/>
            <p:nvPr/>
          </p:nvSpPr>
          <p:spPr>
            <a:xfrm>
              <a:off x="6014671" y="3349032"/>
              <a:ext cx="198600" cy="198300"/>
            </a:xfrm>
            <a:prstGeom prst="ellips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5991690" y="329111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5</a:t>
              </a:r>
              <a:endParaRPr>
                <a:solidFill>
                  <a:srgbClr val="FFFFFF"/>
                </a:solidFill>
              </a:endParaRPr>
            </a:p>
          </p:txBody>
        </p:sp>
        <p:sp>
          <p:nvSpPr>
            <p:cNvPr id="389" name="Google Shape;389;p38"/>
            <p:cNvSpPr txBox="1"/>
            <p:nvPr/>
          </p:nvSpPr>
          <p:spPr>
            <a:xfrm>
              <a:off x="6223850" y="3083455"/>
              <a:ext cx="2127300" cy="110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Training on Train Set</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1600"/>
                </a:spcAft>
                <a:buNone/>
              </a:pPr>
              <a:r>
                <a:rPr lang="en" sz="800">
                  <a:solidFill>
                    <a:schemeClr val="dk1"/>
                  </a:solidFill>
                  <a:latin typeface="Roboto"/>
                  <a:ea typeface="Roboto"/>
                  <a:cs typeface="Roboto"/>
                  <a:sym typeface="Roboto"/>
                </a:rPr>
                <a:t>Training on Train Set for the 7 selected Regression Models - Linear Regression, Support Vector Machine(Regression), XGBoost, Random Forest Regression, Lasso, Ridge and ElasticNet.</a:t>
              </a:r>
              <a:endParaRPr b="1" sz="800">
                <a:solidFill>
                  <a:schemeClr val="dk1"/>
                </a:solidFill>
                <a:latin typeface="Roboto"/>
                <a:ea typeface="Roboto"/>
                <a:cs typeface="Roboto"/>
                <a:sym typeface="Roboto"/>
              </a:endParaRPr>
            </a:p>
          </p:txBody>
        </p:sp>
      </p:grpSp>
      <p:grpSp>
        <p:nvGrpSpPr>
          <p:cNvPr id="390" name="Google Shape;390;p38"/>
          <p:cNvGrpSpPr/>
          <p:nvPr/>
        </p:nvGrpSpPr>
        <p:grpSpPr>
          <a:xfrm>
            <a:off x="603701" y="1852843"/>
            <a:ext cx="3468724" cy="747300"/>
            <a:chOff x="744101" y="1672393"/>
            <a:chExt cx="3468724" cy="747300"/>
          </a:xfrm>
        </p:grpSpPr>
        <p:cxnSp>
          <p:nvCxnSpPr>
            <p:cNvPr id="391" name="Google Shape;391;p38"/>
            <p:cNvCxnSpPr/>
            <p:nvPr/>
          </p:nvCxnSpPr>
          <p:spPr>
            <a:xfrm rot="10800000">
              <a:off x="2921325" y="2046050"/>
              <a:ext cx="1291500" cy="0"/>
            </a:xfrm>
            <a:prstGeom prst="straightConnector1">
              <a:avLst/>
            </a:prstGeom>
            <a:noFill/>
            <a:ln cap="flat" cmpd="sng" w="9525">
              <a:solidFill>
                <a:srgbClr val="BDBDBD"/>
              </a:solidFill>
              <a:prstDash val="solid"/>
              <a:round/>
              <a:headEnd len="sm" w="sm" type="none"/>
              <a:tailEnd len="sm" w="sm" type="none"/>
            </a:ln>
          </p:spPr>
        </p:cxnSp>
        <p:sp>
          <p:nvSpPr>
            <p:cNvPr id="392" name="Google Shape;392;p38"/>
            <p:cNvSpPr/>
            <p:nvPr/>
          </p:nvSpPr>
          <p:spPr>
            <a:xfrm>
              <a:off x="2874851" y="1943786"/>
              <a:ext cx="198600" cy="198300"/>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txBox="1"/>
            <p:nvPr/>
          </p:nvSpPr>
          <p:spPr>
            <a:xfrm>
              <a:off x="2849841" y="1884747"/>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sp>
          <p:nvSpPr>
            <p:cNvPr id="394" name="Google Shape;394;p38"/>
            <p:cNvSpPr txBox="1"/>
            <p:nvPr/>
          </p:nvSpPr>
          <p:spPr>
            <a:xfrm>
              <a:off x="744101" y="1672393"/>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dk1"/>
                  </a:solidFill>
                  <a:latin typeface="Roboto"/>
                  <a:ea typeface="Roboto"/>
                  <a:cs typeface="Roboto"/>
                  <a:sym typeface="Roboto"/>
                </a:rPr>
                <a:t>Feature Importance</a:t>
              </a:r>
              <a:endParaRPr b="1" sz="1200">
                <a:solidFill>
                  <a:schemeClr val="dk1"/>
                </a:solidFill>
                <a:latin typeface="Roboto"/>
                <a:ea typeface="Roboto"/>
                <a:cs typeface="Roboto"/>
                <a:sym typeface="Roboto"/>
              </a:endParaRPr>
            </a:p>
            <a:p>
              <a:pPr indent="0" lvl="0" marL="0" rtl="0" algn="r">
                <a:lnSpc>
                  <a:spcPct val="115000"/>
                </a:lnSpc>
                <a:spcBef>
                  <a:spcPts val="0"/>
                </a:spcBef>
                <a:spcAft>
                  <a:spcPts val="1600"/>
                </a:spcAft>
                <a:buNone/>
              </a:pPr>
              <a:r>
                <a:rPr lang="en" sz="800">
                  <a:solidFill>
                    <a:schemeClr val="dk1"/>
                  </a:solidFill>
                  <a:latin typeface="Roboto"/>
                  <a:ea typeface="Roboto"/>
                  <a:cs typeface="Roboto"/>
                  <a:sym typeface="Roboto"/>
                </a:rPr>
                <a:t>Using selected best model to find the importance features for this model/dataset.</a:t>
              </a:r>
              <a:endParaRPr b="1" sz="800">
                <a:solidFill>
                  <a:schemeClr val="dk1"/>
                </a:solidFill>
                <a:latin typeface="Roboto"/>
                <a:ea typeface="Roboto"/>
                <a:cs typeface="Roboto"/>
                <a:sym typeface="Roboto"/>
              </a:endParaRPr>
            </a:p>
          </p:txBody>
        </p:sp>
      </p:grpSp>
      <p:grpSp>
        <p:nvGrpSpPr>
          <p:cNvPr id="395" name="Google Shape;395;p38"/>
          <p:cNvGrpSpPr/>
          <p:nvPr/>
        </p:nvGrpSpPr>
        <p:grpSpPr>
          <a:xfrm>
            <a:off x="603700" y="2770426"/>
            <a:ext cx="3021695" cy="840000"/>
            <a:chOff x="744100" y="2507616"/>
            <a:chExt cx="3021695" cy="840000"/>
          </a:xfrm>
        </p:grpSpPr>
        <p:cxnSp>
          <p:nvCxnSpPr>
            <p:cNvPr id="396" name="Google Shape;396;p38"/>
            <p:cNvCxnSpPr/>
            <p:nvPr/>
          </p:nvCxnSpPr>
          <p:spPr>
            <a:xfrm rot="10800000">
              <a:off x="2915895" y="2881250"/>
              <a:ext cx="849900" cy="0"/>
            </a:xfrm>
            <a:prstGeom prst="straightConnector1">
              <a:avLst/>
            </a:prstGeom>
            <a:noFill/>
            <a:ln cap="flat" cmpd="sng" w="9525">
              <a:solidFill>
                <a:srgbClr val="BDBDBD"/>
              </a:solidFill>
              <a:prstDash val="solid"/>
              <a:round/>
              <a:headEnd len="sm" w="sm" type="none"/>
              <a:tailEnd len="sm" w="sm" type="none"/>
            </a:ln>
          </p:spPr>
        </p:cxnSp>
        <p:sp>
          <p:nvSpPr>
            <p:cNvPr id="397" name="Google Shape;397;p38"/>
            <p:cNvSpPr/>
            <p:nvPr/>
          </p:nvSpPr>
          <p:spPr>
            <a:xfrm>
              <a:off x="2874851" y="2780836"/>
              <a:ext cx="198600" cy="198300"/>
            </a:xfrm>
            <a:prstGeom prst="ellips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2849841" y="272479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a:solidFill>
                  <a:srgbClr val="FFFFFF"/>
                </a:solidFill>
              </a:endParaRPr>
            </a:p>
          </p:txBody>
        </p:sp>
        <p:sp>
          <p:nvSpPr>
            <p:cNvPr id="399" name="Google Shape;399;p38"/>
            <p:cNvSpPr txBox="1"/>
            <p:nvPr/>
          </p:nvSpPr>
          <p:spPr>
            <a:xfrm>
              <a:off x="744100" y="2507616"/>
              <a:ext cx="2127300" cy="840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dk1"/>
                  </a:solidFill>
                  <a:latin typeface="Roboto"/>
                  <a:ea typeface="Roboto"/>
                  <a:cs typeface="Roboto"/>
                  <a:sym typeface="Roboto"/>
                </a:rPr>
                <a:t>Training on Test Set</a:t>
              </a:r>
              <a:endParaRPr b="1" sz="1200">
                <a:solidFill>
                  <a:schemeClr val="dk1"/>
                </a:solidFill>
                <a:latin typeface="Roboto"/>
                <a:ea typeface="Roboto"/>
                <a:cs typeface="Roboto"/>
                <a:sym typeface="Roboto"/>
              </a:endParaRPr>
            </a:p>
            <a:p>
              <a:pPr indent="0" lvl="0" marL="0" rtl="0" algn="r">
                <a:lnSpc>
                  <a:spcPct val="115000"/>
                </a:lnSpc>
                <a:spcBef>
                  <a:spcPts val="0"/>
                </a:spcBef>
                <a:spcAft>
                  <a:spcPts val="1600"/>
                </a:spcAft>
                <a:buNone/>
              </a:pPr>
              <a:r>
                <a:rPr lang="en" sz="800">
                  <a:solidFill>
                    <a:schemeClr val="dk1"/>
                  </a:solidFill>
                  <a:latin typeface="Roboto"/>
                  <a:ea typeface="Roboto"/>
                  <a:cs typeface="Roboto"/>
                  <a:sym typeface="Roboto"/>
                </a:rPr>
                <a:t>Selected top 3 best scoring models and train with test set to further identify the best model(s).</a:t>
              </a:r>
              <a:endParaRPr sz="800">
                <a:solidFill>
                  <a:schemeClr val="dk1"/>
                </a:solidFill>
                <a:latin typeface="Roboto"/>
                <a:ea typeface="Roboto"/>
                <a:cs typeface="Roboto"/>
                <a:sym typeface="Roboto"/>
              </a:endParaRPr>
            </a:p>
          </p:txBody>
        </p:sp>
      </p:grpSp>
      <p:grpSp>
        <p:nvGrpSpPr>
          <p:cNvPr id="400" name="Google Shape;400;p38"/>
          <p:cNvGrpSpPr/>
          <p:nvPr/>
        </p:nvGrpSpPr>
        <p:grpSpPr>
          <a:xfrm>
            <a:off x="2817409" y="1476552"/>
            <a:ext cx="3509178" cy="3257208"/>
            <a:chOff x="3318063" y="1368287"/>
            <a:chExt cx="2408000" cy="2993482"/>
          </a:xfrm>
        </p:grpSpPr>
        <p:sp>
          <p:nvSpPr>
            <p:cNvPr id="401" name="Google Shape;401;p38"/>
            <p:cNvSpPr/>
            <p:nvPr/>
          </p:nvSpPr>
          <p:spPr>
            <a:xfrm>
              <a:off x="3595785" y="2775241"/>
              <a:ext cx="1853168" cy="9191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02" name="Google Shape;402;p38"/>
            <p:cNvSpPr/>
            <p:nvPr/>
          </p:nvSpPr>
          <p:spPr>
            <a:xfrm>
              <a:off x="3318063" y="3194383"/>
              <a:ext cx="1203867" cy="1167385"/>
            </a:xfrm>
            <a:custGeom>
              <a:rect b="b" l="l" r="r" t="t"/>
              <a:pathLst>
                <a:path extrusionOk="0" h="20822" w="31954">
                  <a:moveTo>
                    <a:pt x="7355" y="0"/>
                  </a:moveTo>
                  <a:lnTo>
                    <a:pt x="31954" y="8796"/>
                  </a:lnTo>
                  <a:lnTo>
                    <a:pt x="31954" y="20822"/>
                  </a:lnTo>
                  <a:lnTo>
                    <a:pt x="0" y="8895"/>
                  </a:lnTo>
                  <a:close/>
                </a:path>
              </a:pathLst>
            </a:custGeom>
            <a:solidFill>
              <a:srgbClr val="085631"/>
            </a:solidFill>
            <a:ln>
              <a:noFill/>
            </a:ln>
          </p:spPr>
        </p:sp>
        <p:sp>
          <p:nvSpPr>
            <p:cNvPr id="403" name="Google Shape;403;p38"/>
            <p:cNvSpPr/>
            <p:nvPr/>
          </p:nvSpPr>
          <p:spPr>
            <a:xfrm flipH="1">
              <a:off x="4522196" y="3194383"/>
              <a:ext cx="1203867" cy="1167385"/>
            </a:xfrm>
            <a:custGeom>
              <a:rect b="b" l="l" r="r" t="t"/>
              <a:pathLst>
                <a:path extrusionOk="0" h="20822" w="31954">
                  <a:moveTo>
                    <a:pt x="7355" y="0"/>
                  </a:moveTo>
                  <a:lnTo>
                    <a:pt x="31954" y="8796"/>
                  </a:lnTo>
                  <a:lnTo>
                    <a:pt x="31954" y="20822"/>
                  </a:lnTo>
                  <a:lnTo>
                    <a:pt x="0" y="8895"/>
                  </a:lnTo>
                  <a:close/>
                </a:path>
              </a:pathLst>
            </a:custGeom>
            <a:solidFill>
              <a:srgbClr val="0E9453"/>
            </a:solidFill>
            <a:ln>
              <a:noFill/>
            </a:ln>
          </p:spPr>
        </p:sp>
        <p:sp>
          <p:nvSpPr>
            <p:cNvPr id="404" name="Google Shape;404;p38"/>
            <p:cNvSpPr/>
            <p:nvPr/>
          </p:nvSpPr>
          <p:spPr>
            <a:xfrm>
              <a:off x="3844034" y="2401368"/>
              <a:ext cx="1356545" cy="6728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05" name="Google Shape;405;p38"/>
            <p:cNvSpPr/>
            <p:nvPr/>
          </p:nvSpPr>
          <p:spPr>
            <a:xfrm>
              <a:off x="3930892" y="2272397"/>
              <a:ext cx="1175304" cy="581421"/>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406" name="Google Shape;406;p38"/>
            <p:cNvSpPr/>
            <p:nvPr/>
          </p:nvSpPr>
          <p:spPr>
            <a:xfrm>
              <a:off x="4052837" y="2081437"/>
              <a:ext cx="931314" cy="460727"/>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07" name="Google Shape;407;p38"/>
            <p:cNvSpPr/>
            <p:nvPr/>
          </p:nvSpPr>
          <p:spPr>
            <a:xfrm>
              <a:off x="4233144" y="1787006"/>
              <a:ext cx="573183" cy="289305"/>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408" name="Google Shape;408;p38"/>
            <p:cNvSpPr/>
            <p:nvPr/>
          </p:nvSpPr>
          <p:spPr>
            <a:xfrm>
              <a:off x="3640743" y="2708179"/>
              <a:ext cx="881371" cy="854431"/>
            </a:xfrm>
            <a:custGeom>
              <a:rect b="b" l="l" r="r" t="t"/>
              <a:pathLst>
                <a:path extrusionOk="0" h="20822" w="31954">
                  <a:moveTo>
                    <a:pt x="7355" y="0"/>
                  </a:moveTo>
                  <a:lnTo>
                    <a:pt x="31954" y="8796"/>
                  </a:lnTo>
                  <a:lnTo>
                    <a:pt x="31954" y="20822"/>
                  </a:lnTo>
                  <a:lnTo>
                    <a:pt x="0" y="8895"/>
                  </a:lnTo>
                  <a:close/>
                </a:path>
              </a:pathLst>
            </a:custGeom>
            <a:solidFill>
              <a:srgbClr val="085631"/>
            </a:solidFill>
            <a:ln>
              <a:noFill/>
            </a:ln>
          </p:spPr>
        </p:sp>
        <p:sp>
          <p:nvSpPr>
            <p:cNvPr id="409" name="Google Shape;409;p38"/>
            <p:cNvSpPr/>
            <p:nvPr/>
          </p:nvSpPr>
          <p:spPr>
            <a:xfrm>
              <a:off x="3964720" y="2291507"/>
              <a:ext cx="555203" cy="453658"/>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410" name="Google Shape;410;p38"/>
            <p:cNvSpPr/>
            <p:nvPr/>
          </p:nvSpPr>
          <p:spPr>
            <a:xfrm flipH="1">
              <a:off x="4518736" y="2291507"/>
              <a:ext cx="555203" cy="453658"/>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411" name="Google Shape;411;p38"/>
            <p:cNvSpPr/>
            <p:nvPr/>
          </p:nvSpPr>
          <p:spPr>
            <a:xfrm>
              <a:off x="4084537" y="1922553"/>
              <a:ext cx="435387" cy="501365"/>
            </a:xfrm>
            <a:custGeom>
              <a:rect b="b" l="l" r="r" t="t"/>
              <a:pathLst>
                <a:path extrusionOk="0" h="14114" w="18238">
                  <a:moveTo>
                    <a:pt x="6262" y="0"/>
                  </a:moveTo>
                  <a:lnTo>
                    <a:pt x="18238" y="4324"/>
                  </a:lnTo>
                  <a:lnTo>
                    <a:pt x="18238" y="14114"/>
                  </a:lnTo>
                  <a:lnTo>
                    <a:pt x="0" y="7554"/>
                  </a:lnTo>
                  <a:close/>
                </a:path>
              </a:pathLst>
            </a:custGeom>
            <a:solidFill>
              <a:srgbClr val="085631"/>
            </a:solidFill>
            <a:ln>
              <a:noFill/>
            </a:ln>
          </p:spPr>
        </p:sp>
        <p:sp>
          <p:nvSpPr>
            <p:cNvPr id="412" name="Google Shape;412;p38"/>
            <p:cNvSpPr/>
            <p:nvPr/>
          </p:nvSpPr>
          <p:spPr>
            <a:xfrm flipH="1">
              <a:off x="4518735" y="1922553"/>
              <a:ext cx="435387" cy="501365"/>
            </a:xfrm>
            <a:custGeom>
              <a:rect b="b" l="l" r="r" t="t"/>
              <a:pathLst>
                <a:path extrusionOk="0" h="14114" w="18238">
                  <a:moveTo>
                    <a:pt x="6262" y="0"/>
                  </a:moveTo>
                  <a:lnTo>
                    <a:pt x="18238" y="4324"/>
                  </a:lnTo>
                  <a:lnTo>
                    <a:pt x="18238" y="14114"/>
                  </a:lnTo>
                  <a:lnTo>
                    <a:pt x="0" y="7554"/>
                  </a:lnTo>
                  <a:close/>
                </a:path>
              </a:pathLst>
            </a:custGeom>
            <a:solidFill>
              <a:srgbClr val="0B7140"/>
            </a:solidFill>
            <a:ln>
              <a:noFill/>
            </a:ln>
          </p:spPr>
        </p:sp>
        <p:sp>
          <p:nvSpPr>
            <p:cNvPr id="413" name="Google Shape;413;p38"/>
            <p:cNvSpPr/>
            <p:nvPr/>
          </p:nvSpPr>
          <p:spPr>
            <a:xfrm>
              <a:off x="4266040" y="1368287"/>
              <a:ext cx="253884" cy="593119"/>
            </a:xfrm>
            <a:custGeom>
              <a:rect b="b" l="l" r="r" t="t"/>
              <a:pathLst>
                <a:path extrusionOk="0" h="16697" w="10635">
                  <a:moveTo>
                    <a:pt x="10635" y="0"/>
                  </a:moveTo>
                  <a:lnTo>
                    <a:pt x="0" y="12722"/>
                  </a:lnTo>
                  <a:lnTo>
                    <a:pt x="10635" y="16697"/>
                  </a:lnTo>
                  <a:close/>
                </a:path>
              </a:pathLst>
            </a:custGeom>
            <a:solidFill>
              <a:srgbClr val="085631"/>
            </a:solidFill>
            <a:ln>
              <a:noFill/>
            </a:ln>
          </p:spPr>
        </p:sp>
        <p:sp>
          <p:nvSpPr>
            <p:cNvPr id="414" name="Google Shape;414;p38"/>
            <p:cNvSpPr/>
            <p:nvPr/>
          </p:nvSpPr>
          <p:spPr>
            <a:xfrm flipH="1">
              <a:off x="4518734" y="1368287"/>
              <a:ext cx="253884" cy="593119"/>
            </a:xfrm>
            <a:custGeom>
              <a:rect b="b" l="l" r="r" t="t"/>
              <a:pathLst>
                <a:path extrusionOk="0" h="16697" w="10635">
                  <a:moveTo>
                    <a:pt x="10635" y="0"/>
                  </a:moveTo>
                  <a:lnTo>
                    <a:pt x="0" y="12722"/>
                  </a:lnTo>
                  <a:lnTo>
                    <a:pt x="10635" y="16697"/>
                  </a:lnTo>
                  <a:close/>
                </a:path>
              </a:pathLst>
            </a:custGeom>
            <a:solidFill>
              <a:srgbClr val="0B7140"/>
            </a:solidFill>
            <a:ln>
              <a:noFill/>
            </a:ln>
          </p:spPr>
        </p:sp>
        <p:sp>
          <p:nvSpPr>
            <p:cNvPr id="415" name="Google Shape;415;p38"/>
            <p:cNvSpPr/>
            <p:nvPr/>
          </p:nvSpPr>
          <p:spPr>
            <a:xfrm>
              <a:off x="3877348" y="2290728"/>
              <a:ext cx="642683" cy="657851"/>
            </a:xfrm>
            <a:custGeom>
              <a:rect b="b" l="l" r="r" t="t"/>
              <a:pathLst>
                <a:path extrusionOk="0" h="46623" w="65016">
                  <a:moveTo>
                    <a:pt x="17858" y="0"/>
                  </a:moveTo>
                  <a:lnTo>
                    <a:pt x="0" y="22135"/>
                  </a:lnTo>
                  <a:lnTo>
                    <a:pt x="65016" y="46623"/>
                  </a:lnTo>
                  <a:lnTo>
                    <a:pt x="65016" y="17537"/>
                  </a:lnTo>
                  <a:close/>
                </a:path>
              </a:pathLst>
            </a:custGeom>
            <a:solidFill>
              <a:srgbClr val="085631"/>
            </a:solidFill>
            <a:ln>
              <a:noFill/>
            </a:ln>
          </p:spPr>
        </p:sp>
        <p:sp>
          <p:nvSpPr>
            <p:cNvPr id="416" name="Google Shape;416;p38"/>
            <p:cNvSpPr/>
            <p:nvPr/>
          </p:nvSpPr>
          <p:spPr>
            <a:xfrm flipH="1">
              <a:off x="4518572" y="2291772"/>
              <a:ext cx="642683" cy="657851"/>
            </a:xfrm>
            <a:custGeom>
              <a:rect b="b" l="l" r="r" t="t"/>
              <a:pathLst>
                <a:path extrusionOk="0" h="46623" w="65016">
                  <a:moveTo>
                    <a:pt x="17858" y="0"/>
                  </a:moveTo>
                  <a:lnTo>
                    <a:pt x="0" y="22135"/>
                  </a:lnTo>
                  <a:lnTo>
                    <a:pt x="65016" y="46623"/>
                  </a:lnTo>
                  <a:lnTo>
                    <a:pt x="65016" y="17537"/>
                  </a:lnTo>
                  <a:close/>
                </a:path>
              </a:pathLst>
            </a:custGeom>
            <a:solidFill>
              <a:srgbClr val="0B7743"/>
            </a:solidFill>
            <a:ln>
              <a:noFill/>
            </a:ln>
          </p:spPr>
        </p:sp>
        <p:sp>
          <p:nvSpPr>
            <p:cNvPr id="417" name="Google Shape;417;p38"/>
            <p:cNvSpPr/>
            <p:nvPr/>
          </p:nvSpPr>
          <p:spPr>
            <a:xfrm flipH="1">
              <a:off x="4522009" y="2708179"/>
              <a:ext cx="881371" cy="854431"/>
            </a:xfrm>
            <a:custGeom>
              <a:rect b="b" l="l" r="r" t="t"/>
              <a:pathLst>
                <a:path extrusionOk="0" h="20822" w="31954">
                  <a:moveTo>
                    <a:pt x="7355" y="0"/>
                  </a:moveTo>
                  <a:lnTo>
                    <a:pt x="31954" y="8796"/>
                  </a:lnTo>
                  <a:lnTo>
                    <a:pt x="31954" y="20822"/>
                  </a:lnTo>
                  <a:lnTo>
                    <a:pt x="0" y="8895"/>
                  </a:lnTo>
                  <a:close/>
                </a:path>
              </a:pathLst>
            </a:custGeom>
            <a:solidFill>
              <a:srgbClr val="0C8148"/>
            </a:solidFill>
            <a:ln>
              <a:noFill/>
            </a:ln>
          </p:spPr>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p:nvPr/>
        </p:nvSpPr>
        <p:spPr>
          <a:xfrm>
            <a:off x="4744275" y="3992375"/>
            <a:ext cx="838500" cy="101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39"/>
          <p:cNvPicPr preferRelativeResize="0"/>
          <p:nvPr/>
        </p:nvPicPr>
        <p:blipFill>
          <a:blip r:embed="rId3">
            <a:alphaModFix/>
          </a:blip>
          <a:stretch>
            <a:fillRect/>
          </a:stretch>
        </p:blipFill>
        <p:spPr>
          <a:xfrm>
            <a:off x="5149162" y="2492075"/>
            <a:ext cx="3801530" cy="2604825"/>
          </a:xfrm>
          <a:prstGeom prst="rect">
            <a:avLst/>
          </a:prstGeom>
          <a:noFill/>
          <a:ln>
            <a:noFill/>
          </a:ln>
        </p:spPr>
      </p:pic>
      <p:sp>
        <p:nvSpPr>
          <p:cNvPr id="424" name="Google Shape;424;p3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Model</a:t>
            </a:r>
            <a:r>
              <a:rPr lang="en" sz="4500"/>
              <a:t> Selection</a:t>
            </a:r>
            <a:endParaRPr sz="4500"/>
          </a:p>
        </p:txBody>
      </p:sp>
      <p:sp>
        <p:nvSpPr>
          <p:cNvPr id="425" name="Google Shape;425;p39"/>
          <p:cNvSpPr txBox="1"/>
          <p:nvPr>
            <p:ph idx="1" type="subTitle"/>
          </p:nvPr>
        </p:nvSpPr>
        <p:spPr>
          <a:xfrm>
            <a:off x="265500" y="2845200"/>
            <a:ext cx="4045200" cy="21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7 ML algorithms started with and the scoring based on training on </a:t>
            </a:r>
            <a:r>
              <a:rPr lang="en" sz="1700" u="sng"/>
              <a:t>Train set</a:t>
            </a:r>
            <a:r>
              <a:rPr lang="en" sz="1700"/>
              <a:t>.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Based on that, selected the top 3 models to further exploration.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200"/>
              <a:t>Using R-squared as the metrics as it determines how well the model fits the dependent variables.</a:t>
            </a:r>
            <a:endParaRPr sz="1200"/>
          </a:p>
        </p:txBody>
      </p:sp>
      <p:grpSp>
        <p:nvGrpSpPr>
          <p:cNvPr id="426" name="Google Shape;426;p39"/>
          <p:cNvGrpSpPr/>
          <p:nvPr/>
        </p:nvGrpSpPr>
        <p:grpSpPr>
          <a:xfrm>
            <a:off x="5027325" y="337150"/>
            <a:ext cx="4045200" cy="4361679"/>
            <a:chOff x="5027325" y="337150"/>
            <a:chExt cx="4045200" cy="4361679"/>
          </a:xfrm>
        </p:grpSpPr>
        <p:sp>
          <p:nvSpPr>
            <p:cNvPr id="427" name="Google Shape;427;p39"/>
            <p:cNvSpPr/>
            <p:nvPr/>
          </p:nvSpPr>
          <p:spPr>
            <a:xfrm>
              <a:off x="5930170" y="2705929"/>
              <a:ext cx="1480200" cy="199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39"/>
            <p:cNvGrpSpPr/>
            <p:nvPr/>
          </p:nvGrpSpPr>
          <p:grpSpPr>
            <a:xfrm>
              <a:off x="5027325" y="337150"/>
              <a:ext cx="4045200" cy="1859338"/>
              <a:chOff x="5027325" y="337150"/>
              <a:chExt cx="4045200" cy="1859338"/>
            </a:xfrm>
          </p:grpSpPr>
          <p:pic>
            <p:nvPicPr>
              <p:cNvPr id="429" name="Google Shape;429;p39"/>
              <p:cNvPicPr preferRelativeResize="0"/>
              <p:nvPr/>
            </p:nvPicPr>
            <p:blipFill rotWithShape="1">
              <a:blip r:embed="rId4">
                <a:alphaModFix/>
              </a:blip>
              <a:srcRect b="0" l="9485" r="0" t="0"/>
              <a:stretch/>
            </p:blipFill>
            <p:spPr>
              <a:xfrm>
                <a:off x="5731457" y="337150"/>
                <a:ext cx="2636919" cy="1345500"/>
              </a:xfrm>
              <a:prstGeom prst="rect">
                <a:avLst/>
              </a:prstGeom>
              <a:noFill/>
              <a:ln>
                <a:noFill/>
              </a:ln>
            </p:spPr>
          </p:pic>
          <p:sp>
            <p:nvSpPr>
              <p:cNvPr id="430" name="Google Shape;430;p39"/>
              <p:cNvSpPr txBox="1"/>
              <p:nvPr/>
            </p:nvSpPr>
            <p:spPr>
              <a:xfrm>
                <a:off x="5027325" y="1750388"/>
                <a:ext cx="40452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Average"/>
                    <a:ea typeface="Average"/>
                    <a:cs typeface="Average"/>
                    <a:sym typeface="Average"/>
                  </a:rPr>
                  <a:t>Based on the above accuracy scoring, selected top 3 models to next steps.</a:t>
                </a:r>
                <a:endParaRPr sz="800">
                  <a:latin typeface="Average"/>
                  <a:ea typeface="Average"/>
                  <a:cs typeface="Average"/>
                  <a:sym typeface="Average"/>
                </a:endParaRPr>
              </a:p>
            </p:txBody>
          </p:sp>
        </p:grpSp>
      </p:grpSp>
      <p:grpSp>
        <p:nvGrpSpPr>
          <p:cNvPr id="431" name="Google Shape;431;p39"/>
          <p:cNvGrpSpPr/>
          <p:nvPr/>
        </p:nvGrpSpPr>
        <p:grpSpPr>
          <a:xfrm>
            <a:off x="5027313" y="78775"/>
            <a:ext cx="4045200" cy="2604825"/>
            <a:chOff x="5027313" y="209525"/>
            <a:chExt cx="4045200" cy="2604825"/>
          </a:xfrm>
        </p:grpSpPr>
        <p:pic>
          <p:nvPicPr>
            <p:cNvPr id="432" name="Google Shape;432;p39"/>
            <p:cNvPicPr preferRelativeResize="0"/>
            <p:nvPr/>
          </p:nvPicPr>
          <p:blipFill rotWithShape="1">
            <a:blip r:embed="rId5">
              <a:alphaModFix/>
            </a:blip>
            <a:srcRect b="0" l="9909" r="0" t="5882"/>
            <a:stretch/>
          </p:blipFill>
          <p:spPr>
            <a:xfrm>
              <a:off x="5910025" y="209525"/>
              <a:ext cx="2356825" cy="2207500"/>
            </a:xfrm>
            <a:prstGeom prst="rect">
              <a:avLst/>
            </a:prstGeom>
            <a:noFill/>
            <a:ln>
              <a:noFill/>
            </a:ln>
          </p:spPr>
        </p:pic>
        <p:sp>
          <p:nvSpPr>
            <p:cNvPr id="433" name="Google Shape;433;p39"/>
            <p:cNvSpPr txBox="1"/>
            <p:nvPr/>
          </p:nvSpPr>
          <p:spPr>
            <a:xfrm>
              <a:off x="5027313" y="2368250"/>
              <a:ext cx="40452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Average"/>
                  <a:ea typeface="Average"/>
                  <a:cs typeface="Average"/>
                  <a:sym typeface="Average"/>
                </a:rPr>
                <a:t>7 ML Regression algorithms and the scoring to identify their accuracy.</a:t>
              </a:r>
              <a:endParaRPr sz="800">
                <a:latin typeface="Average"/>
                <a:ea typeface="Average"/>
                <a:cs typeface="Average"/>
                <a:sym typeface="Averag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 on Test Set</a:t>
            </a:r>
            <a:endParaRPr/>
          </a:p>
        </p:txBody>
      </p:sp>
      <p:sp>
        <p:nvSpPr>
          <p:cNvPr id="439" name="Google Shape;439;p40"/>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the selected 3 models and train with the test set to see the accuracy.</a:t>
            </a:r>
            <a:endParaRPr/>
          </a:p>
        </p:txBody>
      </p:sp>
      <p:pic>
        <p:nvPicPr>
          <p:cNvPr id="440" name="Google Shape;440;p40"/>
          <p:cNvPicPr preferRelativeResize="0"/>
          <p:nvPr/>
        </p:nvPicPr>
        <p:blipFill rotWithShape="1">
          <a:blip r:embed="rId3">
            <a:alphaModFix/>
          </a:blip>
          <a:srcRect b="0" l="6855" r="0" t="0"/>
          <a:stretch/>
        </p:blipFill>
        <p:spPr>
          <a:xfrm>
            <a:off x="4846475" y="1612050"/>
            <a:ext cx="4045200" cy="1179660"/>
          </a:xfrm>
          <a:prstGeom prst="rect">
            <a:avLst/>
          </a:prstGeom>
          <a:noFill/>
          <a:ln>
            <a:noFill/>
          </a:ln>
        </p:spPr>
      </p:pic>
      <p:grpSp>
        <p:nvGrpSpPr>
          <p:cNvPr id="441" name="Google Shape;441;p40"/>
          <p:cNvGrpSpPr/>
          <p:nvPr/>
        </p:nvGrpSpPr>
        <p:grpSpPr>
          <a:xfrm>
            <a:off x="4947650" y="1902425"/>
            <a:ext cx="4045200" cy="1880275"/>
            <a:chOff x="4947650" y="1902425"/>
            <a:chExt cx="4045200" cy="1880275"/>
          </a:xfrm>
        </p:grpSpPr>
        <p:sp>
          <p:nvSpPr>
            <p:cNvPr id="442" name="Google Shape;442;p40"/>
            <p:cNvSpPr txBox="1"/>
            <p:nvPr/>
          </p:nvSpPr>
          <p:spPr>
            <a:xfrm>
              <a:off x="4947650" y="2997600"/>
              <a:ext cx="40452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rage"/>
                  <a:ea typeface="Average"/>
                  <a:cs typeface="Average"/>
                  <a:sym typeface="Average"/>
                </a:rPr>
                <a:t>As we can see, the scoring on Test set dropped drastically but </a:t>
              </a:r>
              <a:r>
                <a:rPr b="1" lang="en" sz="1300" u="sng">
                  <a:latin typeface="Average"/>
                  <a:ea typeface="Average"/>
                  <a:cs typeface="Average"/>
                  <a:sym typeface="Average"/>
                </a:rPr>
                <a:t>XGBoost </a:t>
              </a:r>
              <a:r>
                <a:rPr lang="en" sz="1300">
                  <a:latin typeface="Average"/>
                  <a:ea typeface="Average"/>
                  <a:cs typeface="Average"/>
                  <a:sym typeface="Average"/>
                </a:rPr>
                <a:t>and </a:t>
              </a:r>
              <a:r>
                <a:rPr b="1" lang="en" sz="1300" u="sng">
                  <a:latin typeface="Average"/>
                  <a:ea typeface="Average"/>
                  <a:cs typeface="Average"/>
                  <a:sym typeface="Average"/>
                </a:rPr>
                <a:t>Random Forest - Regression</a:t>
              </a:r>
              <a:r>
                <a:rPr lang="en" sz="1300">
                  <a:latin typeface="Average"/>
                  <a:ea typeface="Average"/>
                  <a:cs typeface="Average"/>
                  <a:sym typeface="Average"/>
                </a:rPr>
                <a:t> are still pretty high, above 80%. </a:t>
              </a:r>
              <a:endParaRPr sz="1300">
                <a:latin typeface="Average"/>
                <a:ea typeface="Average"/>
                <a:cs typeface="Average"/>
                <a:sym typeface="Average"/>
              </a:endParaRPr>
            </a:p>
          </p:txBody>
        </p:sp>
        <p:sp>
          <p:nvSpPr>
            <p:cNvPr id="443" name="Google Shape;443;p40"/>
            <p:cNvSpPr/>
            <p:nvPr/>
          </p:nvSpPr>
          <p:spPr>
            <a:xfrm>
              <a:off x="8148375" y="1902425"/>
              <a:ext cx="637200" cy="51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title"/>
          </p:nvPr>
        </p:nvSpPr>
        <p:spPr>
          <a:xfrm>
            <a:off x="311700" y="2588350"/>
            <a:ext cx="2993400" cy="20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Models </a:t>
            </a:r>
            <a:r>
              <a:rPr lang="en" sz="2800"/>
              <a:t>Performance </a:t>
            </a:r>
            <a:endParaRPr sz="2800"/>
          </a:p>
          <a:p>
            <a:pPr indent="0" lvl="0" marL="0" rtl="0" algn="l">
              <a:spcBef>
                <a:spcPts val="0"/>
              </a:spcBef>
              <a:spcAft>
                <a:spcPts val="0"/>
              </a:spcAft>
              <a:buNone/>
            </a:pPr>
            <a:r>
              <a:rPr lang="en" sz="2800"/>
              <a:t>on </a:t>
            </a:r>
            <a:r>
              <a:rPr lang="en" sz="2800"/>
              <a:t>prediction of </a:t>
            </a:r>
            <a:endParaRPr sz="2800"/>
          </a:p>
          <a:p>
            <a:pPr indent="0" lvl="0" marL="0" rtl="0" algn="l">
              <a:spcBef>
                <a:spcPts val="0"/>
              </a:spcBef>
              <a:spcAft>
                <a:spcPts val="0"/>
              </a:spcAft>
              <a:buNone/>
            </a:pPr>
            <a:r>
              <a:rPr lang="en" sz="2800"/>
              <a:t>used car price </a:t>
            </a:r>
            <a:endParaRPr sz="2800"/>
          </a:p>
          <a:p>
            <a:pPr indent="0" lvl="0" marL="0" rtl="0" algn="l">
              <a:spcBef>
                <a:spcPts val="0"/>
              </a:spcBef>
              <a:spcAft>
                <a:spcPts val="0"/>
              </a:spcAft>
              <a:buNone/>
            </a:pPr>
            <a:r>
              <a:rPr lang="en" sz="2800"/>
              <a:t>over </a:t>
            </a:r>
            <a:r>
              <a:rPr lang="en" sz="2800" u="sng"/>
              <a:t>Test set</a:t>
            </a:r>
            <a:endParaRPr sz="2800" u="sng"/>
          </a:p>
        </p:txBody>
      </p:sp>
      <p:sp>
        <p:nvSpPr>
          <p:cNvPr id="449" name="Google Shape;449;p41"/>
          <p:cNvSpPr txBox="1"/>
          <p:nvPr/>
        </p:nvSpPr>
        <p:spPr>
          <a:xfrm>
            <a:off x="5764325" y="2288959"/>
            <a:ext cx="1213200" cy="3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verage"/>
                <a:ea typeface="Average"/>
                <a:cs typeface="Average"/>
                <a:sym typeface="Average"/>
              </a:rPr>
              <a:t>XGBoost</a:t>
            </a:r>
            <a:endParaRPr sz="1000">
              <a:solidFill>
                <a:schemeClr val="dk1"/>
              </a:solidFill>
              <a:latin typeface="Average"/>
              <a:ea typeface="Average"/>
              <a:cs typeface="Average"/>
              <a:sym typeface="Average"/>
            </a:endParaRPr>
          </a:p>
        </p:txBody>
      </p:sp>
      <p:sp>
        <p:nvSpPr>
          <p:cNvPr id="450" name="Google Shape;450;p41"/>
          <p:cNvSpPr txBox="1"/>
          <p:nvPr/>
        </p:nvSpPr>
        <p:spPr>
          <a:xfrm>
            <a:off x="5382575" y="4803300"/>
            <a:ext cx="1976700" cy="2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verage"/>
                <a:ea typeface="Average"/>
                <a:cs typeface="Average"/>
                <a:sym typeface="Average"/>
              </a:rPr>
              <a:t>Random Forest (Regression)</a:t>
            </a:r>
            <a:endParaRPr sz="1000">
              <a:solidFill>
                <a:schemeClr val="dk1"/>
              </a:solidFill>
              <a:latin typeface="Average"/>
              <a:ea typeface="Average"/>
              <a:cs typeface="Average"/>
              <a:sym typeface="Average"/>
            </a:endParaRPr>
          </a:p>
        </p:txBody>
      </p:sp>
      <p:pic>
        <p:nvPicPr>
          <p:cNvPr id="451" name="Google Shape;451;p41"/>
          <p:cNvPicPr preferRelativeResize="0"/>
          <p:nvPr/>
        </p:nvPicPr>
        <p:blipFill>
          <a:blip r:embed="rId3">
            <a:alphaModFix/>
          </a:blip>
          <a:stretch>
            <a:fillRect/>
          </a:stretch>
        </p:blipFill>
        <p:spPr>
          <a:xfrm>
            <a:off x="3504908" y="90884"/>
            <a:ext cx="5386240" cy="2274275"/>
          </a:xfrm>
          <a:prstGeom prst="rect">
            <a:avLst/>
          </a:prstGeom>
          <a:noFill/>
          <a:ln>
            <a:noFill/>
          </a:ln>
        </p:spPr>
      </p:pic>
      <p:pic>
        <p:nvPicPr>
          <p:cNvPr id="452" name="Google Shape;452;p41"/>
          <p:cNvPicPr preferRelativeResize="0"/>
          <p:nvPr/>
        </p:nvPicPr>
        <p:blipFill>
          <a:blip r:embed="rId4">
            <a:alphaModFix/>
          </a:blip>
          <a:stretch>
            <a:fillRect/>
          </a:stretch>
        </p:blipFill>
        <p:spPr>
          <a:xfrm>
            <a:off x="3504900" y="2584900"/>
            <a:ext cx="5386248" cy="22742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Mission</a:t>
            </a:r>
            <a:endParaRPr sz="4400"/>
          </a:p>
        </p:txBody>
      </p:sp>
      <p:sp>
        <p:nvSpPr>
          <p:cNvPr id="72" name="Google Shape;72;p15"/>
          <p:cNvSpPr txBox="1"/>
          <p:nvPr>
            <p:ph idx="2" type="body"/>
          </p:nvPr>
        </p:nvSpPr>
        <p:spPr>
          <a:xfrm>
            <a:off x="4939500" y="1804350"/>
            <a:ext cx="3837000" cy="2094900"/>
          </a:xfrm>
          <a:prstGeom prst="rect">
            <a:avLst/>
          </a:prstGeom>
        </p:spPr>
        <p:txBody>
          <a:bodyPr anchorCtr="0" anchor="t" bIns="0" lIns="91425" spcFirstLastPara="1" rIns="91425" wrap="square" tIns="0">
            <a:noAutofit/>
          </a:bodyPr>
          <a:lstStyle/>
          <a:p>
            <a:pPr indent="-215900" lvl="0" marL="228600" rtl="0" algn="just">
              <a:lnSpc>
                <a:spcPct val="100000"/>
              </a:lnSpc>
              <a:spcBef>
                <a:spcPts val="0"/>
              </a:spcBef>
              <a:spcAft>
                <a:spcPts val="0"/>
              </a:spcAft>
              <a:buSzPts val="1600"/>
              <a:buChar char="●"/>
            </a:pPr>
            <a:r>
              <a:rPr lang="en" sz="1600"/>
              <a:t>Analysis and identify the factors that potentially influence the used cars price</a:t>
            </a:r>
            <a:endParaRPr sz="1600"/>
          </a:p>
          <a:p>
            <a:pPr indent="-114300" lvl="0" marL="228600" rtl="0" algn="just">
              <a:lnSpc>
                <a:spcPct val="100000"/>
              </a:lnSpc>
              <a:spcBef>
                <a:spcPts val="0"/>
              </a:spcBef>
              <a:spcAft>
                <a:spcPts val="0"/>
              </a:spcAft>
              <a:buNone/>
            </a:pPr>
            <a:r>
              <a:t/>
            </a:r>
            <a:endParaRPr sz="1600"/>
          </a:p>
          <a:p>
            <a:pPr indent="-215900" lvl="0" marL="228600" rtl="0" algn="just">
              <a:lnSpc>
                <a:spcPct val="100000"/>
              </a:lnSpc>
              <a:spcBef>
                <a:spcPts val="0"/>
              </a:spcBef>
              <a:spcAft>
                <a:spcPts val="0"/>
              </a:spcAft>
              <a:buSzPts val="1600"/>
              <a:buChar char="●"/>
            </a:pPr>
            <a:r>
              <a:rPr lang="en" sz="1600"/>
              <a:t>Build a prediction model which can automatically help new car-sellers better and efficiently suggesting suitable price to list their used cars at based on the features.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Cross Validation</a:t>
            </a:r>
            <a:endParaRPr/>
          </a:p>
        </p:txBody>
      </p:sp>
      <p:sp>
        <p:nvSpPr>
          <p:cNvPr id="458" name="Google Shape;458;p42"/>
          <p:cNvSpPr txBox="1"/>
          <p:nvPr>
            <p:ph idx="1" type="subTitle"/>
          </p:nvPr>
        </p:nvSpPr>
        <p:spPr>
          <a:xfrm>
            <a:off x="265500" y="2845200"/>
            <a:ext cx="4045200" cy="15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GridSearch CV ~</a:t>
            </a:r>
            <a:endParaRPr/>
          </a:p>
          <a:p>
            <a:pPr indent="0" lvl="0" marL="0" rtl="0" algn="l">
              <a:spcBef>
                <a:spcPts val="0"/>
              </a:spcBef>
              <a:spcAft>
                <a:spcPts val="0"/>
              </a:spcAft>
              <a:buNone/>
            </a:pPr>
            <a:r>
              <a:rPr lang="en" sz="1800"/>
              <a:t>This method gathers all the possible combinations of parameter values are evaluated and retained the best combination  </a:t>
            </a:r>
            <a:endParaRPr sz="1800"/>
          </a:p>
        </p:txBody>
      </p:sp>
      <p:pic>
        <p:nvPicPr>
          <p:cNvPr id="459" name="Google Shape;459;p42"/>
          <p:cNvPicPr preferRelativeResize="0"/>
          <p:nvPr/>
        </p:nvPicPr>
        <p:blipFill rotWithShape="1">
          <a:blip r:embed="rId3">
            <a:alphaModFix/>
          </a:blip>
          <a:srcRect b="0" l="5069" r="0" t="0"/>
          <a:stretch/>
        </p:blipFill>
        <p:spPr>
          <a:xfrm>
            <a:off x="4701350" y="1870975"/>
            <a:ext cx="4321825" cy="717925"/>
          </a:xfrm>
          <a:prstGeom prst="rect">
            <a:avLst/>
          </a:prstGeom>
          <a:noFill/>
          <a:ln>
            <a:noFill/>
          </a:ln>
        </p:spPr>
      </p:pic>
      <p:grpSp>
        <p:nvGrpSpPr>
          <p:cNvPr id="460" name="Google Shape;460;p42"/>
          <p:cNvGrpSpPr/>
          <p:nvPr/>
        </p:nvGrpSpPr>
        <p:grpSpPr>
          <a:xfrm>
            <a:off x="4731800" y="1870975"/>
            <a:ext cx="4260900" cy="2147825"/>
            <a:chOff x="4731800" y="1870975"/>
            <a:chExt cx="4260900" cy="2147825"/>
          </a:xfrm>
        </p:grpSpPr>
        <p:sp>
          <p:nvSpPr>
            <p:cNvPr id="461" name="Google Shape;461;p42"/>
            <p:cNvSpPr txBox="1"/>
            <p:nvPr/>
          </p:nvSpPr>
          <p:spPr>
            <a:xfrm>
              <a:off x="4731800" y="2997600"/>
              <a:ext cx="4260900" cy="1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highlight>
                    <a:srgbClr val="FFFFFF"/>
                  </a:highlight>
                  <a:latin typeface="Average"/>
                  <a:ea typeface="Average"/>
                  <a:cs typeface="Average"/>
                  <a:sym typeface="Average"/>
                </a:rPr>
                <a:t>Random Forest- Regression</a:t>
              </a:r>
              <a:r>
                <a:rPr lang="en" sz="1100">
                  <a:solidFill>
                    <a:schemeClr val="lt1"/>
                  </a:solidFill>
                  <a:highlight>
                    <a:srgbClr val="FFFFFF"/>
                  </a:highlight>
                  <a:latin typeface="Average"/>
                  <a:ea typeface="Average"/>
                  <a:cs typeface="Average"/>
                  <a:sym typeface="Average"/>
                </a:rPr>
                <a:t> dropped further on the CV yet </a:t>
              </a:r>
              <a:r>
                <a:rPr b="1" lang="en" sz="1100" u="sng">
                  <a:solidFill>
                    <a:schemeClr val="lt1"/>
                  </a:solidFill>
                  <a:highlight>
                    <a:srgbClr val="FFFFFF"/>
                  </a:highlight>
                  <a:latin typeface="Average"/>
                  <a:ea typeface="Average"/>
                  <a:cs typeface="Average"/>
                  <a:sym typeface="Average"/>
                </a:rPr>
                <a:t>XGBoost</a:t>
              </a:r>
              <a:r>
                <a:rPr lang="en" sz="1100">
                  <a:solidFill>
                    <a:schemeClr val="lt1"/>
                  </a:solidFill>
                  <a:highlight>
                    <a:srgbClr val="FFFFFF"/>
                  </a:highlight>
                  <a:latin typeface="Average"/>
                  <a:ea typeface="Average"/>
                  <a:cs typeface="Average"/>
                  <a:sym typeface="Average"/>
                </a:rPr>
                <a:t> actually improved. </a:t>
              </a:r>
              <a:endParaRPr sz="1100">
                <a:solidFill>
                  <a:schemeClr val="lt1"/>
                </a:solidFill>
                <a:highlight>
                  <a:srgbClr val="FFFFFF"/>
                </a:highlight>
                <a:latin typeface="Average"/>
                <a:ea typeface="Average"/>
                <a:cs typeface="Average"/>
                <a:sym typeface="Average"/>
              </a:endParaRPr>
            </a:p>
            <a:p>
              <a:pPr indent="0" lvl="0" marL="0" rtl="0" algn="l">
                <a:spcBef>
                  <a:spcPts val="0"/>
                </a:spcBef>
                <a:spcAft>
                  <a:spcPts val="0"/>
                </a:spcAft>
                <a:buNone/>
              </a:pPr>
              <a:r>
                <a:t/>
              </a:r>
              <a:endParaRPr sz="1100">
                <a:solidFill>
                  <a:schemeClr val="lt1"/>
                </a:solidFill>
                <a:highlight>
                  <a:srgbClr val="FFFFFF"/>
                </a:highlight>
                <a:latin typeface="Average"/>
                <a:ea typeface="Average"/>
                <a:cs typeface="Average"/>
                <a:sym typeface="Average"/>
              </a:endParaRPr>
            </a:p>
            <a:p>
              <a:pPr indent="0" lvl="0" marL="0" rtl="0" algn="l">
                <a:spcBef>
                  <a:spcPts val="0"/>
                </a:spcBef>
                <a:spcAft>
                  <a:spcPts val="0"/>
                </a:spcAft>
                <a:buNone/>
              </a:pPr>
              <a:r>
                <a:rPr lang="en" sz="1100">
                  <a:solidFill>
                    <a:schemeClr val="lt1"/>
                  </a:solidFill>
                  <a:highlight>
                    <a:srgbClr val="FFFFFF"/>
                  </a:highlight>
                  <a:latin typeface="Average"/>
                  <a:ea typeface="Average"/>
                  <a:cs typeface="Average"/>
                  <a:sym typeface="Average"/>
                </a:rPr>
                <a:t>With that, I decided to drop </a:t>
              </a:r>
              <a:r>
                <a:rPr b="1" lang="en" sz="1100">
                  <a:solidFill>
                    <a:schemeClr val="lt1"/>
                  </a:solidFill>
                  <a:highlight>
                    <a:srgbClr val="FFFFFF"/>
                  </a:highlight>
                  <a:latin typeface="Average"/>
                  <a:ea typeface="Average"/>
                  <a:cs typeface="Average"/>
                  <a:sym typeface="Average"/>
                </a:rPr>
                <a:t>Random Forest- Regression</a:t>
              </a:r>
              <a:r>
                <a:rPr lang="en" sz="1100">
                  <a:solidFill>
                    <a:schemeClr val="lt1"/>
                  </a:solidFill>
                  <a:highlight>
                    <a:srgbClr val="FFFFFF"/>
                  </a:highlight>
                  <a:latin typeface="Average"/>
                  <a:ea typeface="Average"/>
                  <a:cs typeface="Average"/>
                  <a:sym typeface="Average"/>
                </a:rPr>
                <a:t> from the process and focus on </a:t>
              </a:r>
              <a:r>
                <a:rPr b="1" lang="en" sz="1100">
                  <a:solidFill>
                    <a:schemeClr val="lt1"/>
                  </a:solidFill>
                  <a:highlight>
                    <a:srgbClr val="FFFFFF"/>
                  </a:highlight>
                  <a:latin typeface="Average"/>
                  <a:ea typeface="Average"/>
                  <a:cs typeface="Average"/>
                  <a:sym typeface="Average"/>
                </a:rPr>
                <a:t>XGBoost</a:t>
              </a:r>
              <a:r>
                <a:rPr lang="en" sz="1100">
                  <a:solidFill>
                    <a:schemeClr val="lt1"/>
                  </a:solidFill>
                  <a:highlight>
                    <a:srgbClr val="FFFFFF"/>
                  </a:highlight>
                  <a:latin typeface="Average"/>
                  <a:ea typeface="Average"/>
                  <a:cs typeface="Average"/>
                  <a:sym typeface="Average"/>
                </a:rPr>
                <a:t> on next steps.</a:t>
              </a:r>
              <a:endParaRPr sz="1100">
                <a:solidFill>
                  <a:schemeClr val="lt1"/>
                </a:solidFill>
                <a:latin typeface="Average"/>
                <a:ea typeface="Average"/>
                <a:cs typeface="Average"/>
                <a:sym typeface="Average"/>
              </a:endParaRPr>
            </a:p>
          </p:txBody>
        </p:sp>
        <p:sp>
          <p:nvSpPr>
            <p:cNvPr id="462" name="Google Shape;462;p42"/>
            <p:cNvSpPr/>
            <p:nvPr/>
          </p:nvSpPr>
          <p:spPr>
            <a:xfrm>
              <a:off x="7908675" y="1870975"/>
              <a:ext cx="1044300" cy="67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3"/>
          <p:cNvSpPr txBox="1"/>
          <p:nvPr/>
        </p:nvSpPr>
        <p:spPr>
          <a:xfrm>
            <a:off x="5105100" y="1233513"/>
            <a:ext cx="4038900" cy="3703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200">
                <a:solidFill>
                  <a:schemeClr val="dk1"/>
                </a:solidFill>
                <a:latin typeface="Average"/>
                <a:ea typeface="Average"/>
                <a:cs typeface="Average"/>
                <a:sym typeface="Average"/>
              </a:rPr>
              <a:t>From the results, here are some insights on the top 5 features.</a:t>
            </a:r>
            <a:endParaRPr b="1" sz="1200">
              <a:solidFill>
                <a:schemeClr val="dk1"/>
              </a:solidFill>
              <a:latin typeface="Average"/>
              <a:ea typeface="Average"/>
              <a:cs typeface="Average"/>
              <a:sym typeface="Average"/>
            </a:endParaRPr>
          </a:p>
          <a:p>
            <a:pPr indent="0" lvl="0" marL="0" rtl="0" algn="ctr">
              <a:spcBef>
                <a:spcPts val="0"/>
              </a:spcBef>
              <a:spcAft>
                <a:spcPts val="0"/>
              </a:spcAft>
              <a:buNone/>
            </a:pPr>
            <a:r>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b="1" lang="en" sz="1000">
                <a:solidFill>
                  <a:schemeClr val="dk1"/>
                </a:solidFill>
                <a:latin typeface="Average"/>
                <a:ea typeface="Average"/>
                <a:cs typeface="Average"/>
                <a:sym typeface="Average"/>
              </a:rPr>
              <a:t>a) Horse_Power:</a:t>
            </a:r>
            <a:r>
              <a:rPr lang="en" sz="1000">
                <a:solidFill>
                  <a:schemeClr val="dk1"/>
                </a:solidFill>
                <a:latin typeface="Average"/>
                <a:ea typeface="Average"/>
                <a:cs typeface="Average"/>
                <a:sym typeface="Average"/>
              </a:rPr>
              <a:t>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lang="en" sz="1000">
                <a:solidFill>
                  <a:schemeClr val="dk1"/>
                </a:solidFill>
                <a:latin typeface="Average"/>
                <a:ea typeface="Average"/>
                <a:cs typeface="Average"/>
                <a:sym typeface="Average"/>
              </a:rPr>
              <a:t>The higher </a:t>
            </a:r>
            <a:r>
              <a:rPr lang="en" sz="1000">
                <a:solidFill>
                  <a:schemeClr val="dk1"/>
                </a:solidFill>
                <a:latin typeface="Average"/>
                <a:ea typeface="Average"/>
                <a:cs typeface="Average"/>
                <a:sym typeface="Average"/>
              </a:rPr>
              <a:t>horsepower</a:t>
            </a:r>
            <a:r>
              <a:rPr lang="en" sz="1000">
                <a:solidFill>
                  <a:schemeClr val="dk1"/>
                </a:solidFill>
                <a:latin typeface="Average"/>
                <a:ea typeface="Average"/>
                <a:cs typeface="Average"/>
                <a:sym typeface="Average"/>
              </a:rPr>
              <a:t> the better performance and speed it is for the car.</a:t>
            </a:r>
            <a:endParaRPr sz="1000">
              <a:solidFill>
                <a:schemeClr val="dk1"/>
              </a:solidFill>
              <a:latin typeface="Average"/>
              <a:ea typeface="Average"/>
              <a:cs typeface="Average"/>
              <a:sym typeface="Average"/>
            </a:endParaRPr>
          </a:p>
          <a:p>
            <a:pPr indent="0" lvl="0" marL="0" rtl="0" algn="l">
              <a:spcBef>
                <a:spcPts val="0"/>
              </a:spcBef>
              <a:spcAft>
                <a:spcPts val="0"/>
              </a:spcAft>
              <a:buNone/>
            </a:pPr>
            <a:r>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b="1" lang="en" sz="1000">
                <a:solidFill>
                  <a:schemeClr val="dk1"/>
                </a:solidFill>
                <a:latin typeface="Average"/>
                <a:ea typeface="Average"/>
                <a:cs typeface="Average"/>
                <a:sym typeface="Average"/>
              </a:rPr>
              <a:t>b) Car_Age:</a:t>
            </a:r>
            <a:r>
              <a:rPr lang="en" sz="1000">
                <a:solidFill>
                  <a:schemeClr val="dk1"/>
                </a:solidFill>
                <a:latin typeface="Average"/>
                <a:ea typeface="Average"/>
                <a:cs typeface="Average"/>
                <a:sym typeface="Average"/>
              </a:rPr>
              <a:t>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lang="en" sz="1000">
                <a:solidFill>
                  <a:schemeClr val="dk1"/>
                </a:solidFill>
                <a:latin typeface="Average"/>
                <a:ea typeface="Average"/>
                <a:cs typeface="Average"/>
                <a:sym typeface="Average"/>
              </a:rPr>
              <a:t>The newer the car, the lesser potential issues compare to older cars. It can be very importance to Buyers.</a:t>
            </a:r>
            <a:endParaRPr sz="1000">
              <a:solidFill>
                <a:schemeClr val="dk1"/>
              </a:solidFill>
              <a:latin typeface="Average"/>
              <a:ea typeface="Average"/>
              <a:cs typeface="Average"/>
              <a:sym typeface="Average"/>
            </a:endParaRPr>
          </a:p>
          <a:p>
            <a:pPr indent="0" lvl="0" marL="0" rtl="0" algn="l">
              <a:spcBef>
                <a:spcPts val="0"/>
              </a:spcBef>
              <a:spcAft>
                <a:spcPts val="0"/>
              </a:spcAft>
              <a:buNone/>
            </a:pPr>
            <a:r>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b="1" lang="en" sz="1000">
                <a:solidFill>
                  <a:schemeClr val="dk1"/>
                </a:solidFill>
                <a:latin typeface="Average"/>
                <a:ea typeface="Average"/>
                <a:cs typeface="Average"/>
                <a:sym typeface="Average"/>
              </a:rPr>
              <a:t>c) Automatic:</a:t>
            </a:r>
            <a:r>
              <a:rPr lang="en" sz="1000">
                <a:solidFill>
                  <a:schemeClr val="dk1"/>
                </a:solidFill>
                <a:latin typeface="Average"/>
                <a:ea typeface="Average"/>
                <a:cs typeface="Average"/>
                <a:sym typeface="Average"/>
              </a:rPr>
              <a:t>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lang="en" sz="1000">
                <a:solidFill>
                  <a:schemeClr val="dk1"/>
                </a:solidFill>
                <a:latin typeface="Average"/>
                <a:ea typeface="Average"/>
                <a:cs typeface="Average"/>
                <a:sym typeface="Average"/>
              </a:rPr>
              <a:t>Increasingly demands and popularity in market recent years and Automatic car allows driver to be more </a:t>
            </a:r>
            <a:r>
              <a:rPr lang="en" sz="1000">
                <a:solidFill>
                  <a:schemeClr val="dk1"/>
                </a:solidFill>
                <a:latin typeface="Average"/>
                <a:ea typeface="Average"/>
                <a:cs typeface="Average"/>
                <a:sym typeface="Average"/>
              </a:rPr>
              <a:t>comfortable</a:t>
            </a:r>
            <a:r>
              <a:rPr lang="en" sz="1000">
                <a:solidFill>
                  <a:schemeClr val="dk1"/>
                </a:solidFill>
                <a:latin typeface="Average"/>
                <a:ea typeface="Average"/>
                <a:cs typeface="Average"/>
                <a:sym typeface="Average"/>
              </a:rPr>
              <a:t> to control during the concentrated traffic in India.</a:t>
            </a:r>
            <a:endParaRPr sz="1000">
              <a:solidFill>
                <a:schemeClr val="dk1"/>
              </a:solidFill>
              <a:latin typeface="Average"/>
              <a:ea typeface="Average"/>
              <a:cs typeface="Average"/>
              <a:sym typeface="Average"/>
            </a:endParaRPr>
          </a:p>
          <a:p>
            <a:pPr indent="0" lvl="0" marL="0" rtl="0" algn="l">
              <a:spcBef>
                <a:spcPts val="0"/>
              </a:spcBef>
              <a:spcAft>
                <a:spcPts val="0"/>
              </a:spcAft>
              <a:buNone/>
            </a:pPr>
            <a:r>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b="1" lang="en" sz="1000">
                <a:solidFill>
                  <a:schemeClr val="dk1"/>
                </a:solidFill>
                <a:latin typeface="Average"/>
                <a:ea typeface="Average"/>
                <a:cs typeface="Average"/>
                <a:sym typeface="Average"/>
              </a:rPr>
              <a:t>d) Petrol:</a:t>
            </a:r>
            <a:r>
              <a:rPr lang="en" sz="1000">
                <a:solidFill>
                  <a:schemeClr val="dk1"/>
                </a:solidFill>
                <a:latin typeface="Average"/>
                <a:ea typeface="Average"/>
                <a:cs typeface="Average"/>
                <a:sym typeface="Average"/>
              </a:rPr>
              <a:t>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lang="en" sz="1000">
                <a:solidFill>
                  <a:schemeClr val="dk1"/>
                </a:solidFill>
                <a:latin typeface="Average"/>
                <a:ea typeface="Average"/>
                <a:cs typeface="Average"/>
                <a:sym typeface="Average"/>
              </a:rPr>
              <a:t>Petrol is the most easier and common fuel type majority in the world and relatively cheaper than other fuel type.</a:t>
            </a:r>
            <a:endParaRPr sz="1000">
              <a:solidFill>
                <a:schemeClr val="dk1"/>
              </a:solidFill>
              <a:latin typeface="Average"/>
              <a:ea typeface="Average"/>
              <a:cs typeface="Average"/>
              <a:sym typeface="Average"/>
            </a:endParaRPr>
          </a:p>
          <a:p>
            <a:pPr indent="0" lvl="0" marL="0" rtl="0" algn="l">
              <a:spcBef>
                <a:spcPts val="0"/>
              </a:spcBef>
              <a:spcAft>
                <a:spcPts val="0"/>
              </a:spcAft>
              <a:buNone/>
            </a:pPr>
            <a:r>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b="1" lang="en" sz="1000">
                <a:solidFill>
                  <a:schemeClr val="dk1"/>
                </a:solidFill>
                <a:latin typeface="Average"/>
                <a:ea typeface="Average"/>
                <a:cs typeface="Average"/>
                <a:sym typeface="Average"/>
              </a:rPr>
              <a:t>e) Brand:</a:t>
            </a:r>
            <a:r>
              <a:rPr lang="en" sz="1000">
                <a:solidFill>
                  <a:schemeClr val="dk1"/>
                </a:solidFill>
                <a:latin typeface="Average"/>
                <a:ea typeface="Average"/>
                <a:cs typeface="Average"/>
                <a:sym typeface="Average"/>
              </a:rPr>
              <a:t>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lang="en" sz="1000">
                <a:solidFill>
                  <a:schemeClr val="dk1"/>
                </a:solidFill>
                <a:latin typeface="Average"/>
                <a:ea typeface="Average"/>
                <a:cs typeface="Average"/>
                <a:sym typeface="Average"/>
              </a:rPr>
              <a:t>Car brand is developed over time depending on characteristics like product quality, performance, endorsements, and ownership satisfaction. </a:t>
            </a:r>
            <a:endParaRPr sz="1000">
              <a:solidFill>
                <a:schemeClr val="dk1"/>
              </a:solidFill>
              <a:latin typeface="Average"/>
              <a:ea typeface="Average"/>
              <a:cs typeface="Average"/>
              <a:sym typeface="Average"/>
            </a:endParaRPr>
          </a:p>
        </p:txBody>
      </p:sp>
      <p:sp>
        <p:nvSpPr>
          <p:cNvPr id="468" name="Google Shape;46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Feature Importance</a:t>
            </a:r>
            <a:endParaRPr/>
          </a:p>
        </p:txBody>
      </p:sp>
      <p:pic>
        <p:nvPicPr>
          <p:cNvPr id="469" name="Google Shape;469;p43"/>
          <p:cNvPicPr preferRelativeResize="0"/>
          <p:nvPr/>
        </p:nvPicPr>
        <p:blipFill>
          <a:blip r:embed="rId3">
            <a:alphaModFix/>
          </a:blip>
          <a:stretch>
            <a:fillRect/>
          </a:stretch>
        </p:blipFill>
        <p:spPr>
          <a:xfrm>
            <a:off x="99825" y="1664388"/>
            <a:ext cx="4930574" cy="284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4"/>
          <p:cNvSpPr txBox="1"/>
          <p:nvPr>
            <p:ph type="title"/>
          </p:nvPr>
        </p:nvSpPr>
        <p:spPr>
          <a:xfrm>
            <a:off x="311700" y="1255275"/>
            <a:ext cx="40509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t>80%</a:t>
            </a:r>
            <a:endParaRPr sz="9600"/>
          </a:p>
        </p:txBody>
      </p:sp>
      <p:pic>
        <p:nvPicPr>
          <p:cNvPr id="475" name="Google Shape;475;p44"/>
          <p:cNvPicPr preferRelativeResize="0"/>
          <p:nvPr/>
        </p:nvPicPr>
        <p:blipFill>
          <a:blip r:embed="rId3">
            <a:alphaModFix/>
          </a:blip>
          <a:stretch>
            <a:fillRect/>
          </a:stretch>
        </p:blipFill>
        <p:spPr>
          <a:xfrm>
            <a:off x="4444425" y="413763"/>
            <a:ext cx="4430725" cy="505925"/>
          </a:xfrm>
          <a:prstGeom prst="rect">
            <a:avLst/>
          </a:prstGeom>
          <a:noFill/>
          <a:ln>
            <a:noFill/>
          </a:ln>
        </p:spPr>
      </p:pic>
      <p:sp>
        <p:nvSpPr>
          <p:cNvPr id="476" name="Google Shape;476;p44"/>
          <p:cNvSpPr txBox="1"/>
          <p:nvPr>
            <p:ph idx="1" type="body"/>
          </p:nvPr>
        </p:nvSpPr>
        <p:spPr>
          <a:xfrm>
            <a:off x="4401500" y="3673025"/>
            <a:ext cx="45603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dk1"/>
                </a:solidFill>
              </a:rPr>
              <a:t>Despite the scoring dropped, </a:t>
            </a:r>
            <a:r>
              <a:rPr b="1" lang="en" u="sng">
                <a:solidFill>
                  <a:schemeClr val="dk1"/>
                </a:solidFill>
              </a:rPr>
              <a:t>XGBoost</a:t>
            </a:r>
            <a:r>
              <a:rPr lang="en">
                <a:solidFill>
                  <a:schemeClr val="dk1"/>
                </a:solidFill>
              </a:rPr>
              <a:t> is still the best model for this dataset as it get at least 80% above on the results on all the tests.</a:t>
            </a:r>
            <a:endParaRPr>
              <a:solidFill>
                <a:schemeClr val="dk1"/>
              </a:solidFill>
            </a:endParaRPr>
          </a:p>
        </p:txBody>
      </p:sp>
      <p:sp>
        <p:nvSpPr>
          <p:cNvPr id="477" name="Google Shape;477;p44"/>
          <p:cNvSpPr/>
          <p:nvPr/>
        </p:nvSpPr>
        <p:spPr>
          <a:xfrm>
            <a:off x="598250" y="1967825"/>
            <a:ext cx="516300" cy="637500"/>
          </a:xfrm>
          <a:prstGeom prst="upArrow">
            <a:avLst>
              <a:gd fmla="val 37594" name="adj1"/>
              <a:gd fmla="val 43443"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44"/>
          <p:cNvPicPr preferRelativeResize="0"/>
          <p:nvPr/>
        </p:nvPicPr>
        <p:blipFill>
          <a:blip r:embed="rId4">
            <a:alphaModFix/>
          </a:blip>
          <a:stretch>
            <a:fillRect/>
          </a:stretch>
        </p:blipFill>
        <p:spPr>
          <a:xfrm>
            <a:off x="4725438" y="1065974"/>
            <a:ext cx="3868700" cy="2441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84" name="Google Shape;484;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 Sellers will able to identify and determine the values of used car that brought down to their workshop by consumers with the help of this ML model.</a:t>
            </a:r>
            <a:endParaRPr/>
          </a:p>
          <a:p>
            <a:pPr indent="0" lvl="0" marL="0" rtl="0" algn="l">
              <a:spcBef>
                <a:spcPts val="1600"/>
              </a:spcBef>
              <a:spcAft>
                <a:spcPts val="1600"/>
              </a:spcAft>
              <a:buNone/>
            </a:pPr>
            <a:r>
              <a:rPr lang="en"/>
              <a:t>This will help to reduce their time on manual process and increase the efficiency on appraises.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txBox="1"/>
          <p:nvPr>
            <p:ph type="title"/>
          </p:nvPr>
        </p:nvSpPr>
        <p:spPr>
          <a:xfrm>
            <a:off x="311700" y="9347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 </a:t>
            </a:r>
            <a:r>
              <a:rPr lang="en" sz="6000">
                <a:latin typeface="Georgia"/>
                <a:ea typeface="Georgia"/>
                <a:cs typeface="Georgia"/>
                <a:sym typeface="Georgia"/>
              </a:rPr>
              <a:t>:)</a:t>
            </a:r>
            <a:endParaRPr sz="6000">
              <a:latin typeface="Georgia"/>
              <a:ea typeface="Georgia"/>
              <a:cs typeface="Georgia"/>
              <a:sym typeface="Georgia"/>
            </a:endParaRPr>
          </a:p>
        </p:txBody>
      </p:sp>
      <p:sp>
        <p:nvSpPr>
          <p:cNvPr id="490" name="Google Shape;490;p46"/>
          <p:cNvSpPr txBox="1"/>
          <p:nvPr>
            <p:ph idx="1" type="body"/>
          </p:nvPr>
        </p:nvSpPr>
        <p:spPr>
          <a:xfrm>
            <a:off x="311700" y="29079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Q &amp; A</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16"/>
          <p:cNvGrpSpPr/>
          <p:nvPr/>
        </p:nvGrpSpPr>
        <p:grpSpPr>
          <a:xfrm>
            <a:off x="0" y="1189989"/>
            <a:ext cx="7259250" cy="3217636"/>
            <a:chOff x="0" y="1189989"/>
            <a:chExt cx="7259250" cy="3217636"/>
          </a:xfrm>
        </p:grpSpPr>
        <p:sp>
          <p:nvSpPr>
            <p:cNvPr id="78" name="Google Shape;78;p16"/>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Understanding</a:t>
              </a:r>
              <a:endParaRPr>
                <a:solidFill>
                  <a:srgbClr val="FFFFFF"/>
                </a:solidFill>
                <a:latin typeface="Roboto"/>
                <a:ea typeface="Roboto"/>
                <a:cs typeface="Roboto"/>
                <a:sym typeface="Roboto"/>
              </a:endParaRPr>
            </a:p>
          </p:txBody>
        </p:sp>
        <p:sp>
          <p:nvSpPr>
            <p:cNvPr id="79" name="Google Shape;79;p16"/>
            <p:cNvSpPr txBox="1"/>
            <p:nvPr/>
          </p:nvSpPr>
          <p:spPr>
            <a:xfrm>
              <a:off x="295050" y="2057125"/>
              <a:ext cx="6964200" cy="2350500"/>
            </a:xfrm>
            <a:prstGeom prst="rect">
              <a:avLst/>
            </a:prstGeom>
            <a:noFill/>
            <a:ln>
              <a:noFill/>
            </a:ln>
          </p:spPr>
          <p:txBody>
            <a:bodyPr anchorCtr="0" anchor="t" bIns="91425" lIns="91425" spcFirstLastPara="1" rIns="91425" wrap="square" tIns="91425">
              <a:noAutofit/>
            </a:bodyPr>
            <a:lstStyle/>
            <a:p>
              <a:pPr indent="-215900" lvl="0" marL="1143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Understanding and exploring the Data</a:t>
              </a:r>
              <a:endParaRPr sz="1600">
                <a:solidFill>
                  <a:schemeClr val="dk1"/>
                </a:solidFill>
                <a:latin typeface="Average"/>
                <a:ea typeface="Average"/>
                <a:cs typeface="Average"/>
                <a:sym typeface="Average"/>
              </a:endParaRPr>
            </a:p>
            <a:p>
              <a:pPr indent="-215900" lvl="0" marL="1143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Basic explanation about the data ( summary, statistic and etc.)</a:t>
              </a:r>
              <a:endParaRPr sz="16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600">
                <a:latin typeface="Average"/>
                <a:ea typeface="Average"/>
                <a:cs typeface="Average"/>
                <a:sym typeface="Average"/>
              </a:endParaRPr>
            </a:p>
            <a:p>
              <a:pPr indent="0" lvl="0" marL="0" rtl="0" algn="l">
                <a:lnSpc>
                  <a:spcPct val="115000"/>
                </a:lnSpc>
                <a:spcBef>
                  <a:spcPts val="0"/>
                </a:spcBef>
                <a:spcAft>
                  <a:spcPts val="0"/>
                </a:spcAft>
                <a:buNone/>
              </a:pPr>
              <a:r>
                <a:t/>
              </a:r>
              <a:endParaRPr sz="1600">
                <a:latin typeface="Average"/>
                <a:ea typeface="Average"/>
                <a:cs typeface="Average"/>
                <a:sym typeface="Average"/>
              </a:endParaRPr>
            </a:p>
          </p:txBody>
        </p:sp>
      </p:grpSp>
      <p:sp>
        <p:nvSpPr>
          <p:cNvPr id="80" name="Google Shape;80;p16"/>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Cleaning</a:t>
            </a:r>
            <a:endParaRPr>
              <a:solidFill>
                <a:srgbClr val="666666"/>
              </a:solidFill>
              <a:latin typeface="Roboto"/>
              <a:ea typeface="Roboto"/>
              <a:cs typeface="Roboto"/>
              <a:sym typeface="Roboto"/>
            </a:endParaRPr>
          </a:p>
        </p:txBody>
      </p:sp>
      <p:sp>
        <p:nvSpPr>
          <p:cNvPr id="81" name="Google Shape;81;p16"/>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Visualization/ EDA</a:t>
            </a:r>
            <a:endParaRPr>
              <a:solidFill>
                <a:srgbClr val="666666"/>
              </a:solidFill>
              <a:latin typeface="Roboto"/>
              <a:ea typeface="Roboto"/>
              <a:cs typeface="Roboto"/>
              <a:sym typeface="Roboto"/>
            </a:endParaRPr>
          </a:p>
        </p:txBody>
      </p:sp>
      <p:sp>
        <p:nvSpPr>
          <p:cNvPr id="82" name="Google Shape;82;p16"/>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ML Model building</a:t>
            </a:r>
            <a:endParaRPr>
              <a:solidFill>
                <a:srgbClr val="666666"/>
              </a:solidFill>
              <a:latin typeface="Roboto"/>
              <a:ea typeface="Roboto"/>
              <a:cs typeface="Roboto"/>
              <a:sym typeface="Roboto"/>
            </a:endParaRPr>
          </a:p>
        </p:txBody>
      </p:sp>
      <p:sp>
        <p:nvSpPr>
          <p:cNvPr id="83" name="Google Shape;83;p16"/>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Pre-processing</a:t>
            </a:r>
            <a:endParaRPr>
              <a:solidFill>
                <a:srgbClr val="666666"/>
              </a:solidFill>
              <a:latin typeface="Roboto"/>
              <a:ea typeface="Roboto"/>
              <a:cs typeface="Roboto"/>
              <a:sym typeface="Roboto"/>
            </a:endParaRPr>
          </a:p>
        </p:txBody>
      </p:sp>
      <p:sp>
        <p:nvSpPr>
          <p:cNvPr id="84" name="Google Shape;84;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workflow for the solutions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7"/>
          <p:cNvGraphicFramePr/>
          <p:nvPr/>
        </p:nvGraphicFramePr>
        <p:xfrm>
          <a:off x="438912" y="1033272"/>
          <a:ext cx="3000000" cy="3000000"/>
        </p:xfrm>
        <a:graphic>
          <a:graphicData uri="http://schemas.openxmlformats.org/drawingml/2006/table">
            <a:tbl>
              <a:tblPr>
                <a:noFill/>
                <a:tableStyleId>{75B1A998-5579-4B64-AA4C-8FB665CD3691}</a:tableStyleId>
              </a:tblPr>
              <a:tblGrid>
                <a:gridCol w="1775200"/>
                <a:gridCol w="3913175"/>
                <a:gridCol w="2425275"/>
              </a:tblGrid>
              <a:tr h="331525">
                <a:tc>
                  <a:txBody>
                    <a:bodyPr/>
                    <a:lstStyle/>
                    <a:p>
                      <a:pPr indent="0" lvl="0" marL="91440" marR="0" rtl="0" algn="l">
                        <a:lnSpc>
                          <a:spcPct val="100000"/>
                        </a:lnSpc>
                        <a:spcBef>
                          <a:spcPts val="0"/>
                        </a:spcBef>
                        <a:spcAft>
                          <a:spcPts val="0"/>
                        </a:spcAft>
                        <a:buNone/>
                      </a:pPr>
                      <a:r>
                        <a:rPr b="1" lang="en" sz="1100">
                          <a:solidFill>
                            <a:schemeClr val="dk1"/>
                          </a:solidFill>
                          <a:latin typeface="Average"/>
                          <a:ea typeface="Average"/>
                          <a:cs typeface="Average"/>
                          <a:sym typeface="Average"/>
                        </a:rPr>
                        <a:t>Attribute</a:t>
                      </a:r>
                      <a:endParaRPr b="1" sz="1100">
                        <a:solidFill>
                          <a:schemeClr val="dk1"/>
                        </a:solidFill>
                        <a:latin typeface="Average"/>
                        <a:ea typeface="Average"/>
                        <a:cs typeface="Average"/>
                        <a:sym typeface="Average"/>
                      </a:endParaRPr>
                    </a:p>
                  </a:txBody>
                  <a:tcPr marT="91425"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E2F22"/>
                    </a:solidFill>
                  </a:tcPr>
                </a:tc>
                <a:tc gridSpan="2">
                  <a:txBody>
                    <a:bodyPr/>
                    <a:lstStyle/>
                    <a:p>
                      <a:pPr indent="0" lvl="0" marL="91440" marR="0" rtl="0" algn="ctr">
                        <a:lnSpc>
                          <a:spcPct val="100000"/>
                        </a:lnSpc>
                        <a:spcBef>
                          <a:spcPts val="0"/>
                        </a:spcBef>
                        <a:spcAft>
                          <a:spcPts val="0"/>
                        </a:spcAft>
                        <a:buNone/>
                      </a:pPr>
                      <a:r>
                        <a:rPr b="1" lang="en" sz="1100">
                          <a:solidFill>
                            <a:schemeClr val="dk1"/>
                          </a:solidFill>
                          <a:latin typeface="Average"/>
                          <a:ea typeface="Average"/>
                          <a:cs typeface="Average"/>
                          <a:sym typeface="Average"/>
                        </a:rPr>
                        <a:t>Description</a:t>
                      </a:r>
                      <a:endParaRPr b="1" sz="1100">
                        <a:solidFill>
                          <a:schemeClr val="dk1"/>
                        </a:solidFill>
                        <a:latin typeface="Average"/>
                        <a:ea typeface="Average"/>
                        <a:cs typeface="Average"/>
                        <a:sym typeface="Average"/>
                      </a:endParaRPr>
                    </a:p>
                  </a:txBody>
                  <a:tcPr marT="91425"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E2F22"/>
                    </a:solidFill>
                  </a:tcPr>
                </a:tc>
                <a:tc hMerge="1"/>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Name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brand and model of the car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1876 different types of model</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Location</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location in which the car is being sold or is available for purchase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11 cities</a:t>
                      </a:r>
                      <a:endParaRPr sz="1000">
                        <a:solidFill>
                          <a:schemeClr val="dk1"/>
                        </a:solidFill>
                        <a:latin typeface="Average"/>
                        <a:ea typeface="Average"/>
                        <a:cs typeface="Average"/>
                        <a:sym typeface="Average"/>
                      </a:endParaRPr>
                    </a:p>
                  </a:txBody>
                  <a:tcPr marT="0" marB="73150" marR="0" marL="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Year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year or edition of the model</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22 different years</a:t>
                      </a:r>
                      <a:endParaRPr sz="1000">
                        <a:solidFill>
                          <a:schemeClr val="dk1"/>
                        </a:solidFill>
                        <a:latin typeface="Average"/>
                        <a:ea typeface="Average"/>
                        <a:cs typeface="Average"/>
                        <a:sym typeface="Average"/>
                      </a:endParaRPr>
                    </a:p>
                  </a:txBody>
                  <a:tcPr marT="0" marB="73150" marR="0" marL="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Kilometers_Driven</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total kilometers driven in the car by the previous owner(s) in KM</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Fuel_Type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type of fuel used by the car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5 types of Fuel</a:t>
                      </a:r>
                      <a:endParaRPr sz="1000">
                        <a:solidFill>
                          <a:schemeClr val="dk1"/>
                        </a:solidFill>
                        <a:latin typeface="Average"/>
                        <a:ea typeface="Average"/>
                        <a:cs typeface="Average"/>
                        <a:sym typeface="Average"/>
                      </a:endParaRPr>
                    </a:p>
                  </a:txBody>
                  <a:tcPr marT="0" marB="73150" marR="0" marL="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Transmission</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type of transmission used by the car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2 categories</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Owner_Type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Whether the ownership is Firsthand, Second hand or other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4 categories</a:t>
                      </a:r>
                      <a:endParaRPr sz="1000">
                        <a:solidFill>
                          <a:schemeClr val="dk1"/>
                        </a:solidFill>
                        <a:latin typeface="Average"/>
                        <a:ea typeface="Average"/>
                        <a:cs typeface="Average"/>
                        <a:sym typeface="Average"/>
                      </a:endParaRPr>
                    </a:p>
                  </a:txBody>
                  <a:tcPr marT="0" marB="73150" marR="0" marL="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Mileage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standard mileage offered by the car company in kmpl or km/kg</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443 types of fuel consumption records</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Engine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displacement volume of the engine in cc</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147 different types of cc</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Power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maximum power of the engine in bhp</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373 different types of house power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Seats</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number of seats in the car</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Total </a:t>
                      </a:r>
                      <a:r>
                        <a:rPr lang="en" sz="1000">
                          <a:solidFill>
                            <a:schemeClr val="dk1"/>
                          </a:solidFill>
                          <a:latin typeface="Average"/>
                          <a:ea typeface="Average"/>
                          <a:cs typeface="Average"/>
                          <a:sym typeface="Average"/>
                        </a:rPr>
                        <a:t>8 categories excl NA &amp; Zero</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6975">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New_Price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Price of new model</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97700">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Price</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 sz="1000">
                          <a:solidFill>
                            <a:schemeClr val="dk1"/>
                          </a:solidFill>
                          <a:latin typeface="Average"/>
                          <a:ea typeface="Average"/>
                          <a:cs typeface="Average"/>
                          <a:sym typeface="Average"/>
                        </a:rPr>
                        <a:t>The price of the used car in INR Lakhs</a:t>
                      </a:r>
                      <a:endParaRPr sz="1000">
                        <a:solidFill>
                          <a:schemeClr val="dk1"/>
                        </a:solidFill>
                        <a:latin typeface="Average"/>
                        <a:ea typeface="Average"/>
                        <a:cs typeface="Average"/>
                        <a:sym typeface="Average"/>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t/>
                      </a:r>
                      <a:endParaRPr sz="1500">
                        <a:solidFill>
                          <a:schemeClr val="dk1"/>
                        </a:solidFill>
                      </a:endParaRPr>
                    </a:p>
                  </a:txBody>
                  <a:tcPr marT="0" marB="73150" marR="0" marL="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Context of the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18"/>
          <p:cNvGrpSpPr/>
          <p:nvPr/>
        </p:nvGrpSpPr>
        <p:grpSpPr>
          <a:xfrm>
            <a:off x="1304550" y="1344700"/>
            <a:ext cx="7344250" cy="523200"/>
            <a:chOff x="1304550" y="1344700"/>
            <a:chExt cx="7344250" cy="523200"/>
          </a:xfrm>
        </p:grpSpPr>
        <p:sp>
          <p:nvSpPr>
            <p:cNvPr id="96" name="Google Shape;96;p18"/>
            <p:cNvSpPr/>
            <p:nvPr/>
          </p:nvSpPr>
          <p:spPr>
            <a:xfrm>
              <a:off x="3025600" y="1344700"/>
              <a:ext cx="5623200" cy="5232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1304550" y="1373650"/>
              <a:ext cx="15687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Renamed columns</a:t>
              </a:r>
              <a:endParaRPr b="1">
                <a:solidFill>
                  <a:schemeClr val="dk1"/>
                </a:solidFill>
                <a:latin typeface="Average"/>
                <a:ea typeface="Average"/>
                <a:cs typeface="Average"/>
                <a:sym typeface="Average"/>
              </a:endParaRPr>
            </a:p>
          </p:txBody>
        </p:sp>
      </p:grpSp>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and Inputs </a:t>
            </a:r>
            <a:r>
              <a:rPr lang="en" sz="1400">
                <a:solidFill>
                  <a:schemeClr val="accent3"/>
                </a:solidFill>
                <a:latin typeface="Average"/>
                <a:ea typeface="Average"/>
                <a:cs typeface="Average"/>
                <a:sym typeface="Average"/>
              </a:rPr>
              <a:t>~Information and context of the data</a:t>
            </a:r>
            <a:endParaRPr/>
          </a:p>
        </p:txBody>
      </p:sp>
      <p:pic>
        <p:nvPicPr>
          <p:cNvPr id="99" name="Google Shape;99;p18"/>
          <p:cNvPicPr preferRelativeResize="0"/>
          <p:nvPr/>
        </p:nvPicPr>
        <p:blipFill rotWithShape="1">
          <a:blip r:embed="rId3">
            <a:alphaModFix/>
          </a:blip>
          <a:srcRect b="30591" l="0" r="0" t="5099"/>
          <a:stretch/>
        </p:blipFill>
        <p:spPr>
          <a:xfrm>
            <a:off x="697350" y="2312198"/>
            <a:ext cx="7951451" cy="855325"/>
          </a:xfrm>
          <a:prstGeom prst="rect">
            <a:avLst/>
          </a:prstGeom>
          <a:noFill/>
          <a:ln>
            <a:noFill/>
          </a:ln>
        </p:spPr>
      </p:pic>
      <p:pic>
        <p:nvPicPr>
          <p:cNvPr id="100" name="Google Shape;100;p18"/>
          <p:cNvPicPr preferRelativeResize="0"/>
          <p:nvPr/>
        </p:nvPicPr>
        <p:blipFill>
          <a:blip r:embed="rId4">
            <a:alphaModFix/>
          </a:blip>
          <a:stretch>
            <a:fillRect/>
          </a:stretch>
        </p:blipFill>
        <p:spPr>
          <a:xfrm>
            <a:off x="697350" y="3611950"/>
            <a:ext cx="7951451" cy="899408"/>
          </a:xfrm>
          <a:prstGeom prst="rect">
            <a:avLst/>
          </a:prstGeom>
          <a:noFill/>
          <a:ln>
            <a:noFill/>
          </a:ln>
        </p:spPr>
      </p:pic>
      <p:sp>
        <p:nvSpPr>
          <p:cNvPr id="101" name="Google Shape;101;p18"/>
          <p:cNvSpPr txBox="1"/>
          <p:nvPr/>
        </p:nvSpPr>
        <p:spPr>
          <a:xfrm>
            <a:off x="3681300" y="3104600"/>
            <a:ext cx="17814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verage"/>
                <a:ea typeface="Average"/>
                <a:cs typeface="Average"/>
                <a:sym typeface="Average"/>
              </a:rPr>
              <a:t>Top 2 rows</a:t>
            </a:r>
            <a:endParaRPr sz="900">
              <a:solidFill>
                <a:schemeClr val="dk1"/>
              </a:solidFill>
              <a:latin typeface="Average"/>
              <a:ea typeface="Average"/>
              <a:cs typeface="Average"/>
              <a:sym typeface="Average"/>
            </a:endParaRPr>
          </a:p>
        </p:txBody>
      </p:sp>
      <p:sp>
        <p:nvSpPr>
          <p:cNvPr id="102" name="Google Shape;102;p18"/>
          <p:cNvSpPr txBox="1"/>
          <p:nvPr/>
        </p:nvSpPr>
        <p:spPr>
          <a:xfrm>
            <a:off x="3681300" y="4444985"/>
            <a:ext cx="17814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verage"/>
                <a:ea typeface="Average"/>
                <a:cs typeface="Average"/>
                <a:sym typeface="Average"/>
              </a:rPr>
              <a:t>last</a:t>
            </a:r>
            <a:r>
              <a:rPr lang="en" sz="900">
                <a:solidFill>
                  <a:schemeClr val="dk1"/>
                </a:solidFill>
                <a:latin typeface="Average"/>
                <a:ea typeface="Average"/>
                <a:cs typeface="Average"/>
                <a:sym typeface="Average"/>
              </a:rPr>
              <a:t> 2 rows</a:t>
            </a:r>
            <a:endParaRPr sz="900">
              <a:solidFill>
                <a:schemeClr val="dk1"/>
              </a:solidFill>
              <a:latin typeface="Average"/>
              <a:ea typeface="Average"/>
              <a:cs typeface="Average"/>
              <a:sym typeface="Average"/>
            </a:endParaRPr>
          </a:p>
        </p:txBody>
      </p:sp>
      <p:grpSp>
        <p:nvGrpSpPr>
          <p:cNvPr id="103" name="Google Shape;103;p18"/>
          <p:cNvGrpSpPr/>
          <p:nvPr/>
        </p:nvGrpSpPr>
        <p:grpSpPr>
          <a:xfrm>
            <a:off x="3125925" y="1520770"/>
            <a:ext cx="5344349" cy="971730"/>
            <a:chOff x="3125925" y="1520770"/>
            <a:chExt cx="5344349" cy="971730"/>
          </a:xfrm>
        </p:grpSpPr>
        <p:sp>
          <p:nvSpPr>
            <p:cNvPr id="104" name="Google Shape;104;p18"/>
            <p:cNvSpPr/>
            <p:nvPr/>
          </p:nvSpPr>
          <p:spPr>
            <a:xfrm>
              <a:off x="3125925" y="2312199"/>
              <a:ext cx="896100" cy="180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923356" y="2309794"/>
              <a:ext cx="466800" cy="180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6421410" y="2312200"/>
              <a:ext cx="368100" cy="180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5291287" y="2312188"/>
              <a:ext cx="603600" cy="180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7251000" y="2312200"/>
              <a:ext cx="301800" cy="180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6846159" y="2312200"/>
              <a:ext cx="368100" cy="180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8"/>
            <p:cNvGrpSpPr/>
            <p:nvPr/>
          </p:nvGrpSpPr>
          <p:grpSpPr>
            <a:xfrm>
              <a:off x="4740625" y="1520770"/>
              <a:ext cx="3729649" cy="791430"/>
              <a:chOff x="4740625" y="1520770"/>
              <a:chExt cx="3729649" cy="791430"/>
            </a:xfrm>
          </p:grpSpPr>
          <p:pic>
            <p:nvPicPr>
              <p:cNvPr id="111" name="Google Shape;111;p18"/>
              <p:cNvPicPr preferRelativeResize="0"/>
              <p:nvPr/>
            </p:nvPicPr>
            <p:blipFill rotWithShape="1">
              <a:blip r:embed="rId5">
                <a:alphaModFix/>
              </a:blip>
              <a:srcRect b="40255" l="38724" r="14371" t="0"/>
              <a:stretch/>
            </p:blipFill>
            <p:spPr>
              <a:xfrm>
                <a:off x="4740625" y="1520770"/>
                <a:ext cx="3729649" cy="224700"/>
              </a:xfrm>
              <a:prstGeom prst="rect">
                <a:avLst/>
              </a:prstGeom>
              <a:noFill/>
              <a:ln>
                <a:noFill/>
              </a:ln>
            </p:spPr>
          </p:pic>
          <p:cxnSp>
            <p:nvCxnSpPr>
              <p:cNvPr id="112" name="Google Shape;112;p18"/>
              <p:cNvCxnSpPr>
                <a:stCxn id="107" idx="0"/>
              </p:cNvCxnSpPr>
              <p:nvPr/>
            </p:nvCxnSpPr>
            <p:spPr>
              <a:xfrm rot="10800000">
                <a:off x="5103787" y="1705588"/>
                <a:ext cx="489300" cy="606600"/>
              </a:xfrm>
              <a:prstGeom prst="straightConnector1">
                <a:avLst/>
              </a:prstGeom>
              <a:noFill/>
              <a:ln cap="flat" cmpd="sng" w="19050">
                <a:solidFill>
                  <a:srgbClr val="FF0000"/>
                </a:solidFill>
                <a:prstDash val="solid"/>
                <a:round/>
                <a:headEnd len="med" w="med" type="none"/>
                <a:tailEnd len="med" w="med" type="stealth"/>
              </a:ln>
            </p:spPr>
          </p:cxnSp>
          <p:cxnSp>
            <p:nvCxnSpPr>
              <p:cNvPr id="113" name="Google Shape;113;p18"/>
              <p:cNvCxnSpPr>
                <a:stCxn id="105" idx="0"/>
              </p:cNvCxnSpPr>
              <p:nvPr/>
            </p:nvCxnSpPr>
            <p:spPr>
              <a:xfrm rot="10800000">
                <a:off x="5933256" y="1698994"/>
                <a:ext cx="223500" cy="610800"/>
              </a:xfrm>
              <a:prstGeom prst="straightConnector1">
                <a:avLst/>
              </a:prstGeom>
              <a:noFill/>
              <a:ln cap="flat" cmpd="sng" w="19050">
                <a:solidFill>
                  <a:srgbClr val="FF0000"/>
                </a:solidFill>
                <a:prstDash val="solid"/>
                <a:round/>
                <a:headEnd len="med" w="med" type="none"/>
                <a:tailEnd len="med" w="med" type="stealth"/>
              </a:ln>
            </p:spPr>
          </p:cxnSp>
          <p:cxnSp>
            <p:nvCxnSpPr>
              <p:cNvPr id="114" name="Google Shape;114;p18"/>
              <p:cNvCxnSpPr>
                <a:stCxn id="106" idx="0"/>
              </p:cNvCxnSpPr>
              <p:nvPr/>
            </p:nvCxnSpPr>
            <p:spPr>
              <a:xfrm flipH="1" rot="10800000">
                <a:off x="6605460" y="1692400"/>
                <a:ext cx="144000" cy="619800"/>
              </a:xfrm>
              <a:prstGeom prst="straightConnector1">
                <a:avLst/>
              </a:prstGeom>
              <a:noFill/>
              <a:ln cap="flat" cmpd="sng" w="19050">
                <a:solidFill>
                  <a:srgbClr val="FF0000"/>
                </a:solidFill>
                <a:prstDash val="solid"/>
                <a:round/>
                <a:headEnd len="med" w="med" type="none"/>
                <a:tailEnd len="med" w="med" type="stealth"/>
              </a:ln>
            </p:spPr>
          </p:cxnSp>
          <p:cxnSp>
            <p:nvCxnSpPr>
              <p:cNvPr id="115" name="Google Shape;115;p18"/>
              <p:cNvCxnSpPr>
                <a:stCxn id="109" idx="0"/>
              </p:cNvCxnSpPr>
              <p:nvPr/>
            </p:nvCxnSpPr>
            <p:spPr>
              <a:xfrm flipH="1" rot="10800000">
                <a:off x="7030209" y="1699000"/>
                <a:ext cx="243600" cy="613200"/>
              </a:xfrm>
              <a:prstGeom prst="straightConnector1">
                <a:avLst/>
              </a:prstGeom>
              <a:noFill/>
              <a:ln cap="flat" cmpd="sng" w="19050">
                <a:solidFill>
                  <a:srgbClr val="FF0000"/>
                </a:solidFill>
                <a:prstDash val="solid"/>
                <a:round/>
                <a:headEnd len="med" w="med" type="none"/>
                <a:tailEnd len="med" w="med" type="stealth"/>
              </a:ln>
            </p:spPr>
          </p:cxnSp>
          <p:cxnSp>
            <p:nvCxnSpPr>
              <p:cNvPr id="116" name="Google Shape;116;p18"/>
              <p:cNvCxnSpPr>
                <a:stCxn id="108" idx="0"/>
              </p:cNvCxnSpPr>
              <p:nvPr/>
            </p:nvCxnSpPr>
            <p:spPr>
              <a:xfrm flipH="1" rot="10800000">
                <a:off x="7401900" y="1699000"/>
                <a:ext cx="695100" cy="613200"/>
              </a:xfrm>
              <a:prstGeom prst="straightConnector1">
                <a:avLst/>
              </a:prstGeom>
              <a:noFill/>
              <a:ln cap="flat" cmpd="sng" w="19050">
                <a:solidFill>
                  <a:srgbClr val="FF0000"/>
                </a:solidFill>
                <a:prstDash val="solid"/>
                <a:round/>
                <a:headEnd len="med" w="med" type="none"/>
                <a:tailEnd len="med" w="med" type="stealth"/>
              </a:ln>
            </p:spPr>
          </p:cxnSp>
        </p:grpSp>
        <p:grpSp>
          <p:nvGrpSpPr>
            <p:cNvPr id="117" name="Google Shape;117;p18"/>
            <p:cNvGrpSpPr/>
            <p:nvPr/>
          </p:nvGrpSpPr>
          <p:grpSpPr>
            <a:xfrm>
              <a:off x="3235500" y="1520775"/>
              <a:ext cx="676951" cy="791424"/>
              <a:chOff x="3235500" y="1520775"/>
              <a:chExt cx="676951" cy="791424"/>
            </a:xfrm>
          </p:grpSpPr>
          <p:pic>
            <p:nvPicPr>
              <p:cNvPr id="118" name="Google Shape;118;p18"/>
              <p:cNvPicPr preferRelativeResize="0"/>
              <p:nvPr/>
            </p:nvPicPr>
            <p:blipFill rotWithShape="1">
              <a:blip r:embed="rId5">
                <a:alphaModFix/>
              </a:blip>
              <a:srcRect b="40255" l="14767" r="76719" t="0"/>
              <a:stretch/>
            </p:blipFill>
            <p:spPr>
              <a:xfrm>
                <a:off x="3235500" y="1520775"/>
                <a:ext cx="676951" cy="224700"/>
              </a:xfrm>
              <a:prstGeom prst="rect">
                <a:avLst/>
              </a:prstGeom>
              <a:noFill/>
              <a:ln>
                <a:noFill/>
              </a:ln>
            </p:spPr>
          </p:pic>
          <p:cxnSp>
            <p:nvCxnSpPr>
              <p:cNvPr id="119" name="Google Shape;119;p18"/>
              <p:cNvCxnSpPr>
                <a:stCxn id="104" idx="0"/>
                <a:endCxn id="118" idx="2"/>
              </p:cNvCxnSpPr>
              <p:nvPr/>
            </p:nvCxnSpPr>
            <p:spPr>
              <a:xfrm rot="10800000">
                <a:off x="3573975" y="1745499"/>
                <a:ext cx="0" cy="566700"/>
              </a:xfrm>
              <a:prstGeom prst="straightConnector1">
                <a:avLst/>
              </a:prstGeom>
              <a:noFill/>
              <a:ln cap="flat" cmpd="sng" w="19050">
                <a:solidFill>
                  <a:srgbClr val="FF0000"/>
                </a:solidFill>
                <a:prstDash val="solid"/>
                <a:round/>
                <a:headEnd len="med" w="med" type="none"/>
                <a:tailEnd len="med" w="med" type="stealth"/>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and Inputs </a:t>
            </a:r>
            <a:r>
              <a:rPr lang="en" sz="1400">
                <a:solidFill>
                  <a:schemeClr val="accent3"/>
                </a:solidFill>
                <a:latin typeface="Average"/>
                <a:ea typeface="Average"/>
                <a:cs typeface="Average"/>
                <a:sym typeface="Average"/>
              </a:rPr>
              <a:t>~Information and context of the dataset</a:t>
            </a:r>
            <a:endParaRPr sz="1400">
              <a:solidFill>
                <a:schemeClr val="accent3"/>
              </a:solidFill>
              <a:latin typeface="Average"/>
              <a:ea typeface="Average"/>
              <a:cs typeface="Average"/>
              <a:sym typeface="Average"/>
            </a:endParaRPr>
          </a:p>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4747101" y="1387099"/>
            <a:ext cx="4085200" cy="3154325"/>
          </a:xfrm>
          <a:prstGeom prst="rect">
            <a:avLst/>
          </a:prstGeom>
          <a:noFill/>
          <a:ln>
            <a:noFill/>
          </a:ln>
        </p:spPr>
      </p:pic>
      <p:sp>
        <p:nvSpPr>
          <p:cNvPr id="126" name="Google Shape;126;p19"/>
          <p:cNvSpPr/>
          <p:nvPr/>
        </p:nvSpPr>
        <p:spPr>
          <a:xfrm>
            <a:off x="8082182" y="3354246"/>
            <a:ext cx="677400" cy="49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8082127" y="4014775"/>
            <a:ext cx="677400" cy="176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9"/>
          <p:cNvGrpSpPr/>
          <p:nvPr/>
        </p:nvGrpSpPr>
        <p:grpSpPr>
          <a:xfrm>
            <a:off x="1947265" y="1995562"/>
            <a:ext cx="1854000" cy="1854000"/>
            <a:chOff x="4303290" y="1676962"/>
            <a:chExt cx="1854000" cy="1854000"/>
          </a:xfrm>
        </p:grpSpPr>
        <p:sp>
          <p:nvSpPr>
            <p:cNvPr id="129" name="Google Shape;129;p19"/>
            <p:cNvSpPr/>
            <p:nvPr/>
          </p:nvSpPr>
          <p:spPr>
            <a:xfrm>
              <a:off x="4303290" y="1676962"/>
              <a:ext cx="1854000" cy="1854000"/>
            </a:xfrm>
            <a:prstGeom prst="ellipse">
              <a:avLst/>
            </a:prstGeom>
            <a:solidFill>
              <a:srgbClr val="0E9453"/>
            </a:solidFill>
            <a:ln cap="flat" cmpd="sng" w="28575">
              <a:solidFill>
                <a:srgbClr val="65F0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4884251" y="2384952"/>
              <a:ext cx="1075200" cy="52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a:ea typeface="Roboto"/>
                  <a:cs typeface="Roboto"/>
                  <a:sym typeface="Roboto"/>
                </a:rPr>
                <a:t>No Duplicated data/values</a:t>
              </a:r>
              <a:endParaRPr sz="1100">
                <a:solidFill>
                  <a:srgbClr val="FFFFFF"/>
                </a:solidFill>
                <a:latin typeface="Roboto"/>
                <a:ea typeface="Roboto"/>
                <a:cs typeface="Roboto"/>
                <a:sym typeface="Roboto"/>
              </a:endParaRPr>
            </a:p>
          </p:txBody>
        </p:sp>
      </p:grpSp>
      <p:grpSp>
        <p:nvGrpSpPr>
          <p:cNvPr id="131" name="Google Shape;131;p19"/>
          <p:cNvGrpSpPr/>
          <p:nvPr/>
        </p:nvGrpSpPr>
        <p:grpSpPr>
          <a:xfrm>
            <a:off x="630687" y="1995562"/>
            <a:ext cx="1854000" cy="1854000"/>
            <a:chOff x="2986712" y="1676962"/>
            <a:chExt cx="1854000" cy="1854000"/>
          </a:xfrm>
        </p:grpSpPr>
        <p:sp>
          <p:nvSpPr>
            <p:cNvPr id="132" name="Google Shape;132;p19"/>
            <p:cNvSpPr/>
            <p:nvPr/>
          </p:nvSpPr>
          <p:spPr>
            <a:xfrm>
              <a:off x="2986712" y="1676962"/>
              <a:ext cx="1854000" cy="1854000"/>
            </a:xfrm>
            <a:prstGeom prst="ellipse">
              <a:avLst/>
            </a:prstGeom>
            <a:solidFill>
              <a:srgbClr val="0B7743"/>
            </a:solidFill>
            <a:ln cap="flat" cmpd="sng" w="28575">
              <a:solidFill>
                <a:srgbClr val="65F0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3134205" y="2455625"/>
              <a:ext cx="1518000" cy="521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FFFFFF"/>
                  </a:solidFill>
                  <a:latin typeface="Roboto"/>
                  <a:ea typeface="Roboto"/>
                  <a:cs typeface="Roboto"/>
                  <a:sym typeface="Roboto"/>
                </a:rPr>
                <a:t>Shape of Dataset</a:t>
              </a:r>
              <a:endParaRPr b="1" sz="11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1100">
                  <a:solidFill>
                    <a:srgbClr val="FFFFFF"/>
                  </a:solidFill>
                  <a:latin typeface="Roboto"/>
                  <a:ea typeface="Roboto"/>
                  <a:cs typeface="Roboto"/>
                  <a:sym typeface="Roboto"/>
                </a:rPr>
                <a:t>Rows = 6019</a:t>
              </a:r>
              <a:endParaRPr sz="11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1100">
                  <a:solidFill>
                    <a:srgbClr val="FFFFFF"/>
                  </a:solidFill>
                  <a:latin typeface="Roboto"/>
                  <a:ea typeface="Roboto"/>
                  <a:cs typeface="Roboto"/>
                  <a:sym typeface="Roboto"/>
                </a:rPr>
                <a:t>Columns = 13</a:t>
              </a:r>
              <a:endParaRPr sz="1100">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Missing Value</a:t>
            </a:r>
            <a:endParaRPr/>
          </a:p>
        </p:txBody>
      </p:sp>
      <p:pic>
        <p:nvPicPr>
          <p:cNvPr id="139" name="Google Shape;139;p20"/>
          <p:cNvPicPr preferRelativeResize="0"/>
          <p:nvPr/>
        </p:nvPicPr>
        <p:blipFill>
          <a:blip r:embed="rId3">
            <a:alphaModFix/>
          </a:blip>
          <a:stretch>
            <a:fillRect/>
          </a:stretch>
        </p:blipFill>
        <p:spPr>
          <a:xfrm>
            <a:off x="5345386" y="915850"/>
            <a:ext cx="3275789" cy="3391875"/>
          </a:xfrm>
          <a:prstGeom prst="rect">
            <a:avLst/>
          </a:prstGeom>
          <a:noFill/>
          <a:ln>
            <a:noFill/>
          </a:ln>
        </p:spPr>
      </p:pic>
      <p:sp>
        <p:nvSpPr>
          <p:cNvPr id="140" name="Google Shape;140;p20"/>
          <p:cNvSpPr/>
          <p:nvPr/>
        </p:nvSpPr>
        <p:spPr>
          <a:xfrm>
            <a:off x="5262975" y="2613738"/>
            <a:ext cx="3276000" cy="1187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Understanding</a:t>
            </a:r>
            <a:endParaRPr>
              <a:solidFill>
                <a:srgbClr val="666666"/>
              </a:solidFill>
              <a:latin typeface="Roboto"/>
              <a:ea typeface="Roboto"/>
              <a:cs typeface="Roboto"/>
              <a:sym typeface="Roboto"/>
            </a:endParaRPr>
          </a:p>
        </p:txBody>
      </p:sp>
      <p:grpSp>
        <p:nvGrpSpPr>
          <p:cNvPr id="146" name="Google Shape;146;p21"/>
          <p:cNvGrpSpPr/>
          <p:nvPr/>
        </p:nvGrpSpPr>
        <p:grpSpPr>
          <a:xfrm>
            <a:off x="1838325" y="1189775"/>
            <a:ext cx="6026225" cy="3217850"/>
            <a:chOff x="1838325" y="1189775"/>
            <a:chExt cx="6026225" cy="3217850"/>
          </a:xfrm>
        </p:grpSpPr>
        <p:sp>
          <p:nvSpPr>
            <p:cNvPr id="147" name="Google Shape;147;p21"/>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Cleaning</a:t>
              </a:r>
              <a:endParaRPr>
                <a:solidFill>
                  <a:srgbClr val="FFFFFF"/>
                </a:solidFill>
                <a:latin typeface="Roboto"/>
                <a:ea typeface="Roboto"/>
                <a:cs typeface="Roboto"/>
                <a:sym typeface="Roboto"/>
              </a:endParaRPr>
            </a:p>
          </p:txBody>
        </p:sp>
        <p:sp>
          <p:nvSpPr>
            <p:cNvPr id="148" name="Google Shape;148;p21"/>
            <p:cNvSpPr txBox="1"/>
            <p:nvPr/>
          </p:nvSpPr>
          <p:spPr>
            <a:xfrm>
              <a:off x="2017250" y="2057125"/>
              <a:ext cx="5847300" cy="23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Removes duplicate and irrelevant data</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Fix corrupted and structural data</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Filter unwanted outliers and utilize useful data</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Handling missing Value</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Handling Outlier</a:t>
              </a:r>
              <a:endParaRPr sz="1600">
                <a:solidFill>
                  <a:schemeClr val="dk1"/>
                </a:solidFill>
                <a:latin typeface="Average"/>
                <a:ea typeface="Average"/>
                <a:cs typeface="Average"/>
                <a:sym typeface="Average"/>
              </a:endParaRPr>
            </a:p>
          </p:txBody>
        </p:sp>
      </p:grpSp>
      <p:sp>
        <p:nvSpPr>
          <p:cNvPr id="149" name="Google Shape;149;p21"/>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Visualization/ EDA</a:t>
            </a:r>
            <a:endParaRPr>
              <a:solidFill>
                <a:srgbClr val="666666"/>
              </a:solidFill>
              <a:latin typeface="Roboto"/>
              <a:ea typeface="Roboto"/>
              <a:cs typeface="Roboto"/>
              <a:sym typeface="Roboto"/>
            </a:endParaRPr>
          </a:p>
        </p:txBody>
      </p:sp>
      <p:sp>
        <p:nvSpPr>
          <p:cNvPr id="150" name="Google Shape;150;p21"/>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ML Model building</a:t>
            </a:r>
            <a:endParaRPr>
              <a:solidFill>
                <a:srgbClr val="666666"/>
              </a:solidFill>
              <a:latin typeface="Roboto"/>
              <a:ea typeface="Roboto"/>
              <a:cs typeface="Roboto"/>
              <a:sym typeface="Roboto"/>
            </a:endParaRPr>
          </a:p>
        </p:txBody>
      </p:sp>
      <p:sp>
        <p:nvSpPr>
          <p:cNvPr id="151" name="Google Shape;151;p21"/>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Data Pre-processing</a:t>
            </a:r>
            <a:endParaRPr>
              <a:solidFill>
                <a:srgbClr val="666666"/>
              </a:solidFill>
              <a:latin typeface="Roboto"/>
              <a:ea typeface="Roboto"/>
              <a:cs typeface="Roboto"/>
              <a:sym typeface="Roboto"/>
            </a:endParaRPr>
          </a:p>
        </p:txBody>
      </p:sp>
      <p:sp>
        <p:nvSpPr>
          <p:cNvPr id="152" name="Google Shape;152;p2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workflow for the solutions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