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j1ClX6CI9qkTQBYVivZ6Hd/sLp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50">
                <a:solidFill>
                  <a:schemeClr val="dk1"/>
                </a:solidFill>
                <a:highlight>
                  <a:srgbClr val="FFFFFF"/>
                </a:highlight>
              </a:rPr>
              <a:t>** Without the proper closing tag, it could caused an issue such as our query may grab all the attributes(lines) from the opening tag until the end of the available closing tag. These could mean many to thousand attributes compiled as One based on the open and closing tags</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0"/>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10"/>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10"/>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10"/>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10"/>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9"/>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9"/>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9"/>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6" name="Google Shape;5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1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1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cxnSp>
        <p:nvCxnSpPr>
          <p:cNvPr id="22" name="Google Shape;22;p12"/>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12"/>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2"/>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cxnSp>
        <p:nvCxnSpPr>
          <p:cNvPr id="30" name="Google Shape;30;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31" name="Google Shape;31;p14"/>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2" name="Google Shape;3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15"/>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 name="Google Shape;35;p15"/>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36" name="Google Shape;36;p15"/>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15"/>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38" name="Google Shape;38;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9" name="Google Shape;3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cxnSp>
        <p:nvCxnSpPr>
          <p:cNvPr id="41" name="Google Shape;41;p1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42" name="Google Shape;42;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 name="Google Shape;43;p16"/>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4" name="Google Shape;44;p16"/>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5" name="Google Shape;4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17"/>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8" name="Google Shape;4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8"/>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000"/>
              <a:buNone/>
            </a:pPr>
            <a:r>
              <a:rPr lang="en"/>
              <a:t>Data Engineering </a:t>
            </a:r>
            <a:endParaRPr/>
          </a:p>
          <a:p>
            <a:pPr indent="0" lvl="0" marL="0" rtl="0" algn="ctr">
              <a:lnSpc>
                <a:spcPct val="100000"/>
              </a:lnSpc>
              <a:spcBef>
                <a:spcPts val="0"/>
              </a:spcBef>
              <a:spcAft>
                <a:spcPts val="0"/>
              </a:spcAft>
              <a:buSzPts val="4000"/>
              <a:buNone/>
            </a:pPr>
            <a:r>
              <a:rPr lang="en"/>
              <a:t>-Final Project-</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p>
            <a:pPr indent="0" lvl="0" marL="0" rtl="0" algn="ctr">
              <a:lnSpc>
                <a:spcPct val="130000"/>
              </a:lnSpc>
              <a:spcBef>
                <a:spcPts val="0"/>
              </a:spcBef>
              <a:spcAft>
                <a:spcPts val="0"/>
              </a:spcAft>
              <a:buSzPts val="2400"/>
              <a:buNone/>
            </a:pPr>
            <a:r>
              <a:rPr lang="en"/>
              <a:t>Web Scraping - Beautiful Soup</a:t>
            </a:r>
            <a:endParaRPr/>
          </a:p>
          <a:p>
            <a:pPr indent="0" lvl="0" marL="0" rtl="0" algn="ctr">
              <a:lnSpc>
                <a:spcPct val="130000"/>
              </a:lnSpc>
              <a:spcBef>
                <a:spcPts val="0"/>
              </a:spcBef>
              <a:spcAft>
                <a:spcPts val="0"/>
              </a:spcAft>
              <a:buSzPts val="2400"/>
              <a:buNone/>
            </a:pPr>
            <a:r>
              <a:rPr lang="en" sz="1500">
                <a:solidFill>
                  <a:srgbClr val="999999"/>
                </a:solidFill>
              </a:rPr>
              <a:t>Presenting by Yvonne Gan</a:t>
            </a:r>
            <a:endParaRPr sz="15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The News Website</a:t>
            </a:r>
            <a:endParaRPr/>
          </a:p>
        </p:txBody>
      </p:sp>
      <p:sp>
        <p:nvSpPr>
          <p:cNvPr id="70" name="Google Shape;70;p2"/>
          <p:cNvSpPr txBox="1"/>
          <p:nvPr>
            <p:ph idx="1" type="body"/>
          </p:nvPr>
        </p:nvSpPr>
        <p:spPr>
          <a:xfrm>
            <a:off x="387900" y="2571750"/>
            <a:ext cx="8368200" cy="19971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800"/>
              <a:buNone/>
            </a:pPr>
            <a:r>
              <a:rPr lang="en" sz="1395"/>
              <a:t>Facts:</a:t>
            </a:r>
            <a:endParaRPr sz="1395"/>
          </a:p>
          <a:p>
            <a:pPr indent="-317182" lvl="0" marL="457200" rtl="0" algn="l">
              <a:lnSpc>
                <a:spcPct val="105000"/>
              </a:lnSpc>
              <a:spcBef>
                <a:spcPts val="0"/>
              </a:spcBef>
              <a:spcAft>
                <a:spcPts val="0"/>
              </a:spcAft>
              <a:buSzPts val="1395"/>
              <a:buChar char="●"/>
            </a:pPr>
            <a:r>
              <a:rPr lang="en" sz="1395"/>
              <a:t>News based in Singapore, currently owned by Singapore Press Holdings.</a:t>
            </a:r>
            <a:endParaRPr sz="1395"/>
          </a:p>
          <a:p>
            <a:pPr indent="-317182" lvl="0" marL="457200" rtl="0" algn="l">
              <a:lnSpc>
                <a:spcPct val="105000"/>
              </a:lnSpc>
              <a:spcBef>
                <a:spcPts val="0"/>
              </a:spcBef>
              <a:spcAft>
                <a:spcPts val="0"/>
              </a:spcAft>
              <a:buSzPts val="1395"/>
              <a:buChar char="●"/>
            </a:pPr>
            <a:r>
              <a:rPr lang="en" sz="1395"/>
              <a:t>First established was on 15 July 1845.</a:t>
            </a:r>
            <a:endParaRPr sz="1395"/>
          </a:p>
          <a:p>
            <a:pPr indent="0" lvl="0" marL="0" rtl="0" algn="l">
              <a:lnSpc>
                <a:spcPct val="105000"/>
              </a:lnSpc>
              <a:spcBef>
                <a:spcPts val="1200"/>
              </a:spcBef>
              <a:spcAft>
                <a:spcPts val="0"/>
              </a:spcAft>
              <a:buSzPts val="1800"/>
              <a:buNone/>
            </a:pPr>
            <a:r>
              <a:rPr lang="en" sz="1395"/>
              <a:t>Selection:</a:t>
            </a:r>
            <a:endParaRPr sz="1395"/>
          </a:p>
          <a:p>
            <a:pPr indent="-317182" lvl="0" marL="457200" rtl="0" algn="l">
              <a:lnSpc>
                <a:spcPct val="105000"/>
              </a:lnSpc>
              <a:spcBef>
                <a:spcPts val="0"/>
              </a:spcBef>
              <a:spcAft>
                <a:spcPts val="0"/>
              </a:spcAft>
              <a:buSzPts val="1395"/>
              <a:buChar char="●"/>
            </a:pPr>
            <a:r>
              <a:rPr lang="en" sz="1395"/>
              <a:t>Selected “The Straits Times - Global” as it has more available contents to explore without much limitations.</a:t>
            </a:r>
            <a:endParaRPr sz="1395"/>
          </a:p>
          <a:p>
            <a:pPr indent="-317182" lvl="0" marL="457200" rtl="0" algn="l">
              <a:lnSpc>
                <a:spcPct val="105000"/>
              </a:lnSpc>
              <a:spcBef>
                <a:spcPts val="0"/>
              </a:spcBef>
              <a:spcAft>
                <a:spcPts val="0"/>
              </a:spcAft>
              <a:buSzPts val="1395"/>
              <a:buChar char="●"/>
            </a:pPr>
            <a:r>
              <a:rPr lang="en" sz="1395"/>
              <a:t>The connection status is </a:t>
            </a:r>
            <a:r>
              <a:rPr b="1" lang="en" sz="1395" u="sng"/>
              <a:t>200</a:t>
            </a:r>
            <a:r>
              <a:rPr lang="en" sz="1395"/>
              <a:t>, this means it is successfully responses to the HTTP requests.</a:t>
            </a:r>
            <a:endParaRPr sz="1395"/>
          </a:p>
        </p:txBody>
      </p:sp>
      <p:pic>
        <p:nvPicPr>
          <p:cNvPr id="71" name="Google Shape;71;p2"/>
          <p:cNvPicPr preferRelativeResize="0"/>
          <p:nvPr/>
        </p:nvPicPr>
        <p:blipFill rotWithShape="1">
          <a:blip r:embed="rId3">
            <a:alphaModFix/>
          </a:blip>
          <a:srcRect b="0" l="0" r="0" t="0"/>
          <a:stretch/>
        </p:blipFill>
        <p:spPr>
          <a:xfrm>
            <a:off x="152400" y="1443350"/>
            <a:ext cx="8839199" cy="975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en"/>
              <a:t>Overview</a:t>
            </a:r>
            <a:endParaRPr/>
          </a:p>
        </p:txBody>
      </p:sp>
      <p:sp>
        <p:nvSpPr>
          <p:cNvPr id="77" name="Google Shape;77;p3"/>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200"/>
              <a:buNone/>
            </a:pPr>
            <a:r>
              <a:rPr lang="en"/>
              <a:t>On the top is an actual view of the news website. As we can see it starts with TOP STORIES then follow by TOP PICKS structure.</a:t>
            </a:r>
            <a:endParaRPr/>
          </a:p>
          <a:p>
            <a:pPr indent="0" lvl="0" marL="0" rtl="0" algn="l">
              <a:lnSpc>
                <a:spcPct val="115000"/>
              </a:lnSpc>
              <a:spcBef>
                <a:spcPts val="1200"/>
              </a:spcBef>
              <a:spcAft>
                <a:spcPts val="0"/>
              </a:spcAft>
              <a:buSzPts val="1200"/>
              <a:buNone/>
            </a:pPr>
            <a:r>
              <a:t/>
            </a:r>
            <a:endParaRPr/>
          </a:p>
          <a:p>
            <a:pPr indent="0" lvl="0" marL="0" rtl="0" algn="l">
              <a:lnSpc>
                <a:spcPct val="115000"/>
              </a:lnSpc>
              <a:spcBef>
                <a:spcPts val="1200"/>
              </a:spcBef>
              <a:spcAft>
                <a:spcPts val="1200"/>
              </a:spcAft>
              <a:buSzPts val="1200"/>
              <a:buNone/>
            </a:pPr>
            <a:r>
              <a:rPr lang="en"/>
              <a:t>The bottom is a snippet of the website contents parsed by using Beautiful soup.</a:t>
            </a:r>
            <a:endParaRPr/>
          </a:p>
        </p:txBody>
      </p:sp>
      <p:pic>
        <p:nvPicPr>
          <p:cNvPr id="78" name="Google Shape;78;p3"/>
          <p:cNvPicPr preferRelativeResize="0"/>
          <p:nvPr/>
        </p:nvPicPr>
        <p:blipFill rotWithShape="1">
          <a:blip r:embed="rId3">
            <a:alphaModFix/>
          </a:blip>
          <a:srcRect b="0" l="0" r="0" t="0"/>
          <a:stretch/>
        </p:blipFill>
        <p:spPr>
          <a:xfrm>
            <a:off x="3894500" y="152400"/>
            <a:ext cx="4802048" cy="3426700"/>
          </a:xfrm>
          <a:prstGeom prst="rect">
            <a:avLst/>
          </a:prstGeom>
          <a:noFill/>
          <a:ln>
            <a:noFill/>
          </a:ln>
        </p:spPr>
      </p:pic>
      <p:pic>
        <p:nvPicPr>
          <p:cNvPr id="79" name="Google Shape;79;p3"/>
          <p:cNvPicPr preferRelativeResize="0"/>
          <p:nvPr/>
        </p:nvPicPr>
        <p:blipFill rotWithShape="1">
          <a:blip r:embed="rId4">
            <a:alphaModFix/>
          </a:blip>
          <a:srcRect b="0" l="0" r="0" t="0"/>
          <a:stretch/>
        </p:blipFill>
        <p:spPr>
          <a:xfrm>
            <a:off x="4010325" y="3769375"/>
            <a:ext cx="4686224" cy="120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87900" y="1532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Parsers</a:t>
            </a:r>
            <a:endParaRPr/>
          </a:p>
        </p:txBody>
      </p:sp>
      <p:sp>
        <p:nvSpPr>
          <p:cNvPr id="85" name="Google Shape;85;p4"/>
          <p:cNvSpPr txBox="1"/>
          <p:nvPr>
            <p:ph idx="4294967295" type="body"/>
          </p:nvPr>
        </p:nvSpPr>
        <p:spPr>
          <a:xfrm>
            <a:off x="2496875" y="840279"/>
            <a:ext cx="3999900" cy="4182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SzPts val="1800"/>
              <a:buNone/>
            </a:pPr>
            <a:r>
              <a:rPr b="1" lang="en" sz="1530"/>
              <a:t>html.parser</a:t>
            </a:r>
            <a:endParaRPr b="1" sz="1530"/>
          </a:p>
        </p:txBody>
      </p:sp>
      <p:sp>
        <p:nvSpPr>
          <p:cNvPr id="86" name="Google Shape;86;p4"/>
          <p:cNvSpPr txBox="1"/>
          <p:nvPr>
            <p:ph idx="4294967295" type="body"/>
          </p:nvPr>
        </p:nvSpPr>
        <p:spPr>
          <a:xfrm>
            <a:off x="2496875" y="2562000"/>
            <a:ext cx="3999900" cy="4182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SzPts val="1800"/>
              <a:buNone/>
            </a:pPr>
            <a:r>
              <a:rPr b="1" lang="en" sz="1530"/>
              <a:t>html5lib</a:t>
            </a:r>
            <a:endParaRPr b="1" sz="1530"/>
          </a:p>
        </p:txBody>
      </p:sp>
      <p:pic>
        <p:nvPicPr>
          <p:cNvPr id="87" name="Google Shape;87;p4"/>
          <p:cNvPicPr preferRelativeResize="0"/>
          <p:nvPr/>
        </p:nvPicPr>
        <p:blipFill rotWithShape="1">
          <a:blip r:embed="rId3">
            <a:alphaModFix/>
          </a:blip>
          <a:srcRect b="0" l="0" r="0" t="6707"/>
          <a:stretch/>
        </p:blipFill>
        <p:spPr>
          <a:xfrm>
            <a:off x="463075" y="1182700"/>
            <a:ext cx="8217850" cy="1357800"/>
          </a:xfrm>
          <a:prstGeom prst="rect">
            <a:avLst/>
          </a:prstGeom>
          <a:noFill/>
          <a:ln>
            <a:noFill/>
          </a:ln>
        </p:spPr>
      </p:pic>
      <p:pic>
        <p:nvPicPr>
          <p:cNvPr id="88" name="Google Shape;88;p4"/>
          <p:cNvPicPr preferRelativeResize="0"/>
          <p:nvPr/>
        </p:nvPicPr>
        <p:blipFill rotWithShape="1">
          <a:blip r:embed="rId4">
            <a:alphaModFix/>
          </a:blip>
          <a:srcRect b="0" l="0" r="0" t="5473"/>
          <a:stretch/>
        </p:blipFill>
        <p:spPr>
          <a:xfrm>
            <a:off x="463075" y="2867024"/>
            <a:ext cx="8217850" cy="1146300"/>
          </a:xfrm>
          <a:prstGeom prst="rect">
            <a:avLst/>
          </a:prstGeom>
          <a:noFill/>
          <a:ln>
            <a:noFill/>
          </a:ln>
        </p:spPr>
      </p:pic>
      <p:grpSp>
        <p:nvGrpSpPr>
          <p:cNvPr id="89" name="Google Shape;89;p4"/>
          <p:cNvGrpSpPr/>
          <p:nvPr/>
        </p:nvGrpSpPr>
        <p:grpSpPr>
          <a:xfrm>
            <a:off x="5163175" y="2062161"/>
            <a:ext cx="866100" cy="1885914"/>
            <a:chOff x="5163175" y="2595561"/>
            <a:chExt cx="866100" cy="1885914"/>
          </a:xfrm>
        </p:grpSpPr>
        <p:sp>
          <p:nvSpPr>
            <p:cNvPr id="90" name="Google Shape;90;p4"/>
            <p:cNvSpPr/>
            <p:nvPr/>
          </p:nvSpPr>
          <p:spPr>
            <a:xfrm>
              <a:off x="5163175" y="2595561"/>
              <a:ext cx="485100" cy="123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
            <p:cNvSpPr/>
            <p:nvPr/>
          </p:nvSpPr>
          <p:spPr>
            <a:xfrm>
              <a:off x="5544175" y="2747961"/>
              <a:ext cx="485100" cy="123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
            <p:cNvSpPr/>
            <p:nvPr/>
          </p:nvSpPr>
          <p:spPr>
            <a:xfrm>
              <a:off x="5544175" y="2900361"/>
              <a:ext cx="485100" cy="123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p:nvPr/>
          </p:nvSpPr>
          <p:spPr>
            <a:xfrm>
              <a:off x="5310825" y="4067062"/>
              <a:ext cx="485100" cy="123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
            <p:cNvSpPr/>
            <p:nvPr/>
          </p:nvSpPr>
          <p:spPr>
            <a:xfrm>
              <a:off x="5539425" y="4209937"/>
              <a:ext cx="485100" cy="123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a:off x="5539425" y="4357575"/>
              <a:ext cx="485100" cy="123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4"/>
          <p:cNvSpPr txBox="1"/>
          <p:nvPr>
            <p:ph idx="4294967295" type="body"/>
          </p:nvPr>
        </p:nvSpPr>
        <p:spPr>
          <a:xfrm>
            <a:off x="463075" y="4048164"/>
            <a:ext cx="8217900" cy="10266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935"/>
              <a:buNone/>
            </a:pPr>
            <a:r>
              <a:rPr b="1" lang="en" sz="1230"/>
              <a:t>Observations:</a:t>
            </a:r>
            <a:endParaRPr b="1" sz="1230"/>
          </a:p>
          <a:p>
            <a:pPr indent="-306705" lvl="0" marL="457200" rtl="0" algn="l">
              <a:lnSpc>
                <a:spcPct val="90000"/>
              </a:lnSpc>
              <a:spcBef>
                <a:spcPts val="0"/>
              </a:spcBef>
              <a:spcAft>
                <a:spcPts val="0"/>
              </a:spcAft>
              <a:buSzPts val="1230"/>
              <a:buChar char="●"/>
            </a:pPr>
            <a:r>
              <a:rPr lang="en" sz="1230"/>
              <a:t>html.parser good for retrieve the contents but it is not as completes as html5lib as html5lib is more compate as it parses pages the same way a web browser does.</a:t>
            </a:r>
            <a:endParaRPr sz="1230"/>
          </a:p>
          <a:p>
            <a:pPr indent="-306705" lvl="0" marL="457200" rtl="0" algn="l">
              <a:lnSpc>
                <a:spcPct val="90000"/>
              </a:lnSpc>
              <a:spcBef>
                <a:spcPts val="0"/>
              </a:spcBef>
              <a:spcAft>
                <a:spcPts val="0"/>
              </a:spcAft>
              <a:buSzPts val="1230"/>
              <a:buChar char="●"/>
            </a:pPr>
            <a:r>
              <a:rPr lang="en" sz="1230"/>
              <a:t>The issue and differences are as above, html.parser some attributes not having the close tag whereas html5lib is better at this.*</a:t>
            </a:r>
            <a:endParaRPr sz="123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idx="4294967295" type="body"/>
          </p:nvPr>
        </p:nvSpPr>
        <p:spPr>
          <a:xfrm>
            <a:off x="687100" y="3271775"/>
            <a:ext cx="7823100" cy="5988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en" sz="1629">
                <a:solidFill>
                  <a:srgbClr val="002E49"/>
                </a:solidFill>
              </a:rPr>
              <a:t>&lt;title&gt;</a:t>
            </a:r>
            <a:r>
              <a:rPr lang="en" sz="1629"/>
              <a:t>The Straits Times - Breaking News, Lifestyle &amp;amp; Multimedia News</a:t>
            </a:r>
            <a:r>
              <a:rPr lang="en" sz="1629">
                <a:solidFill>
                  <a:srgbClr val="002E49"/>
                </a:solidFill>
              </a:rPr>
              <a:t>&lt;/title&gt;</a:t>
            </a:r>
            <a:endParaRPr sz="1629">
              <a:solidFill>
                <a:srgbClr val="002E49"/>
              </a:solidFill>
            </a:endParaRPr>
          </a:p>
        </p:txBody>
      </p:sp>
      <p:sp>
        <p:nvSpPr>
          <p:cNvPr id="102" name="Google Shape;102;p5"/>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800"/>
              <a:buNone/>
            </a:pPr>
            <a:r>
              <a:rPr b="1" lang="en" sz="4320"/>
              <a:t>Page &lt;title&gt; </a:t>
            </a:r>
            <a:r>
              <a:rPr b="1" lang="en" sz="4320">
                <a:solidFill>
                  <a:srgbClr val="002E49"/>
                </a:solidFill>
              </a:rPr>
              <a:t>&lt;/title&gt;</a:t>
            </a:r>
            <a:endParaRPr b="1" sz="4320">
              <a:solidFill>
                <a:srgbClr val="002E4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6"/>
          <p:cNvPicPr preferRelativeResize="0"/>
          <p:nvPr/>
        </p:nvPicPr>
        <p:blipFill rotWithShape="1">
          <a:blip r:embed="rId3">
            <a:alphaModFix/>
          </a:blip>
          <a:srcRect b="0" l="0" r="0" t="0"/>
          <a:stretch/>
        </p:blipFill>
        <p:spPr>
          <a:xfrm>
            <a:off x="4757575" y="93400"/>
            <a:ext cx="4300249" cy="3057500"/>
          </a:xfrm>
          <a:prstGeom prst="rect">
            <a:avLst/>
          </a:prstGeom>
          <a:noFill/>
          <a:ln>
            <a:noFill/>
          </a:ln>
        </p:spPr>
      </p:pic>
      <p:sp>
        <p:nvSpPr>
          <p:cNvPr id="108" name="Google Shape;108;p6"/>
          <p:cNvSpPr txBox="1"/>
          <p:nvPr>
            <p:ph type="title"/>
          </p:nvPr>
        </p:nvSpPr>
        <p:spPr>
          <a:xfrm>
            <a:off x="255675" y="788513"/>
            <a:ext cx="4045200" cy="1506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800"/>
              <a:buNone/>
            </a:pPr>
            <a:r>
              <a:rPr lang="en"/>
              <a:t>Headlines &amp; Subheadlines</a:t>
            </a:r>
            <a:endParaRPr/>
          </a:p>
        </p:txBody>
      </p:sp>
      <p:sp>
        <p:nvSpPr>
          <p:cNvPr id="109" name="Google Shape;109;p6"/>
          <p:cNvSpPr txBox="1"/>
          <p:nvPr>
            <p:ph idx="1" type="subTitle"/>
          </p:nvPr>
        </p:nvSpPr>
        <p:spPr>
          <a:xfrm>
            <a:off x="255675" y="2348437"/>
            <a:ext cx="4045200" cy="2227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100"/>
              <a:buNone/>
            </a:pPr>
            <a:r>
              <a:rPr lang="en"/>
              <a:t>Discovered up to 2 headlines and 2 sub headlines</a:t>
            </a:r>
            <a:endParaRPr/>
          </a:p>
          <a:p>
            <a:pPr indent="0" lvl="0" marL="0" rtl="0" algn="ctr">
              <a:lnSpc>
                <a:spcPct val="100000"/>
              </a:lnSpc>
              <a:spcBef>
                <a:spcPts val="0"/>
              </a:spcBef>
              <a:spcAft>
                <a:spcPts val="0"/>
              </a:spcAft>
              <a:buSzPts val="2100"/>
              <a:buNone/>
            </a:pPr>
            <a:r>
              <a:t/>
            </a:r>
            <a:endParaRPr sz="1300"/>
          </a:p>
          <a:p>
            <a:pPr indent="-342900" lvl="0" marL="457200" rtl="0" algn="l">
              <a:lnSpc>
                <a:spcPct val="100000"/>
              </a:lnSpc>
              <a:spcBef>
                <a:spcPts val="0"/>
              </a:spcBef>
              <a:spcAft>
                <a:spcPts val="0"/>
              </a:spcAft>
              <a:buSzPts val="1800"/>
              <a:buChar char="●"/>
            </a:pPr>
            <a:r>
              <a:rPr lang="en" sz="1800"/>
              <a:t>h1 </a:t>
            </a:r>
            <a:r>
              <a:rPr lang="en" sz="1400"/>
              <a:t>(headline)</a:t>
            </a:r>
            <a:r>
              <a:rPr lang="en" sz="1800"/>
              <a:t> | “site-name”</a:t>
            </a:r>
            <a:endParaRPr sz="1800"/>
          </a:p>
          <a:p>
            <a:pPr indent="-342900" lvl="0" marL="457200" rtl="0" algn="l">
              <a:lnSpc>
                <a:spcPct val="100000"/>
              </a:lnSpc>
              <a:spcBef>
                <a:spcPts val="0"/>
              </a:spcBef>
              <a:spcAft>
                <a:spcPts val="0"/>
              </a:spcAft>
              <a:buSzPts val="1800"/>
              <a:buChar char="●"/>
            </a:pPr>
            <a:r>
              <a:rPr lang="en" sz="1800"/>
              <a:t>h2 </a:t>
            </a:r>
            <a:r>
              <a:rPr lang="en" sz="1400"/>
              <a:t>(headline)</a:t>
            </a:r>
            <a:r>
              <a:rPr lang="en" sz="1800"/>
              <a:t> | “pane-title”</a:t>
            </a:r>
            <a:endParaRPr sz="1800"/>
          </a:p>
          <a:p>
            <a:pPr indent="-342900" lvl="0" marL="457200" rtl="0" algn="l">
              <a:lnSpc>
                <a:spcPct val="100000"/>
              </a:lnSpc>
              <a:spcBef>
                <a:spcPts val="0"/>
              </a:spcBef>
              <a:spcAft>
                <a:spcPts val="0"/>
              </a:spcAft>
              <a:buSzPts val="1800"/>
              <a:buChar char="●"/>
            </a:pPr>
            <a:r>
              <a:rPr lang="en" sz="1800"/>
              <a:t>h3 </a:t>
            </a:r>
            <a:r>
              <a:rPr lang="en" sz="1400"/>
              <a:t>(sub headline)</a:t>
            </a:r>
            <a:r>
              <a:rPr lang="en" sz="1800"/>
              <a:t> | “story-title”</a:t>
            </a:r>
            <a:endParaRPr sz="1800"/>
          </a:p>
          <a:p>
            <a:pPr indent="-342900" lvl="0" marL="457200" rtl="0" algn="l">
              <a:lnSpc>
                <a:spcPct val="100000"/>
              </a:lnSpc>
              <a:spcBef>
                <a:spcPts val="0"/>
              </a:spcBef>
              <a:spcAft>
                <a:spcPts val="0"/>
              </a:spcAft>
              <a:buSzPts val="1800"/>
              <a:buChar char="●"/>
            </a:pPr>
            <a:r>
              <a:rPr lang="en" sz="1800"/>
              <a:t>h4 </a:t>
            </a:r>
            <a:r>
              <a:rPr lang="en" sz="1400"/>
              <a:t>(sub headline)</a:t>
            </a:r>
            <a:endParaRPr sz="1800"/>
          </a:p>
        </p:txBody>
      </p:sp>
      <p:sp>
        <p:nvSpPr>
          <p:cNvPr id="110" name="Google Shape;110;p6"/>
          <p:cNvSpPr/>
          <p:nvPr/>
        </p:nvSpPr>
        <p:spPr>
          <a:xfrm>
            <a:off x="6193807" y="93400"/>
            <a:ext cx="2257500" cy="358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
          <p:cNvSpPr/>
          <p:nvPr/>
        </p:nvSpPr>
        <p:spPr>
          <a:xfrm>
            <a:off x="4834566" y="1914521"/>
            <a:ext cx="1133400" cy="146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
          <p:cNvSpPr/>
          <p:nvPr/>
        </p:nvSpPr>
        <p:spPr>
          <a:xfrm>
            <a:off x="4834568" y="2099888"/>
            <a:ext cx="1133400" cy="736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 name="Google Shape;113;p6"/>
          <p:cNvCxnSpPr>
            <a:stCxn id="110" idx="2"/>
            <a:endCxn id="114" idx="0"/>
          </p:cNvCxnSpPr>
          <p:nvPr/>
        </p:nvCxnSpPr>
        <p:spPr>
          <a:xfrm>
            <a:off x="7322557" y="451600"/>
            <a:ext cx="1016100" cy="2898000"/>
          </a:xfrm>
          <a:prstGeom prst="straightConnector1">
            <a:avLst/>
          </a:prstGeom>
          <a:noFill/>
          <a:ln cap="flat" cmpd="sng" w="28575">
            <a:solidFill>
              <a:srgbClr val="FF0000"/>
            </a:solidFill>
            <a:prstDash val="dash"/>
            <a:round/>
            <a:headEnd len="sm" w="sm" type="none"/>
            <a:tailEnd len="med" w="med" type="triangle"/>
          </a:ln>
        </p:spPr>
      </p:cxnSp>
      <p:cxnSp>
        <p:nvCxnSpPr>
          <p:cNvPr id="115" name="Google Shape;115;p6"/>
          <p:cNvCxnSpPr>
            <a:stCxn id="111" idx="3"/>
            <a:endCxn id="116" idx="0"/>
          </p:cNvCxnSpPr>
          <p:nvPr/>
        </p:nvCxnSpPr>
        <p:spPr>
          <a:xfrm>
            <a:off x="5967966" y="1987571"/>
            <a:ext cx="883800" cy="1389000"/>
          </a:xfrm>
          <a:prstGeom prst="straightConnector1">
            <a:avLst/>
          </a:prstGeom>
          <a:noFill/>
          <a:ln cap="flat" cmpd="sng" w="28575">
            <a:solidFill>
              <a:srgbClr val="FF0000"/>
            </a:solidFill>
            <a:prstDash val="dash"/>
            <a:round/>
            <a:headEnd len="sm" w="sm" type="none"/>
            <a:tailEnd len="med" w="med" type="triangle"/>
          </a:ln>
        </p:spPr>
      </p:cxnSp>
      <p:cxnSp>
        <p:nvCxnSpPr>
          <p:cNvPr id="117" name="Google Shape;117;p6"/>
          <p:cNvCxnSpPr>
            <a:stCxn id="112" idx="2"/>
            <a:endCxn id="118" idx="0"/>
          </p:cNvCxnSpPr>
          <p:nvPr/>
        </p:nvCxnSpPr>
        <p:spPr>
          <a:xfrm>
            <a:off x="5401268" y="2836688"/>
            <a:ext cx="55200" cy="559500"/>
          </a:xfrm>
          <a:prstGeom prst="straightConnector1">
            <a:avLst/>
          </a:prstGeom>
          <a:noFill/>
          <a:ln cap="flat" cmpd="sng" w="28575">
            <a:solidFill>
              <a:srgbClr val="FF0000"/>
            </a:solidFill>
            <a:prstDash val="dash"/>
            <a:round/>
            <a:headEnd len="sm" w="sm" type="none"/>
            <a:tailEnd len="med" w="med" type="triangle"/>
          </a:ln>
        </p:spPr>
      </p:cxnSp>
      <p:sp>
        <p:nvSpPr>
          <p:cNvPr id="114" name="Google Shape;114;p6"/>
          <p:cNvSpPr txBox="1"/>
          <p:nvPr/>
        </p:nvSpPr>
        <p:spPr>
          <a:xfrm>
            <a:off x="7960657" y="3349600"/>
            <a:ext cx="756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&lt;h1&gt;</a:t>
            </a:r>
            <a:endParaRPr b="1" i="0" sz="1800" u="none" cap="none" strike="noStrike">
              <a:solidFill>
                <a:schemeClr val="dk1"/>
              </a:solidFill>
              <a:latin typeface="Roboto"/>
              <a:ea typeface="Roboto"/>
              <a:cs typeface="Roboto"/>
              <a:sym typeface="Roboto"/>
            </a:endParaRPr>
          </a:p>
        </p:txBody>
      </p:sp>
      <p:sp>
        <p:nvSpPr>
          <p:cNvPr id="116" name="Google Shape;116;p6"/>
          <p:cNvSpPr txBox="1"/>
          <p:nvPr/>
        </p:nvSpPr>
        <p:spPr>
          <a:xfrm>
            <a:off x="6473669" y="3376600"/>
            <a:ext cx="756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&lt;h2&gt;</a:t>
            </a:r>
            <a:endParaRPr b="1" i="0" sz="1800" u="none" cap="none" strike="noStrike">
              <a:solidFill>
                <a:schemeClr val="dk1"/>
              </a:solidFill>
              <a:latin typeface="Roboto"/>
              <a:ea typeface="Roboto"/>
              <a:cs typeface="Roboto"/>
              <a:sym typeface="Roboto"/>
            </a:endParaRPr>
          </a:p>
        </p:txBody>
      </p:sp>
      <p:sp>
        <p:nvSpPr>
          <p:cNvPr id="118" name="Google Shape;118;p6"/>
          <p:cNvSpPr txBox="1"/>
          <p:nvPr/>
        </p:nvSpPr>
        <p:spPr>
          <a:xfrm>
            <a:off x="5078506" y="3396225"/>
            <a:ext cx="756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&lt;h3&gt;</a:t>
            </a:r>
            <a:endParaRPr b="1" i="0" sz="1800" u="none" cap="none" strike="noStrike">
              <a:solidFill>
                <a:schemeClr val="dk1"/>
              </a:solidFill>
              <a:latin typeface="Roboto"/>
              <a:ea typeface="Roboto"/>
              <a:cs typeface="Roboto"/>
              <a:sym typeface="Roboto"/>
            </a:endParaRPr>
          </a:p>
        </p:txBody>
      </p:sp>
      <p:pic>
        <p:nvPicPr>
          <p:cNvPr id="119" name="Google Shape;119;p6"/>
          <p:cNvPicPr preferRelativeResize="0"/>
          <p:nvPr/>
        </p:nvPicPr>
        <p:blipFill rotWithShape="1">
          <a:blip r:embed="rId4">
            <a:alphaModFix/>
          </a:blip>
          <a:srcRect b="-4" l="0" r="28544" t="46409"/>
          <a:stretch/>
        </p:blipFill>
        <p:spPr>
          <a:xfrm>
            <a:off x="4757575" y="4064000"/>
            <a:ext cx="2582426" cy="906725"/>
          </a:xfrm>
          <a:prstGeom prst="rect">
            <a:avLst/>
          </a:prstGeom>
          <a:noFill/>
          <a:ln>
            <a:noFill/>
          </a:ln>
        </p:spPr>
      </p:pic>
      <p:sp>
        <p:nvSpPr>
          <p:cNvPr id="120" name="Google Shape;120;p6"/>
          <p:cNvSpPr/>
          <p:nvPr/>
        </p:nvSpPr>
        <p:spPr>
          <a:xfrm>
            <a:off x="4757575" y="4200525"/>
            <a:ext cx="1436100" cy="285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 name="Google Shape;121;p6"/>
          <p:cNvCxnSpPr>
            <a:stCxn id="120" idx="3"/>
            <a:endCxn id="122" idx="1"/>
          </p:cNvCxnSpPr>
          <p:nvPr/>
        </p:nvCxnSpPr>
        <p:spPr>
          <a:xfrm>
            <a:off x="6193675" y="4343175"/>
            <a:ext cx="1816200" cy="174300"/>
          </a:xfrm>
          <a:prstGeom prst="straightConnector1">
            <a:avLst/>
          </a:prstGeom>
          <a:noFill/>
          <a:ln cap="flat" cmpd="sng" w="28575">
            <a:solidFill>
              <a:srgbClr val="FF0000"/>
            </a:solidFill>
            <a:prstDash val="dash"/>
            <a:round/>
            <a:headEnd len="sm" w="sm" type="none"/>
            <a:tailEnd len="med" w="med" type="triangle"/>
          </a:ln>
        </p:spPr>
      </p:cxnSp>
      <p:sp>
        <p:nvSpPr>
          <p:cNvPr id="122" name="Google Shape;122;p6"/>
          <p:cNvSpPr txBox="1"/>
          <p:nvPr/>
        </p:nvSpPr>
        <p:spPr>
          <a:xfrm>
            <a:off x="8009882" y="4286513"/>
            <a:ext cx="756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Roboto"/>
                <a:ea typeface="Roboto"/>
                <a:cs typeface="Roboto"/>
                <a:sym typeface="Roboto"/>
              </a:rPr>
              <a:t>&lt;h4&gt;</a:t>
            </a:r>
            <a:endParaRPr b="1" i="0" sz="18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800"/>
              <a:buNone/>
            </a:pPr>
            <a:r>
              <a:rPr lang="en"/>
              <a:t>Others</a:t>
            </a:r>
            <a:endParaRPr/>
          </a:p>
        </p:txBody>
      </p:sp>
      <p:sp>
        <p:nvSpPr>
          <p:cNvPr id="128" name="Google Shape;128;p7"/>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a:t>Additional tags</a:t>
            </a:r>
            <a:endParaRPr/>
          </a:p>
        </p:txBody>
      </p:sp>
      <p:sp>
        <p:nvSpPr>
          <p:cNvPr id="129" name="Google Shape;129;p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p>
            <a:pPr indent="-228600" lvl="0" marL="342900" rtl="0" algn="l">
              <a:lnSpc>
                <a:spcPct val="115000"/>
              </a:lnSpc>
              <a:spcBef>
                <a:spcPts val="0"/>
              </a:spcBef>
              <a:spcAft>
                <a:spcPts val="0"/>
              </a:spcAft>
              <a:buSzPts val="1800"/>
              <a:buChar char="●"/>
            </a:pPr>
            <a:r>
              <a:rPr lang="en"/>
              <a:t>div | class = “ panel - separator”</a:t>
            </a:r>
            <a:endParaRPr/>
          </a:p>
          <a:p>
            <a:pPr indent="-228600" lvl="0" marL="342900" rtl="0" algn="l">
              <a:lnSpc>
                <a:spcPct val="115000"/>
              </a:lnSpc>
              <a:spcBef>
                <a:spcPts val="0"/>
              </a:spcBef>
              <a:spcAft>
                <a:spcPts val="0"/>
              </a:spcAft>
              <a:buSzPts val="1800"/>
              <a:buChar char="●"/>
            </a:pPr>
            <a:r>
              <a:rPr lang="en"/>
              <a:t>“a” | “href”</a:t>
            </a:r>
            <a:endParaRPr/>
          </a:p>
          <a:p>
            <a:pPr indent="-228600" lvl="0" marL="342900" rtl="0" algn="l">
              <a:lnSpc>
                <a:spcPct val="115000"/>
              </a:lnSpc>
              <a:spcBef>
                <a:spcPts val="0"/>
              </a:spcBef>
              <a:spcAft>
                <a:spcPts val="0"/>
              </a:spcAft>
              <a:buSzPts val="1800"/>
              <a:buChar char="●"/>
            </a:pPr>
            <a:r>
              <a:rPr lang="en"/>
              <a:t>“meta”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800"/>
              <a:buNone/>
            </a:pPr>
            <a:r>
              <a:rPr lang="en" sz="4320"/>
              <a:t>Thank you! :)</a:t>
            </a:r>
            <a:endParaRPr sz="43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