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  <p:embeddedFont>
      <p:font typeface="Glacial Indifference" panose="020B0604020202020204" charset="0"/>
      <p:regular r:id="rId27"/>
    </p:embeddedFont>
    <p:embeddedFont>
      <p:font typeface="Glacial Indifference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907459">
            <a:off x="-469322" y="7673063"/>
            <a:ext cx="2393626" cy="248044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512446">
            <a:off x="-1875930" y="3860717"/>
            <a:ext cx="10179983" cy="1054920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259300" y="2331504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966491" y="0"/>
            <a:ext cx="4324262" cy="170849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727491" y="2617254"/>
            <a:ext cx="15716650" cy="4006042"/>
            <a:chOff x="0" y="0"/>
            <a:chExt cx="20955533" cy="534138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09550"/>
              <a:ext cx="20955533" cy="4233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0"/>
                </a:lnSpc>
              </a:pPr>
              <a:r>
                <a:rPr lang="en-US" sz="12000" spc="1200">
                  <a:solidFill>
                    <a:srgbClr val="6BD4CD"/>
                  </a:solidFill>
                  <a:latin typeface="Glacial Indifference Bold"/>
                </a:rPr>
                <a:t>TOP MOBILE PHONE ANALYSIS</a:t>
              </a:r>
              <a:r>
                <a:rPr lang="en-US" sz="12000" spc="1200">
                  <a:solidFill>
                    <a:srgbClr val="6BD4CD"/>
                  </a:solidFill>
                  <a:latin typeface="Glacial Indifference"/>
                </a:rPr>
                <a:t>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642519"/>
              <a:ext cx="20955533" cy="698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36713" y="7978563"/>
            <a:ext cx="14181416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6BD4CD"/>
                </a:solidFill>
                <a:latin typeface="Canva Sans Bold"/>
              </a:rPr>
              <a:t>COMP-8547 Advanced Computing Concepts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18020" y="9182100"/>
            <a:ext cx="6349603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BD4CD"/>
                </a:solidFill>
                <a:latin typeface="Canva Sans"/>
              </a:rPr>
              <a:t>Instructor: Dr. Olena Syrotkine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90171">
            <a:off x="7947035" y="-1756669"/>
            <a:ext cx="11828430" cy="1225744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1261094"/>
            <a:ext cx="1348756" cy="1348756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686800"/>
            <a:ext cx="571500" cy="5715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88938" y="3515821"/>
            <a:ext cx="7598972" cy="1712460"/>
            <a:chOff x="0" y="0"/>
            <a:chExt cx="10131962" cy="2283280"/>
          </a:xfrm>
        </p:grpSpPr>
        <p:sp>
          <p:nvSpPr>
            <p:cNvPr id="8" name="TextBox 8"/>
            <p:cNvSpPr txBox="1"/>
            <p:nvPr/>
          </p:nvSpPr>
          <p:spPr>
            <a:xfrm>
              <a:off x="0" y="142875"/>
              <a:ext cx="10131962" cy="1399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92"/>
                </a:lnSpc>
              </a:pPr>
              <a:r>
                <a:rPr lang="en-US" sz="7592">
                  <a:solidFill>
                    <a:srgbClr val="6BD4CD"/>
                  </a:solidFill>
                  <a:latin typeface="Glacial Indifference"/>
                </a:rPr>
                <a:t>SPELL CHECKING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12632"/>
              <a:ext cx="10131962" cy="470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321325" y="3026884"/>
            <a:ext cx="6957025" cy="3319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716" spc="371">
                <a:solidFill>
                  <a:srgbClr val="04345C"/>
                </a:solidFill>
                <a:latin typeface="Glacial Indifference"/>
              </a:rPr>
              <a:t>IT IS USED TO CHECK THE GIVEN INPUT BY THE USER AND USING ALGORITHMS LIKE EDIT DISTANCE, PROVIDE THE CORRECT SPELLING TO THE USER.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085908">
            <a:off x="-1947600" y="6241968"/>
            <a:ext cx="4977542" cy="515807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857178" y="8638444"/>
            <a:ext cx="2666467" cy="276317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3488175" y="-3364431"/>
            <a:ext cx="5205502" cy="539430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5701486" y="9538069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479131">
            <a:off x="-1787174" y="-802416"/>
            <a:ext cx="11012696" cy="1141212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62892">
            <a:off x="6138829" y="7329482"/>
            <a:ext cx="5075946" cy="52600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280451">
            <a:off x="15442780" y="-1044451"/>
            <a:ext cx="4001180" cy="414630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714294">
            <a:off x="13724600" y="-373897"/>
            <a:ext cx="2229048" cy="23098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144000" y="4249955"/>
            <a:ext cx="8940629" cy="1916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63"/>
              </a:lnSpc>
            </a:pPr>
            <a:r>
              <a:rPr lang="en-US" sz="3442">
                <a:solidFill>
                  <a:srgbClr val="6BD4CD"/>
                </a:solidFill>
                <a:latin typeface="Glacial Indifference"/>
              </a:rPr>
              <a:t>It is used to complete the whole word provided</a:t>
            </a:r>
          </a:p>
          <a:p>
            <a:pPr algn="just">
              <a:lnSpc>
                <a:spcPts val="5163"/>
              </a:lnSpc>
            </a:pPr>
            <a:r>
              <a:rPr lang="en-US" sz="3442">
                <a:solidFill>
                  <a:srgbClr val="6BD4CD"/>
                </a:solidFill>
                <a:latin typeface="Glacial Indifference"/>
              </a:rPr>
              <a:t>by the user.</a:t>
            </a:r>
          </a:p>
          <a:p>
            <a:pPr algn="just">
              <a:lnSpc>
                <a:spcPts val="5163"/>
              </a:lnSpc>
            </a:pPr>
            <a:r>
              <a:rPr lang="en-US" sz="3442">
                <a:solidFill>
                  <a:srgbClr val="6BD4CD"/>
                </a:solidFill>
                <a:latin typeface="Glacial Indifference"/>
              </a:rPr>
              <a:t>We use a Trie DS to store all the words.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4018" y="3886389"/>
            <a:ext cx="7512582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5484" spc="548">
                <a:solidFill>
                  <a:srgbClr val="04345C"/>
                </a:solidFill>
                <a:latin typeface="Glacial Indifference"/>
              </a:rPr>
              <a:t>WORD 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36993" y="9477541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5243511" y="-1356315"/>
            <a:ext cx="4603079" cy="47700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121155">
            <a:off x="-122731" y="163196"/>
            <a:ext cx="9067158" cy="93960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87577">
            <a:off x="-92735" y="5353049"/>
            <a:ext cx="5766719" cy="59758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04887">
            <a:off x="9074239" y="439499"/>
            <a:ext cx="9078721" cy="940800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98061">
            <a:off x="7637679" y="4598046"/>
            <a:ext cx="3059685" cy="123917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320056" y="8324850"/>
            <a:ext cx="1348756" cy="134875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973550" y="742950"/>
            <a:ext cx="571500" cy="5715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4132778"/>
            <a:ext cx="6524825" cy="2021443"/>
            <a:chOff x="0" y="0"/>
            <a:chExt cx="8699767" cy="269525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8699767" cy="1939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799" spc="479">
                  <a:solidFill>
                    <a:srgbClr val="04345C"/>
                  </a:solidFill>
                  <a:latin typeface="Glacial Indifference"/>
                </a:rPr>
                <a:t>SEARCH FREQUENCY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98675"/>
              <a:ext cx="8699767" cy="596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928982" y="4142198"/>
            <a:ext cx="6657031" cy="1330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3572">
                <a:solidFill>
                  <a:srgbClr val="04345C"/>
                </a:solidFill>
                <a:latin typeface="Glacial Indifference"/>
              </a:rPr>
              <a:t> It is used to count the frequency of the word searched by the user.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780817">
            <a:off x="15156397" y="-969796"/>
            <a:ext cx="1697903" cy="175948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480393" y="9476684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737344">
            <a:off x="8416210" y="-3200493"/>
            <a:ext cx="11223440" cy="116305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769280">
            <a:off x="12822143" y="5527205"/>
            <a:ext cx="7703445" cy="798284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49909">
            <a:off x="-1445661" y="-889124"/>
            <a:ext cx="5359726" cy="55541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381687">
            <a:off x="-1391985" y="2028311"/>
            <a:ext cx="11649703" cy="1207223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320056" y="8324850"/>
            <a:ext cx="1348756" cy="134875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687800" y="457200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4181" y="1489125"/>
            <a:ext cx="3043953" cy="31543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52128">
            <a:off x="17306081" y="408561"/>
            <a:ext cx="2085489" cy="216112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627411">
            <a:off x="13384904" y="1272726"/>
            <a:ext cx="2879096" cy="298352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3291502" y="4377908"/>
            <a:ext cx="3849872" cy="4308892"/>
            <a:chOff x="0" y="0"/>
            <a:chExt cx="5133163" cy="574519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4068716">
              <a:off x="647184" y="539398"/>
              <a:ext cx="3838795" cy="3978026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343815" y="5062564"/>
              <a:ext cx="4445533" cy="682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026328" y="5232312"/>
            <a:ext cx="4023075" cy="4441295"/>
            <a:chOff x="0" y="0"/>
            <a:chExt cx="5364100" cy="5921727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8878499">
              <a:off x="762652" y="715142"/>
              <a:ext cx="3838795" cy="3978026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459283" y="5228783"/>
              <a:ext cx="4445533" cy="692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108689" y="147002"/>
            <a:ext cx="7200677" cy="134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6BD4CD"/>
                </a:solidFill>
                <a:latin typeface="Canva Sans"/>
              </a:rPr>
              <a:t>Concepts Used </a:t>
            </a:r>
          </a:p>
        </p:txBody>
      </p:sp>
      <p:grpSp>
        <p:nvGrpSpPr>
          <p:cNvPr id="20" name="Group 20"/>
          <p:cNvGrpSpPr/>
          <p:nvPr/>
        </p:nvGrpSpPr>
        <p:grpSpPr>
          <a:xfrm rot="3126522">
            <a:off x="6270146" y="598979"/>
            <a:ext cx="4947089" cy="5461365"/>
            <a:chOff x="0" y="0"/>
            <a:chExt cx="6596119" cy="7281821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8878499">
              <a:off x="937817" y="879394"/>
              <a:ext cx="4720484" cy="4891694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564771" y="6442074"/>
              <a:ext cx="5466578" cy="83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33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344126" y="6697596"/>
            <a:ext cx="1387479" cy="68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3805">
                <a:solidFill>
                  <a:srgbClr val="04345C"/>
                </a:solidFill>
                <a:latin typeface="Canva Sans Bold"/>
              </a:rPr>
              <a:t>Trie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291502" y="5932914"/>
            <a:ext cx="3849872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4345C"/>
                </a:solidFill>
                <a:latin typeface="Canva Sans Bold"/>
              </a:rPr>
              <a:t>Hash Table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83626" y="2987079"/>
            <a:ext cx="3525063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4345C"/>
                </a:solidFill>
                <a:latin typeface="Canva Sans Bold"/>
              </a:rPr>
              <a:t>Jsoup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83089" y="2430184"/>
            <a:ext cx="4023075" cy="119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4345C"/>
                </a:solidFill>
                <a:latin typeface="Canva Sans Bold"/>
              </a:rPr>
              <a:t>Ranking and Sorting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906528" y="2173326"/>
            <a:ext cx="3550099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4345C"/>
                </a:solidFill>
                <a:latin typeface="Canva Sans Bold"/>
              </a:rPr>
              <a:t>Edit Distance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480393" y="9587881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549006">
            <a:off x="-952316" y="-1350031"/>
            <a:ext cx="12139540" cy="125798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045505">
            <a:off x="-1359967" y="7023342"/>
            <a:ext cx="5082133" cy="52664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925588" y="4364168"/>
            <a:ext cx="6724823" cy="69687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21491">
            <a:off x="14186191" y="-1417201"/>
            <a:ext cx="5764013" cy="597307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259300" y="866775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09600" y="742950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999746" y="5638102"/>
            <a:ext cx="10288508" cy="1712120"/>
            <a:chOff x="0" y="0"/>
            <a:chExt cx="13718011" cy="22828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3718011" cy="115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04"/>
                </a:lnSpc>
              </a:pPr>
              <a:r>
                <a:rPr lang="en-US" sz="5670" spc="567">
                  <a:solidFill>
                    <a:srgbClr val="04345C"/>
                  </a:solidFill>
                  <a:latin typeface="Glacial Indifference"/>
                </a:rPr>
                <a:t>SOFTWARE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37672"/>
              <a:ext cx="13718011" cy="945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88"/>
                </a:lnSpc>
              </a:pPr>
              <a:r>
                <a:rPr lang="en-US" sz="4125">
                  <a:solidFill>
                    <a:srgbClr val="04345C"/>
                  </a:solidFill>
                  <a:latin typeface="Glacial Indifference"/>
                </a:rPr>
                <a:t>Eclipse IDE 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380584">
            <a:off x="1437988" y="-561380"/>
            <a:ext cx="1862954" cy="193052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115857">
            <a:off x="17381961" y="5936688"/>
            <a:ext cx="2255115" cy="233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92777" y="1569334"/>
            <a:ext cx="4799276" cy="335949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292036" y="9565005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98611">
            <a:off x="10896807" y="2503221"/>
            <a:ext cx="7230953" cy="74932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431554">
            <a:off x="7421920" y="-957626"/>
            <a:ext cx="6248713" cy="64753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912599">
            <a:off x="1565070" y="218634"/>
            <a:ext cx="5514451" cy="571445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750356">
            <a:off x="245478" y="4347528"/>
            <a:ext cx="6244069" cy="647053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259300" y="8462486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015423" y="3908594"/>
            <a:ext cx="257154" cy="257154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015423" y="6121252"/>
            <a:ext cx="257154" cy="257154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015423" y="8333909"/>
            <a:ext cx="257154" cy="25715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-320056" y="604334"/>
            <a:ext cx="1348756" cy="134875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120230">
            <a:off x="16952690" y="6143167"/>
            <a:ext cx="1741778" cy="180495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750356">
            <a:off x="6272292" y="4114073"/>
            <a:ext cx="5906083" cy="612029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0999"/>
          </a:blip>
          <a:srcRect/>
          <a:stretch>
            <a:fillRect/>
          </a:stretch>
        </p:blipFill>
        <p:spPr>
          <a:xfrm>
            <a:off x="5029200" y="1028700"/>
            <a:ext cx="8229600" cy="82296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726533" y="1940583"/>
            <a:ext cx="5143900" cy="2120265"/>
            <a:chOff x="0" y="0"/>
            <a:chExt cx="6858533" cy="282702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6858533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359">
                  <a:solidFill>
                    <a:srgbClr val="04345C"/>
                  </a:solidFill>
                  <a:latin typeface="Glacial Indifference Bold"/>
                </a:rPr>
                <a:t>NAIKET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92175"/>
              <a:ext cx="6858533" cy="1934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Inverted Indexing - InvertedIndexing.java</a:t>
              </a:r>
            </a:p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 Frequency Count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870433" y="1798077"/>
            <a:ext cx="5698244" cy="1624965"/>
            <a:chOff x="0" y="0"/>
            <a:chExt cx="7597659" cy="216662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7597659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359">
                  <a:solidFill>
                    <a:srgbClr val="04345C"/>
                  </a:solidFill>
                  <a:latin typeface="Glacial Indifference Bold"/>
                </a:rPr>
                <a:t>DARSHIL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92175"/>
              <a:ext cx="7597659" cy="1274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Web Crawler - WebCrawler.java</a:t>
              </a:r>
            </a:p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HTML Parser - HTMLParser.java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35411" y="6094571"/>
            <a:ext cx="5143900" cy="2615565"/>
            <a:chOff x="0" y="0"/>
            <a:chExt cx="6858533" cy="3487420"/>
          </a:xfrm>
        </p:grpSpPr>
        <p:sp>
          <p:nvSpPr>
            <p:cNvPr id="26" name="TextBox 26"/>
            <p:cNvSpPr txBox="1"/>
            <p:nvPr/>
          </p:nvSpPr>
          <p:spPr>
            <a:xfrm>
              <a:off x="0" y="0"/>
              <a:ext cx="6858533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359">
                  <a:solidFill>
                    <a:srgbClr val="04345C"/>
                  </a:solidFill>
                  <a:latin typeface="Glacial Indifference Bold"/>
                </a:rPr>
                <a:t>KRUPAL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92175"/>
              <a:ext cx="6858533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Data Validation using regular Expression </a:t>
              </a:r>
            </a:p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Page Ranking - PageRanking.java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679679" y="179106"/>
            <a:ext cx="6192438" cy="736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7"/>
              </a:lnSpc>
            </a:pPr>
            <a:r>
              <a:rPr lang="en-US" sz="4083">
                <a:solidFill>
                  <a:srgbClr val="04345C"/>
                </a:solidFill>
                <a:latin typeface="Canva Sans Bold"/>
              </a:rPr>
              <a:t>Team Contribution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3144100" y="4497944"/>
            <a:ext cx="4115200" cy="2615565"/>
            <a:chOff x="0" y="0"/>
            <a:chExt cx="5486933" cy="348742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0"/>
              <a:ext cx="5486933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359">
                  <a:solidFill>
                    <a:srgbClr val="04345C"/>
                  </a:solidFill>
                  <a:latin typeface="Glacial Indifference Bold"/>
                </a:rPr>
                <a:t>VALIANT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892175"/>
              <a:ext cx="5486933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Word Completion - WordCompletion.java</a:t>
              </a:r>
            </a:p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Code Integration - Main.java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565931" y="5625336"/>
            <a:ext cx="4879649" cy="2615565"/>
            <a:chOff x="0" y="0"/>
            <a:chExt cx="6506198" cy="3487420"/>
          </a:xfrm>
        </p:grpSpPr>
        <p:sp>
          <p:nvSpPr>
            <p:cNvPr id="33" name="TextBox 33"/>
            <p:cNvSpPr txBox="1"/>
            <p:nvPr/>
          </p:nvSpPr>
          <p:spPr>
            <a:xfrm>
              <a:off x="0" y="0"/>
              <a:ext cx="6506198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359">
                  <a:solidFill>
                    <a:srgbClr val="04345C"/>
                  </a:solidFill>
                  <a:latin typeface="Glacial Indifference Bold"/>
                </a:rPr>
                <a:t>CHANDINI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892175"/>
              <a:ext cx="6506198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Spell Checking - SpellChecking.java</a:t>
              </a:r>
            </a:p>
            <a:p>
              <a:pPr marL="561341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>
                  <a:solidFill>
                    <a:srgbClr val="04345C"/>
                  </a:solidFill>
                  <a:latin typeface="Glacial Indifference"/>
                </a:rPr>
                <a:t>Search Frequency - Search.java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6265765" y="9496066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169879">
            <a:off x="-859445" y="-942394"/>
            <a:ext cx="14062065" cy="145720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124365">
            <a:off x="12407379" y="3834997"/>
            <a:ext cx="6197943" cy="642273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973550" y="8972550"/>
            <a:ext cx="571500" cy="5715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320056" y="604334"/>
            <a:ext cx="1348756" cy="134875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52128">
            <a:off x="17458481" y="6618861"/>
            <a:ext cx="2085489" cy="216112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51425">
            <a:off x="744888" y="-1480292"/>
            <a:ext cx="2535307" cy="262726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71587" y="1953091"/>
            <a:ext cx="7089425" cy="816941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524011" y="594809"/>
            <a:ext cx="666790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"/>
              </a:rPr>
              <a:t>PROJECT WORKFLOW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506351" y="9640539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14957">
            <a:off x="11325353" y="2430414"/>
            <a:ext cx="9621533" cy="99705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591306">
            <a:off x="15506726" y="-868847"/>
            <a:ext cx="1676875" cy="17376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637705">
            <a:off x="1847673" y="-2417460"/>
            <a:ext cx="14592653" cy="151219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62824">
            <a:off x="-1040502" y="-1160167"/>
            <a:ext cx="5851798" cy="60640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092154">
            <a:off x="1063492" y="8947778"/>
            <a:ext cx="2787319" cy="288841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152400" y="7954219"/>
            <a:ext cx="1181100" cy="11811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259300" y="742950"/>
            <a:ext cx="571500" cy="5715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114678" y="3452812"/>
            <a:ext cx="13316350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59"/>
              </a:lnSpc>
            </a:pPr>
            <a:r>
              <a:rPr lang="en-US" sz="11299">
                <a:solidFill>
                  <a:srgbClr val="6BD4CD"/>
                </a:solidFill>
                <a:latin typeface="Glacial Indifference"/>
              </a:rPr>
              <a:t>Demo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345164" y="9496066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692641">
            <a:off x="1853217" y="-2526377"/>
            <a:ext cx="14137151" cy="146498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668333" y="2380626"/>
            <a:ext cx="12951335" cy="1917074"/>
            <a:chOff x="0" y="0"/>
            <a:chExt cx="17268446" cy="255609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76200"/>
              <a:ext cx="17268446" cy="854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00"/>
                </a:lnSpc>
              </a:pPr>
              <a:r>
                <a:rPr lang="en-US" sz="4600" spc="460">
                  <a:solidFill>
                    <a:srgbClr val="6BD4CD"/>
                  </a:solidFill>
                  <a:latin typeface="Glacial Indifference"/>
                </a:rPr>
                <a:t>REFERENCES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74974"/>
              <a:ext cx="17268446" cy="1381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230">
                  <a:solidFill>
                    <a:srgbClr val="6BD4CD"/>
                  </a:solidFill>
                  <a:latin typeface="Glacial Indifference"/>
                </a:rPr>
                <a:t>https://www.youtube.com/watch?v=giiaIofn31A&amp;ab_channel=MichaelMuinos </a:t>
              </a:r>
            </a:p>
            <a:p>
              <a:pPr algn="ctr">
                <a:lnSpc>
                  <a:spcPts val="2760"/>
                </a:lnSpc>
              </a:pPr>
              <a:r>
                <a:rPr lang="en-US" sz="2300" spc="230">
                  <a:solidFill>
                    <a:srgbClr val="6BD4CD"/>
                  </a:solidFill>
                  <a:latin typeface="Glacial Indifference"/>
                </a:rPr>
                <a:t> https://www.youtube.com/watch?v=wrFXBV4MwvI&amp;ab_channel=CodingWithTim </a:t>
              </a:r>
            </a:p>
            <a:p>
              <a:pPr algn="ctr">
                <a:lnSpc>
                  <a:spcPts val="2760"/>
                </a:lnSpc>
              </a:pPr>
              <a:r>
                <a:rPr lang="en-US" sz="2300" spc="230">
                  <a:solidFill>
                    <a:srgbClr val="6BD4CD"/>
                  </a:solidFill>
                  <a:latin typeface="Glacial Indifference"/>
                </a:rPr>
                <a:t>https://www.geeksforgeeks.org/edit-distance-dp-5/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90983">
            <a:off x="11716052" y="2526568"/>
            <a:ext cx="9150167" cy="948203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8401050"/>
            <a:ext cx="1181100" cy="118110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023622">
            <a:off x="-3311325" y="-3250085"/>
            <a:ext cx="9403949" cy="974502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09600" y="742950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426273">
            <a:off x="13726375" y="-2492852"/>
            <a:ext cx="5636585" cy="58410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343374">
            <a:off x="-1445467" y="5771014"/>
            <a:ext cx="5597553" cy="580057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675421">
            <a:off x="1283579" y="-897831"/>
            <a:ext cx="1797140" cy="186232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538767">
            <a:off x="14412172" y="9045361"/>
            <a:ext cx="2860667" cy="296442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96273" y="3318264"/>
            <a:ext cx="11495454" cy="326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34"/>
              </a:lnSpc>
            </a:pPr>
            <a:r>
              <a:rPr lang="en-US" sz="18381">
                <a:solidFill>
                  <a:srgbClr val="04345C"/>
                </a:solidFill>
                <a:latin typeface="Canva Sans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92036" y="9496425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558687" y="2661285"/>
            <a:ext cx="7519338" cy="4964431"/>
            <a:chOff x="0" y="0"/>
            <a:chExt cx="10025784" cy="661924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10025784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899" spc="489">
                  <a:solidFill>
                    <a:srgbClr val="04345C"/>
                  </a:solidFill>
                  <a:latin typeface="Glacial Indifference"/>
                </a:rPr>
                <a:t>TEAM MEMBERS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39825"/>
              <a:ext cx="10025784" cy="5479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04345C"/>
                  </a:solidFill>
                  <a:latin typeface="Glacial Indifference"/>
                </a:rPr>
                <a:t>Chandini Priya Kondru - 110094181</a:t>
              </a:r>
            </a:p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04345C"/>
                  </a:solidFill>
                  <a:latin typeface="Glacial Indifference"/>
                </a:rPr>
                <a:t>Valiant Dmello - 110089739</a:t>
              </a:r>
            </a:p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04345C"/>
                  </a:solidFill>
                  <a:latin typeface="Glacial Indifference"/>
                </a:rPr>
                <a:t>Naiket Patel - 110089315</a:t>
              </a:r>
            </a:p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04345C"/>
                  </a:solidFill>
                  <a:latin typeface="Glacial Indifference"/>
                </a:rPr>
                <a:t>Darshil Patel - 110091604 </a:t>
              </a:r>
            </a:p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04345C"/>
                  </a:solidFill>
                  <a:latin typeface="Glacial Indifference"/>
                </a:rPr>
                <a:t>Krupal Rudani - 110092052</a:t>
              </a:r>
            </a:p>
            <a:p>
              <a:pPr algn="ctr">
                <a:lnSpc>
                  <a:spcPts val="5549"/>
                </a:lnSpc>
              </a:pPr>
              <a:endParaRPr lang="en-US" sz="3699">
                <a:solidFill>
                  <a:srgbClr val="04345C"/>
                </a:solidFill>
                <a:latin typeface="Glacial Indifference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842215" y="876300"/>
            <a:ext cx="8603571" cy="100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939"/>
              </a:lnSpc>
            </a:pPr>
            <a:r>
              <a:rPr lang="en-US" sz="5671">
                <a:solidFill>
                  <a:srgbClr val="04345C"/>
                </a:solidFill>
                <a:latin typeface="Canva Sans"/>
              </a:rPr>
              <a:t>Team Name : Status 200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83000" y="9592158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47850" y="2992247"/>
            <a:ext cx="9022901" cy="93501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065050" y="2163157"/>
            <a:ext cx="7868050" cy="7484170"/>
            <a:chOff x="0" y="-9525"/>
            <a:chExt cx="10490733" cy="99788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10490733" cy="860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4200" spc="420">
                  <a:solidFill>
                    <a:srgbClr val="04345C"/>
                  </a:solidFill>
                  <a:latin typeface="Glacial Indifference Bold"/>
                </a:rPr>
                <a:t>AGENDA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09651"/>
              <a:ext cx="10490733" cy="8959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Introduction </a:t>
              </a: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Features Implemented </a:t>
              </a: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Concepts used</a:t>
              </a: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Software Used</a:t>
              </a: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Project’s Workflow</a:t>
              </a: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Demo</a:t>
              </a: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"/>
                </a:rPr>
                <a:t>• References</a:t>
              </a:r>
            </a:p>
            <a:p>
              <a:pPr>
                <a:lnSpc>
                  <a:spcPts val="4799"/>
                </a:lnSpc>
              </a:pPr>
              <a:endParaRPr lang="en-US" sz="3199" dirty="0">
                <a:solidFill>
                  <a:srgbClr val="04345C"/>
                </a:solidFill>
                <a:latin typeface="Glacial Indifference"/>
              </a:endParaRPr>
            </a:p>
            <a:p>
              <a:pPr>
                <a:lnSpc>
                  <a:spcPts val="4799"/>
                </a:lnSpc>
              </a:pPr>
              <a:r>
                <a:rPr lang="en-US" sz="3199" dirty="0">
                  <a:solidFill>
                    <a:srgbClr val="04345C"/>
                  </a:solidFill>
                  <a:latin typeface="Glacial Indifference Bold"/>
                </a:rPr>
                <a:t> </a:t>
              </a:r>
            </a:p>
            <a:p>
              <a:pPr>
                <a:lnSpc>
                  <a:spcPts val="4799"/>
                </a:lnSpc>
              </a:pPr>
              <a:endParaRPr lang="en-US" sz="3199" dirty="0">
                <a:solidFill>
                  <a:srgbClr val="04345C"/>
                </a:solidFill>
                <a:latin typeface="Glacial Indifference Bold"/>
              </a:endParaRPr>
            </a:p>
            <a:p>
              <a:pPr>
                <a:lnSpc>
                  <a:spcPts val="4799"/>
                </a:lnSpc>
              </a:pPr>
              <a:endParaRPr lang="en-US" sz="3199" dirty="0">
                <a:solidFill>
                  <a:srgbClr val="04345C"/>
                </a:solidFill>
                <a:latin typeface="Glacial Indifference Bold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194643" y="9520089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692641">
            <a:off x="1840492" y="-2554952"/>
            <a:ext cx="14137151" cy="146498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233364" y="2605372"/>
            <a:ext cx="12951335" cy="3488697"/>
            <a:chOff x="0" y="0"/>
            <a:chExt cx="17268446" cy="465159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33350"/>
              <a:ext cx="17268446" cy="1406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00"/>
                </a:lnSpc>
              </a:pPr>
              <a:r>
                <a:rPr lang="en-US" sz="7600" spc="760">
                  <a:solidFill>
                    <a:srgbClr val="6BD4CD"/>
                  </a:solidFill>
                  <a:latin typeface="Glacial Indifference Bold"/>
                </a:rPr>
                <a:t>INTRODUCTION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794096"/>
              <a:ext cx="17268446" cy="285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>
                  <a:solidFill>
                    <a:srgbClr val="6BD4CD"/>
                  </a:solidFill>
                  <a:latin typeface="Glacial Indifference"/>
                </a:rPr>
                <a:t>THE PROJECT USES A MOBILE SELLER WEBSITE TO CRAWL THROUGH WEB AND USE DIFFERENT ALGORITHMS AND DATA STRUCTURES TO GIVE WEB PAGE SUGGESTION AS PER INPUT KEYWORDS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464905" y="9579168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44223" y="5750572"/>
            <a:ext cx="5630153" cy="58343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858459">
            <a:off x="11785864" y="-1420005"/>
            <a:ext cx="7958550" cy="824720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938171">
            <a:off x="-2270898" y="4389359"/>
            <a:ext cx="6599197" cy="68385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653501" y="-3517467"/>
            <a:ext cx="8774102" cy="909233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078200" y="925830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226552" y="1925018"/>
            <a:ext cx="9496644" cy="6436963"/>
            <a:chOff x="0" y="0"/>
            <a:chExt cx="12662192" cy="858261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2662192" cy="105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71"/>
                </a:lnSpc>
              </a:pPr>
              <a:r>
                <a:rPr lang="en-US" sz="5143" spc="514">
                  <a:solidFill>
                    <a:srgbClr val="04345C"/>
                  </a:solidFill>
                  <a:latin typeface="Glacial Indifference"/>
                </a:rPr>
                <a:t>FEATURES IMPLEMENTED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38144"/>
              <a:ext cx="12662192" cy="7344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93159" lvl="1" indent="-396579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Web Crawler 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Data Validation Using Regex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HTML Parser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Inverted Indexing and Frequency Count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Page Ranking 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Spell Checking 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Word Completion </a:t>
              </a:r>
            </a:p>
            <a:p>
              <a:pPr marL="793162" lvl="1" indent="-396581" algn="just">
                <a:lnSpc>
                  <a:spcPts val="5510"/>
                </a:lnSpc>
                <a:buFont typeface="Arial"/>
                <a:buChar char="•"/>
              </a:pPr>
              <a:r>
                <a:rPr lang="en-US" sz="3673">
                  <a:solidFill>
                    <a:srgbClr val="04345C"/>
                  </a:solidFill>
                  <a:latin typeface="Glacial Indifference"/>
                </a:rPr>
                <a:t>Search Frequency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284995">
            <a:off x="-870493" y="-880590"/>
            <a:ext cx="1936387" cy="200661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90501">
            <a:off x="17438639" y="7418650"/>
            <a:ext cx="2410762" cy="249819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434757" y="9565005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986250">
            <a:off x="-4102298" y="-524776"/>
            <a:ext cx="8880774" cy="92028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375633">
            <a:off x="-489467" y="7372231"/>
            <a:ext cx="4693285" cy="48635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087273">
            <a:off x="16499100" y="4419465"/>
            <a:ext cx="6599197" cy="68385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420793">
            <a:off x="10604897" y="-4495251"/>
            <a:ext cx="9951332" cy="1031226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7200" y="8972550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078200" y="215265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059948">
            <a:off x="16604155" y="-438298"/>
            <a:ext cx="2350917" cy="243618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82951">
            <a:off x="1393662" y="8897625"/>
            <a:ext cx="1936387" cy="200661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158566" y="0"/>
            <a:ext cx="6306292" cy="498770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045023" y="1948791"/>
            <a:ext cx="2214277" cy="3954067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742950" y="2961290"/>
            <a:ext cx="10415616" cy="4650438"/>
            <a:chOff x="0" y="0"/>
            <a:chExt cx="13887487" cy="620058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9525"/>
              <a:ext cx="13887487" cy="1209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68"/>
                </a:lnSpc>
              </a:pPr>
              <a:r>
                <a:rPr lang="en-US" sz="5973" spc="597">
                  <a:solidFill>
                    <a:srgbClr val="6BD4CD"/>
                  </a:solidFill>
                  <a:latin typeface="Glacial Indifference Bold"/>
                </a:rPr>
                <a:t>WEB CRAWLER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377921"/>
              <a:ext cx="13887487" cy="4822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7125" lvl="1" indent="-348563">
                <a:lnSpc>
                  <a:spcPts val="4843"/>
                </a:lnSpc>
                <a:buFont typeface="Arial"/>
                <a:buChar char="•"/>
              </a:pPr>
              <a:r>
                <a:rPr lang="en-US" sz="3228">
                  <a:solidFill>
                    <a:srgbClr val="6BD4CD"/>
                  </a:solidFill>
                  <a:latin typeface="Glacial Indifference"/>
                </a:rPr>
                <a:t>   It will fetch the content of the website and provides the child webpages which are embedded in the given website.</a:t>
              </a:r>
            </a:p>
            <a:p>
              <a:pPr marL="697125" lvl="1" indent="-348563">
                <a:lnSpc>
                  <a:spcPts val="4843"/>
                </a:lnSpc>
                <a:buFont typeface="Arial"/>
                <a:buChar char="•"/>
              </a:pPr>
              <a:r>
                <a:rPr lang="en-US" sz="3228">
                  <a:solidFill>
                    <a:srgbClr val="6BD4CD"/>
                  </a:solidFill>
                  <a:latin typeface="Glacial Indifference"/>
                </a:rPr>
                <a:t>We Use a HashSet to store all the links</a:t>
              </a:r>
            </a:p>
            <a:p>
              <a:pPr>
                <a:lnSpc>
                  <a:spcPts val="4843"/>
                </a:lnSpc>
              </a:pPr>
              <a:endParaRPr lang="en-US" sz="3228">
                <a:solidFill>
                  <a:srgbClr val="6BD4CD"/>
                </a:solidFill>
                <a:latin typeface="Glacial Indifference"/>
              </a:endParaRPr>
            </a:p>
            <a:p>
              <a:pPr>
                <a:lnSpc>
                  <a:spcPts val="4843"/>
                </a:lnSpc>
              </a:pPr>
              <a:endParaRPr lang="en-US" sz="3228">
                <a:solidFill>
                  <a:srgbClr val="6BD4CD"/>
                </a:solidFill>
                <a:latin typeface="Glacial Indifference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480393" y="9520140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986250">
            <a:off x="-4102298" y="-524776"/>
            <a:ext cx="8880774" cy="92028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375633">
            <a:off x="-489467" y="7372231"/>
            <a:ext cx="4693285" cy="48635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087273">
            <a:off x="16499100" y="4419465"/>
            <a:ext cx="6599197" cy="68385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420793">
            <a:off x="10604897" y="-4495251"/>
            <a:ext cx="9951332" cy="1031226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7200" y="8972550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078200" y="215265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059948">
            <a:off x="16604155" y="-438298"/>
            <a:ext cx="2350917" cy="243618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82951">
            <a:off x="1393662" y="8897625"/>
            <a:ext cx="1936387" cy="200661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09666" y="6213019"/>
            <a:ext cx="3212282" cy="3590966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53888" y="2569881"/>
            <a:ext cx="10469699" cy="3920138"/>
            <a:chOff x="0" y="0"/>
            <a:chExt cx="13959598" cy="52268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3959598" cy="1389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06"/>
                </a:lnSpc>
              </a:pPr>
              <a:r>
                <a:rPr lang="en-US" sz="6838" spc="683">
                  <a:solidFill>
                    <a:srgbClr val="6BD4CD"/>
                  </a:solidFill>
                  <a:latin typeface="Glacial Indifference"/>
                </a:rPr>
                <a:t>HTML PARSER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585809"/>
              <a:ext cx="13959598" cy="36410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91007" lvl="1" indent="-395503">
                <a:lnSpc>
                  <a:spcPts val="5495"/>
                </a:lnSpc>
                <a:buFont typeface="Arial"/>
                <a:buChar char="•"/>
              </a:pPr>
              <a:r>
                <a:rPr lang="en-US" sz="3663">
                  <a:solidFill>
                    <a:srgbClr val="6BD4CD"/>
                  </a:solidFill>
                  <a:latin typeface="Glacial Indifference"/>
                </a:rPr>
                <a:t> It extracts the data of webpage into a simple text format or say it is used to fetch the content of the webpage by extracting specific tags</a:t>
              </a:r>
            </a:p>
            <a:p>
              <a:pPr marL="791007" lvl="1" indent="-395503">
                <a:lnSpc>
                  <a:spcPts val="5495"/>
                </a:lnSpc>
                <a:buFont typeface="Arial"/>
                <a:buChar char="•"/>
              </a:pPr>
              <a:r>
                <a:rPr lang="en-US" sz="3663">
                  <a:solidFill>
                    <a:srgbClr val="6BD4CD"/>
                  </a:solidFill>
                  <a:latin typeface="Glacial Indifference"/>
                </a:rPr>
                <a:t>It is stored in text files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121948" y="9458325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479131">
            <a:off x="-1749557" y="-842269"/>
            <a:ext cx="11828430" cy="122574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62892">
            <a:off x="6138829" y="7329482"/>
            <a:ext cx="5075946" cy="52600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280451">
            <a:off x="15442780" y="-1044451"/>
            <a:ext cx="4001180" cy="414630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714294">
            <a:off x="13724600" y="-373897"/>
            <a:ext cx="2229048" cy="230989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519527" y="3587415"/>
            <a:ext cx="7739773" cy="2809300"/>
            <a:chOff x="0" y="0"/>
            <a:chExt cx="10319697" cy="374573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0319697" cy="974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850"/>
                </a:lnSpc>
              </a:pPr>
              <a:r>
                <a:rPr lang="en-US" sz="4875" spc="487">
                  <a:solidFill>
                    <a:srgbClr val="6BD4CD"/>
                  </a:solidFill>
                  <a:latin typeface="Glacial Indifference"/>
                </a:rPr>
                <a:t>FREQUENCY COUNT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64379"/>
              <a:ext cx="10319697" cy="2581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223"/>
                </a:lnSpc>
              </a:pPr>
              <a:r>
                <a:rPr lang="en-US" sz="3482">
                  <a:solidFill>
                    <a:srgbClr val="6BD4CD"/>
                  </a:solidFill>
                  <a:latin typeface="Glacial Indifference"/>
                </a:rPr>
                <a:t>It is generally the no. of occurences of the words in documents , counting them and storing.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2964584"/>
            <a:ext cx="6667900" cy="4643735"/>
            <a:chOff x="0" y="0"/>
            <a:chExt cx="8890533" cy="619164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8890533" cy="848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4200" spc="420">
                  <a:solidFill>
                    <a:srgbClr val="04345C"/>
                  </a:solidFill>
                  <a:latin typeface="Glacial Indifference"/>
                </a:rPr>
                <a:t>INVERTED INDEXING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07666"/>
              <a:ext cx="8890533" cy="5183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2999">
                  <a:solidFill>
                    <a:srgbClr val="04345C"/>
                  </a:solidFill>
                  <a:latin typeface="Glacial Indifference"/>
                </a:rPr>
                <a:t> It stores the keywords as keys and the count of words as values and also the number of textfiles containing the words by using hash maps.</a:t>
              </a:r>
            </a:p>
            <a:p>
              <a:pPr>
                <a:lnSpc>
                  <a:spcPts val="4499"/>
                </a:lnSpc>
              </a:pPr>
              <a:r>
                <a:rPr lang="en-US" sz="2999">
                  <a:solidFill>
                    <a:srgbClr val="04345C"/>
                  </a:solidFill>
                  <a:latin typeface="Glacial Indifference"/>
                </a:rPr>
                <a:t>Using Hass Table to store the word as key and the frequencies as value</a:t>
              </a:r>
            </a:p>
            <a:p>
              <a:pPr>
                <a:lnSpc>
                  <a:spcPts val="4500"/>
                </a:lnSpc>
              </a:pPr>
              <a:endParaRPr lang="en-US" sz="2999">
                <a:solidFill>
                  <a:srgbClr val="04345C"/>
                </a:solidFill>
                <a:latin typeface="Glacial Indifference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436993" y="9477541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209975" y="3384203"/>
            <a:ext cx="7868050" cy="3518595"/>
            <a:chOff x="0" y="0"/>
            <a:chExt cx="10490733" cy="46914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10490733" cy="848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4200" spc="420">
                  <a:solidFill>
                    <a:srgbClr val="04345C"/>
                  </a:solidFill>
                  <a:latin typeface="Glacial Indifference Bold"/>
                </a:rPr>
                <a:t>PAGE RANKING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07666"/>
              <a:ext cx="10490733" cy="3683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2999">
                  <a:solidFill>
                    <a:srgbClr val="04345C"/>
                  </a:solidFill>
                  <a:latin typeface="Glacial Indifference"/>
                </a:rPr>
                <a:t> It checks for the occurrence of the given url in the webpage and rank them as per the number of occurrence.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04345C"/>
                  </a:solidFill>
                  <a:latin typeface="Glacial Indifference"/>
                </a:rPr>
                <a:t>We Use a Maximum heap to store all the pages' score.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383000" y="9472043"/>
            <a:ext cx="1557814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Status 200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523</Words>
  <Application>Microsoft Office PowerPoint</Application>
  <PresentationFormat>Custom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Canva Sans Bold</vt:lpstr>
      <vt:lpstr>Glacial Indifference</vt:lpstr>
      <vt:lpstr>Calibri</vt:lpstr>
      <vt:lpstr>Glacial Indifference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Project Presentation</dc:title>
  <cp:lastModifiedBy>Darshil Patel</cp:lastModifiedBy>
  <cp:revision>2</cp:revision>
  <dcterms:created xsi:type="dcterms:W3CDTF">2006-08-16T00:00:00Z</dcterms:created>
  <dcterms:modified xsi:type="dcterms:W3CDTF">2022-11-24T03:27:11Z</dcterms:modified>
  <dc:identifier>DAFSvHLqzB4</dc:identifier>
</cp:coreProperties>
</file>