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7" r:id="rId24"/>
    <p:sldId id="278" r:id="rId25"/>
    <p:sldId id="306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08" r:id="rId38"/>
    <p:sldId id="290" r:id="rId39"/>
    <p:sldId id="291" r:id="rId40"/>
    <p:sldId id="309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10" r:id="rId55"/>
    <p:sldId id="311" r:id="rId56"/>
    <p:sldId id="305" r:id="rId5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776654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841737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91034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91520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054231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10218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824965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976754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70329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982430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50362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39228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660276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218388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08881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8400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428948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305FC7-B7DE-4416-BD10-4A0DCB2E27CC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A14F-2F79-4EE9-9B79-3C92EA76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5673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selectors/hierarchy-selectors/" TargetMode="External"/><Relationship Id="rId2" Type="http://schemas.openxmlformats.org/officeDocument/2006/relationships/hyperlink" Target="http://api.jquery.com/category/selectors/content-filter-selec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jquery.com/category/selectors/form-selector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manipula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event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utiliti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pi.jquery.com/category/ajax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jquery.aja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Ajax_Event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2121" y="4236887"/>
            <a:ext cx="10323443" cy="1203849"/>
          </a:xfrm>
        </p:spPr>
        <p:txBody>
          <a:bodyPr/>
          <a:lstStyle/>
          <a:p>
            <a:pPr algn="ctr"/>
            <a:r>
              <a:rPr lang="es-MX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$(‘</a:t>
            </a:r>
            <a:r>
              <a:rPr lang="es-MX" sz="5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body</a:t>
            </a:r>
            <a:r>
              <a:rPr lang="es-MX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’).</a:t>
            </a:r>
            <a:r>
              <a:rPr lang="es-MX" sz="5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html</a:t>
            </a:r>
            <a:r>
              <a:rPr lang="es-MX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(“</a:t>
            </a:r>
            <a:r>
              <a:rPr lang="es-MX" sz="5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Hello</a:t>
            </a:r>
            <a:r>
              <a:rPr lang="es-MX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5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World</a:t>
            </a:r>
            <a:r>
              <a:rPr lang="es-MX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!”);</a:t>
            </a:r>
            <a:endParaRPr lang="es-MX" sz="5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77" y="1319011"/>
            <a:ext cx="8711333" cy="212573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430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Más selectores…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68203" y="1572858"/>
            <a:ext cx="688263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De contenido</a:t>
            </a:r>
          </a:p>
          <a:p>
            <a:pPr marL="0" indent="0">
              <a:buNone/>
            </a:pPr>
            <a:r>
              <a:rPr lang="es-MX" sz="2400" dirty="0" smtClean="0"/>
              <a:t>	tiene padre, contiene </a:t>
            </a:r>
            <a:r>
              <a:rPr lang="es-MX" sz="2400" dirty="0" err="1" smtClean="0"/>
              <a:t>span</a:t>
            </a:r>
            <a:r>
              <a:rPr lang="es-MX" sz="2400" dirty="0" smtClean="0"/>
              <a:t>, vacío</a:t>
            </a:r>
            <a:endParaRPr lang="es-MX" sz="2400" dirty="0"/>
          </a:p>
          <a:p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Por jerarquía</a:t>
            </a:r>
          </a:p>
          <a:p>
            <a:pPr marL="0" indent="0">
              <a:buNone/>
            </a:pPr>
            <a:r>
              <a:rPr lang="es-MX" sz="2400" dirty="0" smtClean="0"/>
              <a:t>	sus hijos, sus hermanos</a:t>
            </a:r>
            <a:endParaRPr lang="es-MX" sz="2400" dirty="0"/>
          </a:p>
          <a:p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Para formulario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submit</a:t>
            </a:r>
            <a:r>
              <a:rPr lang="es-MX" sz="2400" dirty="0" smtClean="0"/>
              <a:t>, </a:t>
            </a:r>
            <a:r>
              <a:rPr lang="es-MX" sz="2400" dirty="0" err="1" smtClean="0"/>
              <a:t>text</a:t>
            </a:r>
            <a:r>
              <a:rPr lang="es-MX" sz="2400" dirty="0" smtClean="0"/>
              <a:t>, </a:t>
            </a:r>
            <a:r>
              <a:rPr lang="es-MX" sz="2400" dirty="0" err="1" smtClean="0"/>
              <a:t>button</a:t>
            </a:r>
            <a:r>
              <a:rPr lang="es-MX" sz="2400" dirty="0" smtClean="0"/>
              <a:t>, radio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263685" y="1429555"/>
            <a:ext cx="2787149" cy="122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6" name="Pergamino vertical 5">
            <a:hlinkClick r:id="rId2"/>
          </p:cNvPr>
          <p:cNvSpPr/>
          <p:nvPr/>
        </p:nvSpPr>
        <p:spPr>
          <a:xfrm>
            <a:off x="2307975" y="1439188"/>
            <a:ext cx="860228" cy="92084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Pergamino vertical 6">
            <a:hlinkClick r:id="rId3"/>
          </p:cNvPr>
          <p:cNvSpPr/>
          <p:nvPr/>
        </p:nvSpPr>
        <p:spPr>
          <a:xfrm>
            <a:off x="2307975" y="3049933"/>
            <a:ext cx="860228" cy="92084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Pergamino vertical 7">
            <a:hlinkClick r:id="rId4"/>
          </p:cNvPr>
          <p:cNvSpPr/>
          <p:nvPr/>
        </p:nvSpPr>
        <p:spPr>
          <a:xfrm>
            <a:off x="2307975" y="4630493"/>
            <a:ext cx="860228" cy="92084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89090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485900" y="1874563"/>
            <a:ext cx="753542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Manipulación de elementos</a:t>
            </a:r>
            <a:endParaRPr lang="es-ES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Botón de acción: Documento 6">
            <a:hlinkClick r:id="rId2" highlightClick="1"/>
          </p:cNvPr>
          <p:cNvSpPr/>
          <p:nvPr/>
        </p:nvSpPr>
        <p:spPr>
          <a:xfrm>
            <a:off x="9418320" y="2328875"/>
            <a:ext cx="1394460" cy="1645920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0224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Getters</a:t>
            </a:r>
            <a:r>
              <a:rPr lang="es-MX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smtClean="0"/>
              <a:t>/ </a:t>
            </a:r>
            <a:r>
              <a:rPr lang="es-MX" b="1" dirty="0" err="1" smtClean="0">
                <a:solidFill>
                  <a:schemeClr val="accent1"/>
                </a:solidFill>
              </a:rPr>
              <a:t>Setters</a:t>
            </a:r>
            <a:endParaRPr lang="es-MX" b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389978"/>
            <a:ext cx="10987113" cy="5010822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.</a:t>
            </a:r>
            <a:r>
              <a:rPr lang="es-MX" b="1" dirty="0" err="1" smtClean="0"/>
              <a:t>html</a:t>
            </a:r>
            <a:r>
              <a:rPr lang="es-MX" b="1" dirty="0" smtClean="0"/>
              <a:t>() </a:t>
            </a:r>
            <a:r>
              <a:rPr lang="es-MX" dirty="0" smtClean="0"/>
              <a:t>– Contenido HTML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$(“div”).</a:t>
            </a:r>
            <a:r>
              <a:rPr lang="es-MX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html</a:t>
            </a:r>
            <a:r>
              <a:rPr lang="es-MX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();	</a:t>
            </a:r>
            <a:r>
              <a:rPr lang="es-MX" b="1" dirty="0" smtClean="0"/>
              <a:t>	</a:t>
            </a:r>
            <a:r>
              <a:rPr lang="es-MX" b="1" dirty="0" smtClean="0">
                <a:solidFill>
                  <a:schemeClr val="accent1"/>
                </a:solidFill>
              </a:rPr>
              <a:t>$(“div”).</a:t>
            </a:r>
            <a:r>
              <a:rPr lang="es-MX" b="1" dirty="0" err="1" smtClean="0">
                <a:solidFill>
                  <a:schemeClr val="accent1"/>
                </a:solidFill>
              </a:rPr>
              <a:t>html</a:t>
            </a:r>
            <a:r>
              <a:rPr lang="es-MX" b="1" dirty="0" smtClean="0">
                <a:solidFill>
                  <a:schemeClr val="accent1"/>
                </a:solidFill>
              </a:rPr>
              <a:t>(“código”);</a:t>
            </a:r>
            <a:endParaRPr lang="es-MX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MX" b="1" dirty="0"/>
              <a:t>.</a:t>
            </a:r>
            <a:r>
              <a:rPr lang="es-MX" b="1" dirty="0" err="1"/>
              <a:t>attr</a:t>
            </a:r>
            <a:r>
              <a:rPr lang="es-MX" b="1" dirty="0"/>
              <a:t>() </a:t>
            </a:r>
            <a:r>
              <a:rPr lang="es-MX" dirty="0" smtClean="0"/>
              <a:t>– Valor de un atributo</a:t>
            </a:r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$(“</a:t>
            </a:r>
            <a:r>
              <a:rPr lang="es-MX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input:text</a:t>
            </a:r>
            <a:r>
              <a:rPr lang="es-MX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”).</a:t>
            </a:r>
            <a:r>
              <a:rPr lang="es-MX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attr</a:t>
            </a:r>
            <a:r>
              <a:rPr lang="es-MX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(“</a:t>
            </a:r>
            <a:r>
              <a:rPr lang="es-MX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name</a:t>
            </a:r>
            <a:r>
              <a:rPr lang="es-MX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”);</a:t>
            </a:r>
            <a:r>
              <a:rPr lang="es-MX" b="1" dirty="0" smtClean="0"/>
              <a:t>		</a:t>
            </a:r>
            <a:r>
              <a:rPr lang="es-MX" b="1" dirty="0">
                <a:solidFill>
                  <a:schemeClr val="accent1"/>
                </a:solidFill>
              </a:rPr>
              <a:t>$(“</a:t>
            </a:r>
            <a:r>
              <a:rPr lang="es-MX" b="1" dirty="0" err="1">
                <a:solidFill>
                  <a:schemeClr val="accent1"/>
                </a:solidFill>
              </a:rPr>
              <a:t>input:text</a:t>
            </a:r>
            <a:r>
              <a:rPr lang="es-MX" b="1" dirty="0">
                <a:solidFill>
                  <a:schemeClr val="accent1"/>
                </a:solidFill>
              </a:rPr>
              <a:t>”).</a:t>
            </a:r>
            <a:r>
              <a:rPr lang="es-MX" b="1" dirty="0" err="1">
                <a:solidFill>
                  <a:schemeClr val="accent1"/>
                </a:solidFill>
              </a:rPr>
              <a:t>attr</a:t>
            </a:r>
            <a:r>
              <a:rPr lang="es-MX" b="1" dirty="0">
                <a:solidFill>
                  <a:schemeClr val="accent1"/>
                </a:solidFill>
              </a:rPr>
              <a:t>(“</a:t>
            </a:r>
            <a:r>
              <a:rPr lang="es-MX" b="1" dirty="0" err="1">
                <a:solidFill>
                  <a:schemeClr val="accent1"/>
                </a:solidFill>
              </a:rPr>
              <a:t>name</a:t>
            </a:r>
            <a:r>
              <a:rPr lang="es-MX" b="1" dirty="0" smtClean="0">
                <a:solidFill>
                  <a:schemeClr val="accent1"/>
                </a:solidFill>
              </a:rPr>
              <a:t>”,”nombre”);</a:t>
            </a:r>
            <a:r>
              <a:rPr lang="es-MX" dirty="0">
                <a:solidFill>
                  <a:schemeClr val="accent1"/>
                </a:solidFill>
              </a:rPr>
              <a:t>	</a:t>
            </a:r>
            <a:r>
              <a:rPr lang="es-MX" dirty="0"/>
              <a:t>	</a:t>
            </a:r>
            <a:r>
              <a:rPr lang="es-MX" dirty="0" smtClean="0"/>
              <a:t>	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.</a:t>
            </a:r>
            <a:r>
              <a:rPr lang="es-MX" b="1" dirty="0" err="1" smtClean="0"/>
              <a:t>width</a:t>
            </a:r>
            <a:r>
              <a:rPr lang="es-MX" b="1" dirty="0" smtClean="0"/>
              <a:t>() </a:t>
            </a:r>
            <a:r>
              <a:rPr lang="es-MX" dirty="0" smtClean="0"/>
              <a:t>– Ancho de pixeles</a:t>
            </a:r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$(“</a:t>
            </a:r>
            <a:r>
              <a:rPr lang="es-MX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img</a:t>
            </a:r>
            <a:r>
              <a:rPr lang="es-MX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”).</a:t>
            </a:r>
            <a:r>
              <a:rPr lang="es-MX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width</a:t>
            </a:r>
            <a:r>
              <a:rPr lang="es-MX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();</a:t>
            </a:r>
            <a:r>
              <a:rPr lang="es-MX" b="1" dirty="0" smtClean="0"/>
              <a:t>		</a:t>
            </a:r>
            <a:r>
              <a:rPr lang="es-MX" b="1" dirty="0">
                <a:solidFill>
                  <a:schemeClr val="accent1"/>
                </a:solidFill>
              </a:rPr>
              <a:t>$(“</a:t>
            </a:r>
            <a:r>
              <a:rPr lang="es-MX" b="1" dirty="0" err="1">
                <a:solidFill>
                  <a:schemeClr val="accent1"/>
                </a:solidFill>
              </a:rPr>
              <a:t>img</a:t>
            </a:r>
            <a:r>
              <a:rPr lang="es-MX" b="1" dirty="0">
                <a:solidFill>
                  <a:schemeClr val="accent1"/>
                </a:solidFill>
              </a:rPr>
              <a:t>”).</a:t>
            </a:r>
            <a:r>
              <a:rPr lang="es-MX" b="1" dirty="0" err="1" smtClean="0">
                <a:solidFill>
                  <a:schemeClr val="accent1"/>
                </a:solidFill>
              </a:rPr>
              <a:t>width</a:t>
            </a:r>
            <a:r>
              <a:rPr lang="es-MX" b="1" dirty="0" smtClean="0">
                <a:solidFill>
                  <a:schemeClr val="accent1"/>
                </a:solidFill>
              </a:rPr>
              <a:t>(</a:t>
            </a:r>
            <a:r>
              <a:rPr lang="es-MX" b="1" dirty="0" err="1" smtClean="0">
                <a:solidFill>
                  <a:schemeClr val="accent1"/>
                </a:solidFill>
              </a:rPr>
              <a:t>integer</a:t>
            </a:r>
            <a:r>
              <a:rPr lang="es-MX" b="1" dirty="0" smtClean="0">
                <a:solidFill>
                  <a:schemeClr val="accent1"/>
                </a:solidFill>
              </a:rPr>
              <a:t>);</a:t>
            </a:r>
            <a:r>
              <a:rPr lang="es-MX" b="1" dirty="0"/>
              <a:t>	</a:t>
            </a:r>
          </a:p>
          <a:p>
            <a:pPr marL="0" indent="0">
              <a:buNone/>
            </a:pPr>
            <a:r>
              <a:rPr lang="es-MX" b="1" dirty="0" smtClean="0"/>
              <a:t>.</a:t>
            </a:r>
            <a:r>
              <a:rPr lang="es-MX" b="1" dirty="0" err="1" smtClean="0"/>
              <a:t>height</a:t>
            </a:r>
            <a:r>
              <a:rPr lang="es-MX" b="1" dirty="0" smtClean="0"/>
              <a:t>() </a:t>
            </a:r>
            <a:r>
              <a:rPr lang="es-MX" dirty="0" smtClean="0"/>
              <a:t>– Alto de pixeles</a:t>
            </a:r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b="1" dirty="0"/>
              <a:t> </a:t>
            </a:r>
            <a:r>
              <a:rPr lang="es-MX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$(“</a:t>
            </a:r>
            <a:r>
              <a:rPr lang="es-MX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img</a:t>
            </a:r>
            <a:r>
              <a:rPr lang="es-MX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”).</a:t>
            </a:r>
            <a:r>
              <a:rPr lang="es-MX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height</a:t>
            </a:r>
            <a:r>
              <a:rPr lang="es-MX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();</a:t>
            </a:r>
            <a:r>
              <a:rPr lang="es-MX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</a:t>
            </a:r>
            <a:r>
              <a:rPr lang="es-MX" b="1" dirty="0"/>
              <a:t>	</a:t>
            </a:r>
            <a:r>
              <a:rPr lang="es-MX" b="1" dirty="0">
                <a:solidFill>
                  <a:schemeClr val="accent1"/>
                </a:solidFill>
              </a:rPr>
              <a:t>$(“</a:t>
            </a:r>
            <a:r>
              <a:rPr lang="es-MX" b="1" dirty="0" err="1">
                <a:solidFill>
                  <a:schemeClr val="accent1"/>
                </a:solidFill>
              </a:rPr>
              <a:t>img</a:t>
            </a:r>
            <a:r>
              <a:rPr lang="es-MX" b="1" dirty="0" smtClean="0">
                <a:solidFill>
                  <a:schemeClr val="accent1"/>
                </a:solidFill>
              </a:rPr>
              <a:t>”).</a:t>
            </a:r>
            <a:r>
              <a:rPr lang="es-MX" b="1" dirty="0" err="1" smtClean="0">
                <a:solidFill>
                  <a:schemeClr val="accent1"/>
                </a:solidFill>
              </a:rPr>
              <a:t>height</a:t>
            </a:r>
            <a:r>
              <a:rPr lang="es-MX" b="1" dirty="0" smtClean="0">
                <a:solidFill>
                  <a:schemeClr val="accent1"/>
                </a:solidFill>
              </a:rPr>
              <a:t>(</a:t>
            </a:r>
            <a:r>
              <a:rPr lang="es-MX" b="1" dirty="0" err="1" smtClean="0">
                <a:solidFill>
                  <a:schemeClr val="accent1"/>
                </a:solidFill>
              </a:rPr>
              <a:t>integer</a:t>
            </a:r>
            <a:r>
              <a:rPr lang="es-MX" b="1" dirty="0" smtClean="0">
                <a:solidFill>
                  <a:schemeClr val="accent1"/>
                </a:solidFill>
              </a:rPr>
              <a:t>);</a:t>
            </a:r>
            <a:endParaRPr lang="es-MX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MX" b="1" dirty="0" smtClean="0"/>
              <a:t>.val() </a:t>
            </a:r>
            <a:r>
              <a:rPr lang="es-MX" dirty="0" smtClean="0"/>
              <a:t>– Valor del atributo </a:t>
            </a:r>
            <a:r>
              <a:rPr lang="es-MX" i="1" dirty="0" err="1" smtClean="0"/>
              <a:t>value</a:t>
            </a:r>
            <a:r>
              <a:rPr lang="es-MX" dirty="0" smtClean="0"/>
              <a:t> de un elemento 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$(“#</a:t>
            </a:r>
            <a:r>
              <a:rPr lang="es-MX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select</a:t>
            </a:r>
            <a:r>
              <a:rPr lang="es-MX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”).val();	</a:t>
            </a:r>
            <a:r>
              <a:rPr lang="es-MX" b="1" dirty="0" smtClean="0"/>
              <a:t>	</a:t>
            </a:r>
            <a:r>
              <a:rPr lang="es-MX" b="1" dirty="0" smtClean="0">
                <a:solidFill>
                  <a:schemeClr val="accent1"/>
                </a:solidFill>
              </a:rPr>
              <a:t>$(“#</a:t>
            </a:r>
            <a:r>
              <a:rPr lang="es-MX" b="1" dirty="0" err="1" smtClean="0">
                <a:solidFill>
                  <a:schemeClr val="accent1"/>
                </a:solidFill>
              </a:rPr>
              <a:t>select</a:t>
            </a:r>
            <a:r>
              <a:rPr lang="es-MX" b="1" dirty="0" smtClean="0">
                <a:solidFill>
                  <a:schemeClr val="accent1"/>
                </a:solidFill>
              </a:rPr>
              <a:t>”).val(“que hongo”);</a:t>
            </a:r>
            <a:endParaRPr lang="es-MX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886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1370" y="605307"/>
            <a:ext cx="9380152" cy="5372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 smtClean="0"/>
              <a:t>.</a:t>
            </a:r>
            <a:r>
              <a:rPr lang="es-MX" sz="2400" b="1" dirty="0" err="1" smtClean="0"/>
              <a:t>append</a:t>
            </a:r>
            <a:r>
              <a:rPr lang="es-MX" sz="2400" b="1" dirty="0" smtClean="0"/>
              <a:t>() </a:t>
            </a:r>
            <a:r>
              <a:rPr lang="es-MX" sz="2400" dirty="0" smtClean="0"/>
              <a:t>– Insertar contenido a un elemento</a:t>
            </a:r>
          </a:p>
          <a:p>
            <a:pPr marL="0" indent="0">
              <a:buNone/>
            </a:pPr>
            <a:r>
              <a:rPr lang="es-MX" sz="2400" b="1" dirty="0" smtClean="0"/>
              <a:t>.</a:t>
            </a:r>
            <a:r>
              <a:rPr lang="es-MX" sz="2400" b="1" dirty="0" err="1" smtClean="0"/>
              <a:t>prepend</a:t>
            </a:r>
            <a:r>
              <a:rPr lang="es-MX" sz="2400" b="1" dirty="0" smtClean="0"/>
              <a:t>() </a:t>
            </a:r>
            <a:r>
              <a:rPr lang="es-MX" sz="2400" dirty="0" smtClean="0"/>
              <a:t>– Lo mismo, pero al revés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$(“.</a:t>
            </a:r>
            <a:r>
              <a:rPr lang="es-MX" sz="2400" dirty="0" err="1" smtClean="0"/>
              <a:t>inner</a:t>
            </a:r>
            <a:r>
              <a:rPr lang="es-MX" sz="2400" dirty="0" smtClean="0"/>
              <a:t>”).</a:t>
            </a:r>
            <a:r>
              <a:rPr lang="es-MX" sz="2400" dirty="0" err="1" smtClean="0"/>
              <a:t>append</a:t>
            </a:r>
            <a:r>
              <a:rPr lang="es-MX" sz="2400" dirty="0" smtClean="0"/>
              <a:t>(“Test”);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$(“.</a:t>
            </a:r>
            <a:r>
              <a:rPr lang="es-MX" sz="2400" dirty="0" err="1" smtClean="0"/>
              <a:t>container</a:t>
            </a:r>
            <a:r>
              <a:rPr lang="es-MX" sz="2400" dirty="0" smtClean="0"/>
              <a:t>”).</a:t>
            </a:r>
            <a:r>
              <a:rPr lang="es-MX" sz="2400" dirty="0" err="1" smtClean="0"/>
              <a:t>append</a:t>
            </a:r>
            <a:r>
              <a:rPr lang="es-MX" sz="2400" dirty="0" smtClean="0"/>
              <a:t>($(“h2”));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$(“</a:t>
            </a:r>
            <a:r>
              <a:rPr lang="es-MX" sz="2400" dirty="0" err="1" smtClean="0"/>
              <a:t>p.saludo</a:t>
            </a:r>
            <a:r>
              <a:rPr lang="es-MX" sz="2400" dirty="0" smtClean="0"/>
              <a:t>”).</a:t>
            </a:r>
            <a:r>
              <a:rPr lang="es-MX" sz="2400" dirty="0" err="1" smtClean="0"/>
              <a:t>append</a:t>
            </a:r>
            <a:r>
              <a:rPr lang="es-MX" sz="2400" dirty="0" smtClean="0"/>
              <a:t>(“Hola”);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5509058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Un poco de CSS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2" y="1623060"/>
            <a:ext cx="9403742" cy="462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$(“div”).</a:t>
            </a:r>
            <a:r>
              <a:rPr lang="es-MX" sz="2400" dirty="0" err="1" smtClean="0"/>
              <a:t>css</a:t>
            </a:r>
            <a:r>
              <a:rPr lang="es-MX" sz="2400" dirty="0" smtClean="0"/>
              <a:t>(“</a:t>
            </a:r>
            <a:r>
              <a:rPr lang="es-MX" sz="2400" dirty="0" err="1" smtClean="0"/>
              <a:t>background</a:t>
            </a:r>
            <a:r>
              <a:rPr lang="es-MX" sz="2400" dirty="0" smtClean="0"/>
              <a:t>-color”);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$(“div”).</a:t>
            </a:r>
            <a:r>
              <a:rPr lang="es-MX" sz="2400" dirty="0" err="1" smtClean="0"/>
              <a:t>css</a:t>
            </a:r>
            <a:r>
              <a:rPr lang="es-MX" sz="2400" dirty="0" smtClean="0"/>
              <a:t>(“</a:t>
            </a:r>
            <a:r>
              <a:rPr lang="es-MX" sz="2400" dirty="0" err="1" smtClean="0"/>
              <a:t>background</a:t>
            </a:r>
            <a:r>
              <a:rPr lang="es-MX" sz="2400" dirty="0" smtClean="0"/>
              <a:t>-color”,”#</a:t>
            </a:r>
            <a:r>
              <a:rPr lang="es-MX" sz="2400" dirty="0" err="1" smtClean="0"/>
              <a:t>ffffff</a:t>
            </a:r>
            <a:r>
              <a:rPr lang="es-MX" sz="2400" dirty="0" smtClean="0"/>
              <a:t>”);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$(“div”).</a:t>
            </a:r>
            <a:r>
              <a:rPr lang="es-MX" sz="2400" dirty="0" err="1" smtClean="0"/>
              <a:t>css</a:t>
            </a:r>
            <a:r>
              <a:rPr lang="es-MX" sz="2400" dirty="0" smtClean="0"/>
              <a:t>({</a:t>
            </a:r>
          </a:p>
          <a:p>
            <a:pPr marL="0" indent="0">
              <a:buNone/>
            </a:pPr>
            <a:r>
              <a:rPr lang="es-MX" sz="2400" dirty="0" smtClean="0"/>
              <a:t>	“</a:t>
            </a:r>
            <a:r>
              <a:rPr lang="es-MX" sz="2400" dirty="0" err="1" smtClean="0"/>
              <a:t>background</a:t>
            </a:r>
            <a:r>
              <a:rPr lang="es-MX" sz="2400" dirty="0" smtClean="0"/>
              <a:t>-color”:”#</a:t>
            </a:r>
            <a:r>
              <a:rPr lang="es-MX" sz="2400" dirty="0" err="1" smtClean="0"/>
              <a:t>ffffff</a:t>
            </a:r>
            <a:r>
              <a:rPr lang="es-MX" sz="2400" dirty="0" smtClean="0"/>
              <a:t>”,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“color”:”</a:t>
            </a:r>
            <a:r>
              <a:rPr lang="es-MX" sz="2400" dirty="0" err="1" smtClean="0"/>
              <a:t>black</a:t>
            </a:r>
            <a:r>
              <a:rPr lang="es-MX" sz="2400" dirty="0" smtClean="0"/>
              <a:t>”;</a:t>
            </a:r>
          </a:p>
          <a:p>
            <a:pPr marL="0" indent="0">
              <a:buNone/>
            </a:pPr>
            <a:r>
              <a:rPr lang="es-MX" sz="2400" dirty="0" smtClean="0"/>
              <a:t>});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620177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Manipulando atributos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$(“#div a:first”).attr(“href”,”destino.html”);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$(“#div a:first”).attr({</a:t>
            </a:r>
          </a:p>
          <a:p>
            <a:pPr marL="0" indent="0">
              <a:buNone/>
            </a:pPr>
            <a:r>
              <a:rPr lang="es-MX" sz="2400" dirty="0" smtClean="0"/>
              <a:t>	</a:t>
            </a:r>
            <a:r>
              <a:rPr lang="es-MX" sz="2400" dirty="0" err="1" smtClean="0"/>
              <a:t>href</a:t>
            </a:r>
            <a:r>
              <a:rPr lang="es-MX" sz="2400" dirty="0" smtClean="0"/>
              <a:t>:”destino.html”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rel</a:t>
            </a:r>
            <a:r>
              <a:rPr lang="es-MX" sz="2400" dirty="0" smtClean="0"/>
              <a:t>: “</a:t>
            </a:r>
            <a:r>
              <a:rPr lang="es-MX" sz="2400" dirty="0" err="1" smtClean="0"/>
              <a:t>nofollow</a:t>
            </a:r>
            <a:r>
              <a:rPr lang="es-MX" sz="2400" dirty="0" smtClean="0"/>
              <a:t>”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});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12645392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Crear un archivo HTML con los elementos vacíos.</a:t>
            </a:r>
          </a:p>
          <a:p>
            <a:endParaRPr lang="es-MX" sz="2400" dirty="0" smtClean="0"/>
          </a:p>
          <a:p>
            <a:r>
              <a:rPr lang="es-MX" sz="2400" dirty="0" smtClean="0"/>
              <a:t>Modificarlos a través de </a:t>
            </a:r>
            <a:r>
              <a:rPr lang="es-MX" sz="2400" dirty="0" err="1" smtClean="0"/>
              <a:t>jQuery</a:t>
            </a:r>
            <a:r>
              <a:rPr lang="es-MX" sz="2400" dirty="0" smtClean="0"/>
              <a:t> en un archivo aparte.</a:t>
            </a:r>
          </a:p>
          <a:p>
            <a:pPr marL="457200" lvl="1" indent="0">
              <a:buNone/>
            </a:pPr>
            <a:r>
              <a:rPr lang="es-MX" sz="2000" dirty="0" smtClean="0"/>
              <a:t>//Recuerden que la es extensión .</a:t>
            </a:r>
            <a:r>
              <a:rPr lang="es-MX" sz="2000" dirty="0" err="1" smtClean="0"/>
              <a:t>js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132939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8309" y="2052918"/>
            <a:ext cx="10899798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Cuando se crean elementos o seleccionan unos existentes, </a:t>
            </a:r>
            <a:r>
              <a:rPr lang="es-MX" dirty="0" err="1" smtClean="0"/>
              <a:t>jQuery</a:t>
            </a:r>
            <a:r>
              <a:rPr lang="es-MX" dirty="0" smtClean="0"/>
              <a:t> los regresa en una colección. Pero aunque tenga propiedades como .</a:t>
            </a:r>
            <a:r>
              <a:rPr lang="es-MX" dirty="0" err="1" smtClean="0"/>
              <a:t>length</a:t>
            </a:r>
            <a:r>
              <a:rPr lang="es-MX" dirty="0" smtClean="0"/>
              <a:t> y algunas otras familiares, </a:t>
            </a:r>
            <a:r>
              <a:rPr lang="es-MX" b="1" u="sng" dirty="0" smtClean="0"/>
              <a:t>no es un arreglo.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var</a:t>
            </a:r>
            <a:r>
              <a:rPr lang="es-MX" dirty="0" smtClean="0"/>
              <a:t> objetivo = </a:t>
            </a:r>
            <a:r>
              <a:rPr lang="es-MX" dirty="0" err="1" smtClean="0"/>
              <a:t>document.getElementById</a:t>
            </a:r>
            <a:r>
              <a:rPr lang="es-MX" dirty="0" smtClean="0"/>
              <a:t>(“saludo”);</a:t>
            </a:r>
          </a:p>
          <a:p>
            <a:pPr marL="0" indent="0">
              <a:buNone/>
            </a:pPr>
            <a:r>
              <a:rPr lang="es-MX" dirty="0" err="1" smtClean="0"/>
              <a:t>objetivo.innerHTML</a:t>
            </a:r>
            <a:r>
              <a:rPr lang="es-MX" dirty="0"/>
              <a:t> </a:t>
            </a:r>
            <a:r>
              <a:rPr lang="es-MX" dirty="0" smtClean="0"/>
              <a:t>= “Hola Mundo”;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v</a:t>
            </a:r>
            <a:r>
              <a:rPr lang="es-MX" dirty="0" err="1" smtClean="0"/>
              <a:t>ar</a:t>
            </a:r>
            <a:r>
              <a:rPr lang="es-MX" dirty="0" smtClean="0"/>
              <a:t> objetivo = $(“#saludo”);</a:t>
            </a:r>
          </a:p>
          <a:p>
            <a:pPr marL="0" indent="0">
              <a:buNone/>
            </a:pPr>
            <a:r>
              <a:rPr lang="es-MX" dirty="0" smtClean="0"/>
              <a:t>objetivo.html(“Hola Mundo”);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388663"/>
            <a:ext cx="1053845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El objeto en </a:t>
            </a:r>
            <a:r>
              <a:rPr lang="es-ES" sz="8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jQuery</a:t>
            </a:r>
            <a:endParaRPr lang="es-ES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4246" t="12887" r="23027" b="16719"/>
          <a:stretch/>
        </p:blipFill>
        <p:spPr>
          <a:xfrm>
            <a:off x="7547020" y="3181081"/>
            <a:ext cx="1300766" cy="1300766"/>
          </a:xfrm>
          <a:prstGeom prst="ellipse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6415" t="8007" r="16762" b="6265"/>
          <a:stretch/>
        </p:blipFill>
        <p:spPr>
          <a:xfrm>
            <a:off x="4634259" y="4481847"/>
            <a:ext cx="1493949" cy="143559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731007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4340" y="434340"/>
            <a:ext cx="9615513" cy="5814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 err="1" smtClean="0"/>
              <a:t>var</a:t>
            </a:r>
            <a:r>
              <a:rPr lang="es-MX" sz="2400" dirty="0" smtClean="0"/>
              <a:t> </a:t>
            </a:r>
            <a:r>
              <a:rPr lang="es-MX" sz="2400" dirty="0" err="1" smtClean="0"/>
              <a:t>headings</a:t>
            </a:r>
            <a:r>
              <a:rPr lang="es-MX" sz="2400" dirty="0" smtClean="0"/>
              <a:t> = $(“h1”);</a:t>
            </a:r>
          </a:p>
          <a:p>
            <a:pPr marL="0" indent="0">
              <a:buNone/>
            </a:pPr>
            <a:r>
              <a:rPr lang="es-MX" sz="2400" dirty="0" err="1" smtClean="0"/>
              <a:t>alert</a:t>
            </a:r>
            <a:r>
              <a:rPr lang="es-MX" sz="2400" dirty="0" smtClean="0"/>
              <a:t>(</a:t>
            </a:r>
            <a:r>
              <a:rPr lang="es-MX" sz="2400" dirty="0" err="1" smtClean="0"/>
              <a:t>headings.length</a:t>
            </a:r>
            <a:r>
              <a:rPr lang="es-MX" sz="2400" dirty="0" smtClean="0"/>
              <a:t>);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err="1" smtClean="0"/>
              <a:t>var</a:t>
            </a:r>
            <a:r>
              <a:rPr lang="es-MX" sz="2400" dirty="0"/>
              <a:t> </a:t>
            </a:r>
            <a:r>
              <a:rPr lang="es-MX" sz="2400" dirty="0" err="1" smtClean="0"/>
              <a:t>headings</a:t>
            </a:r>
            <a:r>
              <a:rPr lang="es-MX" sz="2400" dirty="0" smtClean="0"/>
              <a:t> = $(“h1”);</a:t>
            </a:r>
          </a:p>
          <a:p>
            <a:pPr marL="0" indent="0">
              <a:buNone/>
            </a:pPr>
            <a:r>
              <a:rPr lang="es-MX" sz="2400" dirty="0" err="1"/>
              <a:t>v</a:t>
            </a:r>
            <a:r>
              <a:rPr lang="es-MX" sz="2400" dirty="0" err="1" smtClean="0"/>
              <a:t>ar</a:t>
            </a:r>
            <a:r>
              <a:rPr lang="es-MX" sz="2400" dirty="0" smtClean="0"/>
              <a:t> </a:t>
            </a:r>
            <a:r>
              <a:rPr lang="es-MX" sz="2400" dirty="0" err="1" smtClean="0"/>
              <a:t>firstHeading</a:t>
            </a:r>
            <a:r>
              <a:rPr lang="es-MX" sz="2400" dirty="0" smtClean="0"/>
              <a:t> = </a:t>
            </a:r>
            <a:r>
              <a:rPr lang="es-MX" sz="2400" dirty="0" err="1" smtClean="0"/>
              <a:t>headings.eq</a:t>
            </a:r>
            <a:r>
              <a:rPr lang="es-MX" sz="2400" dirty="0" smtClean="0"/>
              <a:t>(0);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err="1"/>
              <a:t>v</a:t>
            </a:r>
            <a:r>
              <a:rPr lang="es-MX" sz="2400" dirty="0" err="1" smtClean="0"/>
              <a:t>ar</a:t>
            </a:r>
            <a:r>
              <a:rPr lang="es-MX" sz="2400" dirty="0" smtClean="0"/>
              <a:t> </a:t>
            </a:r>
            <a:r>
              <a:rPr lang="es-MX" sz="2400" dirty="0" err="1" smtClean="0"/>
              <a:t>firstHeadingElem</a:t>
            </a:r>
            <a:r>
              <a:rPr lang="es-MX" sz="2400" dirty="0" smtClean="0"/>
              <a:t> = $(“h1”)[0];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*NOTA*  Los objetos de </a:t>
            </a:r>
            <a:r>
              <a:rPr lang="es-MX" sz="2400" dirty="0" err="1" smtClean="0"/>
              <a:t>jQuery</a:t>
            </a:r>
            <a:r>
              <a:rPr lang="es-MX" sz="2400" dirty="0" smtClean="0"/>
              <a:t> no están “en vivo”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var</a:t>
            </a:r>
            <a:r>
              <a:rPr lang="es-MX" sz="2400" dirty="0" smtClean="0"/>
              <a:t> </a:t>
            </a:r>
            <a:r>
              <a:rPr lang="es-MX" sz="2400" dirty="0" err="1" smtClean="0"/>
              <a:t>allParagraphs</a:t>
            </a:r>
            <a:r>
              <a:rPr lang="es-MX" sz="2400" dirty="0" smtClean="0"/>
              <a:t> = $(“p”); //selecciona todos los p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//Aquí va más código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allParagraphs</a:t>
            </a:r>
            <a:r>
              <a:rPr lang="es-MX" sz="2400" dirty="0" smtClean="0"/>
              <a:t> = $(“p”);  //actualiza la selección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92635037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1" y="452718"/>
            <a:ext cx="9867954" cy="1400530"/>
          </a:xfrm>
        </p:spPr>
        <p:txBody>
          <a:bodyPr/>
          <a:lstStyle/>
          <a:p>
            <a:r>
              <a:rPr lang="es-MX" dirty="0" smtClean="0"/>
              <a:t>Guarda información en un elemento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/>
              <a:t>$(“#</a:t>
            </a:r>
            <a:r>
              <a:rPr lang="es-MX" sz="2800" dirty="0" err="1" smtClean="0"/>
              <a:t>elDiv</a:t>
            </a:r>
            <a:r>
              <a:rPr lang="es-MX" sz="2800" dirty="0" smtClean="0"/>
              <a:t>”).data(“datillos”,8);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err="1"/>
              <a:t>v</a:t>
            </a:r>
            <a:r>
              <a:rPr lang="es-MX" sz="2800" dirty="0" err="1" smtClean="0"/>
              <a:t>ar</a:t>
            </a:r>
            <a:r>
              <a:rPr lang="es-MX" sz="2800" dirty="0" smtClean="0"/>
              <a:t> datos = $(“#</a:t>
            </a:r>
            <a:r>
              <a:rPr lang="es-MX" sz="2800" dirty="0" err="1" smtClean="0"/>
              <a:t>elDiv</a:t>
            </a:r>
            <a:r>
              <a:rPr lang="es-MX" sz="2800" dirty="0" smtClean="0"/>
              <a:t>”).data(“datillos”);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err="1" smtClean="0"/>
              <a:t>alert</a:t>
            </a:r>
            <a:r>
              <a:rPr lang="es-MX" sz="2800" dirty="0" smtClean="0"/>
              <a:t>(datos);</a:t>
            </a:r>
          </a:p>
        </p:txBody>
      </p:sp>
    </p:spTree>
    <p:extLst>
      <p:ext uri="{BB962C8B-B14F-4D97-AF65-F5344CB8AC3E}">
        <p14:creationId xmlns:p14="http://schemas.microsoft.com/office/powerpoint/2010/main" val="140680850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</a:t>
            </a:r>
            <a:r>
              <a:rPr lang="es-MX" dirty="0" err="1" smtClean="0"/>
              <a:t>jQuery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562588"/>
            <a:ext cx="8946541" cy="4195481"/>
          </a:xfrm>
        </p:spPr>
        <p:txBody>
          <a:bodyPr>
            <a:normAutofit/>
          </a:bodyPr>
          <a:lstStyle/>
          <a:p>
            <a:r>
              <a:rPr lang="es-MX" sz="2400" dirty="0" smtClean="0"/>
              <a:t>Es “solamente” una librería de JavaScript.</a:t>
            </a:r>
          </a:p>
          <a:p>
            <a:r>
              <a:rPr lang="es-MX" sz="2400" dirty="0" smtClean="0"/>
              <a:t>Su filosofía es </a:t>
            </a:r>
            <a:r>
              <a:rPr lang="es-MX" sz="2400" i="1" dirty="0" err="1" smtClean="0"/>
              <a:t>write</a:t>
            </a:r>
            <a:r>
              <a:rPr lang="es-MX" sz="2400" i="1" dirty="0" smtClean="0"/>
              <a:t> </a:t>
            </a:r>
            <a:r>
              <a:rPr lang="es-MX" sz="2400" i="1" dirty="0" err="1" smtClean="0"/>
              <a:t>less</a:t>
            </a:r>
            <a:r>
              <a:rPr lang="es-MX" sz="2400" i="1" dirty="0" smtClean="0"/>
              <a:t>, do more.</a:t>
            </a:r>
            <a:endParaRPr lang="es-MX" sz="2400" dirty="0" smtClean="0"/>
          </a:p>
        </p:txBody>
      </p:sp>
      <p:pic>
        <p:nvPicPr>
          <p:cNvPr id="1026" name="Picture 2" descr="https://cdn3.iconfinder.com/data/icons/best-hand/500/Click_finder_finger_hand_touch_mouse-512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93" y="3660328"/>
            <a:ext cx="2733399" cy="27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59773" y="3946975"/>
            <a:ext cx="2160105" cy="2160105"/>
          </a:xfrm>
          <a:prstGeom prst="ellipse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0022" t="7703" r="10796" b="19082"/>
          <a:stretch/>
        </p:blipFill>
        <p:spPr>
          <a:xfrm>
            <a:off x="8194892" y="4366644"/>
            <a:ext cx="3074505" cy="132076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796857" y="3343993"/>
            <a:ext cx="2040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Eventos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019515" y="3115978"/>
            <a:ext cx="3425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Asynchronous</a:t>
            </a:r>
            <a:r>
              <a:rPr lang="es-MX" sz="2400" dirty="0" smtClean="0"/>
              <a:t> JavaScript And XML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091971" y="3300643"/>
            <a:ext cx="2040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Efectos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81167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Pero… siempre antes de empezar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617489"/>
            <a:ext cx="8946541" cy="4195481"/>
          </a:xfrm>
        </p:spPr>
        <p:txBody>
          <a:bodyPr>
            <a:noAutofit/>
          </a:bodyPr>
          <a:lstStyle/>
          <a:p>
            <a:r>
              <a:rPr lang="es-MX" sz="2400" dirty="0" smtClean="0"/>
              <a:t>Por si las moscas:</a:t>
            </a:r>
          </a:p>
          <a:p>
            <a:pPr marL="0" indent="0">
              <a:buNone/>
            </a:pPr>
            <a:r>
              <a:rPr lang="es-MX" sz="2400" dirty="0" smtClean="0"/>
              <a:t>	$(</a:t>
            </a:r>
            <a:r>
              <a:rPr lang="es-MX" sz="2400" dirty="0" err="1" smtClean="0"/>
              <a:t>document</a:t>
            </a:r>
            <a:r>
              <a:rPr lang="es-MX" sz="2400" dirty="0" smtClean="0"/>
              <a:t>).</a:t>
            </a:r>
            <a:r>
              <a:rPr lang="es-MX" sz="2400" dirty="0" err="1" smtClean="0"/>
              <a:t>ready</a:t>
            </a:r>
            <a:r>
              <a:rPr lang="es-MX" sz="2400" dirty="0" smtClean="0"/>
              <a:t>(</a:t>
            </a:r>
            <a:r>
              <a:rPr lang="es-MX" sz="2400" dirty="0" err="1" smtClean="0"/>
              <a:t>function</a:t>
            </a:r>
            <a:r>
              <a:rPr lang="es-MX" sz="2400" dirty="0" smtClean="0"/>
              <a:t>(){</a:t>
            </a:r>
          </a:p>
          <a:p>
            <a:pPr marL="0" indent="0">
              <a:buNone/>
            </a:pPr>
            <a:r>
              <a:rPr lang="es-MX" sz="2400" dirty="0" smtClean="0"/>
              <a:t>		console.log(“listo”);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	});</a:t>
            </a:r>
            <a:endParaRPr lang="es-MX" sz="2400" dirty="0"/>
          </a:p>
          <a:p>
            <a:pPr marL="0" indent="0">
              <a:buNone/>
            </a:pPr>
            <a:endParaRPr lang="es-MX" sz="2400" dirty="0" smtClean="0"/>
          </a:p>
          <a:p>
            <a:r>
              <a:rPr lang="es-MX" sz="2400" dirty="0" smtClean="0"/>
              <a:t>O si quieren ponerse </a:t>
            </a:r>
            <a:r>
              <a:rPr lang="es-MX" sz="2400" dirty="0" err="1" smtClean="0"/>
              <a:t>exquisit@s</a:t>
            </a:r>
            <a:r>
              <a:rPr lang="es-MX" sz="2400" dirty="0" smtClean="0"/>
              <a:t>: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function</a:t>
            </a:r>
            <a:r>
              <a:rPr lang="es-MX" sz="2400" dirty="0" smtClean="0"/>
              <a:t> </a:t>
            </a:r>
            <a:r>
              <a:rPr lang="es-MX" sz="2400" dirty="0" err="1" smtClean="0"/>
              <a:t>readyFn</a:t>
            </a:r>
            <a:r>
              <a:rPr lang="es-MX" sz="2400" dirty="0" smtClean="0"/>
              <a:t>(){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//código</a:t>
            </a:r>
          </a:p>
          <a:p>
            <a:pPr marL="0" indent="0">
              <a:buNone/>
            </a:pPr>
            <a:r>
              <a:rPr lang="es-MX" sz="2400" dirty="0" smtClean="0"/>
              <a:t>	}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$(</a:t>
            </a:r>
            <a:r>
              <a:rPr lang="es-MX" sz="2400" dirty="0" err="1" smtClean="0"/>
              <a:t>document</a:t>
            </a:r>
            <a:r>
              <a:rPr lang="es-MX" sz="2400" dirty="0" smtClean="0"/>
              <a:t>).</a:t>
            </a:r>
            <a:r>
              <a:rPr lang="es-MX" sz="2400" dirty="0" err="1" smtClean="0"/>
              <a:t>ready</a:t>
            </a:r>
            <a:r>
              <a:rPr lang="es-MX" sz="2400" dirty="0" smtClean="0"/>
              <a:t>(</a:t>
            </a:r>
            <a:r>
              <a:rPr lang="es-MX" sz="2400" dirty="0" err="1" smtClean="0"/>
              <a:t>readyFn</a:t>
            </a:r>
            <a:r>
              <a:rPr lang="es-MX" sz="2400" dirty="0" smtClean="0"/>
              <a:t>);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52930071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80060" y="571543"/>
            <a:ext cx="776402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Eventos</a:t>
            </a:r>
            <a:endParaRPr lang="es-ES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Botón de acción: Documento 4">
            <a:hlinkClick r:id="rId2" highlightClick="1"/>
          </p:cNvPr>
          <p:cNvSpPr/>
          <p:nvPr/>
        </p:nvSpPr>
        <p:spPr>
          <a:xfrm>
            <a:off x="7269480" y="471858"/>
            <a:ext cx="1394460" cy="1645920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920240" y="2971800"/>
            <a:ext cx="7200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$(“</a:t>
            </a:r>
            <a:r>
              <a:rPr lang="es-MX" sz="2800" dirty="0" err="1" smtClean="0"/>
              <a:t>button.clickeable</a:t>
            </a:r>
            <a:r>
              <a:rPr lang="es-MX" sz="2800" dirty="0" smtClean="0"/>
              <a:t>”).</a:t>
            </a:r>
            <a:r>
              <a:rPr lang="es-MX" sz="2800" dirty="0" err="1" smtClean="0"/>
              <a:t>click</a:t>
            </a:r>
            <a:r>
              <a:rPr lang="es-MX" sz="2800" dirty="0" smtClean="0"/>
              <a:t>(</a:t>
            </a:r>
            <a:r>
              <a:rPr lang="es-MX" sz="2800" dirty="0" err="1" smtClean="0"/>
              <a:t>function</a:t>
            </a:r>
            <a:r>
              <a:rPr lang="es-MX" sz="2800" dirty="0" smtClean="0"/>
              <a:t>(){</a:t>
            </a:r>
          </a:p>
          <a:p>
            <a:r>
              <a:rPr lang="es-MX" sz="2800" dirty="0"/>
              <a:t> </a:t>
            </a:r>
            <a:r>
              <a:rPr lang="es-MX" sz="2800" dirty="0" smtClean="0"/>
              <a:t>     //código</a:t>
            </a:r>
            <a:endParaRPr lang="es-MX" sz="2800" dirty="0"/>
          </a:p>
          <a:p>
            <a:r>
              <a:rPr lang="es-MX" sz="2800" dirty="0" smtClean="0"/>
              <a:t>});</a:t>
            </a:r>
          </a:p>
          <a:p>
            <a:endParaRPr lang="es-MX" sz="2800" dirty="0"/>
          </a:p>
          <a:p>
            <a:endParaRPr lang="es-MX" sz="2800" dirty="0" smtClean="0"/>
          </a:p>
          <a:p>
            <a:r>
              <a:rPr lang="es-MX" sz="2800" dirty="0" smtClean="0"/>
              <a:t>$(“</a:t>
            </a:r>
            <a:r>
              <a:rPr lang="es-MX" sz="2800" dirty="0" err="1" smtClean="0"/>
              <a:t>button.clickeable</a:t>
            </a:r>
            <a:r>
              <a:rPr lang="es-MX" sz="2800" dirty="0" smtClean="0"/>
              <a:t>”).</a:t>
            </a:r>
            <a:r>
              <a:rPr lang="es-MX" sz="2800" dirty="0" err="1" smtClean="0"/>
              <a:t>click</a:t>
            </a:r>
            <a:r>
              <a:rPr lang="es-MX" sz="2800" dirty="0" smtClean="0"/>
              <a:t>();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268473725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2900" y="388620"/>
            <a:ext cx="11612880" cy="6263640"/>
          </a:xfrm>
        </p:spPr>
        <p:txBody>
          <a:bodyPr numCol="3">
            <a:normAutofit fontScale="32500" lnSpcReduction="20000"/>
          </a:bodyPr>
          <a:lstStyle/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blur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change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click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dbclick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focus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 smtClean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hover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 smtClean="0"/>
          </a:p>
          <a:p>
            <a:pPr marL="0" indent="0">
              <a:buNone/>
            </a:pPr>
            <a:endParaRPr lang="es-MX" sz="7000" dirty="0" smtClean="0"/>
          </a:p>
          <a:p>
            <a:pPr marL="0" indent="0">
              <a:buNone/>
            </a:pPr>
            <a:endParaRPr lang="es-MX" sz="7000" dirty="0"/>
          </a:p>
          <a:p>
            <a:pPr marL="0" indent="0">
              <a:buNone/>
            </a:pPr>
            <a:endParaRPr lang="es-MX" sz="7000" dirty="0" smtClean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keydown</a:t>
            </a:r>
            <a:r>
              <a:rPr lang="es-MX" sz="7000" dirty="0" smtClean="0"/>
              <a:t>()</a:t>
            </a:r>
            <a:endParaRPr lang="es-MX" sz="7000" dirty="0"/>
          </a:p>
          <a:p>
            <a:pPr marL="0" indent="0">
              <a:buNone/>
            </a:pPr>
            <a:endParaRPr lang="es-MX" sz="7000" dirty="0" smtClean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keypress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keyup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mousedown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 smtClean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mouseenter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mouseleave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/>
          </a:p>
          <a:p>
            <a:pPr marL="0" indent="0">
              <a:buNone/>
            </a:pPr>
            <a:endParaRPr lang="es-MX" sz="7000" dirty="0" smtClean="0"/>
          </a:p>
          <a:p>
            <a:pPr marL="0" indent="0">
              <a:buNone/>
            </a:pPr>
            <a:endParaRPr lang="es-MX" sz="7000" dirty="0" smtClean="0"/>
          </a:p>
          <a:p>
            <a:pPr marL="0" indent="0">
              <a:buNone/>
            </a:pPr>
            <a:endParaRPr lang="es-MX" sz="7000" dirty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mousemove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mouseout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mouseup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resize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scroll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/>
          </a:p>
          <a:p>
            <a:pPr marL="0" indent="0">
              <a:buNone/>
            </a:pPr>
            <a:r>
              <a:rPr lang="es-MX" sz="7000" dirty="0" smtClean="0"/>
              <a:t>.</a:t>
            </a:r>
            <a:r>
              <a:rPr lang="es-MX" sz="7000" dirty="0" err="1" smtClean="0"/>
              <a:t>submit</a:t>
            </a:r>
            <a:r>
              <a:rPr lang="es-MX" sz="7000" dirty="0" smtClean="0"/>
              <a:t>()</a:t>
            </a:r>
          </a:p>
          <a:p>
            <a:pPr marL="0" indent="0">
              <a:buNone/>
            </a:pPr>
            <a:endParaRPr lang="es-MX" sz="70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0526469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Crear un página donde se muestren los eventos anteriores y su funcionamiento.</a:t>
            </a:r>
          </a:p>
          <a:p>
            <a:r>
              <a:rPr lang="es-MX" sz="3200" dirty="0" smtClean="0"/>
              <a:t>Recuerden crear por aparte el archivo .</a:t>
            </a:r>
            <a:r>
              <a:rPr lang="es-MX" sz="3200" dirty="0" err="1" smtClean="0"/>
              <a:t>js</a:t>
            </a:r>
            <a:r>
              <a:rPr lang="es-MX" sz="3200" dirty="0" smtClean="0"/>
              <a:t> y cargarlo a la principal.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757707286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Quita los eventos que no requieras</a:t>
            </a:r>
            <a:br>
              <a:rPr lang="es-MX" dirty="0" smtClean="0"/>
            </a:br>
            <a:r>
              <a:rPr lang="es-MX" dirty="0" smtClean="0"/>
              <a:t>(</a:t>
            </a:r>
            <a:r>
              <a:rPr lang="es-MX" dirty="0" err="1" smtClean="0"/>
              <a:t>unbind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121498"/>
            <a:ext cx="11521440" cy="4393602"/>
          </a:xfrm>
        </p:spPr>
        <p:txBody>
          <a:bodyPr numCol="2"/>
          <a:lstStyle/>
          <a:p>
            <a:pPr marL="0" indent="0">
              <a:buNone/>
            </a:pPr>
            <a:r>
              <a:rPr lang="es-MX" sz="2400" dirty="0" smtClean="0"/>
              <a:t>$(“#</a:t>
            </a:r>
            <a:r>
              <a:rPr lang="es-MX" sz="2400" dirty="0" err="1" smtClean="0"/>
              <a:t>bind</a:t>
            </a:r>
            <a:r>
              <a:rPr lang="es-MX" sz="2400" dirty="0" smtClean="0"/>
              <a:t>”).</a:t>
            </a:r>
            <a:r>
              <a:rPr lang="es-MX" sz="2400" dirty="0" err="1" smtClean="0"/>
              <a:t>click</a:t>
            </a:r>
            <a:r>
              <a:rPr lang="es-MX" sz="2400" dirty="0" smtClean="0"/>
              <a:t>(</a:t>
            </a:r>
            <a:r>
              <a:rPr lang="es-MX" sz="2400" dirty="0" err="1" smtClean="0"/>
              <a:t>function</a:t>
            </a:r>
            <a:r>
              <a:rPr lang="es-MX" sz="2400" dirty="0" smtClean="0"/>
              <a:t>(){</a:t>
            </a:r>
          </a:p>
          <a:p>
            <a:pPr marL="0" indent="0">
              <a:buNone/>
            </a:pPr>
            <a:r>
              <a:rPr lang="es-MX" sz="2400" dirty="0" smtClean="0"/>
              <a:t>	$(“</a:t>
            </a:r>
            <a:r>
              <a:rPr lang="es-MX" sz="2400" dirty="0" err="1" smtClean="0"/>
              <a:t>body</a:t>
            </a:r>
            <a:r>
              <a:rPr lang="es-MX" sz="2400" dirty="0" smtClean="0"/>
              <a:t>”)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	.</a:t>
            </a:r>
            <a:r>
              <a:rPr lang="es-MX" sz="2400" dirty="0" err="1" smtClean="0"/>
              <a:t>on</a:t>
            </a:r>
            <a:r>
              <a:rPr lang="es-MX" sz="2400" dirty="0" smtClean="0"/>
              <a:t>(“</a:t>
            </a:r>
            <a:r>
              <a:rPr lang="es-MX" sz="2400" dirty="0" err="1" smtClean="0"/>
              <a:t>click</a:t>
            </a:r>
            <a:r>
              <a:rPr lang="es-MX" sz="2400" dirty="0" smtClean="0"/>
              <a:t>”,”#</a:t>
            </a:r>
            <a:r>
              <a:rPr lang="es-MX" sz="2400" dirty="0" err="1" smtClean="0"/>
              <a:t>theone</a:t>
            </a:r>
            <a:r>
              <a:rPr lang="es-MX" sz="2400" dirty="0" smtClean="0"/>
              <a:t>”)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	.</a:t>
            </a:r>
            <a:r>
              <a:rPr lang="es-MX" sz="2400" dirty="0" err="1" smtClean="0"/>
              <a:t>find</a:t>
            </a:r>
            <a:r>
              <a:rPr lang="es-MX" sz="2400" dirty="0" smtClean="0"/>
              <a:t>(“#</a:t>
            </a:r>
            <a:r>
              <a:rPr lang="es-MX" sz="2400" dirty="0" err="1" smtClean="0"/>
              <a:t>theone</a:t>
            </a:r>
            <a:r>
              <a:rPr lang="es-MX" sz="2400" dirty="0" smtClean="0"/>
              <a:t>”)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	.</a:t>
            </a:r>
            <a:r>
              <a:rPr lang="es-MX" sz="2400" dirty="0" err="1" smtClean="0"/>
              <a:t>text</a:t>
            </a:r>
            <a:r>
              <a:rPr lang="es-MX" sz="2400" dirty="0" smtClean="0"/>
              <a:t>(“se puede </a:t>
            </a:r>
            <a:r>
              <a:rPr lang="es-MX" sz="2400" dirty="0" err="1" smtClean="0"/>
              <a:t>clickear</a:t>
            </a:r>
            <a:r>
              <a:rPr lang="es-MX" sz="2400" dirty="0" smtClean="0"/>
              <a:t>”)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});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$(“#</a:t>
            </a:r>
            <a:r>
              <a:rPr lang="es-MX" sz="2400" dirty="0" err="1" smtClean="0"/>
              <a:t>unbind</a:t>
            </a:r>
            <a:r>
              <a:rPr lang="es-MX" sz="2400" dirty="0"/>
              <a:t>”).</a:t>
            </a:r>
            <a:r>
              <a:rPr lang="es-MX" sz="2400" dirty="0" err="1"/>
              <a:t>click</a:t>
            </a:r>
            <a:r>
              <a:rPr lang="es-MX" sz="2400" dirty="0"/>
              <a:t>(</a:t>
            </a:r>
            <a:r>
              <a:rPr lang="es-MX" sz="2400" dirty="0" err="1"/>
              <a:t>function</a:t>
            </a:r>
            <a:r>
              <a:rPr lang="es-MX" sz="2400" dirty="0"/>
              <a:t>(){</a:t>
            </a:r>
          </a:p>
          <a:p>
            <a:pPr marL="0" indent="0">
              <a:buNone/>
            </a:pPr>
            <a:r>
              <a:rPr lang="es-MX" sz="2400" dirty="0"/>
              <a:t>	$(“</a:t>
            </a:r>
            <a:r>
              <a:rPr lang="es-MX" sz="2400" dirty="0" err="1"/>
              <a:t>body</a:t>
            </a:r>
            <a:r>
              <a:rPr lang="es-MX" sz="2400" dirty="0"/>
              <a:t>”)</a:t>
            </a:r>
          </a:p>
          <a:p>
            <a:pPr marL="0" indent="0">
              <a:buNone/>
            </a:pPr>
            <a:r>
              <a:rPr lang="es-MX" sz="2400" dirty="0"/>
              <a:t>		</a:t>
            </a:r>
            <a:r>
              <a:rPr lang="es-MX" sz="2400" dirty="0" smtClean="0"/>
              <a:t>.off(“</a:t>
            </a:r>
            <a:r>
              <a:rPr lang="es-MX" sz="2400" dirty="0" err="1"/>
              <a:t>click</a:t>
            </a:r>
            <a:r>
              <a:rPr lang="es-MX" sz="2400" dirty="0"/>
              <a:t>”,”#</a:t>
            </a:r>
            <a:r>
              <a:rPr lang="es-MX" sz="2400" dirty="0" err="1"/>
              <a:t>theone</a:t>
            </a:r>
            <a:r>
              <a:rPr lang="es-MX" sz="2400" dirty="0"/>
              <a:t>”)</a:t>
            </a:r>
          </a:p>
          <a:p>
            <a:pPr marL="0" indent="0">
              <a:buNone/>
            </a:pPr>
            <a:r>
              <a:rPr lang="es-MX" sz="2400" dirty="0"/>
              <a:t>		.</a:t>
            </a:r>
            <a:r>
              <a:rPr lang="es-MX" sz="2400" dirty="0" err="1"/>
              <a:t>find</a:t>
            </a:r>
            <a:r>
              <a:rPr lang="es-MX" sz="2400" dirty="0"/>
              <a:t>(“#</a:t>
            </a:r>
            <a:r>
              <a:rPr lang="es-MX" sz="2400" dirty="0" err="1"/>
              <a:t>theone</a:t>
            </a:r>
            <a:r>
              <a:rPr lang="es-MX" sz="2400" dirty="0"/>
              <a:t>”)</a:t>
            </a:r>
          </a:p>
          <a:p>
            <a:pPr marL="0" indent="0">
              <a:buNone/>
            </a:pPr>
            <a:r>
              <a:rPr lang="es-MX" sz="2400" dirty="0"/>
              <a:t>		.</a:t>
            </a:r>
            <a:r>
              <a:rPr lang="es-MX" sz="2400" dirty="0" err="1"/>
              <a:t>text</a:t>
            </a:r>
            <a:r>
              <a:rPr lang="es-MX" sz="2400" dirty="0" smtClean="0"/>
              <a:t>(“No hace nada”)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});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02599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 3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853248"/>
            <a:ext cx="10987088" cy="4195481"/>
          </a:xfrm>
        </p:spPr>
        <p:txBody>
          <a:bodyPr>
            <a:normAutofit/>
          </a:bodyPr>
          <a:lstStyle/>
          <a:p>
            <a:r>
              <a:rPr lang="es-MX" sz="2800" dirty="0" smtClean="0"/>
              <a:t>Crear tres botones.</a:t>
            </a:r>
          </a:p>
          <a:p>
            <a:r>
              <a:rPr lang="es-MX" sz="2800" dirty="0" smtClean="0"/>
              <a:t>El primero activa el evento </a:t>
            </a:r>
            <a:r>
              <a:rPr lang="es-MX" sz="2800" dirty="0" err="1" smtClean="0"/>
              <a:t>click</a:t>
            </a:r>
            <a:r>
              <a:rPr lang="es-MX" sz="2800" dirty="0" smtClean="0"/>
              <a:t> del tercero.</a:t>
            </a:r>
          </a:p>
          <a:p>
            <a:r>
              <a:rPr lang="es-MX" sz="2800" dirty="0" smtClean="0"/>
              <a:t>El segundo desactiva el evento </a:t>
            </a:r>
            <a:r>
              <a:rPr lang="es-MX" sz="2800" dirty="0" err="1" smtClean="0"/>
              <a:t>click</a:t>
            </a:r>
            <a:r>
              <a:rPr lang="es-MX" sz="2800" dirty="0" smtClean="0"/>
              <a:t> del tercero.</a:t>
            </a:r>
          </a:p>
          <a:p>
            <a:r>
              <a:rPr lang="es-MX" sz="2800" dirty="0" smtClean="0"/>
              <a:t>Cuando el tercero se puede dar </a:t>
            </a:r>
            <a:r>
              <a:rPr lang="es-MX" sz="2800" dirty="0" err="1" smtClean="0"/>
              <a:t>click</a:t>
            </a:r>
            <a:r>
              <a:rPr lang="es-MX" sz="2800" dirty="0" smtClean="0"/>
              <a:t>, que muestre un </a:t>
            </a:r>
            <a:r>
              <a:rPr lang="es-MX" sz="2800" dirty="0" err="1" smtClean="0"/>
              <a:t>alert</a:t>
            </a:r>
            <a:r>
              <a:rPr lang="es-MX" sz="2800" dirty="0" smtClean="0"/>
              <a:t>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95173467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41793" y="1681572"/>
            <a:ext cx="856232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Optimizar selectores</a:t>
            </a:r>
            <a:endParaRPr lang="es-ES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1814133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4340" y="525780"/>
            <a:ext cx="9615513" cy="5722619"/>
          </a:xfrm>
        </p:spPr>
        <p:txBody>
          <a:bodyPr>
            <a:normAutofit/>
          </a:bodyPr>
          <a:lstStyle/>
          <a:p>
            <a:r>
              <a:rPr lang="es-MX" sz="2400" dirty="0" smtClean="0"/>
              <a:t>Siempre es mejor empezar el selector con ID</a:t>
            </a:r>
          </a:p>
          <a:p>
            <a:endParaRPr lang="es-MX" sz="2400" dirty="0" smtClean="0"/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//Ejemplo: 		$(“#</a:t>
            </a:r>
            <a:r>
              <a:rPr lang="es-MX" sz="2400" dirty="0" err="1" smtClean="0"/>
              <a:t>container</a:t>
            </a:r>
            <a:r>
              <a:rPr lang="es-MX" sz="2400" dirty="0" smtClean="0"/>
              <a:t> </a:t>
            </a:r>
            <a:r>
              <a:rPr lang="es-MX" sz="2400" dirty="0" err="1" smtClean="0"/>
              <a:t>div.claseDiv</a:t>
            </a:r>
            <a:r>
              <a:rPr lang="es-MX" sz="2400" dirty="0" smtClean="0"/>
              <a:t>”);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 smtClean="0"/>
          </a:p>
          <a:p>
            <a:r>
              <a:rPr lang="es-MX" sz="2400" dirty="0" smtClean="0"/>
              <a:t>Trata de ser más específico a la derecha y menos a la izquierda</a:t>
            </a:r>
          </a:p>
          <a:p>
            <a:endParaRPr lang="es-MX" sz="2400" dirty="0"/>
          </a:p>
          <a:p>
            <a:pPr marL="457200" lvl="1" indent="0">
              <a:buNone/>
            </a:pPr>
            <a:r>
              <a:rPr lang="es-MX" sz="2000" dirty="0" smtClean="0"/>
              <a:t>//No optimizado 	$(“</a:t>
            </a:r>
            <a:r>
              <a:rPr lang="es-MX" sz="2000" dirty="0" err="1" smtClean="0"/>
              <a:t>div.data.gonzalez</a:t>
            </a:r>
            <a:r>
              <a:rPr lang="es-MX" sz="2000" dirty="0" smtClean="0"/>
              <a:t>”);</a:t>
            </a:r>
          </a:p>
          <a:p>
            <a:pPr marL="457200" lvl="1" indent="0">
              <a:buNone/>
            </a:pPr>
            <a:endParaRPr lang="es-MX" sz="2000" dirty="0"/>
          </a:p>
          <a:p>
            <a:pPr marL="457200" lvl="1" indent="0">
              <a:buNone/>
            </a:pPr>
            <a:r>
              <a:rPr lang="es-MX" sz="2000" dirty="0" smtClean="0"/>
              <a:t>//Optimizado  		$(“.data </a:t>
            </a:r>
            <a:r>
              <a:rPr lang="es-MX" sz="2000" dirty="0" err="1" smtClean="0"/>
              <a:t>td.gonzalez</a:t>
            </a:r>
            <a:r>
              <a:rPr lang="es-MX" sz="2000" dirty="0" smtClean="0"/>
              <a:t>”);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86610247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4340" y="251460"/>
            <a:ext cx="11087100" cy="6217920"/>
          </a:xfrm>
        </p:spPr>
        <p:txBody>
          <a:bodyPr>
            <a:normAutofit lnSpcReduction="10000"/>
          </a:bodyPr>
          <a:lstStyle/>
          <a:p>
            <a:r>
              <a:rPr lang="es-MX" sz="2600" dirty="0" smtClean="0"/>
              <a:t>Eviten ser demasiado específicos</a:t>
            </a:r>
          </a:p>
          <a:p>
            <a:pPr marL="457200" lvl="1" indent="0">
              <a:buNone/>
            </a:pPr>
            <a:r>
              <a:rPr lang="es-MX" sz="2400" dirty="0"/>
              <a:t>//</a:t>
            </a:r>
            <a:r>
              <a:rPr lang="es-MX" sz="2400" dirty="0" err="1"/>
              <a:t>Demsasiado</a:t>
            </a:r>
            <a:r>
              <a:rPr lang="es-MX" sz="2400" dirty="0"/>
              <a:t>		$(“.data </a:t>
            </a:r>
            <a:r>
              <a:rPr lang="es-MX" sz="2400" dirty="0" err="1"/>
              <a:t>table.attendees</a:t>
            </a:r>
            <a:r>
              <a:rPr lang="es-MX" sz="2400" dirty="0"/>
              <a:t> </a:t>
            </a:r>
            <a:r>
              <a:rPr lang="es-MX" sz="2400" dirty="0" err="1"/>
              <a:t>td.perez</a:t>
            </a:r>
            <a:r>
              <a:rPr lang="es-MX" sz="2400" dirty="0" smtClean="0"/>
              <a:t>”);</a:t>
            </a:r>
            <a:endParaRPr lang="es-MX" sz="2400" dirty="0"/>
          </a:p>
          <a:p>
            <a:pPr marL="457200" lvl="1" indent="0">
              <a:buNone/>
            </a:pPr>
            <a:r>
              <a:rPr lang="es-MX" sz="2400" dirty="0"/>
              <a:t>//</a:t>
            </a:r>
            <a:r>
              <a:rPr lang="es-MX" sz="2400" dirty="0" err="1"/>
              <a:t>Better</a:t>
            </a:r>
            <a:r>
              <a:rPr lang="es-MX" sz="2400" dirty="0"/>
              <a:t>				$(“.data </a:t>
            </a:r>
            <a:r>
              <a:rPr lang="es-MX" sz="2400" dirty="0" err="1"/>
              <a:t>td.perez</a:t>
            </a:r>
            <a:r>
              <a:rPr lang="es-MX" sz="2400" dirty="0" smtClean="0"/>
              <a:t>”);</a:t>
            </a:r>
          </a:p>
          <a:p>
            <a:pPr marL="457200" lvl="1" indent="0">
              <a:buNone/>
            </a:pPr>
            <a:endParaRPr lang="es-MX" sz="2200" dirty="0" smtClean="0"/>
          </a:p>
          <a:p>
            <a:endParaRPr lang="es-MX" sz="2600" dirty="0"/>
          </a:p>
          <a:p>
            <a:r>
              <a:rPr lang="es-MX" sz="2600" dirty="0" smtClean="0"/>
              <a:t>Eviten el selector universal *</a:t>
            </a:r>
            <a:endParaRPr lang="es-MX" sz="2600" dirty="0"/>
          </a:p>
          <a:p>
            <a:pPr marL="0" indent="0">
              <a:buNone/>
            </a:pPr>
            <a:r>
              <a:rPr lang="es-MX" sz="2600" dirty="0" smtClean="0"/>
              <a:t>	</a:t>
            </a:r>
          </a:p>
          <a:p>
            <a:pPr marL="0" indent="0">
              <a:buNone/>
            </a:pPr>
            <a:r>
              <a:rPr lang="es-MX" sz="2600" dirty="0"/>
              <a:t>	</a:t>
            </a:r>
            <a:r>
              <a:rPr lang="es-MX" sz="2600" dirty="0" smtClean="0"/>
              <a:t>$(“.</a:t>
            </a:r>
            <a:r>
              <a:rPr lang="es-MX" sz="2600" dirty="0" err="1" smtClean="0"/>
              <a:t>buttons</a:t>
            </a:r>
            <a:r>
              <a:rPr lang="es-MX" sz="2600" dirty="0"/>
              <a:t> </a:t>
            </a:r>
            <a:r>
              <a:rPr lang="es-MX" sz="2600" dirty="0" smtClean="0"/>
              <a:t>&gt; *”);      //</a:t>
            </a:r>
            <a:r>
              <a:rPr lang="es-MX" sz="2600" dirty="0" err="1" smtClean="0"/>
              <a:t>Wrong</a:t>
            </a:r>
            <a:endParaRPr lang="es-MX" sz="2600" dirty="0" smtClean="0"/>
          </a:p>
          <a:p>
            <a:pPr marL="0" indent="0">
              <a:buNone/>
            </a:pPr>
            <a:r>
              <a:rPr lang="es-MX" sz="2600" dirty="0"/>
              <a:t>	</a:t>
            </a:r>
            <a:r>
              <a:rPr lang="es-MX" sz="2600" dirty="0" smtClean="0"/>
              <a:t>$(“.</a:t>
            </a:r>
            <a:r>
              <a:rPr lang="es-MX" sz="2600" dirty="0" err="1" smtClean="0"/>
              <a:t>buttons</a:t>
            </a:r>
            <a:r>
              <a:rPr lang="es-MX" sz="2600" dirty="0" smtClean="0"/>
              <a:t>”).</a:t>
            </a:r>
            <a:r>
              <a:rPr lang="es-MX" sz="2600" dirty="0" err="1" smtClean="0"/>
              <a:t>children</a:t>
            </a:r>
            <a:r>
              <a:rPr lang="es-MX" sz="2600" dirty="0" smtClean="0"/>
              <a:t>();	//</a:t>
            </a:r>
            <a:r>
              <a:rPr lang="es-MX" sz="2600" dirty="0" err="1" smtClean="0"/>
              <a:t>Better</a:t>
            </a:r>
            <a:endParaRPr lang="es-MX" sz="2600" dirty="0" smtClean="0"/>
          </a:p>
          <a:p>
            <a:pPr marL="0" indent="0">
              <a:buNone/>
            </a:pPr>
            <a:endParaRPr lang="es-MX" sz="2600" dirty="0" smtClean="0"/>
          </a:p>
          <a:p>
            <a:pPr marL="0" indent="0">
              <a:buNone/>
            </a:pPr>
            <a:r>
              <a:rPr lang="es-MX" sz="2600" dirty="0"/>
              <a:t>	</a:t>
            </a:r>
            <a:r>
              <a:rPr lang="es-MX" sz="2600" dirty="0" smtClean="0"/>
              <a:t>$(“.</a:t>
            </a:r>
            <a:r>
              <a:rPr lang="es-MX" sz="2600" dirty="0" err="1" smtClean="0"/>
              <a:t>category</a:t>
            </a:r>
            <a:r>
              <a:rPr lang="es-MX" sz="2600" dirty="0" smtClean="0"/>
              <a:t> :radio”);		//</a:t>
            </a:r>
            <a:r>
              <a:rPr lang="es-MX" sz="2600" dirty="0" err="1" smtClean="0"/>
              <a:t>Ño</a:t>
            </a:r>
            <a:endParaRPr lang="es-MX" sz="2600" dirty="0" smtClean="0"/>
          </a:p>
          <a:p>
            <a:pPr marL="0" indent="0">
              <a:buNone/>
            </a:pPr>
            <a:r>
              <a:rPr lang="es-MX" sz="2600" dirty="0"/>
              <a:t>	</a:t>
            </a:r>
            <a:r>
              <a:rPr lang="es-MX" sz="2600" dirty="0" smtClean="0"/>
              <a:t>$(“.</a:t>
            </a:r>
            <a:r>
              <a:rPr lang="es-MX" sz="2600" dirty="0" err="1" smtClean="0"/>
              <a:t>caregory</a:t>
            </a:r>
            <a:r>
              <a:rPr lang="es-MX" sz="2600" dirty="0" smtClean="0"/>
              <a:t> *:radio”);		//Tampoco</a:t>
            </a:r>
          </a:p>
          <a:p>
            <a:pPr marL="0" indent="0">
              <a:buNone/>
            </a:pPr>
            <a:r>
              <a:rPr lang="es-MX" sz="2600" dirty="0"/>
              <a:t>	</a:t>
            </a:r>
            <a:r>
              <a:rPr lang="es-MX" sz="2600" dirty="0" smtClean="0"/>
              <a:t>$(“.</a:t>
            </a:r>
            <a:r>
              <a:rPr lang="es-MX" sz="2600" dirty="0" err="1" smtClean="0"/>
              <a:t>category</a:t>
            </a:r>
            <a:r>
              <a:rPr lang="es-MX" sz="2600" dirty="0" smtClean="0"/>
              <a:t> </a:t>
            </a:r>
            <a:r>
              <a:rPr lang="es-MX" sz="2600" dirty="0" err="1" smtClean="0"/>
              <a:t>input:radio</a:t>
            </a:r>
            <a:r>
              <a:rPr lang="es-MX" sz="2600" dirty="0" smtClean="0"/>
              <a:t>”); 	//Así </a:t>
            </a:r>
            <a:r>
              <a:rPr lang="es-MX" sz="2600" dirty="0" err="1" smtClean="0"/>
              <a:t>plox</a:t>
            </a:r>
            <a:endParaRPr lang="es-MX" sz="2600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 smtClean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25457628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5933" y="2390232"/>
            <a:ext cx="85623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Utilidades</a:t>
            </a:r>
            <a:endParaRPr lang="es-ES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Botón de acción: Documento 4">
            <a:hlinkClick r:id="rId2" highlightClick="1"/>
          </p:cNvPr>
          <p:cNvSpPr/>
          <p:nvPr/>
        </p:nvSpPr>
        <p:spPr>
          <a:xfrm>
            <a:off x="7772400" y="2228991"/>
            <a:ext cx="1394460" cy="1645920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142699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615" y="996057"/>
            <a:ext cx="9404723" cy="1400530"/>
          </a:xfrm>
        </p:spPr>
        <p:txBody>
          <a:bodyPr/>
          <a:lstStyle/>
          <a:p>
            <a:r>
              <a:rPr lang="es-MX" dirty="0" smtClean="0"/>
              <a:t>Y bien… ¿de dónde saco el pack?</a:t>
            </a:r>
            <a:endParaRPr lang="es-MX" dirty="0"/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37163" y="2063197"/>
            <a:ext cx="3337063" cy="333706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72648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	</a:t>
            </a:r>
            <a:r>
              <a:rPr lang="es-MX" b="1" dirty="0" smtClean="0"/>
              <a:t>$.</a:t>
            </a:r>
            <a:r>
              <a:rPr lang="es-MX" b="1" dirty="0" err="1" smtClean="0"/>
              <a:t>trim</a:t>
            </a:r>
            <a:r>
              <a:rPr lang="es-MX" b="1" dirty="0" smtClean="0"/>
              <a:t>()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Quita el espaciado sobrante en las orillas de una cadena</a:t>
            </a:r>
          </a:p>
          <a:p>
            <a:pPr marL="457200" lvl="1" indent="0">
              <a:buNone/>
            </a:pPr>
            <a:endParaRPr lang="es-MX" sz="2400" dirty="0"/>
          </a:p>
          <a:p>
            <a:pPr marL="457200" lvl="1" indent="0">
              <a:buNone/>
            </a:pPr>
            <a:r>
              <a:rPr lang="es-MX" sz="2400" dirty="0" smtClean="0"/>
              <a:t>//Ejemplo</a:t>
            </a:r>
          </a:p>
          <a:p>
            <a:pPr marL="457200" lvl="1" indent="0">
              <a:buNone/>
            </a:pPr>
            <a:endParaRPr lang="es-MX" sz="2400" dirty="0"/>
          </a:p>
          <a:p>
            <a:pPr marL="457200" lvl="1" indent="0">
              <a:buNone/>
            </a:pPr>
            <a:r>
              <a:rPr lang="es-MX" sz="2400" dirty="0" err="1" smtClean="0"/>
              <a:t>var</a:t>
            </a:r>
            <a:r>
              <a:rPr lang="es-MX" sz="2400" dirty="0" smtClean="0"/>
              <a:t> </a:t>
            </a:r>
            <a:r>
              <a:rPr lang="es-MX" sz="2400" dirty="0" err="1" smtClean="0"/>
              <a:t>resul</a:t>
            </a:r>
            <a:r>
              <a:rPr lang="es-MX" sz="2400" dirty="0" smtClean="0"/>
              <a:t> = $.</a:t>
            </a:r>
            <a:r>
              <a:rPr lang="es-MX" sz="2400" dirty="0" err="1" smtClean="0"/>
              <a:t>trim</a:t>
            </a:r>
            <a:r>
              <a:rPr lang="es-MX" sz="2400" dirty="0" smtClean="0"/>
              <a:t>(“      una cadena       ”);</a:t>
            </a:r>
          </a:p>
          <a:p>
            <a:pPr marL="457200" lvl="1" indent="0">
              <a:buNone/>
            </a:pPr>
            <a:r>
              <a:rPr lang="es-MX" sz="2400" dirty="0" err="1" smtClean="0"/>
              <a:t>alert</a:t>
            </a:r>
            <a:r>
              <a:rPr lang="es-MX" sz="2400" dirty="0" smtClean="0"/>
              <a:t>(</a:t>
            </a:r>
            <a:r>
              <a:rPr lang="es-MX" sz="2400" dirty="0" err="1" smtClean="0"/>
              <a:t>resul</a:t>
            </a:r>
            <a:r>
              <a:rPr lang="es-MX" sz="2400" dirty="0" smtClean="0"/>
              <a:t>); //”una cadena”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655917639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$.</a:t>
            </a:r>
            <a:r>
              <a:rPr lang="es-MX" b="1" dirty="0" err="1" smtClean="0"/>
              <a:t>inArray</a:t>
            </a:r>
            <a:r>
              <a:rPr lang="es-MX" b="1" dirty="0" smtClean="0"/>
              <a:t>()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800" dirty="0" smtClean="0"/>
              <a:t>Regresa el valor del índice en un arreglo o -1 si no encuentra el valor.</a:t>
            </a:r>
          </a:p>
          <a:p>
            <a:endParaRPr lang="es-MX" sz="2800" dirty="0"/>
          </a:p>
          <a:p>
            <a:pPr marL="0" indent="0">
              <a:buNone/>
            </a:pPr>
            <a:r>
              <a:rPr lang="es-MX" sz="2800" dirty="0"/>
              <a:t>	</a:t>
            </a:r>
            <a:r>
              <a:rPr lang="es-MX" sz="2800" dirty="0" smtClean="0"/>
              <a:t>//Ejemplo</a:t>
            </a:r>
          </a:p>
          <a:p>
            <a:pPr marL="0" indent="0">
              <a:buNone/>
            </a:pPr>
            <a:r>
              <a:rPr lang="es-MX" sz="2800" dirty="0"/>
              <a:t>	</a:t>
            </a:r>
            <a:r>
              <a:rPr lang="es-MX" sz="2800" dirty="0" err="1" smtClean="0"/>
              <a:t>var</a:t>
            </a:r>
            <a:r>
              <a:rPr lang="es-MX" sz="2800" dirty="0" smtClean="0"/>
              <a:t> arreglo = [1,2,3,4,5];</a:t>
            </a:r>
          </a:p>
          <a:p>
            <a:pPr marL="0" indent="0">
              <a:buNone/>
            </a:pPr>
            <a:r>
              <a:rPr lang="es-MX" sz="2800" dirty="0"/>
              <a:t>	</a:t>
            </a:r>
            <a:endParaRPr lang="es-MX" sz="2800" dirty="0" smtClean="0"/>
          </a:p>
          <a:p>
            <a:pPr marL="0" indent="0">
              <a:buNone/>
            </a:pPr>
            <a:r>
              <a:rPr lang="es-MX" sz="2800" dirty="0"/>
              <a:t>	</a:t>
            </a:r>
            <a:r>
              <a:rPr lang="es-MX" sz="2800" dirty="0" err="1" smtClean="0"/>
              <a:t>if</a:t>
            </a:r>
            <a:r>
              <a:rPr lang="es-MX" sz="2800" dirty="0" smtClean="0"/>
              <a:t>($.</a:t>
            </a:r>
            <a:r>
              <a:rPr lang="es-MX" sz="2800" dirty="0" err="1" smtClean="0"/>
              <a:t>inArray</a:t>
            </a:r>
            <a:r>
              <a:rPr lang="es-MX" sz="2800" dirty="0" smtClean="0"/>
              <a:t>(4,arreglo) !== -1)</a:t>
            </a:r>
          </a:p>
          <a:p>
            <a:pPr marL="0" indent="0">
              <a:buNone/>
            </a:pPr>
            <a:r>
              <a:rPr lang="es-MX" sz="2800" dirty="0"/>
              <a:t>	</a:t>
            </a:r>
            <a:r>
              <a:rPr lang="es-MX" sz="2800" dirty="0" smtClean="0"/>
              <a:t>	</a:t>
            </a:r>
            <a:r>
              <a:rPr lang="es-MX" sz="2800" dirty="0" err="1" smtClean="0"/>
              <a:t>alert</a:t>
            </a:r>
            <a:r>
              <a:rPr lang="es-MX" sz="2800" dirty="0" smtClean="0"/>
              <a:t>(“Sí se encuentra”);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734298135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$.</a:t>
            </a:r>
            <a:r>
              <a:rPr lang="es-MX" b="1" dirty="0" err="1" smtClean="0"/>
              <a:t>type</a:t>
            </a:r>
            <a:r>
              <a:rPr lang="es-MX" b="1" dirty="0" smtClean="0"/>
              <a:t>()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01" y="1412838"/>
            <a:ext cx="8946541" cy="4195481"/>
          </a:xfrm>
        </p:spPr>
        <p:txBody>
          <a:bodyPr>
            <a:noAutofit/>
          </a:bodyPr>
          <a:lstStyle/>
          <a:p>
            <a:r>
              <a:rPr lang="es-MX" sz="2800" dirty="0" smtClean="0"/>
              <a:t>Regresa el tipo de la variable o atributo</a:t>
            </a:r>
          </a:p>
          <a:p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	//Ejemplo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	$.</a:t>
            </a:r>
            <a:r>
              <a:rPr lang="es-MX" sz="2800" dirty="0" err="1" smtClean="0"/>
              <a:t>type</a:t>
            </a:r>
            <a:r>
              <a:rPr lang="es-MX" sz="2800" dirty="0" smtClean="0"/>
              <a:t>(3);  //”</a:t>
            </a:r>
            <a:r>
              <a:rPr lang="es-MX" sz="2800" dirty="0" err="1" smtClean="0"/>
              <a:t>Number</a:t>
            </a:r>
            <a:r>
              <a:rPr lang="es-MX" sz="2800" dirty="0" smtClean="0"/>
              <a:t>”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	$.</a:t>
            </a:r>
            <a:r>
              <a:rPr lang="es-MX" sz="2800" dirty="0" err="1" smtClean="0"/>
              <a:t>type</a:t>
            </a:r>
            <a:r>
              <a:rPr lang="es-MX" sz="2800" dirty="0" smtClean="0"/>
              <a:t>(“Prueba”);  // “</a:t>
            </a:r>
            <a:r>
              <a:rPr lang="es-MX" sz="2800" dirty="0" err="1" smtClean="0"/>
              <a:t>String</a:t>
            </a:r>
            <a:r>
              <a:rPr lang="es-MX" sz="2800" dirty="0" smtClean="0"/>
              <a:t>”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	$.</a:t>
            </a:r>
            <a:r>
              <a:rPr lang="es-MX" sz="2800" dirty="0" err="1" smtClean="0"/>
              <a:t>type</a:t>
            </a:r>
            <a:r>
              <a:rPr lang="es-MX" sz="2800" dirty="0" smtClean="0"/>
              <a:t>(“/^[A-Z]/”);   //”</a:t>
            </a:r>
            <a:r>
              <a:rPr lang="es-MX" sz="2800" dirty="0" err="1" smtClean="0"/>
              <a:t>regexp</a:t>
            </a:r>
            <a:r>
              <a:rPr lang="es-MX" sz="2800" dirty="0" smtClean="0"/>
              <a:t>”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612286736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$.</a:t>
            </a:r>
            <a:r>
              <a:rPr lang="es-MX" b="1" dirty="0" err="1" smtClean="0"/>
              <a:t>each</a:t>
            </a:r>
            <a:r>
              <a:rPr lang="es-MX" b="1" dirty="0" smtClean="0"/>
              <a:t>  !=  .</a:t>
            </a:r>
            <a:r>
              <a:rPr lang="es-MX" b="1" dirty="0" err="1" smtClean="0"/>
              <a:t>each</a:t>
            </a:r>
            <a:r>
              <a:rPr lang="es-MX" b="1" dirty="0" smtClean="0"/>
              <a:t>()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b="1" dirty="0" smtClean="0"/>
              <a:t>$.</a:t>
            </a:r>
            <a:r>
              <a:rPr lang="es-MX" sz="2800" b="1" dirty="0" err="1" smtClean="0"/>
              <a:t>each</a:t>
            </a:r>
            <a:r>
              <a:rPr lang="es-MX" sz="2800" b="1" dirty="0" smtClean="0"/>
              <a:t>() </a:t>
            </a:r>
            <a:r>
              <a:rPr lang="es-MX" sz="2800" dirty="0" smtClean="0"/>
              <a:t>sirve para iterar en objetos y arreglos, pero es incorrecto para iterar sobre colecciones de </a:t>
            </a:r>
            <a:r>
              <a:rPr lang="es-MX" sz="2800" dirty="0" err="1" smtClean="0"/>
              <a:t>jQuery</a:t>
            </a:r>
            <a:r>
              <a:rPr lang="es-MX" sz="2800" dirty="0" smtClean="0"/>
              <a:t>.</a:t>
            </a:r>
          </a:p>
          <a:p>
            <a:pPr algn="just"/>
            <a:endParaRPr lang="es-MX" sz="2800" b="1" dirty="0"/>
          </a:p>
          <a:p>
            <a:pPr algn="just"/>
            <a:r>
              <a:rPr lang="es-MX" sz="2800" dirty="0" smtClean="0"/>
              <a:t>Para iterar en colecciones se usará </a:t>
            </a:r>
            <a:r>
              <a:rPr lang="es-MX" sz="2800" b="1" dirty="0" smtClean="0"/>
              <a:t>.</a:t>
            </a:r>
            <a:r>
              <a:rPr lang="es-MX" sz="2800" b="1" dirty="0" err="1" smtClean="0"/>
              <a:t>each</a:t>
            </a:r>
            <a:r>
              <a:rPr lang="es-MX" sz="2800" b="1" dirty="0" smtClean="0"/>
              <a:t>()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570891253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640" y="411480"/>
            <a:ext cx="9692640" cy="5989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 err="1"/>
              <a:t>v</a:t>
            </a:r>
            <a:r>
              <a:rPr lang="es-MX" sz="2400" dirty="0" err="1" smtClean="0"/>
              <a:t>ar</a:t>
            </a:r>
            <a:r>
              <a:rPr lang="es-MX" sz="2400" dirty="0" smtClean="0"/>
              <a:t> suma = 0;</a:t>
            </a:r>
          </a:p>
          <a:p>
            <a:pPr marL="0" indent="0">
              <a:buNone/>
            </a:pPr>
            <a:r>
              <a:rPr lang="es-MX" sz="2400" dirty="0" err="1" smtClean="0"/>
              <a:t>var</a:t>
            </a:r>
            <a:r>
              <a:rPr lang="es-MX" sz="2400" dirty="0" smtClean="0"/>
              <a:t> </a:t>
            </a:r>
            <a:r>
              <a:rPr lang="es-MX" sz="2400" dirty="0" err="1" smtClean="0"/>
              <a:t>arr</a:t>
            </a:r>
            <a:r>
              <a:rPr lang="es-MX" sz="2400" dirty="0" smtClean="0"/>
              <a:t> = [1,2,3,4,5,];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$.</a:t>
            </a:r>
            <a:r>
              <a:rPr lang="es-MX" sz="2400" dirty="0" err="1" smtClean="0"/>
              <a:t>each</a:t>
            </a:r>
            <a:r>
              <a:rPr lang="es-MX" sz="2400" dirty="0" smtClean="0"/>
              <a:t>(</a:t>
            </a:r>
            <a:r>
              <a:rPr lang="es-MX" sz="2400" dirty="0" err="1" smtClean="0"/>
              <a:t>arr,function</a:t>
            </a:r>
            <a:r>
              <a:rPr lang="es-MX" sz="2400" dirty="0" smtClean="0"/>
              <a:t>(</a:t>
            </a:r>
            <a:r>
              <a:rPr lang="es-MX" sz="2400" dirty="0" err="1" smtClean="0"/>
              <a:t>índice,valor</a:t>
            </a:r>
            <a:r>
              <a:rPr lang="es-MX" sz="2400" dirty="0" smtClean="0"/>
              <a:t>){</a:t>
            </a:r>
          </a:p>
          <a:p>
            <a:pPr marL="0" indent="0">
              <a:buNone/>
            </a:pPr>
            <a:r>
              <a:rPr lang="es-MX" sz="2400" dirty="0" smtClean="0"/>
              <a:t>	sum +=valor;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};) </a:t>
            </a:r>
          </a:p>
          <a:p>
            <a:pPr marL="0" indent="0">
              <a:buNone/>
            </a:pPr>
            <a:r>
              <a:rPr lang="es-MX" sz="2400" dirty="0" smtClean="0"/>
              <a:t>console.log(sum); //15</a:t>
            </a:r>
          </a:p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//</a:t>
            </a:r>
            <a:r>
              <a:rPr lang="es-MX" sz="2400" dirty="0" err="1" smtClean="0"/>
              <a:t>Wrong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$.</a:t>
            </a:r>
            <a:r>
              <a:rPr lang="es-MX" sz="2400" dirty="0" err="1" smtClean="0"/>
              <a:t>each</a:t>
            </a:r>
            <a:r>
              <a:rPr lang="es-MX" sz="2400" dirty="0" smtClean="0"/>
              <a:t>($(“p”),</a:t>
            </a:r>
            <a:r>
              <a:rPr lang="es-MX" sz="2400" dirty="0" err="1" smtClean="0"/>
              <a:t>function</a:t>
            </a:r>
            <a:r>
              <a:rPr lang="es-MX" sz="2400" dirty="0" smtClean="0"/>
              <a:t>(){</a:t>
            </a:r>
          </a:p>
          <a:p>
            <a:pPr marL="0" indent="0">
              <a:buNone/>
            </a:pPr>
            <a:r>
              <a:rPr lang="es-MX" sz="2400" dirty="0" smtClean="0"/>
              <a:t>	//código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});</a:t>
            </a:r>
          </a:p>
        </p:txBody>
      </p:sp>
      <p:sp>
        <p:nvSpPr>
          <p:cNvPr id="4" name="Multiplicar 3"/>
          <p:cNvSpPr/>
          <p:nvPr/>
        </p:nvSpPr>
        <p:spPr>
          <a:xfrm>
            <a:off x="4960620" y="4183380"/>
            <a:ext cx="2148840" cy="22174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41" y="1440179"/>
            <a:ext cx="1978786" cy="16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4824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74520" y="480060"/>
            <a:ext cx="11132820" cy="58369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 smtClean="0"/>
              <a:t>&lt;</a:t>
            </a:r>
            <a:r>
              <a:rPr lang="es-MX" sz="2400" dirty="0" err="1" smtClean="0"/>
              <a:t>ul</a:t>
            </a:r>
            <a:r>
              <a:rPr lang="es-MX" sz="2400" dirty="0" smtClean="0"/>
              <a:t>&gt;</a:t>
            </a:r>
          </a:p>
          <a:p>
            <a:pPr marL="0" indent="0">
              <a:buNone/>
            </a:pPr>
            <a:r>
              <a:rPr lang="es-MX" sz="2400" dirty="0" smtClean="0"/>
              <a:t>	&lt;li&gt; &lt;a </a:t>
            </a:r>
            <a:r>
              <a:rPr lang="es-MX" sz="2400" dirty="0" err="1" smtClean="0"/>
              <a:t>href</a:t>
            </a:r>
            <a:r>
              <a:rPr lang="es-MX" sz="2400" dirty="0" smtClean="0"/>
              <a:t>=‘#’&gt;Link 1&lt;/a&gt;&lt;/li&gt;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	&lt;</a:t>
            </a:r>
            <a:r>
              <a:rPr lang="es-MX" sz="2400" dirty="0"/>
              <a:t>li&gt; &lt;a </a:t>
            </a:r>
            <a:r>
              <a:rPr lang="es-MX" sz="2400" dirty="0" err="1"/>
              <a:t>href</a:t>
            </a:r>
            <a:r>
              <a:rPr lang="es-MX" sz="2400" dirty="0"/>
              <a:t>=‘#’&gt;Link </a:t>
            </a:r>
            <a:r>
              <a:rPr lang="es-MX" sz="2400" dirty="0" smtClean="0"/>
              <a:t>2&lt;/</a:t>
            </a:r>
            <a:r>
              <a:rPr lang="es-MX" sz="2400" dirty="0"/>
              <a:t>a&gt;&lt;/li</a:t>
            </a:r>
            <a:r>
              <a:rPr lang="es-MX" sz="2400" dirty="0" smtClean="0"/>
              <a:t>&gt;</a:t>
            </a:r>
          </a:p>
          <a:p>
            <a:pPr marL="0" indent="0">
              <a:buNone/>
            </a:pPr>
            <a:r>
              <a:rPr lang="es-MX" sz="2400" dirty="0" smtClean="0"/>
              <a:t>	&lt;</a:t>
            </a:r>
            <a:r>
              <a:rPr lang="es-MX" sz="2400" dirty="0"/>
              <a:t>li&gt; &lt;a </a:t>
            </a:r>
            <a:r>
              <a:rPr lang="es-MX" sz="2400" dirty="0" err="1"/>
              <a:t>href</a:t>
            </a:r>
            <a:r>
              <a:rPr lang="es-MX" sz="2400" dirty="0"/>
              <a:t>=‘#’&gt;Link </a:t>
            </a:r>
            <a:r>
              <a:rPr lang="es-MX" sz="2400" dirty="0" smtClean="0"/>
              <a:t>3&lt;/</a:t>
            </a:r>
            <a:r>
              <a:rPr lang="es-MX" sz="2400" dirty="0"/>
              <a:t>a&gt;&lt;/li&gt;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&lt;/</a:t>
            </a:r>
            <a:r>
              <a:rPr lang="es-MX" sz="2400" dirty="0" err="1" smtClean="0"/>
              <a:t>ul</a:t>
            </a:r>
            <a:r>
              <a:rPr lang="es-MX" sz="2400" dirty="0" smtClean="0"/>
              <a:t>&gt;</a:t>
            </a:r>
            <a:endParaRPr lang="es-MX" sz="2400" dirty="0"/>
          </a:p>
          <a:p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$(“li”).</a:t>
            </a:r>
            <a:r>
              <a:rPr lang="es-MX" sz="2400" dirty="0" err="1" smtClean="0"/>
              <a:t>each</a:t>
            </a:r>
            <a:r>
              <a:rPr lang="es-MX" sz="2400" dirty="0" smtClean="0"/>
              <a:t>(</a:t>
            </a:r>
            <a:r>
              <a:rPr lang="es-MX" sz="2400" dirty="0" err="1" smtClean="0"/>
              <a:t>function</a:t>
            </a:r>
            <a:r>
              <a:rPr lang="es-MX" sz="2400" dirty="0" smtClean="0"/>
              <a:t>(</a:t>
            </a:r>
            <a:r>
              <a:rPr lang="es-MX" sz="2400" dirty="0" err="1" smtClean="0"/>
              <a:t>indez,element</a:t>
            </a:r>
            <a:r>
              <a:rPr lang="es-MX" sz="2400" dirty="0" smtClean="0"/>
              <a:t>){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console.log($(</a:t>
            </a:r>
            <a:r>
              <a:rPr lang="es-MX" sz="2400" dirty="0" err="1" smtClean="0"/>
              <a:t>element</a:t>
            </a:r>
            <a:r>
              <a:rPr lang="es-MX" sz="2400" dirty="0" smtClean="0"/>
              <a:t>).</a:t>
            </a:r>
            <a:r>
              <a:rPr lang="es-MX" sz="2400" dirty="0" err="1" smtClean="0"/>
              <a:t>text</a:t>
            </a:r>
            <a:r>
              <a:rPr lang="es-MX" sz="2400" dirty="0" smtClean="0"/>
              <a:t>());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});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//Link 1</a:t>
            </a:r>
          </a:p>
          <a:p>
            <a:pPr marL="0" indent="0">
              <a:buNone/>
            </a:pPr>
            <a:r>
              <a:rPr lang="es-MX" sz="2400" dirty="0"/>
              <a:t>//</a:t>
            </a:r>
            <a:r>
              <a:rPr lang="es-MX" sz="2400" dirty="0" smtClean="0"/>
              <a:t>Link 2</a:t>
            </a:r>
          </a:p>
          <a:p>
            <a:pPr marL="0" indent="0">
              <a:buNone/>
            </a:pPr>
            <a:r>
              <a:rPr lang="es-MX" sz="2400" dirty="0"/>
              <a:t>//</a:t>
            </a:r>
            <a:r>
              <a:rPr lang="es-MX" sz="2400" dirty="0" smtClean="0"/>
              <a:t>Link 3</a:t>
            </a:r>
          </a:p>
        </p:txBody>
      </p:sp>
    </p:spTree>
    <p:extLst>
      <p:ext uri="{BB962C8B-B14F-4D97-AF65-F5344CB8AC3E}">
        <p14:creationId xmlns:p14="http://schemas.microsoft.com/office/powerpoint/2010/main" val="466497747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$(</a:t>
            </a:r>
            <a:r>
              <a:rPr lang="es-MX" b="1" dirty="0" err="1" smtClean="0"/>
              <a:t>this</a:t>
            </a:r>
            <a:r>
              <a:rPr lang="es-MX" b="1" dirty="0" smtClean="0"/>
              <a:t>)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2" y="1371600"/>
            <a:ext cx="9403742" cy="4876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 smtClean="0"/>
              <a:t>Desde una función que maneja eventos es posible acceder al elemento DOM que desencadenó el evento por medio de esta palabra reservada.</a:t>
            </a:r>
          </a:p>
          <a:p>
            <a:pPr marL="0" indent="0" algn="just">
              <a:buNone/>
            </a:pPr>
            <a:endParaRPr lang="es-MX" sz="2400" dirty="0"/>
          </a:p>
          <a:p>
            <a:pPr marL="0" indent="0" algn="just">
              <a:buNone/>
            </a:pPr>
            <a:r>
              <a:rPr lang="es-MX" sz="2400" dirty="0" smtClean="0"/>
              <a:t>$(“.</a:t>
            </a:r>
            <a:r>
              <a:rPr lang="es-MX" sz="2400" dirty="0" err="1" smtClean="0"/>
              <a:t>boton</a:t>
            </a:r>
            <a:r>
              <a:rPr lang="es-MX" sz="2400" dirty="0" smtClean="0"/>
              <a:t>”).</a:t>
            </a:r>
            <a:r>
              <a:rPr lang="es-MX" sz="2400" dirty="0" err="1" smtClean="0"/>
              <a:t>hover</a:t>
            </a:r>
            <a:r>
              <a:rPr lang="es-MX" sz="2400" dirty="0" smtClean="0"/>
              <a:t>(</a:t>
            </a:r>
            <a:r>
              <a:rPr lang="es-MX" sz="2400" dirty="0" err="1" smtClean="0"/>
              <a:t>function</a:t>
            </a:r>
            <a:r>
              <a:rPr lang="es-MX" sz="2400" dirty="0" smtClean="0"/>
              <a:t>(){</a:t>
            </a:r>
          </a:p>
          <a:p>
            <a:pPr marL="0" indent="0" algn="just">
              <a:buNone/>
            </a:pPr>
            <a:r>
              <a:rPr lang="es-MX" sz="2400" dirty="0" smtClean="0"/>
              <a:t>	$(</a:t>
            </a:r>
            <a:r>
              <a:rPr lang="es-MX" sz="2400" dirty="0" err="1" smtClean="0"/>
              <a:t>this</a:t>
            </a:r>
            <a:r>
              <a:rPr lang="es-MX" sz="2400" dirty="0" smtClean="0"/>
              <a:t>).val(“Mouse dentro”);</a:t>
            </a:r>
            <a:endParaRPr lang="es-MX" sz="2400" dirty="0"/>
          </a:p>
          <a:p>
            <a:pPr marL="0" indent="0" algn="just">
              <a:buNone/>
            </a:pPr>
            <a:r>
              <a:rPr lang="es-MX" sz="2400" dirty="0" smtClean="0"/>
              <a:t>},</a:t>
            </a:r>
            <a:r>
              <a:rPr lang="es-MX" sz="2400" dirty="0" err="1" smtClean="0"/>
              <a:t>function</a:t>
            </a:r>
            <a:r>
              <a:rPr lang="es-MX" sz="2400" dirty="0" smtClean="0"/>
              <a:t>(){</a:t>
            </a:r>
          </a:p>
          <a:p>
            <a:pPr marL="0" indent="0" algn="just">
              <a:buNone/>
            </a:pPr>
            <a:r>
              <a:rPr lang="es-MX" sz="2400" dirty="0"/>
              <a:t>	</a:t>
            </a:r>
            <a:r>
              <a:rPr lang="es-MX" sz="2400" dirty="0" smtClean="0"/>
              <a:t>$(</a:t>
            </a:r>
            <a:r>
              <a:rPr lang="es-MX" sz="2400" dirty="0" err="1" smtClean="0"/>
              <a:t>this</a:t>
            </a:r>
            <a:r>
              <a:rPr lang="es-MX" sz="2400" dirty="0" smtClean="0"/>
              <a:t>).val(“Mouse fuera”);</a:t>
            </a:r>
          </a:p>
          <a:p>
            <a:pPr marL="0" indent="0" algn="just">
              <a:buNone/>
            </a:pPr>
            <a:r>
              <a:rPr lang="es-MX" sz="2400" dirty="0" smtClean="0"/>
              <a:t>});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85012594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Tener dos botones iniciales.</a:t>
            </a:r>
          </a:p>
          <a:p>
            <a:r>
              <a:rPr lang="es-MX" dirty="0" smtClean="0"/>
              <a:t>Uno creará un nuevo elemento y lo agregará a la lista.</a:t>
            </a:r>
          </a:p>
          <a:p>
            <a:r>
              <a:rPr lang="es-MX" dirty="0" smtClean="0"/>
              <a:t>El otro creará otros dos botones que harán lo mismo que los anteriores. Agregándolos como otro elemento de la lista actual.</a:t>
            </a:r>
          </a:p>
          <a:p>
            <a:r>
              <a:rPr lang="es-MX" dirty="0" smtClean="0"/>
              <a:t>Y así sucesivamente.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smtClean="0"/>
              <a:t>//TIP: usen la palabra reservada </a:t>
            </a:r>
            <a:r>
              <a:rPr lang="es-MX" dirty="0" err="1" smtClean="0"/>
              <a:t>this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737704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8793" y="1110072"/>
            <a:ext cx="85623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AJAX</a:t>
            </a:r>
            <a:endParaRPr lang="es-ES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Botón de acción: Documento 4">
            <a:hlinkClick r:id="rId2" highlightClick="1"/>
          </p:cNvPr>
          <p:cNvSpPr/>
          <p:nvPr/>
        </p:nvSpPr>
        <p:spPr>
          <a:xfrm>
            <a:off x="6652260" y="948831"/>
            <a:ext cx="1394460" cy="1645920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3989070" y="3212544"/>
            <a:ext cx="53263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 smtClean="0"/>
              <a:t>Ahora sí…</a:t>
            </a:r>
            <a:endParaRPr lang="es-MX" sz="6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8393" t="9467" r="9108" b="9467"/>
          <a:stretch/>
        </p:blipFill>
        <p:spPr>
          <a:xfrm>
            <a:off x="5052060" y="4480560"/>
            <a:ext cx="1760220" cy="17373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85759115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$.</a:t>
            </a:r>
            <a:r>
              <a:rPr lang="es-MX" b="1" dirty="0" err="1" smtClean="0"/>
              <a:t>ajax</a:t>
            </a:r>
            <a:r>
              <a:rPr lang="es-MX" b="1" dirty="0" smtClean="0"/>
              <a:t>()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03020"/>
            <a:ext cx="8946541" cy="49453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 smtClean="0"/>
              <a:t>$.</a:t>
            </a:r>
            <a:r>
              <a:rPr lang="es-MX" sz="2400" dirty="0" err="1" smtClean="0"/>
              <a:t>ajax</a:t>
            </a:r>
            <a:r>
              <a:rPr lang="es-MX" sz="2400" dirty="0" smtClean="0"/>
              <a:t>({</a:t>
            </a:r>
          </a:p>
          <a:p>
            <a:pPr marL="0" indent="0">
              <a:buNone/>
            </a:pPr>
            <a:r>
              <a:rPr lang="es-MX" sz="2400" dirty="0" smtClean="0"/>
              <a:t>	url: “</a:t>
            </a:r>
            <a:r>
              <a:rPr lang="es-MX" sz="2400" dirty="0" err="1" smtClean="0"/>
              <a:t>archivo.php</a:t>
            </a:r>
            <a:r>
              <a:rPr lang="es-MX" sz="2400" dirty="0" smtClean="0"/>
              <a:t>”,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data: {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	id: 123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},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type</a:t>
            </a:r>
            <a:r>
              <a:rPr lang="es-MX" sz="2400" dirty="0" smtClean="0"/>
              <a:t>: “GET”,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dataType</a:t>
            </a:r>
            <a:r>
              <a:rPr lang="es-MX" sz="2400" dirty="0" smtClean="0"/>
              <a:t>: “</a:t>
            </a:r>
            <a:r>
              <a:rPr lang="es-MX" sz="2400" dirty="0" err="1" smtClean="0"/>
              <a:t>text</a:t>
            </a:r>
            <a:r>
              <a:rPr lang="es-MX" sz="2400" dirty="0" smtClean="0"/>
              <a:t>”,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success</a:t>
            </a:r>
            <a:r>
              <a:rPr lang="es-MX" sz="2400" dirty="0" smtClean="0"/>
              <a:t>: </a:t>
            </a:r>
            <a:r>
              <a:rPr lang="es-MX" sz="2400" dirty="0" err="1" smtClean="0"/>
              <a:t>function</a:t>
            </a:r>
            <a:r>
              <a:rPr lang="es-MX" sz="2400" dirty="0" smtClean="0"/>
              <a:t> (data){</a:t>
            </a:r>
          </a:p>
          <a:p>
            <a:pPr marL="0" indent="0">
              <a:buNone/>
            </a:pPr>
            <a:r>
              <a:rPr lang="es-MX" sz="2400" dirty="0" smtClean="0"/>
              <a:t>		……….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	}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});</a:t>
            </a:r>
            <a:endParaRPr lang="es-MX" sz="2400" dirty="0"/>
          </a:p>
        </p:txBody>
      </p:sp>
      <p:sp>
        <p:nvSpPr>
          <p:cNvPr id="5" name="Botón de acción: Documento 4">
            <a:hlinkClick r:id="rId2" highlightClick="1"/>
          </p:cNvPr>
          <p:cNvSpPr/>
          <p:nvPr/>
        </p:nvSpPr>
        <p:spPr>
          <a:xfrm>
            <a:off x="6995160" y="269838"/>
            <a:ext cx="868680" cy="1010322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85143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lo </a:t>
            </a:r>
            <a:r>
              <a:rPr lang="es-MX" dirty="0" err="1" smtClean="0"/>
              <a:t>incoporo</a:t>
            </a:r>
            <a:r>
              <a:rPr lang="es-MX" dirty="0" smtClean="0"/>
              <a:t> a mis archivos?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720726"/>
            <a:ext cx="11009175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 smtClean="0"/>
              <a:t>Tan fácil como con un </a:t>
            </a:r>
            <a:r>
              <a:rPr lang="es-MX" sz="2800" i="1" dirty="0" smtClean="0"/>
              <a:t>script, </a:t>
            </a:r>
            <a:r>
              <a:rPr lang="es-MX" sz="2800" dirty="0" smtClean="0"/>
              <a:t>ya sea en </a:t>
            </a:r>
            <a:r>
              <a:rPr lang="es-MX" sz="2800" dirty="0" err="1" smtClean="0"/>
              <a:t>body</a:t>
            </a:r>
            <a:r>
              <a:rPr lang="es-MX" sz="2800" dirty="0" smtClean="0"/>
              <a:t> o en head.</a:t>
            </a:r>
          </a:p>
          <a:p>
            <a:pPr marL="0" indent="0" algn="ctr">
              <a:buNone/>
            </a:pPr>
            <a:endParaRPr lang="es-MX" sz="2800" dirty="0"/>
          </a:p>
          <a:p>
            <a:pPr marL="0" indent="0" algn="ctr">
              <a:buNone/>
            </a:pPr>
            <a:endParaRPr lang="es-MX" sz="2800" dirty="0" smtClean="0"/>
          </a:p>
          <a:p>
            <a:pPr marL="0" indent="0" algn="ctr">
              <a:buNone/>
            </a:pPr>
            <a:r>
              <a:rPr lang="es-MX" sz="3200" b="1" dirty="0" smtClean="0"/>
              <a:t>&lt;script </a:t>
            </a:r>
            <a:r>
              <a:rPr lang="es-MX" sz="3200" b="1" dirty="0" err="1" smtClean="0"/>
              <a:t>type</a:t>
            </a:r>
            <a:r>
              <a:rPr lang="es-MX" sz="3200" b="1" dirty="0" smtClean="0"/>
              <a:t>=‘</a:t>
            </a:r>
            <a:r>
              <a:rPr lang="es-MX" sz="3200" b="1" dirty="0" err="1" smtClean="0"/>
              <a:t>text</a:t>
            </a:r>
            <a:r>
              <a:rPr lang="es-MX" sz="3200" b="1" dirty="0" smtClean="0"/>
              <a:t>/</a:t>
            </a:r>
            <a:r>
              <a:rPr lang="es-MX" sz="3200" b="1" dirty="0" err="1" smtClean="0"/>
              <a:t>javascript</a:t>
            </a:r>
            <a:r>
              <a:rPr lang="es-MX" sz="3200" b="1" dirty="0" smtClean="0"/>
              <a:t>’ </a:t>
            </a:r>
            <a:r>
              <a:rPr lang="es-MX" sz="3200" b="1" dirty="0" err="1" smtClean="0"/>
              <a:t>src</a:t>
            </a:r>
            <a:r>
              <a:rPr lang="es-MX" sz="3200" b="1" dirty="0" smtClean="0"/>
              <a:t>=‘./jQuery.js’&gt;&lt;/script&gt;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37321958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 4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Crear un archivo HTML con tres imágenes mínimo.</a:t>
            </a:r>
          </a:p>
          <a:p>
            <a:r>
              <a:rPr lang="es-MX" sz="2800" dirty="0" smtClean="0"/>
              <a:t>Al darle </a:t>
            </a:r>
            <a:r>
              <a:rPr lang="es-MX" sz="2800" dirty="0" err="1" smtClean="0"/>
              <a:t>click</a:t>
            </a:r>
            <a:r>
              <a:rPr lang="es-MX" sz="2800" dirty="0" smtClean="0"/>
              <a:t> a cada una, se mostrará su precio y nombre, que estarán almacenados en un arreglo de un archivo PHP.</a:t>
            </a:r>
          </a:p>
          <a:p>
            <a:endParaRPr lang="es-MX" sz="2800" dirty="0"/>
          </a:p>
          <a:p>
            <a:pPr marL="0" indent="0">
              <a:buNone/>
            </a:pPr>
            <a:endParaRPr lang="es-MX" sz="2800" dirty="0" smtClean="0"/>
          </a:p>
        </p:txBody>
      </p:sp>
    </p:spTree>
    <p:extLst>
      <p:ext uri="{BB962C8B-B14F-4D97-AF65-F5344CB8AC3E}">
        <p14:creationId xmlns:p14="http://schemas.microsoft.com/office/powerpoint/2010/main" val="3759505572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$.</a:t>
            </a:r>
            <a:r>
              <a:rPr lang="es-MX" b="1" dirty="0" err="1" smtClean="0"/>
              <a:t>get</a:t>
            </a:r>
            <a:r>
              <a:rPr lang="es-MX" b="1" dirty="0" smtClean="0"/>
              <a:t>()    $.post()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2900" y="1303020"/>
            <a:ext cx="10629899" cy="514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 smtClean="0"/>
              <a:t>$.</a:t>
            </a:r>
            <a:r>
              <a:rPr lang="es-MX" sz="2400" dirty="0" err="1" smtClean="0"/>
              <a:t>get</a:t>
            </a:r>
            <a:r>
              <a:rPr lang="es-MX" sz="2400" dirty="0" smtClean="0"/>
              <a:t>(“</a:t>
            </a:r>
            <a:r>
              <a:rPr lang="es-MX" sz="2400" dirty="0" err="1" smtClean="0"/>
              <a:t>usuarios.php</a:t>
            </a:r>
            <a:r>
              <a:rPr lang="es-MX" sz="2400" dirty="0" smtClean="0"/>
              <a:t>”,{</a:t>
            </a:r>
          </a:p>
          <a:p>
            <a:pPr marL="0" indent="0">
              <a:buNone/>
            </a:pPr>
            <a:r>
              <a:rPr lang="es-MX" sz="2400" dirty="0" smtClean="0"/>
              <a:t>	</a:t>
            </a:r>
            <a:r>
              <a:rPr lang="es-MX" sz="2400" dirty="0" err="1" smtClean="0"/>
              <a:t>userID</a:t>
            </a:r>
            <a:r>
              <a:rPr lang="es-MX" sz="2400" dirty="0" smtClean="0"/>
              <a:t>: 1234</a:t>
            </a:r>
          </a:p>
          <a:p>
            <a:pPr marL="0" indent="0">
              <a:buNone/>
            </a:pPr>
            <a:r>
              <a:rPr lang="es-MX" sz="2400" dirty="0" smtClean="0"/>
              <a:t>}, </a:t>
            </a:r>
            <a:r>
              <a:rPr lang="es-MX" sz="2400" dirty="0" err="1" smtClean="0"/>
              <a:t>function</a:t>
            </a:r>
            <a:r>
              <a:rPr lang="es-MX" sz="2400" dirty="0" smtClean="0"/>
              <a:t> (respuesta){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console.log(</a:t>
            </a:r>
            <a:r>
              <a:rPr lang="es-MX" sz="2400" dirty="0" err="1" smtClean="0"/>
              <a:t>resp</a:t>
            </a:r>
            <a:r>
              <a:rPr lang="es-MX" sz="2400" dirty="0" smtClean="0"/>
              <a:t>); //respuesta del servidor	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});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$.post(“</a:t>
            </a:r>
            <a:r>
              <a:rPr lang="es-MX" sz="2400" dirty="0" err="1" smtClean="0"/>
              <a:t>test.php</a:t>
            </a:r>
            <a:r>
              <a:rPr lang="es-MX" sz="2400" dirty="0" smtClean="0"/>
              <a:t>”,{</a:t>
            </a:r>
            <a:r>
              <a:rPr lang="es-MX" sz="2400" dirty="0" err="1" smtClean="0"/>
              <a:t>name</a:t>
            </a:r>
            <a:r>
              <a:rPr lang="es-MX" sz="2400" dirty="0" smtClean="0"/>
              <a:t>: “Juan”, hora:”3pm”</a:t>
            </a:r>
          </a:p>
          <a:p>
            <a:pPr marL="0" indent="0">
              <a:buNone/>
            </a:pPr>
            <a:r>
              <a:rPr lang="es-MX" sz="2400" dirty="0" smtClean="0"/>
              <a:t>},</a:t>
            </a:r>
            <a:r>
              <a:rPr lang="es-MX" sz="2400" dirty="0" err="1" smtClean="0"/>
              <a:t>function</a:t>
            </a:r>
            <a:r>
              <a:rPr lang="es-MX" sz="2400" dirty="0" smtClean="0"/>
              <a:t> (respuesta){</a:t>
            </a:r>
          </a:p>
          <a:p>
            <a:pPr marL="0" indent="0">
              <a:buNone/>
            </a:pPr>
            <a:r>
              <a:rPr lang="es-MX" sz="2400" dirty="0" smtClean="0"/>
              <a:t>	console.log(respuesta);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});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898665930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$.load()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577340"/>
            <a:ext cx="9403742" cy="4899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Se usa para poblar un elemento HTML con el contenido de una URL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$(“#</a:t>
            </a:r>
            <a:r>
              <a:rPr lang="es-MX" sz="2400" dirty="0" err="1" smtClean="0"/>
              <a:t>nuevoContenido</a:t>
            </a:r>
            <a:r>
              <a:rPr lang="es-MX" sz="2400" dirty="0" smtClean="0"/>
              <a:t>”).load(“nuevo.html”);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$(“#</a:t>
            </a:r>
            <a:r>
              <a:rPr lang="es-MX" sz="2400" dirty="0" err="1" smtClean="0"/>
              <a:t>nuevoContenido</a:t>
            </a:r>
            <a:r>
              <a:rPr lang="es-MX" sz="2400" dirty="0" smtClean="0"/>
              <a:t>”).load(“nuevo.html”, </a:t>
            </a:r>
            <a:r>
              <a:rPr lang="es-MX" sz="2400" dirty="0" err="1" smtClean="0"/>
              <a:t>function</a:t>
            </a:r>
            <a:r>
              <a:rPr lang="es-MX" sz="2400" dirty="0" smtClean="0"/>
              <a:t>(</a:t>
            </a:r>
            <a:r>
              <a:rPr lang="es-MX" sz="2400" dirty="0" err="1" smtClean="0"/>
              <a:t>html</a:t>
            </a:r>
            <a:r>
              <a:rPr lang="es-MX" sz="2400" dirty="0" smtClean="0"/>
              <a:t>){</a:t>
            </a:r>
          </a:p>
          <a:p>
            <a:pPr marL="0" indent="0">
              <a:buNone/>
            </a:pPr>
            <a:r>
              <a:rPr lang="es-MX" sz="2400" dirty="0" smtClean="0"/>
              <a:t>	</a:t>
            </a:r>
            <a:r>
              <a:rPr lang="es-MX" sz="2400" dirty="0" err="1" smtClean="0"/>
              <a:t>alert</a:t>
            </a:r>
            <a:r>
              <a:rPr lang="es-MX" sz="2400" dirty="0" smtClean="0"/>
              <a:t>(“contenido actualizado”);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});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80992209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5751" y="2767628"/>
            <a:ext cx="5664230" cy="964602"/>
          </a:xfrm>
        </p:spPr>
        <p:txBody>
          <a:bodyPr/>
          <a:lstStyle/>
          <a:p>
            <a:pPr algn="ctr"/>
            <a:r>
              <a:rPr lang="es-MX" b="1" dirty="0" smtClean="0"/>
              <a:t>$.</a:t>
            </a:r>
            <a:r>
              <a:rPr lang="es-MX" b="1" dirty="0" err="1" smtClean="0"/>
              <a:t>serializeArray</a:t>
            </a:r>
            <a:r>
              <a:rPr lang="es-MX" b="1" dirty="0" smtClean="0"/>
              <a:t>()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040" y="251460"/>
            <a:ext cx="8412479" cy="5996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$(“#formulario”).</a:t>
            </a:r>
            <a:r>
              <a:rPr lang="es-MX" sz="2400" dirty="0" err="1" smtClean="0"/>
              <a:t>serializeArray</a:t>
            </a:r>
            <a:r>
              <a:rPr lang="es-MX" sz="2400" dirty="0" smtClean="0"/>
              <a:t>(); //Crea estructura como:</a:t>
            </a:r>
          </a:p>
          <a:p>
            <a:pPr marL="0" indent="0">
              <a:buNone/>
            </a:pPr>
            <a:r>
              <a:rPr lang="es-MX" sz="2400" dirty="0" smtClean="0"/>
              <a:t>[</a:t>
            </a:r>
          </a:p>
          <a:p>
            <a:pPr marL="0" indent="0">
              <a:buNone/>
            </a:pPr>
            <a:r>
              <a:rPr lang="es-MX" sz="2400" dirty="0" smtClean="0"/>
              <a:t>	{</a:t>
            </a:r>
          </a:p>
          <a:p>
            <a:pPr marL="0" indent="0">
              <a:buNone/>
            </a:pPr>
            <a:r>
              <a:rPr lang="es-MX" sz="2400" dirty="0" smtClean="0"/>
              <a:t>		</a:t>
            </a:r>
            <a:r>
              <a:rPr lang="es-MX" sz="2400" dirty="0" err="1" smtClean="0"/>
              <a:t>name</a:t>
            </a:r>
            <a:r>
              <a:rPr lang="es-MX" sz="2400" dirty="0" smtClean="0"/>
              <a:t>: “field_1”,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	</a:t>
            </a:r>
            <a:r>
              <a:rPr lang="es-MX" sz="2400" dirty="0" err="1" smtClean="0"/>
              <a:t>value</a:t>
            </a:r>
            <a:r>
              <a:rPr lang="es-MX" sz="2400" dirty="0" smtClean="0"/>
              <a:t>: “algo”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	},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{</a:t>
            </a:r>
          </a:p>
          <a:p>
            <a:pPr marL="0" indent="0">
              <a:buNone/>
            </a:pPr>
            <a:r>
              <a:rPr lang="es-MX" sz="2400" dirty="0" smtClean="0"/>
              <a:t>		</a:t>
            </a:r>
            <a:r>
              <a:rPr lang="es-MX" sz="2400" dirty="0" err="1" smtClean="0"/>
              <a:t>name</a:t>
            </a:r>
            <a:r>
              <a:rPr lang="es-MX" sz="2400" dirty="0" smtClean="0"/>
              <a:t>: “field_2”,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	</a:t>
            </a:r>
            <a:r>
              <a:rPr lang="es-MX" sz="2400" dirty="0" err="1" smtClean="0"/>
              <a:t>value</a:t>
            </a:r>
            <a:r>
              <a:rPr lang="es-MX" sz="2400" dirty="0" smtClean="0"/>
              <a:t>: “</a:t>
            </a:r>
            <a:r>
              <a:rPr lang="es-MX" sz="2400" dirty="0" err="1" smtClean="0"/>
              <a:t>algomás</a:t>
            </a:r>
            <a:r>
              <a:rPr lang="es-MX" sz="2400" dirty="0" smtClean="0"/>
              <a:t>”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	}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]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839477532"/>
      </p:ext>
    </p:extLst>
  </p:cSld>
  <p:clrMapOvr>
    <a:masterClrMapping/>
  </p:clrMapOvr>
  <p:transition spd="slow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$.</a:t>
            </a:r>
            <a:r>
              <a:rPr lang="es-MX" b="1" dirty="0" err="1" smtClean="0"/>
              <a:t>serialize</a:t>
            </a:r>
            <a:r>
              <a:rPr lang="es-MX" b="1" dirty="0" smtClean="0"/>
              <a:t>()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/>
              <a:t>Convierte </a:t>
            </a:r>
            <a:r>
              <a:rPr lang="es-MX" sz="2800" dirty="0" err="1" smtClean="0"/>
              <a:t>info</a:t>
            </a:r>
            <a:r>
              <a:rPr lang="es-MX" sz="2800" dirty="0" smtClean="0"/>
              <a:t>. de formulario en un </a:t>
            </a:r>
            <a:r>
              <a:rPr lang="es-MX" sz="2800" dirty="0" err="1" smtClean="0"/>
              <a:t>String</a:t>
            </a:r>
            <a:r>
              <a:rPr lang="es-MX" sz="2800" dirty="0" smtClean="0"/>
              <a:t>.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$(“#formulario”).</a:t>
            </a:r>
            <a:r>
              <a:rPr lang="es-MX" sz="2800" dirty="0" err="1" smtClean="0"/>
              <a:t>serialize</a:t>
            </a:r>
            <a:r>
              <a:rPr lang="es-MX" sz="2800" dirty="0" smtClean="0"/>
              <a:t>();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//Crea algo como:</a:t>
            </a:r>
          </a:p>
          <a:p>
            <a:pPr marL="0" indent="0">
              <a:buNone/>
            </a:pPr>
            <a:r>
              <a:rPr lang="es-MX" sz="2800" dirty="0" smtClean="0"/>
              <a:t>field_1=algo&amp;field_2=</a:t>
            </a:r>
            <a:r>
              <a:rPr lang="es-MX" sz="2800" dirty="0" err="1" smtClean="0"/>
              <a:t>algomás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148809417"/>
      </p:ext>
    </p:extLst>
  </p:cSld>
  <p:clrMapOvr>
    <a:masterClrMapping/>
  </p:clrMapOvr>
  <p:transition spd="slow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224118"/>
            <a:ext cx="9404723" cy="1400530"/>
          </a:xfrm>
        </p:spPr>
        <p:txBody>
          <a:bodyPr/>
          <a:lstStyle/>
          <a:p>
            <a:r>
              <a:rPr lang="es-MX" dirty="0" smtClean="0"/>
              <a:t>Validando un campo de teléfono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0" y="1051560"/>
            <a:ext cx="9523581" cy="5806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 smtClean="0"/>
              <a:t>$(“#</a:t>
            </a:r>
            <a:r>
              <a:rPr lang="es-MX" sz="2400" dirty="0" err="1" smtClean="0"/>
              <a:t>formlulario</a:t>
            </a:r>
            <a:r>
              <a:rPr lang="es-MX" sz="2400" dirty="0" smtClean="0"/>
              <a:t>”).</a:t>
            </a:r>
            <a:r>
              <a:rPr lang="es-MX" sz="2400" dirty="0" err="1" smtClean="0"/>
              <a:t>submit</a:t>
            </a:r>
            <a:r>
              <a:rPr lang="es-MX" sz="2400" dirty="0" smtClean="0"/>
              <a:t>(</a:t>
            </a:r>
            <a:r>
              <a:rPr lang="es-MX" sz="2400" dirty="0" err="1" smtClean="0"/>
              <a:t>function</a:t>
            </a:r>
            <a:r>
              <a:rPr lang="es-MX" sz="2400" dirty="0" smtClean="0"/>
              <a:t>( </a:t>
            </a:r>
            <a:r>
              <a:rPr lang="es-MX" sz="2400" dirty="0" err="1" smtClean="0"/>
              <a:t>event</a:t>
            </a:r>
            <a:r>
              <a:rPr lang="es-MX" sz="2400" dirty="0" smtClean="0"/>
              <a:t> ) {</a:t>
            </a:r>
          </a:p>
          <a:p>
            <a:pPr marL="0" indent="0">
              <a:buNone/>
            </a:pPr>
            <a:r>
              <a:rPr lang="es-MX" sz="2400" dirty="0" smtClean="0"/>
              <a:t>	</a:t>
            </a:r>
            <a:r>
              <a:rPr lang="es-MX" sz="2400" dirty="0" err="1" smtClean="0"/>
              <a:t>var</a:t>
            </a:r>
            <a:r>
              <a:rPr lang="es-MX" sz="2400" dirty="0" smtClean="0"/>
              <a:t> </a:t>
            </a:r>
            <a:r>
              <a:rPr lang="es-MX" sz="2400" dirty="0" err="1" smtClean="0"/>
              <a:t>telefono</a:t>
            </a:r>
            <a:r>
              <a:rPr lang="es-MX" sz="2400" dirty="0" smtClean="0"/>
              <a:t> = $(“#</a:t>
            </a:r>
            <a:r>
              <a:rPr lang="es-MX" sz="2400" dirty="0" err="1" smtClean="0"/>
              <a:t>telephone</a:t>
            </a:r>
            <a:r>
              <a:rPr lang="es-MX" sz="2400" dirty="0" smtClean="0"/>
              <a:t>”).val();  </a:t>
            </a:r>
          </a:p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var</a:t>
            </a:r>
            <a:r>
              <a:rPr lang="es-MX" sz="2400" dirty="0" smtClean="0"/>
              <a:t> </a:t>
            </a:r>
            <a:r>
              <a:rPr lang="es-MX" sz="2400" dirty="0" err="1" smtClean="0"/>
              <a:t>regexNumber</a:t>
            </a:r>
            <a:r>
              <a:rPr lang="es-MX" sz="2400" dirty="0" smtClean="0"/>
              <a:t> = /^\d*$/;		//Sólo números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if</a:t>
            </a:r>
            <a:r>
              <a:rPr lang="es-MX" sz="2400" dirty="0" smtClean="0"/>
              <a:t>(!</a:t>
            </a:r>
            <a:r>
              <a:rPr lang="es-MX" sz="2400" dirty="0" err="1" smtClean="0"/>
              <a:t>regexNumber.test</a:t>
            </a:r>
            <a:r>
              <a:rPr lang="es-MX" sz="2400" dirty="0" smtClean="0"/>
              <a:t>(</a:t>
            </a:r>
            <a:r>
              <a:rPr lang="es-MX" sz="2400" dirty="0" err="1" smtClean="0"/>
              <a:t>telefono</a:t>
            </a:r>
            <a:r>
              <a:rPr lang="es-MX" sz="2400" dirty="0" smtClean="0"/>
              <a:t>)) {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	//Mensajes de error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	</a:t>
            </a:r>
            <a:r>
              <a:rPr lang="es-MX" sz="2400" dirty="0" err="1" smtClean="0"/>
              <a:t>event.preventDefault</a:t>
            </a:r>
            <a:r>
              <a:rPr lang="es-MX" sz="2400" dirty="0" smtClean="0"/>
              <a:t>();  //Evitar que se envíe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}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else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	//Ejecutar el </a:t>
            </a:r>
            <a:r>
              <a:rPr lang="es-MX" sz="2400" dirty="0" err="1" smtClean="0"/>
              <a:t>ajax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});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22920371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Eventos de AJAX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 smtClean="0"/>
              <a:t>Indicador de </a:t>
            </a:r>
            <a:r>
              <a:rPr lang="es-MX" sz="2400" dirty="0" err="1" smtClean="0"/>
              <a:t>loading</a:t>
            </a:r>
            <a:r>
              <a:rPr lang="es-MX" sz="2400" dirty="0" smtClean="0"/>
              <a:t> usando eventos AJAX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$(“#</a:t>
            </a:r>
            <a:r>
              <a:rPr lang="es-MX" sz="2400" dirty="0" err="1" smtClean="0"/>
              <a:t>loading_indicador</a:t>
            </a:r>
            <a:r>
              <a:rPr lang="es-MX" sz="2400" dirty="0" smtClean="0"/>
              <a:t>”)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.</a:t>
            </a:r>
            <a:r>
              <a:rPr lang="es-MX" sz="2400" dirty="0" err="1" smtClean="0"/>
              <a:t>ajaxStart</a:t>
            </a:r>
            <a:r>
              <a:rPr lang="es-MX" sz="2400" dirty="0" smtClean="0"/>
              <a:t>(</a:t>
            </a:r>
            <a:r>
              <a:rPr lang="es-MX" sz="2400" dirty="0" err="1" smtClean="0"/>
              <a:t>function</a:t>
            </a:r>
            <a:r>
              <a:rPr lang="es-MX" sz="2400" dirty="0" smtClean="0"/>
              <a:t>(){</a:t>
            </a:r>
          </a:p>
          <a:p>
            <a:pPr marL="0" indent="0">
              <a:buNone/>
            </a:pPr>
            <a:r>
              <a:rPr lang="es-MX" sz="2400" dirty="0" smtClean="0"/>
              <a:t>		$(</a:t>
            </a:r>
            <a:r>
              <a:rPr lang="es-MX" sz="2400" dirty="0" err="1" smtClean="0"/>
              <a:t>this</a:t>
            </a:r>
            <a:r>
              <a:rPr lang="es-MX" sz="2400" dirty="0" smtClean="0"/>
              <a:t>).show();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	})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.</a:t>
            </a:r>
            <a:r>
              <a:rPr lang="es-MX" sz="2400" dirty="0" err="1" smtClean="0"/>
              <a:t>ajaxStop</a:t>
            </a:r>
            <a:r>
              <a:rPr lang="es-MX" sz="2400" dirty="0" smtClean="0"/>
              <a:t>(</a:t>
            </a:r>
            <a:r>
              <a:rPr lang="es-MX" sz="2400" dirty="0" err="1" smtClean="0"/>
              <a:t>function</a:t>
            </a:r>
            <a:r>
              <a:rPr lang="es-MX" sz="2400" dirty="0" smtClean="0"/>
              <a:t>(){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smtClean="0"/>
              <a:t>$(</a:t>
            </a:r>
            <a:r>
              <a:rPr lang="es-MX" sz="2400" dirty="0" err="1" smtClean="0"/>
              <a:t>this</a:t>
            </a:r>
            <a:r>
              <a:rPr lang="es-MX" sz="2400" dirty="0" smtClean="0"/>
              <a:t>).</a:t>
            </a:r>
            <a:r>
              <a:rPr lang="es-MX" sz="2400" dirty="0" err="1" smtClean="0"/>
              <a:t>hide</a:t>
            </a:r>
            <a:r>
              <a:rPr lang="es-MX" sz="2400" dirty="0" smtClean="0"/>
              <a:t>();</a:t>
            </a:r>
          </a:p>
          <a:p>
            <a:pPr marL="0" indent="0">
              <a:buNone/>
            </a:pPr>
            <a:r>
              <a:rPr lang="es-MX" sz="2400" dirty="0" smtClean="0"/>
              <a:t>})</a:t>
            </a:r>
            <a:endParaRPr lang="es-MX" sz="2400" dirty="0"/>
          </a:p>
        </p:txBody>
      </p:sp>
      <p:sp>
        <p:nvSpPr>
          <p:cNvPr id="4" name="Botón de acción: Documento 3">
            <a:hlinkClick r:id="rId2" highlightClick="1"/>
          </p:cNvPr>
          <p:cNvSpPr/>
          <p:nvPr/>
        </p:nvSpPr>
        <p:spPr>
          <a:xfrm>
            <a:off x="5416562" y="253048"/>
            <a:ext cx="938518" cy="1152983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524771"/>
      </p:ext>
    </p:extLst>
  </p:cSld>
  <p:clrMapOvr>
    <a:masterClrMapping/>
  </p:clrMapOvr>
  <p:transition spd="slow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24673" y="2573112"/>
            <a:ext cx="856232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Efectos</a:t>
            </a:r>
            <a:endParaRPr lang="es-ES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456783"/>
      </p:ext>
    </p:extLst>
  </p:cSld>
  <p:clrMapOvr>
    <a:masterClrMapping/>
  </p:clrMapOvr>
  <p:transition spd="slow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Mostrar / Ocultar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Esconder instantáneamente:</a:t>
            </a:r>
          </a:p>
          <a:p>
            <a:pPr marL="0" indent="0">
              <a:buNone/>
            </a:pPr>
            <a:r>
              <a:rPr lang="es-MX" sz="2800" dirty="0" smtClean="0"/>
              <a:t>	$(“p”).</a:t>
            </a:r>
            <a:r>
              <a:rPr lang="es-MX" sz="2800" dirty="0" err="1" smtClean="0"/>
              <a:t>hide</a:t>
            </a:r>
            <a:r>
              <a:rPr lang="es-MX" sz="2800" dirty="0" smtClean="0"/>
              <a:t>();</a:t>
            </a:r>
            <a:endParaRPr lang="es-MX" sz="2800" dirty="0"/>
          </a:p>
          <a:p>
            <a:endParaRPr lang="es-MX" sz="2800" dirty="0" smtClean="0"/>
          </a:p>
          <a:p>
            <a:endParaRPr lang="es-MX" sz="2800" dirty="0"/>
          </a:p>
          <a:p>
            <a:r>
              <a:rPr lang="es-MX" sz="2800" dirty="0" smtClean="0"/>
              <a:t>Mostrar instantáneamente:</a:t>
            </a:r>
          </a:p>
          <a:p>
            <a:pPr marL="457200" lvl="1" indent="0">
              <a:buNone/>
            </a:pPr>
            <a:r>
              <a:rPr lang="es-MX" sz="2800" dirty="0" smtClean="0"/>
              <a:t>$(“</a:t>
            </a:r>
            <a:r>
              <a:rPr lang="es-MX" sz="2800" dirty="0" err="1" smtClean="0"/>
              <a:t>div.hidden</a:t>
            </a:r>
            <a:r>
              <a:rPr lang="es-MX" sz="2800" dirty="0" smtClean="0"/>
              <a:t>”).show();</a:t>
            </a:r>
          </a:p>
        </p:txBody>
      </p:sp>
    </p:spTree>
    <p:extLst>
      <p:ext uri="{BB962C8B-B14F-4D97-AF65-F5344CB8AC3E}">
        <p14:creationId xmlns:p14="http://schemas.microsoft.com/office/powerpoint/2010/main" val="4246977605"/>
      </p:ext>
    </p:extLst>
  </p:cSld>
  <p:clrMapOvr>
    <a:masterClrMapping/>
  </p:clrMapOvr>
  <p:transition spd="slow">
    <p:cov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0060" y="685800"/>
            <a:ext cx="9569793" cy="5562599"/>
          </a:xfrm>
        </p:spPr>
        <p:txBody>
          <a:bodyPr>
            <a:normAutofit lnSpcReduction="10000"/>
          </a:bodyPr>
          <a:lstStyle/>
          <a:p>
            <a:r>
              <a:rPr lang="es-MX" sz="2800" dirty="0" smtClean="0"/>
              <a:t>Ocultar lentamente:</a:t>
            </a:r>
          </a:p>
          <a:p>
            <a:pPr marL="457200" lvl="1" indent="0">
              <a:buNone/>
            </a:pPr>
            <a:r>
              <a:rPr lang="es-MX" sz="2800" dirty="0" smtClean="0"/>
              <a:t>$(“p”).</a:t>
            </a:r>
            <a:r>
              <a:rPr lang="es-MX" sz="2800" dirty="0" err="1" smtClean="0"/>
              <a:t>hide</a:t>
            </a:r>
            <a:r>
              <a:rPr lang="es-MX" sz="2800" dirty="0" smtClean="0"/>
              <a:t>(“</a:t>
            </a:r>
            <a:r>
              <a:rPr lang="es-MX" sz="2800" dirty="0" err="1" smtClean="0"/>
              <a:t>slow</a:t>
            </a:r>
            <a:r>
              <a:rPr lang="es-MX" sz="2800" dirty="0" smtClean="0"/>
              <a:t>”);</a:t>
            </a:r>
            <a:endParaRPr lang="es-MX" sz="2800" dirty="0"/>
          </a:p>
          <a:p>
            <a:endParaRPr lang="es-MX" sz="2800" dirty="0" smtClean="0"/>
          </a:p>
          <a:p>
            <a:r>
              <a:rPr lang="es-MX" sz="2800" dirty="0" smtClean="0"/>
              <a:t>Mostrar rápidamente:</a:t>
            </a:r>
          </a:p>
          <a:p>
            <a:pPr marL="0" lvl="1" indent="0">
              <a:buNone/>
            </a:pPr>
            <a:r>
              <a:rPr lang="es-MX" sz="2800" dirty="0" smtClean="0"/>
              <a:t>	$(“</a:t>
            </a:r>
            <a:r>
              <a:rPr lang="es-MX" sz="2800" dirty="0"/>
              <a:t>p</a:t>
            </a:r>
            <a:r>
              <a:rPr lang="es-MX" sz="2800" dirty="0" smtClean="0"/>
              <a:t>”).show(“</a:t>
            </a:r>
            <a:r>
              <a:rPr lang="es-MX" sz="2800" dirty="0" err="1" smtClean="0"/>
              <a:t>fast</a:t>
            </a:r>
            <a:r>
              <a:rPr lang="es-MX" sz="2800" dirty="0" smtClean="0"/>
              <a:t>”);</a:t>
            </a:r>
            <a:endParaRPr lang="es-MX" sz="2800" dirty="0"/>
          </a:p>
          <a:p>
            <a:endParaRPr lang="es-MX" sz="2800" dirty="0"/>
          </a:p>
          <a:p>
            <a:endParaRPr lang="es-MX" sz="2800" dirty="0" smtClean="0"/>
          </a:p>
          <a:p>
            <a:r>
              <a:rPr lang="es-MX" sz="2800" dirty="0" smtClean="0"/>
              <a:t>Esconder en cierto tiempo:</a:t>
            </a:r>
          </a:p>
          <a:p>
            <a:pPr marL="457200" lvl="1" indent="0">
              <a:buNone/>
            </a:pPr>
            <a:r>
              <a:rPr lang="es-MX" sz="2800" dirty="0"/>
              <a:t>$(“p</a:t>
            </a:r>
            <a:r>
              <a:rPr lang="es-MX" sz="2800" dirty="0" smtClean="0"/>
              <a:t>”).</a:t>
            </a:r>
            <a:r>
              <a:rPr lang="es-MX" sz="2800" dirty="0" err="1" smtClean="0"/>
              <a:t>hide</a:t>
            </a:r>
            <a:r>
              <a:rPr lang="es-MX" sz="2800" dirty="0" smtClean="0"/>
              <a:t>(500);</a:t>
            </a:r>
            <a:endParaRPr lang="es-MX" sz="2800" dirty="0"/>
          </a:p>
          <a:p>
            <a:pPr marL="457200" lvl="1" indent="0">
              <a:buNone/>
            </a:pPr>
            <a:endParaRPr lang="es-MX" sz="2400" dirty="0" smtClean="0"/>
          </a:p>
          <a:p>
            <a:pPr marL="457200" lvl="1" indent="0">
              <a:buNone/>
            </a:pPr>
            <a:r>
              <a:rPr lang="es-MX" sz="2800" dirty="0"/>
              <a:t>$(“p</a:t>
            </a:r>
            <a:r>
              <a:rPr lang="es-MX" sz="2800" dirty="0" smtClean="0"/>
              <a:t>”).show(1250);</a:t>
            </a:r>
            <a:endParaRPr lang="es-MX" sz="2800" dirty="0"/>
          </a:p>
          <a:p>
            <a:pPr marL="457200" lvl="1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262835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8964" y="3090930"/>
            <a:ext cx="8946541" cy="29642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200" dirty="0" smtClean="0"/>
              <a:t>Selecciona los elementos y trabaja con ellos</a:t>
            </a:r>
          </a:p>
          <a:p>
            <a:pPr marL="0" indent="0" algn="ctr">
              <a:buNone/>
            </a:pPr>
            <a:endParaRPr lang="es-MX" sz="3200" dirty="0" smtClean="0"/>
          </a:p>
          <a:p>
            <a:pPr marL="0" indent="0" algn="ctr">
              <a:buNone/>
            </a:pPr>
            <a:r>
              <a:rPr lang="es-MX" sz="3200" b="1" dirty="0" smtClean="0"/>
              <a:t>$(“______”)</a:t>
            </a:r>
            <a:endParaRPr lang="es-MX" sz="3200" b="1" dirty="0"/>
          </a:p>
        </p:txBody>
      </p:sp>
      <p:sp>
        <p:nvSpPr>
          <p:cNvPr id="4" name="Rectángulo 3"/>
          <p:cNvSpPr/>
          <p:nvPr/>
        </p:nvSpPr>
        <p:spPr>
          <a:xfrm>
            <a:off x="2691684" y="1280203"/>
            <a:ext cx="658110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SELECTORES</a:t>
            </a:r>
            <a:endParaRPr lang="es-ES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87297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Fade</a:t>
            </a:r>
            <a:r>
              <a:rPr lang="es-MX" dirty="0" smtClean="0"/>
              <a:t> / </a:t>
            </a:r>
            <a:r>
              <a:rPr lang="es-MX" dirty="0" err="1" smtClean="0"/>
              <a:t>Slide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2" y="1508760"/>
            <a:ext cx="11545888" cy="4739639"/>
          </a:xfrm>
        </p:spPr>
        <p:txBody>
          <a:bodyPr numCol="2">
            <a:normAutofit/>
          </a:bodyPr>
          <a:lstStyle/>
          <a:p>
            <a:r>
              <a:rPr lang="es-MX" sz="2800" dirty="0" smtClean="0"/>
              <a:t>Esconder usando </a:t>
            </a:r>
            <a:r>
              <a:rPr lang="es-MX" sz="2800" dirty="0" err="1" smtClean="0"/>
              <a:t>slide</a:t>
            </a:r>
            <a:endParaRPr lang="es-MX" sz="2800" dirty="0" smtClean="0"/>
          </a:p>
          <a:p>
            <a:pPr marL="0" indent="0">
              <a:buNone/>
            </a:pPr>
            <a:r>
              <a:rPr lang="es-MX" sz="2800" dirty="0" smtClean="0"/>
              <a:t>	$(“p”).</a:t>
            </a:r>
            <a:r>
              <a:rPr lang="es-MX" sz="2800" dirty="0" err="1" smtClean="0"/>
              <a:t>slideUp</a:t>
            </a:r>
            <a:r>
              <a:rPr lang="es-MX" sz="2800" dirty="0" smtClean="0"/>
              <a:t>(800);</a:t>
            </a:r>
            <a:endParaRPr lang="es-MX" sz="2800" dirty="0"/>
          </a:p>
          <a:p>
            <a:endParaRPr lang="es-MX" sz="2800" dirty="0" smtClean="0"/>
          </a:p>
          <a:p>
            <a:r>
              <a:rPr lang="es-MX" sz="2800" dirty="0" smtClean="0"/>
              <a:t>Mostrar usando </a:t>
            </a:r>
            <a:r>
              <a:rPr lang="es-MX" sz="2800" dirty="0" err="1" smtClean="0"/>
              <a:t>slide</a:t>
            </a:r>
            <a:endParaRPr lang="es-MX" sz="2800" dirty="0" smtClean="0"/>
          </a:p>
          <a:p>
            <a:pPr marL="0" indent="0">
              <a:buNone/>
            </a:pPr>
            <a:r>
              <a:rPr lang="es-MX" sz="2800" dirty="0" smtClean="0"/>
              <a:t>	</a:t>
            </a:r>
            <a:r>
              <a:rPr lang="es-MX" sz="2800" dirty="0"/>
              <a:t>$(“p”).</a:t>
            </a:r>
            <a:r>
              <a:rPr lang="es-MX" sz="2800" dirty="0" err="1" smtClean="0"/>
              <a:t>slideDown</a:t>
            </a:r>
            <a:r>
              <a:rPr lang="es-MX" sz="2800" dirty="0" smtClean="0"/>
              <a:t>(600</a:t>
            </a:r>
            <a:r>
              <a:rPr lang="es-MX" sz="2800" dirty="0"/>
              <a:t>);</a:t>
            </a:r>
          </a:p>
          <a:p>
            <a:endParaRPr lang="es-MX" sz="2800" dirty="0" smtClean="0"/>
          </a:p>
          <a:p>
            <a:endParaRPr lang="es-MX" sz="2800" dirty="0"/>
          </a:p>
          <a:p>
            <a:endParaRPr lang="es-MX" sz="2800" dirty="0" smtClean="0"/>
          </a:p>
          <a:p>
            <a:r>
              <a:rPr lang="es-MX" sz="2800" dirty="0" smtClean="0"/>
              <a:t>Esconder usando </a:t>
            </a:r>
            <a:r>
              <a:rPr lang="es-MX" sz="2800" dirty="0" err="1" smtClean="0"/>
              <a:t>fade</a:t>
            </a:r>
            <a:endParaRPr lang="es-MX" sz="2800" dirty="0" smtClean="0"/>
          </a:p>
          <a:p>
            <a:pPr marL="0" indent="0">
              <a:buNone/>
            </a:pPr>
            <a:r>
              <a:rPr lang="es-MX" sz="2800" dirty="0" smtClean="0"/>
              <a:t>	</a:t>
            </a:r>
            <a:r>
              <a:rPr lang="es-MX" sz="2800" dirty="0"/>
              <a:t>$(“p</a:t>
            </a:r>
            <a:r>
              <a:rPr lang="es-MX" sz="2800" dirty="0" smtClean="0"/>
              <a:t>”).</a:t>
            </a:r>
            <a:r>
              <a:rPr lang="es-MX" sz="2800" dirty="0" err="1" smtClean="0"/>
              <a:t>fadeOut</a:t>
            </a:r>
            <a:r>
              <a:rPr lang="es-MX" sz="2800" dirty="0" smtClean="0"/>
              <a:t>(1000</a:t>
            </a:r>
            <a:r>
              <a:rPr lang="es-MX" sz="2800" dirty="0"/>
              <a:t>);</a:t>
            </a:r>
          </a:p>
          <a:p>
            <a:endParaRPr lang="es-MX" sz="2800" dirty="0" smtClean="0"/>
          </a:p>
          <a:p>
            <a:r>
              <a:rPr lang="es-MX" sz="2800" dirty="0" smtClean="0"/>
              <a:t>Mostrar usando </a:t>
            </a:r>
            <a:r>
              <a:rPr lang="es-MX" sz="2800" dirty="0" err="1" smtClean="0"/>
              <a:t>fade</a:t>
            </a:r>
            <a:endParaRPr lang="es-MX" sz="2800" dirty="0" smtClean="0"/>
          </a:p>
          <a:p>
            <a:pPr marL="0" indent="0">
              <a:buNone/>
            </a:pPr>
            <a:r>
              <a:rPr lang="es-MX" sz="2800" dirty="0" smtClean="0"/>
              <a:t>	$(“</a:t>
            </a:r>
            <a:r>
              <a:rPr lang="es-MX" sz="2800" dirty="0"/>
              <a:t>p</a:t>
            </a:r>
            <a:r>
              <a:rPr lang="es-MX" sz="2800" dirty="0" smtClean="0"/>
              <a:t>”).</a:t>
            </a:r>
            <a:r>
              <a:rPr lang="es-MX" sz="2800" dirty="0" err="1" smtClean="0"/>
              <a:t>fadeIn</a:t>
            </a:r>
            <a:r>
              <a:rPr lang="es-MX" sz="2800" dirty="0" smtClean="0"/>
              <a:t>(400</a:t>
            </a:r>
            <a:r>
              <a:rPr lang="es-MX" sz="2800" dirty="0"/>
              <a:t>);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4550626"/>
      </p:ext>
    </p:extLst>
  </p:cSld>
  <p:clrMapOvr>
    <a:masterClrMapping/>
  </p:clrMapOvr>
  <p:transition spd="slow">
    <p:cov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Alternando la visibilidad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71600"/>
            <a:ext cx="9592653" cy="4876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800" dirty="0" smtClean="0"/>
              <a:t>$(“p”).</a:t>
            </a:r>
            <a:r>
              <a:rPr lang="es-MX" sz="2800" dirty="0" err="1" smtClean="0"/>
              <a:t>toggle</a:t>
            </a:r>
            <a:r>
              <a:rPr lang="es-MX" sz="2800" dirty="0" smtClean="0"/>
              <a:t>();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$(“p”).</a:t>
            </a:r>
            <a:r>
              <a:rPr lang="es-MX" sz="2800" dirty="0" err="1" smtClean="0"/>
              <a:t>toggle</a:t>
            </a:r>
            <a:r>
              <a:rPr lang="es-MX" sz="2800" dirty="0" smtClean="0"/>
              <a:t>(“</a:t>
            </a:r>
            <a:r>
              <a:rPr lang="es-MX" sz="2800" dirty="0" err="1" smtClean="0"/>
              <a:t>slow</a:t>
            </a:r>
            <a:r>
              <a:rPr lang="es-MX" sz="2800" dirty="0" smtClean="0"/>
              <a:t>”);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$(“div”).</a:t>
            </a:r>
            <a:r>
              <a:rPr lang="es-MX" sz="2800" dirty="0" err="1" smtClean="0"/>
              <a:t>toggle</a:t>
            </a:r>
            <a:r>
              <a:rPr lang="es-MX" sz="2800" dirty="0" smtClean="0"/>
              <a:t>(1800);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//Un solo efecto con </a:t>
            </a:r>
            <a:r>
              <a:rPr lang="es-MX" sz="2800" dirty="0" err="1" smtClean="0"/>
              <a:t>toggle</a:t>
            </a:r>
            <a:endParaRPr lang="es-MX" sz="2800" dirty="0" smtClean="0"/>
          </a:p>
          <a:p>
            <a:pPr marL="0" indent="0">
              <a:buNone/>
            </a:pPr>
            <a:r>
              <a:rPr lang="es-MX" sz="2800" dirty="0" smtClean="0"/>
              <a:t>$(“div”).</a:t>
            </a:r>
            <a:r>
              <a:rPr lang="es-MX" sz="2800" dirty="0" err="1" smtClean="0"/>
              <a:t>slideToggle</a:t>
            </a:r>
            <a:r>
              <a:rPr lang="es-MX" sz="2800" dirty="0" smtClean="0"/>
              <a:t>(1000);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/>
              <a:t>$(“div</a:t>
            </a:r>
            <a:r>
              <a:rPr lang="es-MX" sz="2800" dirty="0" smtClean="0"/>
              <a:t>”).</a:t>
            </a:r>
            <a:r>
              <a:rPr lang="es-MX" sz="2800" dirty="0" err="1" smtClean="0"/>
              <a:t>fadeToggle</a:t>
            </a:r>
            <a:r>
              <a:rPr lang="es-MX" sz="2800" dirty="0" smtClean="0"/>
              <a:t>(1000</a:t>
            </a:r>
            <a:r>
              <a:rPr lang="es-MX" sz="2800" dirty="0"/>
              <a:t>);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7759229"/>
      </p:ext>
    </p:extLst>
  </p:cSld>
  <p:clrMapOvr>
    <a:masterClrMapping/>
  </p:clrMapOvr>
  <p:transition spd="slow">
    <p:cover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Pa</a:t>
            </a:r>
            <a:r>
              <a:rPr lang="es-MX" dirty="0" smtClean="0"/>
              <a:t>’  después de la animación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/>
              <a:t>//Ejemplo mostrando con </a:t>
            </a:r>
            <a:r>
              <a:rPr lang="es-MX" sz="2800" dirty="0" err="1" smtClean="0"/>
              <a:t>fade</a:t>
            </a:r>
            <a:r>
              <a:rPr lang="es-MX" sz="2800" dirty="0" smtClean="0"/>
              <a:t> todos los párrafos y después agregarles la clase ‘visto’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$(“</a:t>
            </a:r>
            <a:r>
              <a:rPr lang="es-MX" sz="2800" dirty="0" err="1" smtClean="0"/>
              <a:t>p.hidden</a:t>
            </a:r>
            <a:r>
              <a:rPr lang="es-MX" sz="2800" dirty="0" smtClean="0"/>
              <a:t>”).</a:t>
            </a:r>
            <a:r>
              <a:rPr lang="es-MX" sz="2800" dirty="0" err="1" smtClean="0"/>
              <a:t>fadeIn</a:t>
            </a:r>
            <a:r>
              <a:rPr lang="es-MX" sz="2800" dirty="0" smtClean="0"/>
              <a:t>(800,function(){</a:t>
            </a:r>
          </a:p>
          <a:p>
            <a:pPr marL="0" indent="0">
              <a:buNone/>
            </a:pPr>
            <a:r>
              <a:rPr lang="es-MX" sz="2800" dirty="0" smtClean="0"/>
              <a:t>	//</a:t>
            </a:r>
            <a:r>
              <a:rPr lang="es-MX" sz="2800" dirty="0" err="1" smtClean="0"/>
              <a:t>this</a:t>
            </a:r>
            <a:r>
              <a:rPr lang="es-MX" sz="2800" dirty="0" smtClean="0"/>
              <a:t> = elemento recién animado</a:t>
            </a:r>
          </a:p>
          <a:p>
            <a:pPr marL="0" indent="0">
              <a:buNone/>
            </a:pPr>
            <a:r>
              <a:rPr lang="es-MX" sz="2800" dirty="0"/>
              <a:t>	</a:t>
            </a:r>
            <a:r>
              <a:rPr lang="es-MX" sz="2800" dirty="0" smtClean="0"/>
              <a:t>$(</a:t>
            </a:r>
            <a:r>
              <a:rPr lang="es-MX" sz="2800" dirty="0" err="1" smtClean="0"/>
              <a:t>this</a:t>
            </a:r>
            <a:r>
              <a:rPr lang="es-MX" sz="2800" dirty="0" smtClean="0"/>
              <a:t>).</a:t>
            </a:r>
            <a:r>
              <a:rPr lang="es-MX" sz="2800" dirty="0" err="1" smtClean="0"/>
              <a:t>addClass</a:t>
            </a:r>
            <a:r>
              <a:rPr lang="es-MX" sz="2800" dirty="0" smtClean="0"/>
              <a:t>(“visto”);</a:t>
            </a: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});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746915590"/>
      </p:ext>
    </p:extLst>
  </p:cSld>
  <p:clrMapOvr>
    <a:masterClrMapping/>
  </p:clrMapOvr>
  <p:transition spd="slow">
    <p:cov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Delay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Agrega un retardo entre animaciones</a:t>
            </a:r>
          </a:p>
          <a:p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	//Espera dos segundo antes de sacar el </a:t>
            </a:r>
            <a:r>
              <a:rPr lang="es-MX" sz="2800" dirty="0" err="1" smtClean="0"/>
              <a:t>flow</a:t>
            </a:r>
            <a:endParaRPr lang="es-MX" sz="2800" dirty="0" smtClean="0"/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	$(“h1”).</a:t>
            </a:r>
            <a:r>
              <a:rPr lang="es-MX" sz="2800" dirty="0" err="1" smtClean="0"/>
              <a:t>hide</a:t>
            </a:r>
            <a:r>
              <a:rPr lang="es-MX" sz="2800" dirty="0" smtClean="0"/>
              <a:t>(500).</a:t>
            </a:r>
            <a:r>
              <a:rPr lang="es-MX" sz="2800" dirty="0" err="1" smtClean="0"/>
              <a:t>delay</a:t>
            </a:r>
            <a:r>
              <a:rPr lang="es-MX" sz="2800" dirty="0" smtClean="0"/>
              <a:t>(2000).show(300);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61893632"/>
      </p:ext>
    </p:extLst>
  </p:cSld>
  <p:clrMapOvr>
    <a:masterClrMapping/>
  </p:clrMapOvr>
  <p:transition spd="slow">
    <p:cov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Otra librería de JavaScript descargable.</a:t>
            </a:r>
          </a:p>
          <a:p>
            <a:endParaRPr lang="es-MX" sz="2800" dirty="0" smtClean="0"/>
          </a:p>
          <a:p>
            <a:r>
              <a:rPr lang="es-MX" sz="2800" dirty="0" smtClean="0"/>
              <a:t>Usada para interfaz de usuario.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jQuery-ui</a:t>
            </a:r>
            <a:endParaRPr lang="es-E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3816320"/>
      </p:ext>
    </p:extLst>
  </p:cSld>
  <p:clrMapOvr>
    <a:masterClrMapping/>
  </p:clrMapOvr>
  <p:transition spd="slow">
    <p:cov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Practica 5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Investigar el </a:t>
            </a:r>
            <a:r>
              <a:rPr lang="es-MX" dirty="0" err="1" smtClean="0"/>
              <a:t>draggable</a:t>
            </a:r>
            <a:r>
              <a:rPr lang="es-MX" dirty="0" smtClean="0"/>
              <a:t> y el </a:t>
            </a:r>
            <a:r>
              <a:rPr lang="es-MX" dirty="0" err="1" smtClean="0"/>
              <a:t>droppable</a:t>
            </a:r>
            <a:r>
              <a:rPr lang="es-MX" dirty="0" smtClean="0"/>
              <a:t> de </a:t>
            </a:r>
            <a:r>
              <a:rPr lang="es-MX" dirty="0" err="1" smtClean="0"/>
              <a:t>jQuery</a:t>
            </a:r>
            <a:r>
              <a:rPr lang="es-MX" dirty="0" smtClean="0"/>
              <a:t> UI en la documentación. Así como el autocomplete.</a:t>
            </a:r>
          </a:p>
          <a:p>
            <a:endParaRPr lang="es-MX" dirty="0"/>
          </a:p>
          <a:p>
            <a:r>
              <a:rPr lang="es-MX" dirty="0" smtClean="0"/>
              <a:t>Mostrar un ejemplo de cada uno.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smtClean="0"/>
              <a:t>//PISTA: dos de ellos se complementan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2877916"/>
      </p:ext>
    </p:extLst>
  </p:cSld>
  <p:clrMapOvr>
    <a:masterClrMapping/>
  </p:clrMapOvr>
  <p:transition spd="slow">
    <p:cov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3475" y="380147"/>
            <a:ext cx="9404723" cy="1400530"/>
          </a:xfrm>
        </p:spPr>
        <p:txBody>
          <a:bodyPr/>
          <a:lstStyle/>
          <a:p>
            <a:pPr algn="ctr"/>
            <a:r>
              <a:rPr lang="es-MX" sz="7200" dirty="0" smtClean="0"/>
              <a:t>¡Acabamos!</a:t>
            </a:r>
            <a:endParaRPr lang="es-MX" sz="7200" dirty="0"/>
          </a:p>
        </p:txBody>
      </p:sp>
      <p:sp>
        <p:nvSpPr>
          <p:cNvPr id="5" name="Rectángulo 4"/>
          <p:cNvSpPr/>
          <p:nvPr/>
        </p:nvSpPr>
        <p:spPr>
          <a:xfrm>
            <a:off x="4105015" y="2137683"/>
            <a:ext cx="8562328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Ya saben </a:t>
            </a:r>
            <a:r>
              <a:rPr lang="es-ES" sz="88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jQuery</a:t>
            </a:r>
            <a:endParaRPr lang="es-ES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3475" y="2294828"/>
            <a:ext cx="3609975" cy="36766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6443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481418"/>
            <a:ext cx="8946541" cy="4195481"/>
          </a:xfrm>
        </p:spPr>
        <p:txBody>
          <a:bodyPr>
            <a:noAutofit/>
          </a:bodyPr>
          <a:lstStyle/>
          <a:p>
            <a:r>
              <a:rPr lang="es-MX" sz="2400" dirty="0" smtClean="0"/>
              <a:t>Seleccionar un elemento</a:t>
            </a:r>
          </a:p>
          <a:p>
            <a:pPr marL="0" indent="0">
              <a:buNone/>
            </a:pPr>
            <a:r>
              <a:rPr lang="es-MX" sz="2400" dirty="0" smtClean="0"/>
              <a:t>	</a:t>
            </a:r>
            <a:r>
              <a:rPr lang="es-MX" sz="2400" b="1" dirty="0" smtClean="0"/>
              <a:t>$(“div”)</a:t>
            </a:r>
            <a:endParaRPr lang="es-MX" sz="2400" b="1" dirty="0"/>
          </a:p>
          <a:p>
            <a:r>
              <a:rPr lang="es-MX" sz="2400" dirty="0"/>
              <a:t>P</a:t>
            </a:r>
            <a:r>
              <a:rPr lang="es-MX" sz="2400" dirty="0" smtClean="0"/>
              <a:t>or ID</a:t>
            </a:r>
          </a:p>
          <a:p>
            <a:pPr marL="0" indent="0">
              <a:buNone/>
            </a:pPr>
            <a:r>
              <a:rPr lang="es-MX" sz="2400" dirty="0" smtClean="0"/>
              <a:t>	</a:t>
            </a:r>
            <a:r>
              <a:rPr lang="es-MX" sz="2400" b="1" dirty="0" smtClean="0"/>
              <a:t>$(“#id”)</a:t>
            </a:r>
            <a:endParaRPr lang="es-MX" sz="2400" b="1" dirty="0"/>
          </a:p>
          <a:p>
            <a:r>
              <a:rPr lang="es-MX" sz="2400" dirty="0" smtClean="0"/>
              <a:t>Por clase</a:t>
            </a:r>
          </a:p>
          <a:p>
            <a:pPr marL="0" indent="0">
              <a:buNone/>
            </a:pPr>
            <a:r>
              <a:rPr lang="es-MX" sz="2400" dirty="0" smtClean="0"/>
              <a:t>	</a:t>
            </a:r>
            <a:r>
              <a:rPr lang="es-MX" sz="2400" b="1" dirty="0" smtClean="0"/>
              <a:t>$(“.clase”)</a:t>
            </a:r>
            <a:endParaRPr lang="es-MX" sz="2400" b="1" dirty="0"/>
          </a:p>
          <a:p>
            <a:r>
              <a:rPr lang="es-MX" sz="2400" dirty="0" smtClean="0"/>
              <a:t>Por atributo</a:t>
            </a:r>
          </a:p>
          <a:p>
            <a:pPr marL="0" indent="0">
              <a:buNone/>
            </a:pPr>
            <a:r>
              <a:rPr lang="es-MX" sz="2400" dirty="0" smtClean="0"/>
              <a:t>	</a:t>
            </a:r>
            <a:r>
              <a:rPr lang="es-MX" sz="2400" b="1" dirty="0" smtClean="0"/>
              <a:t>$(“input[nombre=‘</a:t>
            </a:r>
            <a:r>
              <a:rPr lang="es-MX" sz="2400" b="1" dirty="0" err="1" smtClean="0"/>
              <a:t>primer_nombre</a:t>
            </a:r>
            <a:r>
              <a:rPr lang="es-MX" sz="2400" b="1" dirty="0" smtClean="0"/>
              <a:t>’]”)</a:t>
            </a:r>
            <a:endParaRPr lang="es-MX" sz="2400" b="1" dirty="0"/>
          </a:p>
          <a:p>
            <a:r>
              <a:rPr lang="es-MX" sz="2400" dirty="0" smtClean="0"/>
              <a:t>Múltiples elementos</a:t>
            </a:r>
          </a:p>
          <a:p>
            <a:pPr marL="0" indent="0">
              <a:buNone/>
            </a:pPr>
            <a:r>
              <a:rPr lang="es-MX" sz="2400" dirty="0" smtClean="0"/>
              <a:t>	</a:t>
            </a:r>
            <a:r>
              <a:rPr lang="es-MX" sz="2400" b="1" dirty="0" smtClean="0"/>
              <a:t>$(“</a:t>
            </a:r>
            <a:r>
              <a:rPr lang="es-MX" sz="2400" b="1" dirty="0" err="1" smtClean="0"/>
              <a:t>p,div,span</a:t>
            </a:r>
            <a:r>
              <a:rPr lang="es-MX" sz="2400" b="1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334920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Crear un archivo </a:t>
            </a:r>
            <a:r>
              <a:rPr lang="es-MX" sz="2800" dirty="0" err="1" smtClean="0"/>
              <a:t>html</a:t>
            </a:r>
            <a:r>
              <a:rPr lang="es-MX" sz="2800" dirty="0" smtClean="0"/>
              <a:t> con un elemento h.</a:t>
            </a:r>
          </a:p>
          <a:p>
            <a:r>
              <a:rPr lang="es-MX" sz="2800" dirty="0" smtClean="0"/>
              <a:t>Mostrar el </a:t>
            </a:r>
            <a:r>
              <a:rPr lang="es-MX" sz="2800" dirty="0" err="1" smtClean="0"/>
              <a:t>body</a:t>
            </a:r>
            <a:r>
              <a:rPr lang="es-MX" sz="2800" dirty="0" smtClean="0"/>
              <a:t> en consola usando </a:t>
            </a:r>
            <a:r>
              <a:rPr lang="es-MX" sz="2800" dirty="0" err="1" smtClean="0"/>
              <a:t>jQuery</a:t>
            </a:r>
            <a:r>
              <a:rPr lang="es-MX" sz="2800" dirty="0" smtClean="0"/>
              <a:t>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594402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Pseudo</a:t>
            </a:r>
            <a:r>
              <a:rPr lang="es-MX" dirty="0" smtClean="0"/>
              <a:t>-selectores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2" y="1853248"/>
            <a:ext cx="10981082" cy="4553622"/>
          </a:xfrm>
        </p:spPr>
        <p:txBody>
          <a:bodyPr numCol="2"/>
          <a:lstStyle/>
          <a:p>
            <a:r>
              <a:rPr lang="es-MX" sz="2400" dirty="0" smtClean="0"/>
              <a:t>Elemento en el índice indicado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b="1" dirty="0" smtClean="0"/>
              <a:t>$(“</a:t>
            </a:r>
            <a:r>
              <a:rPr lang="es-MX" sz="2400" b="1" dirty="0" err="1" smtClean="0"/>
              <a:t>p:eq</a:t>
            </a:r>
            <a:r>
              <a:rPr lang="es-MX" sz="2400" b="1" dirty="0" smtClean="0"/>
              <a:t>(3)”)</a:t>
            </a:r>
            <a:endParaRPr lang="es-MX" sz="2400" b="1" dirty="0"/>
          </a:p>
          <a:p>
            <a:r>
              <a:rPr lang="es-MX" sz="2400" dirty="0" smtClean="0"/>
              <a:t>Elementos pares(contando 0)</a:t>
            </a:r>
          </a:p>
          <a:p>
            <a:pPr marL="0" indent="0">
              <a:buNone/>
            </a:pPr>
            <a:r>
              <a:rPr lang="es-MX" sz="2400" dirty="0" smtClean="0"/>
              <a:t>	</a:t>
            </a:r>
            <a:r>
              <a:rPr lang="es-MX" sz="2400" b="1" dirty="0" smtClean="0"/>
              <a:t>$(“</a:t>
            </a:r>
            <a:r>
              <a:rPr lang="es-MX" sz="2400" b="1" dirty="0" err="1" smtClean="0"/>
              <a:t>p:even</a:t>
            </a:r>
            <a:r>
              <a:rPr lang="es-MX" sz="2400" b="1" dirty="0" smtClean="0"/>
              <a:t>”)</a:t>
            </a:r>
            <a:endParaRPr lang="es-MX" sz="2400" b="1" dirty="0"/>
          </a:p>
          <a:p>
            <a:r>
              <a:rPr lang="es-MX" sz="2400" dirty="0" smtClean="0"/>
              <a:t>Elementos impares</a:t>
            </a:r>
          </a:p>
          <a:p>
            <a:pPr marL="0" indent="0">
              <a:buNone/>
            </a:pPr>
            <a:r>
              <a:rPr lang="es-MX" sz="2400" dirty="0" smtClean="0"/>
              <a:t>	</a:t>
            </a:r>
            <a:r>
              <a:rPr lang="es-MX" sz="2400" b="1" dirty="0" smtClean="0"/>
              <a:t>$(“</a:t>
            </a:r>
            <a:r>
              <a:rPr lang="es-MX" sz="2400" b="1" dirty="0" err="1" smtClean="0"/>
              <a:t>p:odd</a:t>
            </a:r>
            <a:r>
              <a:rPr lang="es-MX" sz="2400" b="1" dirty="0" smtClean="0"/>
              <a:t>”)</a:t>
            </a:r>
            <a:endParaRPr lang="es-MX" sz="2400" b="1" dirty="0"/>
          </a:p>
          <a:p>
            <a:r>
              <a:rPr lang="es-MX" sz="2400" dirty="0" smtClean="0"/>
              <a:t>Primer elemento encontrado</a:t>
            </a:r>
          </a:p>
          <a:p>
            <a:pPr marL="0" indent="0">
              <a:buNone/>
            </a:pPr>
            <a:r>
              <a:rPr lang="es-MX" sz="2400" dirty="0" smtClean="0"/>
              <a:t>	</a:t>
            </a:r>
            <a:r>
              <a:rPr lang="es-MX" sz="2400" b="1" dirty="0" smtClean="0"/>
              <a:t>$(“</a:t>
            </a:r>
            <a:r>
              <a:rPr lang="es-MX" sz="2400" b="1" dirty="0" err="1" smtClean="0"/>
              <a:t>p:first</a:t>
            </a:r>
            <a:r>
              <a:rPr lang="es-MX" sz="2400" b="1" dirty="0" smtClean="0"/>
              <a:t>”)</a:t>
            </a:r>
          </a:p>
          <a:p>
            <a:pPr marL="0" indent="0">
              <a:buNone/>
            </a:pPr>
            <a:endParaRPr lang="es-MX" sz="2400" b="1" dirty="0"/>
          </a:p>
          <a:p>
            <a:r>
              <a:rPr lang="es-MX" sz="2400" dirty="0" smtClean="0"/>
              <a:t>Último elemento encontrado</a:t>
            </a:r>
          </a:p>
          <a:p>
            <a:pPr marL="0" indent="0">
              <a:buNone/>
            </a:pPr>
            <a:r>
              <a:rPr lang="es-MX" sz="2400" dirty="0" smtClean="0"/>
              <a:t>	</a:t>
            </a:r>
            <a:r>
              <a:rPr lang="es-MX" sz="2400" b="1" dirty="0" smtClean="0"/>
              <a:t>$(“</a:t>
            </a:r>
            <a:r>
              <a:rPr lang="es-MX" sz="2400" b="1" dirty="0" err="1" smtClean="0"/>
              <a:t>p:last</a:t>
            </a:r>
            <a:r>
              <a:rPr lang="es-MX" sz="2400" b="1" dirty="0" smtClean="0"/>
              <a:t>”)</a:t>
            </a:r>
            <a:endParaRPr lang="es-MX" sz="2400" b="1" dirty="0"/>
          </a:p>
          <a:p>
            <a:r>
              <a:rPr lang="es-MX" sz="2400" dirty="0" err="1" smtClean="0"/>
              <a:t>Greater-Than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	</a:t>
            </a:r>
            <a:r>
              <a:rPr lang="es-MX" sz="2400" b="1" dirty="0" smtClean="0"/>
              <a:t>$(“</a:t>
            </a:r>
            <a:r>
              <a:rPr lang="es-MX" sz="2400" b="1" dirty="0" err="1" smtClean="0"/>
              <a:t>p:gt</a:t>
            </a:r>
            <a:r>
              <a:rPr lang="es-MX" sz="2400" b="1" dirty="0" smtClean="0"/>
              <a:t>(3)”)		$(“</a:t>
            </a:r>
            <a:r>
              <a:rPr lang="es-MX" sz="2400" b="1" dirty="0" err="1" smtClean="0"/>
              <a:t>p:gt</a:t>
            </a:r>
            <a:r>
              <a:rPr lang="es-MX" sz="2400" b="1" dirty="0" smtClean="0"/>
              <a:t>(-2)”)</a:t>
            </a:r>
            <a:endParaRPr lang="es-MX" sz="2400" b="1" dirty="0"/>
          </a:p>
          <a:p>
            <a:r>
              <a:rPr lang="es-MX" sz="2400" dirty="0" err="1" smtClean="0"/>
              <a:t>Lower</a:t>
            </a:r>
            <a:r>
              <a:rPr lang="es-MX" sz="2400" dirty="0" smtClean="0"/>
              <a:t> </a:t>
            </a:r>
            <a:r>
              <a:rPr lang="es-MX" sz="2400" dirty="0" err="1" smtClean="0"/>
              <a:t>Than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b="1" dirty="0" smtClean="0"/>
              <a:t>$(“</a:t>
            </a:r>
            <a:r>
              <a:rPr lang="es-MX" sz="2400" b="1" dirty="0" err="1" smtClean="0"/>
              <a:t>p:lt</a:t>
            </a:r>
            <a:r>
              <a:rPr lang="es-MX" sz="2400" b="1" dirty="0" smtClean="0"/>
              <a:t>(3</a:t>
            </a:r>
            <a:r>
              <a:rPr lang="es-MX" sz="2400" b="1" dirty="0"/>
              <a:t>)”)	</a:t>
            </a:r>
            <a:r>
              <a:rPr lang="es-MX" b="1" dirty="0"/>
              <a:t>	</a:t>
            </a:r>
            <a:r>
              <a:rPr lang="es-MX" b="1" dirty="0" smtClean="0"/>
              <a:t>	</a:t>
            </a:r>
            <a:r>
              <a:rPr lang="es-MX" sz="2400" b="1" dirty="0" smtClean="0"/>
              <a:t>$(“</a:t>
            </a:r>
            <a:r>
              <a:rPr lang="es-MX" sz="2400" b="1" dirty="0" err="1" smtClean="0"/>
              <a:t>p:lt</a:t>
            </a:r>
            <a:r>
              <a:rPr lang="es-MX" sz="2400" b="1" dirty="0"/>
              <a:t>(-2)”)</a:t>
            </a:r>
            <a:endParaRPr lang="es-MX" b="1" dirty="0" smtClean="0"/>
          </a:p>
        </p:txBody>
      </p:sp>
    </p:spTree>
    <p:extLst>
      <p:ext uri="{BB962C8B-B14F-4D97-AF65-F5344CB8AC3E}">
        <p14:creationId xmlns:p14="http://schemas.microsoft.com/office/powerpoint/2010/main" val="33238977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Pseudo</a:t>
            </a:r>
            <a:r>
              <a:rPr lang="es-MX" dirty="0" smtClean="0"/>
              <a:t>-selectores para hijos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2" y="1853248"/>
            <a:ext cx="11072522" cy="4195481"/>
          </a:xfrm>
        </p:spPr>
        <p:txBody>
          <a:bodyPr numCol="2">
            <a:normAutofit fontScale="85000" lnSpcReduction="20000"/>
          </a:bodyPr>
          <a:lstStyle/>
          <a:p>
            <a:r>
              <a:rPr lang="es-MX" sz="2600" dirty="0" smtClean="0"/>
              <a:t>Primer elemento de cierto tipo</a:t>
            </a:r>
          </a:p>
          <a:p>
            <a:pPr marL="0" indent="0">
              <a:buNone/>
            </a:pPr>
            <a:r>
              <a:rPr lang="es-MX" sz="2600" dirty="0" smtClean="0"/>
              <a:t>	</a:t>
            </a:r>
            <a:r>
              <a:rPr lang="es-MX" sz="2600" b="1" dirty="0" smtClean="0"/>
              <a:t>$(“</a:t>
            </a:r>
            <a:r>
              <a:rPr lang="es-MX" sz="2600" b="1" dirty="0" err="1" smtClean="0"/>
              <a:t>span:first-of-type</a:t>
            </a:r>
            <a:r>
              <a:rPr lang="es-MX" sz="2600" b="1" dirty="0" smtClean="0"/>
              <a:t>”)</a:t>
            </a:r>
          </a:p>
          <a:p>
            <a:endParaRPr lang="es-MX" sz="2600" dirty="0"/>
          </a:p>
          <a:p>
            <a:r>
              <a:rPr lang="es-MX" sz="2600" dirty="0" smtClean="0"/>
              <a:t>Primer hijo de un elemento</a:t>
            </a:r>
          </a:p>
          <a:p>
            <a:pPr marL="457200" lvl="1" indent="0">
              <a:buNone/>
            </a:pPr>
            <a:r>
              <a:rPr lang="es-MX" sz="2200" b="1" dirty="0" smtClean="0"/>
              <a:t>$(“div </a:t>
            </a:r>
            <a:r>
              <a:rPr lang="es-MX" sz="2200" b="1" dirty="0" err="1" smtClean="0"/>
              <a:t>span:first-child</a:t>
            </a:r>
            <a:r>
              <a:rPr lang="es-MX" sz="2200" b="1" dirty="0" smtClean="0"/>
              <a:t>”)</a:t>
            </a:r>
          </a:p>
          <a:p>
            <a:endParaRPr lang="es-MX" sz="2600" dirty="0"/>
          </a:p>
          <a:p>
            <a:r>
              <a:rPr lang="es-MX" sz="2600" dirty="0" smtClean="0"/>
              <a:t>Índice de cada hijo centro de su padre</a:t>
            </a:r>
          </a:p>
          <a:p>
            <a:pPr marL="0" indent="0">
              <a:buNone/>
            </a:pPr>
            <a:r>
              <a:rPr lang="es-MX" sz="2600" dirty="0" smtClean="0"/>
              <a:t>	</a:t>
            </a:r>
            <a:r>
              <a:rPr lang="es-MX" sz="2600" b="1" dirty="0" smtClean="0"/>
              <a:t>$(“</a:t>
            </a:r>
            <a:r>
              <a:rPr lang="es-MX" sz="2600" b="1" dirty="0" err="1" smtClean="0"/>
              <a:t>ul</a:t>
            </a:r>
            <a:r>
              <a:rPr lang="es-MX" sz="2600" b="1" dirty="0" smtClean="0"/>
              <a:t> </a:t>
            </a:r>
            <a:r>
              <a:rPr lang="es-MX" sz="2600" b="1" dirty="0" err="1" smtClean="0"/>
              <a:t>li:nth-child</a:t>
            </a:r>
            <a:r>
              <a:rPr lang="es-MX" sz="2600" b="1" dirty="0" smtClean="0"/>
              <a:t>(2)”)</a:t>
            </a:r>
          </a:p>
          <a:p>
            <a:endParaRPr lang="es-MX" sz="2600" dirty="0"/>
          </a:p>
          <a:p>
            <a:pPr marL="0" indent="0">
              <a:buNone/>
            </a:pPr>
            <a:endParaRPr lang="es-MX" sz="2600" dirty="0"/>
          </a:p>
          <a:p>
            <a:r>
              <a:rPr lang="es-MX" sz="2600" dirty="0" smtClean="0"/>
              <a:t>Primer elemento encontrado</a:t>
            </a:r>
          </a:p>
          <a:p>
            <a:pPr marL="0" indent="0">
              <a:buNone/>
            </a:pPr>
            <a:r>
              <a:rPr lang="es-MX" sz="2600" dirty="0" smtClean="0"/>
              <a:t>	</a:t>
            </a:r>
            <a:r>
              <a:rPr lang="es-MX" sz="2600" b="1" dirty="0" smtClean="0"/>
              <a:t>$(“</a:t>
            </a:r>
            <a:r>
              <a:rPr lang="es-MX" sz="2600" b="1" dirty="0" err="1" smtClean="0"/>
              <a:t>span:first</a:t>
            </a:r>
            <a:r>
              <a:rPr lang="es-MX" sz="2600" b="1" dirty="0" smtClean="0"/>
              <a:t>”) == $(“</a:t>
            </a:r>
            <a:r>
              <a:rPr lang="es-MX" sz="2600" b="1" dirty="0" err="1" smtClean="0"/>
              <a:t>p:eq</a:t>
            </a:r>
            <a:r>
              <a:rPr lang="es-MX" sz="2600" b="1" dirty="0" smtClean="0"/>
              <a:t>(0)”)</a:t>
            </a:r>
          </a:p>
          <a:p>
            <a:endParaRPr lang="es-MX" sz="2600" dirty="0"/>
          </a:p>
          <a:p>
            <a:r>
              <a:rPr lang="es-MX" sz="2600" dirty="0" smtClean="0"/>
              <a:t>Hijo único de su padre</a:t>
            </a:r>
          </a:p>
          <a:p>
            <a:pPr marL="0" indent="0">
              <a:buNone/>
            </a:pPr>
            <a:r>
              <a:rPr lang="es-MX" sz="2600" dirty="0" smtClean="0"/>
              <a:t>	</a:t>
            </a:r>
            <a:r>
              <a:rPr lang="es-MX" sz="2600" b="1" dirty="0" smtClean="0"/>
              <a:t>$(“div </a:t>
            </a:r>
            <a:r>
              <a:rPr lang="es-MX" sz="2600" b="1" dirty="0" err="1" smtClean="0"/>
              <a:t>button:only-child</a:t>
            </a:r>
            <a:r>
              <a:rPr lang="es-MX" sz="2600" b="1" dirty="0" smtClean="0"/>
              <a:t>”)</a:t>
            </a:r>
            <a:endParaRPr lang="es-MX" sz="2600" b="1" dirty="0"/>
          </a:p>
          <a:p>
            <a:endParaRPr lang="es-MX" sz="2600" dirty="0" smtClean="0"/>
          </a:p>
          <a:p>
            <a:r>
              <a:rPr lang="es-MX" sz="2600" dirty="0" err="1" smtClean="0"/>
              <a:t>Forever</a:t>
            </a:r>
            <a:r>
              <a:rPr lang="es-MX" sz="2600" dirty="0" smtClean="0"/>
              <a:t> </a:t>
            </a:r>
            <a:r>
              <a:rPr lang="es-MX" sz="2600" dirty="0" err="1" smtClean="0"/>
              <a:t>alone</a:t>
            </a:r>
            <a:endParaRPr lang="es-MX" sz="2600" dirty="0" smtClean="0"/>
          </a:p>
          <a:p>
            <a:pPr marL="0" indent="0">
              <a:buNone/>
            </a:pPr>
            <a:r>
              <a:rPr lang="es-MX" sz="2600" dirty="0" smtClean="0"/>
              <a:t>	</a:t>
            </a:r>
            <a:r>
              <a:rPr lang="es-MX" sz="2600" b="1" dirty="0" smtClean="0"/>
              <a:t>$(“</a:t>
            </a:r>
            <a:r>
              <a:rPr lang="es-MX" sz="2600" b="1" dirty="0" err="1" smtClean="0"/>
              <a:t>button:only-of-type</a:t>
            </a:r>
            <a:r>
              <a:rPr lang="es-MX" sz="2600" b="1" dirty="0" smtClean="0"/>
              <a:t>”)</a:t>
            </a:r>
            <a:endParaRPr lang="es-MX" sz="2600" b="1" dirty="0"/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24664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561</TotalTime>
  <Words>1054</Words>
  <Application>Microsoft Office PowerPoint</Application>
  <PresentationFormat>Panorámica</PresentationFormat>
  <Paragraphs>472</Paragraphs>
  <Slides>56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1" baseType="lpstr">
      <vt:lpstr>Arial Unicode MS</vt:lpstr>
      <vt:lpstr>Arial</vt:lpstr>
      <vt:lpstr>Century Gothic</vt:lpstr>
      <vt:lpstr>Wingdings 3</vt:lpstr>
      <vt:lpstr>Ion</vt:lpstr>
      <vt:lpstr>$(‘body’).html(“Hello World!”);</vt:lpstr>
      <vt:lpstr>¿Qué es jQuery?</vt:lpstr>
      <vt:lpstr>Y bien… ¿de dónde saco el pack?</vt:lpstr>
      <vt:lpstr>¿Cómo lo incoporo a mis archivos?</vt:lpstr>
      <vt:lpstr>Presentación de PowerPoint</vt:lpstr>
      <vt:lpstr>Ejemplos</vt:lpstr>
      <vt:lpstr>Práctica 1</vt:lpstr>
      <vt:lpstr>Pseudo-selectores</vt:lpstr>
      <vt:lpstr>Pseudo-selectores para hijos</vt:lpstr>
      <vt:lpstr>Más selectores…</vt:lpstr>
      <vt:lpstr>Presentación de PowerPoint</vt:lpstr>
      <vt:lpstr>Getters / Setters</vt:lpstr>
      <vt:lpstr>Presentación de PowerPoint</vt:lpstr>
      <vt:lpstr>Un poco de CSS</vt:lpstr>
      <vt:lpstr>Manipulando atributos</vt:lpstr>
      <vt:lpstr>Práctica 2</vt:lpstr>
      <vt:lpstr>Presentación de PowerPoint</vt:lpstr>
      <vt:lpstr>Presentación de PowerPoint</vt:lpstr>
      <vt:lpstr>Guarda información en un elemento</vt:lpstr>
      <vt:lpstr>Pero… siempre antes de empezar</vt:lpstr>
      <vt:lpstr>Presentación de PowerPoint</vt:lpstr>
      <vt:lpstr>Presentación de PowerPoint</vt:lpstr>
      <vt:lpstr>Tarea 1</vt:lpstr>
      <vt:lpstr>Quita los eventos que no requieras (unbind)</vt:lpstr>
      <vt:lpstr>Práctica 3</vt:lpstr>
      <vt:lpstr>Presentación de PowerPoint</vt:lpstr>
      <vt:lpstr>Presentación de PowerPoint</vt:lpstr>
      <vt:lpstr>Presentación de PowerPoint</vt:lpstr>
      <vt:lpstr>Presentación de PowerPoint</vt:lpstr>
      <vt:lpstr> $.trim()</vt:lpstr>
      <vt:lpstr>$.inArray()</vt:lpstr>
      <vt:lpstr>$.type()</vt:lpstr>
      <vt:lpstr>$.each  !=  .each()</vt:lpstr>
      <vt:lpstr>Presentación de PowerPoint</vt:lpstr>
      <vt:lpstr>Presentación de PowerPoint</vt:lpstr>
      <vt:lpstr>$(this)</vt:lpstr>
      <vt:lpstr>Tarea 2</vt:lpstr>
      <vt:lpstr>Presentación de PowerPoint</vt:lpstr>
      <vt:lpstr>$.ajax()</vt:lpstr>
      <vt:lpstr>Práctica 4</vt:lpstr>
      <vt:lpstr>$.get()    $.post()</vt:lpstr>
      <vt:lpstr>$.load()</vt:lpstr>
      <vt:lpstr>$.serializeArray()</vt:lpstr>
      <vt:lpstr>$.serialize()</vt:lpstr>
      <vt:lpstr>Validando un campo de teléfono</vt:lpstr>
      <vt:lpstr>Eventos de AJAX</vt:lpstr>
      <vt:lpstr>Presentación de PowerPoint</vt:lpstr>
      <vt:lpstr>Mostrar / Ocultar</vt:lpstr>
      <vt:lpstr>Presentación de PowerPoint</vt:lpstr>
      <vt:lpstr>Fade / Slide</vt:lpstr>
      <vt:lpstr>Alternando la visibilidad</vt:lpstr>
      <vt:lpstr>Pa’  después de la animación</vt:lpstr>
      <vt:lpstr>Delay</vt:lpstr>
      <vt:lpstr>jQuery-ui</vt:lpstr>
      <vt:lpstr>Practica 5</vt:lpstr>
      <vt:lpstr>¡Acabamos!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master</dc:creator>
  <cp:lastModifiedBy>master</cp:lastModifiedBy>
  <cp:revision>50</cp:revision>
  <dcterms:created xsi:type="dcterms:W3CDTF">2016-05-04T17:24:17Z</dcterms:created>
  <dcterms:modified xsi:type="dcterms:W3CDTF">2016-05-06T06:06:41Z</dcterms:modified>
</cp:coreProperties>
</file>