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264" r:id="rId3"/>
    <p:sldId id="256" r:id="rId4"/>
    <p:sldId id="257" r:id="rId5"/>
    <p:sldId id="263" r:id="rId6"/>
    <p:sldId id="276" r:id="rId7"/>
    <p:sldId id="277" r:id="rId8"/>
    <p:sldId id="278" r:id="rId9"/>
    <p:sldId id="259" r:id="rId10"/>
    <p:sldId id="261" r:id="rId11"/>
    <p:sldId id="266" r:id="rId12"/>
    <p:sldId id="269" r:id="rId13"/>
    <p:sldId id="270" r:id="rId14"/>
    <p:sldId id="271" r:id="rId15"/>
    <p:sldId id="272" r:id="rId16"/>
    <p:sldId id="260" r:id="rId17"/>
    <p:sldId id="262" r:id="rId18"/>
    <p:sldId id="268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1CCF-5CA7-4826-99B3-D7717B67CD8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*Asumsi deploy beberapa model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384B-AFF1-4407-962A-0B5EB46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89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FB0B-63FF-42ED-A598-08264BAACC8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*Asumsi deploy beberapa model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568C-76AD-4093-A8EE-B98B756D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15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*Asumsi deploy beberapa model nlp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6A81-1D31-4A54-AD26-093E4A66323D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0B89-2D90-4E94-BBF6-81B8EB8B218F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AA5-6685-45CC-BD9C-0D13BE54366D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7CD1-F10F-4D8F-83ED-0AFA4B752193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0DE-FB7E-45A1-B78D-1F1678AD3117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ABC9-4CD6-4376-A9A2-8A9AB9F334A4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7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4D44-A0EE-4DDF-8145-4A727D0A3E17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E4E6-A656-4F9F-8811-19A5B2ACB975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3E0-208F-436F-99DE-C2B07FD62FFD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4FF-8410-4623-BD1D-05376C1C6240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CA9E-4F3D-4AA6-B290-BD51C327FAE5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4BDE-8A94-4E50-AE71-3C678E08B0D8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D781-FE28-460A-B3C0-54B86344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MLOps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Migrate to </a:t>
            </a:r>
            <a:r>
              <a:rPr lang="en-ID" dirty="0" err="1" smtClean="0"/>
              <a:t>kubernetes</a:t>
            </a:r>
            <a:r>
              <a:rPr lang="en-ID" dirty="0" smtClean="0"/>
              <a:t> and integrate to </a:t>
            </a:r>
            <a:r>
              <a:rPr lang="en-ID" dirty="0" err="1" smtClean="0"/>
              <a:t>kubeflow</a:t>
            </a:r>
            <a:endParaRPr lang="en-ID" dirty="0" smtClean="0"/>
          </a:p>
          <a:p>
            <a:r>
              <a:rPr lang="en-ID" dirty="0" smtClean="0"/>
              <a:t>(Cloud)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Azure Kubernetes Service</a:t>
            </a:r>
          </a:p>
          <a:p>
            <a:r>
              <a:rPr lang="en-ID" dirty="0" smtClean="0"/>
              <a:t>Azure Container Registry (ACR)</a:t>
            </a:r>
          </a:p>
          <a:p>
            <a:r>
              <a:rPr lang="en-ID" dirty="0" smtClean="0"/>
              <a:t>Azure Storage</a:t>
            </a:r>
          </a:p>
          <a:p>
            <a:r>
              <a:rPr lang="en-ID" dirty="0" smtClean="0"/>
              <a:t>Azure Key Vault</a:t>
            </a:r>
          </a:p>
          <a:p>
            <a:r>
              <a:rPr lang="en-ID" dirty="0" smtClean="0"/>
              <a:t>Azure Monitor</a:t>
            </a:r>
          </a:p>
          <a:p>
            <a:r>
              <a:rPr lang="en-ID" dirty="0" smtClean="0"/>
              <a:t>Azure Active Directory (AAD)</a:t>
            </a:r>
          </a:p>
          <a:p>
            <a:r>
              <a:rPr lang="en-ID" dirty="0" smtClean="0"/>
              <a:t>Azure Machine Learning (AML)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</a:t>
            </a:r>
            <a:r>
              <a:rPr lang="en-US" dirty="0"/>
              <a:t>Kubernetes Service (AKS) </a:t>
            </a:r>
            <a:r>
              <a:rPr lang="en-US" dirty="0" err="1"/>
              <a:t>dengan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Worker Nodes </a:t>
            </a:r>
            <a:r>
              <a:rPr lang="en-US" dirty="0" err="1"/>
              <a:t>dengan</a:t>
            </a:r>
            <a:r>
              <a:rPr lang="en-US" dirty="0"/>
              <a:t> GPU: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: VM Standard_NC6 (1 GPU, 6 vCPUs, 56 GB </a:t>
            </a:r>
            <a:r>
              <a:rPr lang="en-US" dirty="0" smtClean="0"/>
              <a:t>RAM)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/>
              <a:t>: </a:t>
            </a:r>
            <a:r>
              <a:rPr lang="en-US" dirty="0" err="1"/>
              <a:t>Sekitar</a:t>
            </a:r>
            <a:r>
              <a:rPr lang="en-US" dirty="0"/>
              <a:t> $0.90 per node per jam (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Total</a:t>
            </a:r>
            <a:r>
              <a:rPr lang="en-US" dirty="0"/>
              <a:t>: 3 nodes * $0.90/hour * 730 hours/month ≈ $1,971 per </a:t>
            </a:r>
            <a:r>
              <a:rPr lang="en-US" dirty="0" err="1" smtClean="0"/>
              <a:t>bulan</a:t>
            </a:r>
            <a:endParaRPr lang="en-US" dirty="0"/>
          </a:p>
          <a:p>
            <a:r>
              <a:rPr lang="en-US" dirty="0" smtClean="0"/>
              <a:t>Azure </a:t>
            </a:r>
            <a:r>
              <a:rPr lang="en-US" dirty="0"/>
              <a:t>Container Registry (ACR)</a:t>
            </a:r>
          </a:p>
          <a:p>
            <a:pPr lvl="1"/>
            <a:r>
              <a:rPr lang="en-US" dirty="0"/>
              <a:t>Tier: Basic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$0.167 per GB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1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10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Total</a:t>
            </a:r>
            <a:r>
              <a:rPr lang="en-US" dirty="0"/>
              <a:t>: 10 GB * $0.167/GB ≈ $1.67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 (Blob Storage)</a:t>
            </a:r>
          </a:p>
          <a:p>
            <a:pPr lvl="1"/>
            <a:r>
              <a:rPr lang="en-US" dirty="0"/>
              <a:t>Tier: Standard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$0.0184 per GB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1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100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Total</a:t>
            </a:r>
            <a:r>
              <a:rPr lang="en-US" dirty="0"/>
              <a:t>: 100 GB * $0.0184/GB ≈ $1.84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Azure Key Vault</a:t>
            </a:r>
          </a:p>
          <a:p>
            <a:pPr lvl="1"/>
            <a:r>
              <a:rPr lang="en-US" dirty="0"/>
              <a:t>Tier: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err="1" smtClean="0"/>
              <a:t>Biaya</a:t>
            </a:r>
            <a:r>
              <a:rPr lang="en-US" dirty="0"/>
              <a:t>: $0.03 per 10,000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lvl="1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: 100,000 </a:t>
            </a:r>
            <a:r>
              <a:rPr lang="en-US" dirty="0" err="1"/>
              <a:t>operasi</a:t>
            </a:r>
            <a:r>
              <a:rPr lang="en-US" dirty="0"/>
              <a:t> per </a:t>
            </a:r>
            <a:r>
              <a:rPr lang="en-US" dirty="0" err="1" smtClean="0"/>
              <a:t>bulan</a:t>
            </a:r>
            <a:endParaRPr lang="en-US" dirty="0" smtClean="0"/>
          </a:p>
          <a:p>
            <a:pPr lvl="1"/>
            <a:r>
              <a:rPr lang="en-US" dirty="0" smtClean="0"/>
              <a:t>Total</a:t>
            </a:r>
            <a:r>
              <a:rPr lang="en-US" dirty="0"/>
              <a:t>: (100,000 / 10,000) * $0.03 ≈ $0.30 per </a:t>
            </a:r>
            <a:r>
              <a:rPr lang="en-US" dirty="0" err="1" smtClean="0"/>
              <a:t>bulan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</a:t>
            </a:r>
          </a:p>
          <a:p>
            <a:pPr lvl="1"/>
            <a:r>
              <a:rPr lang="en-US" dirty="0"/>
              <a:t>Log Analytics and Monitoring:</a:t>
            </a:r>
          </a:p>
          <a:p>
            <a:pPr lvl="2"/>
            <a:r>
              <a:rPr lang="en-US" dirty="0" err="1"/>
              <a:t>Biaya</a:t>
            </a:r>
            <a:r>
              <a:rPr lang="en-US" dirty="0"/>
              <a:t>: $</a:t>
            </a:r>
            <a:r>
              <a:rPr lang="en-US" dirty="0" smtClean="0"/>
              <a:t>2.3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per GB data </a:t>
            </a:r>
            <a:r>
              <a:rPr lang="en-US" dirty="0" smtClean="0"/>
              <a:t>ingested</a:t>
            </a:r>
          </a:p>
          <a:p>
            <a:pPr lvl="2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5 GB data ingested per </a:t>
            </a:r>
            <a:r>
              <a:rPr lang="en-US" dirty="0" err="1" smtClean="0"/>
              <a:t>bulan</a:t>
            </a:r>
            <a:endParaRPr lang="en-US" dirty="0" smtClean="0"/>
          </a:p>
          <a:p>
            <a:pPr lvl="2"/>
            <a:r>
              <a:rPr lang="en-US" dirty="0" smtClean="0"/>
              <a:t>Total</a:t>
            </a:r>
            <a:r>
              <a:rPr lang="en-US" dirty="0"/>
              <a:t>: 5 GB * $</a:t>
            </a:r>
            <a:r>
              <a:rPr lang="en-US" dirty="0" smtClean="0"/>
              <a:t>2.3/GB </a:t>
            </a:r>
            <a:r>
              <a:rPr lang="en-US" dirty="0"/>
              <a:t>≈ </a:t>
            </a:r>
            <a:r>
              <a:rPr lang="en-US" dirty="0" smtClean="0"/>
              <a:t>$11.50 </a:t>
            </a:r>
            <a:r>
              <a:rPr lang="en-US" dirty="0"/>
              <a:t>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Azure Active Directory (AAD)</a:t>
            </a:r>
          </a:p>
          <a:p>
            <a:pPr lvl="1"/>
            <a:r>
              <a:rPr lang="en-US" dirty="0"/>
              <a:t>Tier: Free (basic </a:t>
            </a:r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), Premium P1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Machine Learning</a:t>
            </a:r>
          </a:p>
          <a:p>
            <a:pPr lvl="1"/>
            <a:r>
              <a:rPr lang="en-US" dirty="0"/>
              <a:t>Compute Instances: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: Standard_NC6 (1 GPU, 6 vCPUs, 56 GB </a:t>
            </a:r>
            <a:r>
              <a:rPr lang="en-US" dirty="0" smtClean="0"/>
              <a:t>RAM)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/>
              <a:t>: $0.90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per instance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100 jam per </a:t>
            </a:r>
            <a:r>
              <a:rPr lang="en-US" dirty="0" err="1" smtClean="0"/>
              <a:t>bulan</a:t>
            </a:r>
            <a:endParaRPr lang="en-US" dirty="0" smtClean="0"/>
          </a:p>
          <a:p>
            <a:pPr lvl="2"/>
            <a:r>
              <a:rPr lang="en-US" dirty="0" smtClean="0"/>
              <a:t>Total</a:t>
            </a:r>
            <a:r>
              <a:rPr lang="en-US" dirty="0"/>
              <a:t>: 1 instance * $0.90/hour * 100 hours ≈ $90 per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Storage:</a:t>
            </a:r>
          </a:p>
          <a:p>
            <a:pPr lvl="2"/>
            <a:r>
              <a:rPr lang="en-US" dirty="0"/>
              <a:t>Tier: </a:t>
            </a:r>
            <a:r>
              <a:rPr lang="en-US" dirty="0" smtClean="0"/>
              <a:t>Standard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/>
              <a:t>: $0.0184 per GB per </a:t>
            </a:r>
            <a:r>
              <a:rPr lang="en-US" dirty="0" err="1" smtClean="0"/>
              <a:t>bulan</a:t>
            </a:r>
            <a:endParaRPr lang="en-US" dirty="0" smtClean="0"/>
          </a:p>
          <a:p>
            <a:pPr lvl="2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50 </a:t>
            </a:r>
            <a:r>
              <a:rPr lang="en-US" dirty="0" smtClean="0"/>
              <a:t>GB</a:t>
            </a:r>
          </a:p>
          <a:p>
            <a:pPr lvl="2"/>
            <a:r>
              <a:rPr lang="en-US" dirty="0" smtClean="0"/>
              <a:t>Total</a:t>
            </a:r>
            <a:r>
              <a:rPr lang="en-US" dirty="0"/>
              <a:t>: 50 GB * $0.0184/GB ≈ $0.92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AKS Worker Nodes </a:t>
            </a:r>
            <a:r>
              <a:rPr lang="en-US" dirty="0" err="1"/>
              <a:t>dengan</a:t>
            </a:r>
            <a:r>
              <a:rPr lang="en-US" dirty="0"/>
              <a:t> GPU: $</a:t>
            </a:r>
            <a:r>
              <a:rPr lang="en-US" dirty="0" smtClean="0"/>
              <a:t>1,971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Container Registry: $</a:t>
            </a:r>
            <a:r>
              <a:rPr lang="en-US" dirty="0" smtClean="0"/>
              <a:t>1.67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Storage: $</a:t>
            </a:r>
            <a:r>
              <a:rPr lang="en-US" dirty="0" smtClean="0"/>
              <a:t>1.84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Key Vault: $</a:t>
            </a:r>
            <a:r>
              <a:rPr lang="en-US" dirty="0" smtClean="0"/>
              <a:t>0.30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Monitor: $</a:t>
            </a:r>
            <a:r>
              <a:rPr lang="en-US" dirty="0" smtClean="0"/>
              <a:t>13.80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Active Directory (AAD): $</a:t>
            </a:r>
            <a:r>
              <a:rPr lang="en-US" dirty="0" smtClean="0"/>
              <a:t>30</a:t>
            </a:r>
          </a:p>
          <a:p>
            <a:pPr lvl="1"/>
            <a:r>
              <a:rPr lang="en-US" dirty="0" smtClean="0"/>
              <a:t>Azure </a:t>
            </a:r>
            <a:r>
              <a:rPr lang="en-US" dirty="0"/>
              <a:t>Machine Learning (Compute Instances + Storage): $90.92</a:t>
            </a:r>
          </a:p>
          <a:p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$1,971 (AKS </a:t>
            </a:r>
            <a:r>
              <a:rPr lang="en-US" dirty="0" err="1"/>
              <a:t>dengan</a:t>
            </a:r>
            <a:r>
              <a:rPr lang="en-US" dirty="0"/>
              <a:t> GPU) + $1.67 (ACR) + $1.84 (Storage) + $0.30 (Key Vault) + </a:t>
            </a:r>
            <a:r>
              <a:rPr lang="en-US" dirty="0" smtClean="0"/>
              <a:t>$11.50 </a:t>
            </a:r>
            <a:r>
              <a:rPr lang="en-US" dirty="0"/>
              <a:t>(Monitor) </a:t>
            </a:r>
            <a:r>
              <a:rPr lang="en-US" dirty="0" smtClean="0"/>
              <a:t>+ </a:t>
            </a:r>
            <a:r>
              <a:rPr lang="en-US" dirty="0"/>
              <a:t>$90.92 (AML) ≈ </a:t>
            </a:r>
            <a:r>
              <a:rPr lang="en-US" b="1" dirty="0"/>
              <a:t>$</a:t>
            </a:r>
            <a:r>
              <a:rPr lang="en-US" b="1" dirty="0" smtClean="0"/>
              <a:t>2,077.23 </a:t>
            </a:r>
            <a:r>
              <a:rPr lang="en-US" b="1" dirty="0"/>
              <a:t>per </a:t>
            </a:r>
            <a:r>
              <a:rPr lang="en-US" b="1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Amazon Elastic Kubernetes Service (EKS)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Amazon Elastic Kubernetes Service (EKS)</a:t>
            </a:r>
          </a:p>
          <a:p>
            <a:r>
              <a:rPr lang="en-ID" dirty="0" smtClean="0"/>
              <a:t>Amazon EC2</a:t>
            </a:r>
          </a:p>
          <a:p>
            <a:r>
              <a:rPr lang="en-ID" dirty="0" smtClean="0"/>
              <a:t>Amazon Elastic Container Registry (ECR)</a:t>
            </a:r>
          </a:p>
          <a:p>
            <a:r>
              <a:rPr lang="en-ID" dirty="0" smtClean="0"/>
              <a:t>Amazon S3</a:t>
            </a:r>
          </a:p>
          <a:p>
            <a:r>
              <a:rPr lang="en-ID" dirty="0" smtClean="0"/>
              <a:t>Amazon </a:t>
            </a:r>
            <a:r>
              <a:rPr lang="en-ID" dirty="0" err="1" smtClean="0"/>
              <a:t>CloudWatch</a:t>
            </a:r>
            <a:endParaRPr lang="en-ID" dirty="0" smtClean="0"/>
          </a:p>
          <a:p>
            <a:r>
              <a:rPr lang="en-ID" dirty="0" smtClean="0"/>
              <a:t>Identify and Access Management (IAM)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 Elastic Kubernetes Service (EKS)</a:t>
            </a:r>
          </a:p>
          <a:p>
            <a:pPr lvl="1"/>
            <a:r>
              <a:rPr lang="en-US" dirty="0"/>
              <a:t>EKS Control </a:t>
            </a:r>
            <a:r>
              <a:rPr lang="en-US" dirty="0" smtClean="0"/>
              <a:t>Plane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/>
              <a:t>: $0.10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smtClean="0"/>
              <a:t>Total</a:t>
            </a:r>
            <a:r>
              <a:rPr lang="en-US" dirty="0"/>
              <a:t>: 730 hours/month * $0.10 ≈ $73 per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Worker Nodes </a:t>
            </a:r>
            <a:r>
              <a:rPr lang="en-US" dirty="0" err="1"/>
              <a:t>dengan</a:t>
            </a:r>
            <a:r>
              <a:rPr lang="en-US" dirty="0"/>
              <a:t> GPU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: P3.2xlarge (1 GPU, 8 vCPUs, 61 GB </a:t>
            </a:r>
            <a:r>
              <a:rPr lang="en-US" dirty="0" smtClean="0"/>
              <a:t>RAM)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/>
              <a:t>: </a:t>
            </a:r>
            <a:r>
              <a:rPr lang="en-US" dirty="0" err="1"/>
              <a:t>Sekitar</a:t>
            </a:r>
            <a:r>
              <a:rPr lang="en-US" dirty="0"/>
              <a:t> $3.06 per node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smtClean="0"/>
              <a:t>Total</a:t>
            </a:r>
            <a:r>
              <a:rPr lang="en-US" dirty="0"/>
              <a:t>: 3 nodes * $3.06/hour * 730 hours/month ≈ $6,699.60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Amazon Elastic Container Registry (</a:t>
            </a:r>
            <a:r>
              <a:rPr lang="en-US" dirty="0" smtClean="0"/>
              <a:t>ECR) *beyond free tier limits</a:t>
            </a:r>
            <a:endParaRPr lang="en-US" dirty="0"/>
          </a:p>
          <a:p>
            <a:pPr lvl="1"/>
            <a:r>
              <a:rPr lang="en-US" dirty="0" err="1"/>
              <a:t>Biaya</a:t>
            </a:r>
            <a:r>
              <a:rPr lang="en-US" dirty="0"/>
              <a:t>: $0.10 per GB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1"/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: 10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Total</a:t>
            </a:r>
            <a:r>
              <a:rPr lang="en-US" dirty="0"/>
              <a:t>: 10 GB * $0.10/GB ≈ $1 per </a:t>
            </a:r>
            <a:r>
              <a:rPr lang="en-US" dirty="0" err="1" smtClean="0"/>
              <a:t>bulan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Amazon S3 (Storage)</a:t>
            </a:r>
          </a:p>
          <a:p>
            <a:pPr lvl="1"/>
            <a:r>
              <a:rPr lang="sv-SE" dirty="0"/>
              <a:t>Tier: Standard</a:t>
            </a:r>
          </a:p>
          <a:p>
            <a:pPr lvl="1"/>
            <a:r>
              <a:rPr lang="sv-SE" dirty="0"/>
              <a:t>Biaya: $0.023 per GB per bulan untuk penyimpanan</a:t>
            </a:r>
          </a:p>
          <a:p>
            <a:pPr lvl="1"/>
            <a:r>
              <a:rPr lang="sv-SE" dirty="0"/>
              <a:t>Estimasi Penggunaan: 100 GB</a:t>
            </a:r>
          </a:p>
          <a:p>
            <a:pPr lvl="1"/>
            <a:r>
              <a:rPr lang="sv-SE" dirty="0"/>
              <a:t>Total: 100 GB * $0.023/GB ≈ $2.30 per bulan</a:t>
            </a:r>
          </a:p>
          <a:p>
            <a:r>
              <a:rPr lang="en-US" dirty="0"/>
              <a:t>AWS</a:t>
            </a:r>
            <a:r>
              <a:rPr lang="en-US" b="1" dirty="0"/>
              <a:t> </a:t>
            </a:r>
            <a:r>
              <a:rPr lang="en-US" dirty="0"/>
              <a:t>Secrets Manager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$0.40 per secret per month + $0.05 per 10,000 API calls</a:t>
            </a:r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5 secrets, 100,000 API calls</a:t>
            </a:r>
          </a:p>
          <a:p>
            <a:pPr lvl="1"/>
            <a:r>
              <a:rPr lang="en-US" dirty="0"/>
              <a:t>Total: (5 * $0.40) + ((100,000 / 10,000) * $0.05) ≈ $2.25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Workflow </a:t>
            </a:r>
            <a:endParaRPr lang="en-US" dirty="0"/>
          </a:p>
        </p:txBody>
      </p:sp>
      <p:pic>
        <p:nvPicPr>
          <p:cNvPr id="1026" name="Picture 2" descr="Docker full logo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094"/>
            <a:ext cx="1723793" cy="172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kubeflow/kubeflow: Machine Learning Toolkit for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25" y="2648242"/>
            <a:ext cx="1490261" cy="14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Kubernetes (k8s) Logo in SVG Vector or PNG File Format - Logo.w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 t="12049" r="21318" b="9638"/>
          <a:stretch/>
        </p:blipFill>
        <p:spPr bwMode="auto">
          <a:xfrm>
            <a:off x="3809959" y="2590094"/>
            <a:ext cx="1684106" cy="15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6563" y="4547088"/>
            <a:ext cx="2362200" cy="84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smtClean="0"/>
              <a:t>Docker images</a:t>
            </a:r>
            <a:endParaRPr lang="en-US" sz="2400" dirty="0"/>
          </a:p>
        </p:txBody>
      </p:sp>
      <p:pic>
        <p:nvPicPr>
          <p:cNvPr id="1040" name="Picture 16" descr="Deployment icon hi-res stock photography and images - Alamy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t="17264" r="14619" b="31004"/>
          <a:stretch/>
        </p:blipFill>
        <p:spPr bwMode="auto">
          <a:xfrm>
            <a:off x="9515341" y="2598488"/>
            <a:ext cx="1944777" cy="15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/>
          <p:cNvSpPr txBox="1">
            <a:spLocks/>
          </p:cNvSpPr>
          <p:nvPr/>
        </p:nvSpPr>
        <p:spPr>
          <a:xfrm>
            <a:off x="3505892" y="4547086"/>
            <a:ext cx="23622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400" dirty="0" smtClean="0"/>
              <a:t>Kubernetes pod</a:t>
            </a:r>
            <a:endParaRPr lang="en-US" sz="2400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6375222" y="4547087"/>
            <a:ext cx="2468334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400" dirty="0" err="1" smtClean="0"/>
              <a:t>Kubeflow</a:t>
            </a:r>
            <a:r>
              <a:rPr lang="en-ID" sz="2400" dirty="0" smtClean="0"/>
              <a:t> pipeline</a:t>
            </a:r>
            <a:endParaRPr lang="en-US" sz="24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9268099" y="4547087"/>
            <a:ext cx="2595154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400" dirty="0" smtClean="0"/>
              <a:t>Model deployment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88704" y="3451990"/>
            <a:ext cx="11212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38317" y="3451030"/>
            <a:ext cx="11212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94086" y="3451029"/>
            <a:ext cx="11212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Log Data Ingestion: $0.50 per GB data ingested</a:t>
            </a:r>
          </a:p>
          <a:p>
            <a:pPr lvl="1"/>
            <a:r>
              <a:rPr lang="en-US" dirty="0"/>
              <a:t>Log Data Storage: $0.03 per GB stored per month</a:t>
            </a:r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5 GB data ingested, 5 GB data stored</a:t>
            </a:r>
          </a:p>
          <a:p>
            <a:pPr lvl="1"/>
            <a:r>
              <a:rPr lang="en-US" dirty="0"/>
              <a:t>Total: (5 GB * $0.50) + (5 GB * $0.03) ≈ $2.65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AWS Identity and Access Management (IAM)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</a:t>
            </a:r>
            <a:r>
              <a:rPr lang="en-US" dirty="0" smtClean="0"/>
              <a:t>Free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EKS Control Plane: $73</a:t>
            </a:r>
          </a:p>
          <a:p>
            <a:pPr lvl="1"/>
            <a:r>
              <a:rPr lang="en-US" dirty="0"/>
              <a:t>EKS Worker Nodes </a:t>
            </a:r>
            <a:r>
              <a:rPr lang="en-US" dirty="0" err="1"/>
              <a:t>dengan</a:t>
            </a:r>
            <a:r>
              <a:rPr lang="en-US" dirty="0"/>
              <a:t> GPU: $6,699.60</a:t>
            </a:r>
          </a:p>
          <a:p>
            <a:pPr lvl="1"/>
            <a:r>
              <a:rPr lang="en-US" dirty="0"/>
              <a:t>Amazon ECR: $1</a:t>
            </a:r>
          </a:p>
          <a:p>
            <a:pPr lvl="1"/>
            <a:r>
              <a:rPr lang="en-US" dirty="0"/>
              <a:t>Amazon S3: $2.30</a:t>
            </a:r>
          </a:p>
          <a:p>
            <a:pPr lvl="1"/>
            <a:r>
              <a:rPr lang="en-US" dirty="0"/>
              <a:t>AWS Secrets Manager: $2.25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CloudWatch</a:t>
            </a:r>
            <a:r>
              <a:rPr lang="en-US" dirty="0"/>
              <a:t>: $</a:t>
            </a:r>
            <a:r>
              <a:rPr lang="en-US" dirty="0" smtClean="0"/>
              <a:t>2.65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$73 (EKS Control Plane) + $6,699.60 (Worker Nodes </a:t>
            </a:r>
            <a:r>
              <a:rPr lang="en-US" dirty="0" err="1"/>
              <a:t>dengan</a:t>
            </a:r>
            <a:r>
              <a:rPr lang="en-US" dirty="0"/>
              <a:t> GPU) + $1 (ECR) + $2.30 (S3) + $2.25 (Secrets Manager) + $2.65 (</a:t>
            </a:r>
            <a:r>
              <a:rPr lang="en-US" dirty="0" err="1"/>
              <a:t>CloudWatch</a:t>
            </a:r>
            <a:r>
              <a:rPr lang="en-US" dirty="0"/>
              <a:t>) + $131 (</a:t>
            </a:r>
            <a:r>
              <a:rPr lang="en-US" dirty="0" err="1"/>
              <a:t>SageMaker</a:t>
            </a:r>
            <a:r>
              <a:rPr lang="en-US" dirty="0"/>
              <a:t>) ≈ </a:t>
            </a:r>
            <a:r>
              <a:rPr lang="en-US" b="1" dirty="0"/>
              <a:t>$</a:t>
            </a:r>
            <a:r>
              <a:rPr lang="en-US" b="1" dirty="0" smtClean="0"/>
              <a:t>6,780.80 </a:t>
            </a:r>
            <a:r>
              <a:rPr lang="en-US" b="1" dirty="0"/>
              <a:t>per </a:t>
            </a:r>
            <a:r>
              <a:rPr lang="en-US" b="1" dirty="0" err="1" smtClean="0"/>
              <a:t>bulan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Google Kubernetes Engine (GKE)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Service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Google Kubernetes Engine (GKE)</a:t>
            </a:r>
          </a:p>
          <a:p>
            <a:r>
              <a:rPr lang="en-ID" dirty="0" smtClean="0"/>
              <a:t>Google Container Registry (GCR)/</a:t>
            </a:r>
            <a:r>
              <a:rPr lang="en-ID" dirty="0" err="1" smtClean="0"/>
              <a:t>Artifact</a:t>
            </a:r>
            <a:r>
              <a:rPr lang="en-ID" dirty="0" smtClean="0"/>
              <a:t> Registry</a:t>
            </a:r>
          </a:p>
          <a:p>
            <a:r>
              <a:rPr lang="en-ID" dirty="0" smtClean="0"/>
              <a:t>Google Cloud Storage</a:t>
            </a:r>
          </a:p>
          <a:p>
            <a:r>
              <a:rPr lang="en-ID" dirty="0" smtClean="0"/>
              <a:t>Google Secret Manager</a:t>
            </a:r>
          </a:p>
          <a:p>
            <a:r>
              <a:rPr lang="en-ID" dirty="0" smtClean="0"/>
              <a:t>Google Cloud Logging and Monitoring</a:t>
            </a:r>
          </a:p>
          <a:p>
            <a:r>
              <a:rPr lang="en-ID" dirty="0" smtClean="0"/>
              <a:t>Google Cloud IAM</a:t>
            </a:r>
          </a:p>
          <a:p>
            <a:endParaRPr lang="en-ID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Kubernetes Engine (GKE)</a:t>
            </a:r>
          </a:p>
          <a:p>
            <a:pPr lvl="1"/>
            <a:r>
              <a:rPr lang="en-US" dirty="0"/>
              <a:t>GKE Control Plane</a:t>
            </a:r>
          </a:p>
          <a:p>
            <a:pPr lvl="2"/>
            <a:r>
              <a:rPr lang="en-US" dirty="0" err="1"/>
              <a:t>Biaya</a:t>
            </a:r>
            <a:r>
              <a:rPr lang="en-US" dirty="0"/>
              <a:t>: </a:t>
            </a:r>
            <a:r>
              <a:rPr lang="en-US" dirty="0" smtClean="0"/>
              <a:t>Free </a:t>
            </a:r>
            <a:r>
              <a:rPr lang="en-US" dirty="0" err="1"/>
              <a:t>untuk</a:t>
            </a:r>
            <a:r>
              <a:rPr lang="en-US" dirty="0"/>
              <a:t> zonal cluster (single zone), $0.10 per cluster per jam </a:t>
            </a:r>
            <a:r>
              <a:rPr lang="en-US" dirty="0" err="1"/>
              <a:t>untuk</a:t>
            </a:r>
            <a:r>
              <a:rPr lang="en-US" dirty="0"/>
              <a:t> regional </a:t>
            </a:r>
            <a:r>
              <a:rPr lang="en-US" dirty="0" smtClean="0"/>
              <a:t>clusters.</a:t>
            </a:r>
          </a:p>
          <a:p>
            <a:pPr lvl="2"/>
            <a:r>
              <a:rPr lang="en-US" dirty="0" err="1" smtClean="0"/>
              <a:t>Estimasi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zonal cluster (gratis).</a:t>
            </a:r>
          </a:p>
          <a:p>
            <a:pPr lvl="1"/>
            <a:r>
              <a:rPr lang="en-US" dirty="0"/>
              <a:t>Worker Nodes </a:t>
            </a:r>
            <a:r>
              <a:rPr lang="en-US" dirty="0" err="1"/>
              <a:t>dengan</a:t>
            </a:r>
            <a:r>
              <a:rPr lang="en-US" dirty="0"/>
              <a:t> GPU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: n1-standard-8 (8 vCPUs, 30 GB RAM) </a:t>
            </a:r>
            <a:r>
              <a:rPr lang="en-US" dirty="0" err="1"/>
              <a:t>dengan</a:t>
            </a:r>
            <a:r>
              <a:rPr lang="en-US" dirty="0"/>
              <a:t> Tesla T4 </a:t>
            </a:r>
            <a:r>
              <a:rPr lang="en-US" dirty="0" smtClean="0"/>
              <a:t>GPU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VM: $0.379998 per node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GPU: $0.35 per GPU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smtClean="0"/>
              <a:t>Total </a:t>
            </a:r>
            <a:r>
              <a:rPr lang="en-US" dirty="0"/>
              <a:t>per Node: $0.379998 + $0.35 = $0.729998 per node per </a:t>
            </a:r>
            <a:r>
              <a:rPr lang="en-US" dirty="0" smtClean="0"/>
              <a:t>jam</a:t>
            </a:r>
          </a:p>
          <a:p>
            <a:pPr lvl="2"/>
            <a:r>
              <a:rPr lang="en-US" dirty="0" smtClean="0"/>
              <a:t>Total</a:t>
            </a:r>
            <a:r>
              <a:rPr lang="en-US" dirty="0"/>
              <a:t>: 3 nodes * $0.729998/hour * 730 hours/month ≈ $1,597.80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 smtClean="0"/>
              <a:t>*</a:t>
            </a:r>
            <a:r>
              <a:rPr lang="en-ID" dirty="0" err="1" smtClean="0"/>
              <a:t>asumsi</a:t>
            </a:r>
            <a:r>
              <a:rPr lang="en-ID" dirty="0" smtClean="0"/>
              <a:t> deploy </a:t>
            </a:r>
            <a:r>
              <a:rPr lang="en-ID" dirty="0" err="1" smtClean="0"/>
              <a:t>beberapa</a:t>
            </a:r>
            <a:r>
              <a:rPr lang="en-ID" dirty="0" smtClean="0"/>
              <a:t> model </a:t>
            </a:r>
            <a:r>
              <a:rPr lang="en-ID" dirty="0" err="1" smtClean="0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Container Registry (GCR)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$0.026 per GB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endParaRPr lang="en-US" dirty="0"/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10 GB</a:t>
            </a:r>
          </a:p>
          <a:p>
            <a:pPr lvl="1"/>
            <a:r>
              <a:rPr lang="en-US" dirty="0"/>
              <a:t>Total: 10 GB * $0.026/GB ≈ $0.26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Google Cloud Storage (GCS)</a:t>
            </a:r>
          </a:p>
          <a:p>
            <a:pPr lvl="1"/>
            <a:r>
              <a:rPr lang="en-US" dirty="0"/>
              <a:t>Tier: Standard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$0.020 per GB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endParaRPr lang="en-US" dirty="0"/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100 GB</a:t>
            </a:r>
          </a:p>
          <a:p>
            <a:pPr lvl="1"/>
            <a:r>
              <a:rPr lang="en-US" dirty="0"/>
              <a:t>Total: 100 GB * $0.020/GB ≈ $2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Secret Manager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$0.06 per secret per version per month + $0.03 per 10,000 API calls</a:t>
            </a:r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5 secrets, 100,000 API calls</a:t>
            </a:r>
          </a:p>
          <a:p>
            <a:pPr lvl="1"/>
            <a:r>
              <a:rPr lang="en-US" dirty="0" smtClean="0"/>
              <a:t>Total</a:t>
            </a:r>
            <a:r>
              <a:rPr lang="en-US" dirty="0"/>
              <a:t>: (5 * $0.06) + ((100,000 / 10,000) * $0.03) ≈ $0.63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Google Cloud Logging and Monitoring (</a:t>
            </a:r>
            <a:r>
              <a:rPr lang="en-US" dirty="0" err="1"/>
              <a:t>Stackdriver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 Data Ingestion: $0.50 per GB ingested</a:t>
            </a:r>
          </a:p>
          <a:p>
            <a:pPr lvl="1"/>
            <a:r>
              <a:rPr lang="en-US" dirty="0"/>
              <a:t>Log Data Storage: $0.01 per GB stored per month</a:t>
            </a:r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5 GB data ingested, 5 GB data stored</a:t>
            </a:r>
          </a:p>
          <a:p>
            <a:pPr lvl="1"/>
            <a:r>
              <a:rPr lang="en-US" dirty="0"/>
              <a:t>Total: (5 GB * $0.50) + (5 GB * $0.01) ≈ $2.55 per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/>
              <a:t>Google Cloud IAM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: Gratis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Estimation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GKE Control Plane: Gratis (zonal cluster)</a:t>
            </a:r>
          </a:p>
          <a:p>
            <a:pPr lvl="1"/>
            <a:r>
              <a:rPr lang="en-US" dirty="0"/>
              <a:t>GKE Worker Nodes </a:t>
            </a:r>
            <a:r>
              <a:rPr lang="en-US" dirty="0" err="1"/>
              <a:t>dengan</a:t>
            </a:r>
            <a:r>
              <a:rPr lang="en-US" dirty="0"/>
              <a:t> GPU: $1,597.80</a:t>
            </a:r>
          </a:p>
          <a:p>
            <a:pPr lvl="1"/>
            <a:r>
              <a:rPr lang="en-US" dirty="0"/>
              <a:t>Google Container Registry: $0.26</a:t>
            </a:r>
          </a:p>
          <a:p>
            <a:pPr lvl="1"/>
            <a:r>
              <a:rPr lang="en-US" dirty="0"/>
              <a:t>Google Cloud Storage: $2</a:t>
            </a:r>
          </a:p>
          <a:p>
            <a:pPr lvl="1"/>
            <a:r>
              <a:rPr lang="en-US" dirty="0"/>
              <a:t>Google Secret Manager: $0.63</a:t>
            </a:r>
          </a:p>
          <a:p>
            <a:pPr lvl="1"/>
            <a:r>
              <a:rPr lang="en-US" dirty="0"/>
              <a:t>Google Cloud Logging and Monitoring: $2.55</a:t>
            </a:r>
          </a:p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$1,597.80 (GKE Worker Nodes </a:t>
            </a:r>
            <a:r>
              <a:rPr lang="en-US" dirty="0" err="1"/>
              <a:t>dengan</a:t>
            </a:r>
            <a:r>
              <a:rPr lang="en-US" dirty="0"/>
              <a:t> GPU) + $0.26 (GCR) + $2 (GCS) + $0.63 (Secret Manager) + $2.55 (Logging and Monitoring</a:t>
            </a:r>
            <a:r>
              <a:rPr lang="en-US" dirty="0" smtClean="0"/>
              <a:t>) ≈ </a:t>
            </a:r>
            <a:r>
              <a:rPr lang="en-US" b="1" dirty="0"/>
              <a:t>$</a:t>
            </a:r>
            <a:r>
              <a:rPr lang="en-US" b="1" dirty="0" smtClean="0"/>
              <a:t>1,603.24 </a:t>
            </a:r>
            <a:r>
              <a:rPr lang="en-US" b="1" dirty="0"/>
              <a:t>per </a:t>
            </a:r>
            <a:r>
              <a:rPr lang="en-US" b="1" dirty="0" err="1"/>
              <a:t>bulan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D" dirty="0"/>
              <a:t>*</a:t>
            </a:r>
            <a:r>
              <a:rPr lang="en-ID" dirty="0" err="1"/>
              <a:t>asumsi</a:t>
            </a:r>
            <a:r>
              <a:rPr lang="en-ID" dirty="0"/>
              <a:t> deploy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Azure Kubernetes Service (AKS)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1390</Words>
  <Application>Microsoft Office PowerPoint</Application>
  <PresentationFormat>Widescreen</PresentationFormat>
  <Paragraphs>184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MLOps</vt:lpstr>
      <vt:lpstr>Workflow </vt:lpstr>
      <vt:lpstr>Google Kubernetes Engine (GKE)</vt:lpstr>
      <vt:lpstr>Service Required</vt:lpstr>
      <vt:lpstr>Estimation Cost</vt:lpstr>
      <vt:lpstr>Estimation Cost</vt:lpstr>
      <vt:lpstr>Estimation Cost</vt:lpstr>
      <vt:lpstr>Estimation Cost</vt:lpstr>
      <vt:lpstr>Azure Kubernetes Service (AKS)</vt:lpstr>
      <vt:lpstr>Service Required</vt:lpstr>
      <vt:lpstr>Estimation Cost</vt:lpstr>
      <vt:lpstr>Estimation Cost</vt:lpstr>
      <vt:lpstr>Estimation Cost</vt:lpstr>
      <vt:lpstr>Estimation Cost</vt:lpstr>
      <vt:lpstr>Estimation Cost</vt:lpstr>
      <vt:lpstr>Amazon Elastic Kubernetes Service (EKS)</vt:lpstr>
      <vt:lpstr>Service Required</vt:lpstr>
      <vt:lpstr>Estimation Cost</vt:lpstr>
      <vt:lpstr>Estimation Cost</vt:lpstr>
      <vt:lpstr>Estimation Cost</vt:lpstr>
      <vt:lpstr>Estimation Cost</vt:lpstr>
    </vt:vector>
  </TitlesOfParts>
  <Company>Valiant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Kubernetes Engine (GKE)</dc:title>
  <dc:creator>Microsoft account</dc:creator>
  <cp:lastModifiedBy>Microsoft account</cp:lastModifiedBy>
  <cp:revision>21</cp:revision>
  <dcterms:created xsi:type="dcterms:W3CDTF">2024-08-02T03:52:20Z</dcterms:created>
  <dcterms:modified xsi:type="dcterms:W3CDTF">2024-08-06T03:33:11Z</dcterms:modified>
</cp:coreProperties>
</file>