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e6754cbc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e6754cbc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c76fef7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c76fef7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c76fef7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c76fef7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c76fef7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2c76fef7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c76fef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c76fef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e6754cbc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e6754cbc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e6754cbcb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e6754cbcb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c76fef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c76fef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e6754cb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e6754cb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2c76fef7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2c76fef7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e6754cbc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e6754cbc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c76fef7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c76fef7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e6754cbcb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e6754cbcb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e6754cbcb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e6754cbcb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2c76fef7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2c76fef7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c76fef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c76fef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289100"/>
            <a:ext cx="8520600" cy="6852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700">
                <a:solidFill>
                  <a:srgbClr val="1C1917"/>
                </a:solidFill>
                <a:highlight>
                  <a:srgbClr val="FFFFFF"/>
                </a:highlight>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nature.com/articles/s41598-022-15634-4/figures/1"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www.kaggle.com/datasets/nazmul0087/ct-kidney-dataset-normal-cyst-tumor-and-sto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58175" y="588900"/>
            <a:ext cx="8520600" cy="198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500">
                <a:solidFill>
                  <a:srgbClr val="1C1917"/>
                </a:solidFill>
                <a:highlight>
                  <a:srgbClr val="FFFFFF"/>
                </a:highlight>
                <a:latin typeface="Roboto"/>
                <a:ea typeface="Roboto"/>
                <a:cs typeface="Roboto"/>
                <a:sym typeface="Roboto"/>
              </a:rPr>
              <a:t>Automated Detection of Kidney Cysts, Stones, and Tumors in CT Radiography using Deep Learning and CT Images</a:t>
            </a:r>
            <a:endParaRPr sz="3500"/>
          </a:p>
        </p:txBody>
      </p:sp>
      <p:sp>
        <p:nvSpPr>
          <p:cNvPr id="67" name="Google Shape;67;p13"/>
          <p:cNvSpPr txBox="1"/>
          <p:nvPr>
            <p:ph idx="1" type="subTitle"/>
          </p:nvPr>
        </p:nvSpPr>
        <p:spPr>
          <a:xfrm>
            <a:off x="2137225" y="2944500"/>
            <a:ext cx="4870500" cy="4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b="1" lang="en-GB" sz="1975">
                <a:solidFill>
                  <a:srgbClr val="1C1917"/>
                </a:solidFill>
                <a:highlight>
                  <a:srgbClr val="FFFFFF"/>
                </a:highlight>
                <a:latin typeface="Roboto"/>
                <a:ea typeface="Roboto"/>
                <a:cs typeface="Roboto"/>
                <a:sym typeface="Roboto"/>
              </a:rPr>
              <a:t>202112096  Valiev Koyiljon</a:t>
            </a:r>
            <a:endParaRPr sz="10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623400" y="402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Flow Chart</a:t>
            </a:r>
            <a:endParaRPr/>
          </a:p>
        </p:txBody>
      </p:sp>
      <p:sp>
        <p:nvSpPr>
          <p:cNvPr id="123" name="Google Shape;123;p22"/>
          <p:cNvSpPr txBox="1"/>
          <p:nvPr/>
        </p:nvSpPr>
        <p:spPr>
          <a:xfrm>
            <a:off x="160600" y="5342925"/>
            <a:ext cx="66171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Source: </a:t>
            </a:r>
            <a:r>
              <a:rPr lang="en-GB" sz="1000" u="sng">
                <a:solidFill>
                  <a:schemeClr val="hlink"/>
                </a:solidFill>
                <a:hlinkClick r:id="rId3"/>
              </a:rPr>
              <a:t>Figure 1 | Scientific Reports (nature.com)</a:t>
            </a:r>
            <a:endParaRPr sz="1000">
              <a:solidFill>
                <a:schemeClr val="dk2"/>
              </a:solidFill>
              <a:latin typeface="Open Sans"/>
              <a:ea typeface="Open Sans"/>
              <a:cs typeface="Open Sans"/>
              <a:sym typeface="Open Sans"/>
            </a:endParaRPr>
          </a:p>
        </p:txBody>
      </p:sp>
      <p:pic>
        <p:nvPicPr>
          <p:cNvPr id="124" name="Google Shape;124;p22"/>
          <p:cNvPicPr preferRelativeResize="0"/>
          <p:nvPr/>
        </p:nvPicPr>
        <p:blipFill>
          <a:blip r:embed="rId4">
            <a:alphaModFix/>
          </a:blip>
          <a:stretch>
            <a:fillRect/>
          </a:stretch>
        </p:blipFill>
        <p:spPr>
          <a:xfrm>
            <a:off x="547175" y="1960725"/>
            <a:ext cx="6479425" cy="2531450"/>
          </a:xfrm>
          <a:prstGeom prst="rect">
            <a:avLst/>
          </a:prstGeom>
          <a:noFill/>
          <a:ln>
            <a:noFill/>
          </a:ln>
        </p:spPr>
      </p:pic>
      <p:sp>
        <p:nvSpPr>
          <p:cNvPr id="125" name="Google Shape;125;p22"/>
          <p:cNvSpPr txBox="1"/>
          <p:nvPr/>
        </p:nvSpPr>
        <p:spPr>
          <a:xfrm>
            <a:off x="623400" y="902850"/>
            <a:ext cx="49611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26" name="Google Shape;126;p22"/>
          <p:cNvSpPr txBox="1"/>
          <p:nvPr/>
        </p:nvSpPr>
        <p:spPr>
          <a:xfrm>
            <a:off x="547175" y="3538450"/>
            <a:ext cx="811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2"/>
                </a:solidFill>
                <a:latin typeface="Times New Roman"/>
                <a:ea typeface="Times New Roman"/>
                <a:cs typeface="Times New Roman"/>
                <a:sym typeface="Times New Roman"/>
              </a:rPr>
              <a:t>Dataset</a:t>
            </a:r>
            <a:endParaRPr b="1" sz="1500">
              <a:solidFill>
                <a:schemeClr val="dk2"/>
              </a:solidFill>
              <a:latin typeface="Times New Roman"/>
              <a:ea typeface="Times New Roman"/>
              <a:cs typeface="Times New Roman"/>
              <a:sym typeface="Times New Roman"/>
            </a:endParaRPr>
          </a:p>
        </p:txBody>
      </p:sp>
      <p:sp>
        <p:nvSpPr>
          <p:cNvPr id="127" name="Google Shape;127;p22"/>
          <p:cNvSpPr txBox="1"/>
          <p:nvPr/>
        </p:nvSpPr>
        <p:spPr>
          <a:xfrm>
            <a:off x="1422675" y="4067350"/>
            <a:ext cx="16869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Times New Roman"/>
                <a:ea typeface="Times New Roman"/>
                <a:cs typeface="Times New Roman"/>
                <a:sym typeface="Times New Roman"/>
              </a:rPr>
              <a:t>Data preprocessing</a:t>
            </a:r>
            <a:endParaRPr b="1">
              <a:solidFill>
                <a:schemeClr val="dk2"/>
              </a:solidFill>
              <a:latin typeface="Times New Roman"/>
              <a:ea typeface="Times New Roman"/>
              <a:cs typeface="Times New Roman"/>
              <a:sym typeface="Times New Roman"/>
            </a:endParaRPr>
          </a:p>
        </p:txBody>
      </p:sp>
      <p:sp>
        <p:nvSpPr>
          <p:cNvPr id="128" name="Google Shape;128;p22"/>
          <p:cNvSpPr txBox="1"/>
          <p:nvPr/>
        </p:nvSpPr>
        <p:spPr>
          <a:xfrm>
            <a:off x="3666100" y="4085625"/>
            <a:ext cx="15594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2"/>
                </a:solidFill>
                <a:latin typeface="Times New Roman"/>
                <a:ea typeface="Times New Roman"/>
                <a:cs typeface="Times New Roman"/>
                <a:sym typeface="Times New Roman"/>
              </a:rPr>
              <a:t>Initial layers</a:t>
            </a:r>
            <a:endParaRPr b="1" sz="15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66100" y="209750"/>
            <a:ext cx="8520600" cy="921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rgbClr val="000000"/>
              </a:buClr>
              <a:buSzPts val="275"/>
              <a:buFont typeface="Arial"/>
              <a:buNone/>
            </a:pPr>
            <a:r>
              <a:rPr lang="en-GB" sz="2800"/>
              <a:t>U-net Model Flow and Layer Details</a:t>
            </a:r>
            <a:endParaRPr sz="2800"/>
          </a:p>
        </p:txBody>
      </p:sp>
      <p:sp>
        <p:nvSpPr>
          <p:cNvPr id="134" name="Google Shape;134;p23"/>
          <p:cNvSpPr txBox="1"/>
          <p:nvPr>
            <p:ph idx="1" type="body"/>
          </p:nvPr>
        </p:nvSpPr>
        <p:spPr>
          <a:xfrm>
            <a:off x="311700" y="1513875"/>
            <a:ext cx="8520600" cy="3055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i="1" lang="en-GB" sz="1500">
                <a:solidFill>
                  <a:srgbClr val="1C1917"/>
                </a:solidFill>
                <a:highlight>
                  <a:schemeClr val="lt1"/>
                </a:highlight>
                <a:latin typeface="Roboto"/>
                <a:ea typeface="Roboto"/>
                <a:cs typeface="Roboto"/>
                <a:sym typeface="Roboto"/>
              </a:rPr>
              <a:t>Layer Details</a:t>
            </a:r>
            <a:endParaRPr b="1" i="1" sz="1500">
              <a:solidFill>
                <a:srgbClr val="1C1917"/>
              </a:solidFill>
              <a:highlight>
                <a:schemeClr val="lt1"/>
              </a:highlight>
              <a:latin typeface="Roboto"/>
              <a:ea typeface="Roboto"/>
              <a:cs typeface="Roboto"/>
              <a:sym typeface="Roboto"/>
            </a:endParaRPr>
          </a:p>
          <a:p>
            <a:pPr indent="-323850" lvl="0" marL="457200" rtl="0" algn="l">
              <a:spcBef>
                <a:spcPts val="1500"/>
              </a:spcBef>
              <a:spcAft>
                <a:spcPts val="0"/>
              </a:spcAft>
              <a:buClr>
                <a:srgbClr val="1C1917"/>
              </a:buClr>
              <a:buSzPts val="1500"/>
              <a:buFont typeface="Roboto"/>
              <a:buChar char="●"/>
            </a:pPr>
            <a:r>
              <a:rPr b="1" lang="en-GB" sz="1500">
                <a:solidFill>
                  <a:srgbClr val="1C1917"/>
                </a:solidFill>
                <a:highlight>
                  <a:schemeClr val="lt1"/>
                </a:highlight>
                <a:latin typeface="Roboto"/>
                <a:ea typeface="Roboto"/>
                <a:cs typeface="Roboto"/>
                <a:sym typeface="Roboto"/>
              </a:rPr>
              <a:t>U-Net Adaptation</a:t>
            </a:r>
            <a:r>
              <a:rPr lang="en-GB" sz="1500">
                <a:solidFill>
                  <a:srgbClr val="1C1917"/>
                </a:solidFill>
                <a:highlight>
                  <a:schemeClr val="lt1"/>
                </a:highlight>
                <a:latin typeface="Roboto"/>
                <a:ea typeface="Roboto"/>
                <a:cs typeface="Roboto"/>
                <a:sym typeface="Roboto"/>
              </a:rPr>
              <a:t>: We adapted the U-Net, originally for segmentation, to classify kidney problems.</a:t>
            </a:r>
            <a:endParaRPr sz="1500">
              <a:solidFill>
                <a:srgbClr val="1C1917"/>
              </a:solidFill>
              <a:highlight>
                <a:schemeClr val="lt1"/>
              </a:highlight>
              <a:latin typeface="Roboto"/>
              <a:ea typeface="Roboto"/>
              <a:cs typeface="Roboto"/>
              <a:sym typeface="Roboto"/>
            </a:endParaRPr>
          </a:p>
          <a:p>
            <a:pPr indent="-323850" lvl="0" marL="457200" rtl="0" algn="l">
              <a:spcBef>
                <a:spcPts val="0"/>
              </a:spcBef>
              <a:spcAft>
                <a:spcPts val="0"/>
              </a:spcAft>
              <a:buClr>
                <a:srgbClr val="1C1917"/>
              </a:buClr>
              <a:buSzPts val="1500"/>
              <a:buFont typeface="Roboto"/>
              <a:buChar char="●"/>
            </a:pPr>
            <a:r>
              <a:rPr b="1" lang="en-GB" sz="1500">
                <a:solidFill>
                  <a:srgbClr val="1C1917"/>
                </a:solidFill>
                <a:highlight>
                  <a:schemeClr val="lt1"/>
                </a:highlight>
                <a:latin typeface="Roboto"/>
                <a:ea typeface="Roboto"/>
                <a:cs typeface="Roboto"/>
                <a:sym typeface="Roboto"/>
              </a:rPr>
              <a:t>Encoder Blocks:</a:t>
            </a:r>
            <a:r>
              <a:rPr lang="en-GB" sz="1500">
                <a:solidFill>
                  <a:srgbClr val="1C1917"/>
                </a:solidFill>
                <a:highlight>
                  <a:schemeClr val="lt1"/>
                </a:highlight>
                <a:latin typeface="Roboto"/>
                <a:ea typeface="Roboto"/>
                <a:cs typeface="Roboto"/>
                <a:sym typeface="Roboto"/>
              </a:rPr>
              <a:t> These initial layers capture essential features from CT images.</a:t>
            </a:r>
            <a:endParaRPr sz="1500">
              <a:solidFill>
                <a:srgbClr val="1C1917"/>
              </a:solidFill>
              <a:highlight>
                <a:schemeClr val="lt1"/>
              </a:highlight>
              <a:latin typeface="Roboto"/>
              <a:ea typeface="Roboto"/>
              <a:cs typeface="Roboto"/>
              <a:sym typeface="Roboto"/>
            </a:endParaRPr>
          </a:p>
          <a:p>
            <a:pPr indent="-323850" lvl="0" marL="457200" rtl="0" algn="l">
              <a:spcBef>
                <a:spcPts val="0"/>
              </a:spcBef>
              <a:spcAft>
                <a:spcPts val="0"/>
              </a:spcAft>
              <a:buClr>
                <a:srgbClr val="1C1917"/>
              </a:buClr>
              <a:buSzPts val="1500"/>
              <a:buFont typeface="Roboto"/>
              <a:buChar char="●"/>
            </a:pPr>
            <a:r>
              <a:rPr b="1" lang="en-GB" sz="1500">
                <a:solidFill>
                  <a:srgbClr val="1C1917"/>
                </a:solidFill>
                <a:highlight>
                  <a:schemeClr val="lt1"/>
                </a:highlight>
                <a:latin typeface="Roboto"/>
                <a:ea typeface="Roboto"/>
                <a:cs typeface="Roboto"/>
                <a:sym typeface="Roboto"/>
              </a:rPr>
              <a:t>Decoder Blocks:</a:t>
            </a:r>
            <a:r>
              <a:rPr lang="en-GB" sz="1500">
                <a:solidFill>
                  <a:srgbClr val="1C1917"/>
                </a:solidFill>
                <a:highlight>
                  <a:schemeClr val="lt1"/>
                </a:highlight>
                <a:latin typeface="Roboto"/>
                <a:ea typeface="Roboto"/>
                <a:cs typeface="Roboto"/>
                <a:sym typeface="Roboto"/>
              </a:rPr>
              <a:t> Following layers help interpret features and make predictions.</a:t>
            </a:r>
            <a:endParaRPr sz="1500">
              <a:solidFill>
                <a:srgbClr val="1C1917"/>
              </a:solidFill>
              <a:highlight>
                <a:schemeClr val="lt1"/>
              </a:highlight>
              <a:latin typeface="Roboto"/>
              <a:ea typeface="Roboto"/>
              <a:cs typeface="Roboto"/>
              <a:sym typeface="Roboto"/>
            </a:endParaRPr>
          </a:p>
          <a:p>
            <a:pPr indent="-323850" lvl="0" marL="457200" rtl="0" algn="l">
              <a:spcBef>
                <a:spcPts val="0"/>
              </a:spcBef>
              <a:spcAft>
                <a:spcPts val="0"/>
              </a:spcAft>
              <a:buClr>
                <a:srgbClr val="1C1917"/>
              </a:buClr>
              <a:buSzPts val="1500"/>
              <a:buFont typeface="Roboto"/>
              <a:buChar char="●"/>
            </a:pPr>
            <a:r>
              <a:rPr b="1" lang="en-GB" sz="1500">
                <a:solidFill>
                  <a:srgbClr val="1C1917"/>
                </a:solidFill>
                <a:highlight>
                  <a:schemeClr val="lt1"/>
                </a:highlight>
                <a:latin typeface="Roboto"/>
                <a:ea typeface="Roboto"/>
                <a:cs typeface="Roboto"/>
                <a:sym typeface="Roboto"/>
              </a:rPr>
              <a:t>Skip Connections</a:t>
            </a:r>
            <a:r>
              <a:rPr lang="en-GB" sz="1500">
                <a:solidFill>
                  <a:srgbClr val="1C1917"/>
                </a:solidFill>
                <a:highlight>
                  <a:schemeClr val="lt1"/>
                </a:highlight>
                <a:latin typeface="Roboto"/>
                <a:ea typeface="Roboto"/>
                <a:cs typeface="Roboto"/>
                <a:sym typeface="Roboto"/>
              </a:rPr>
              <a:t>: Intermediate links preserve vital details for better accuracy.</a:t>
            </a:r>
            <a:endParaRPr sz="1500">
              <a:solidFill>
                <a:srgbClr val="1C1917"/>
              </a:solidFill>
              <a:highlight>
                <a:schemeClr val="lt1"/>
              </a:highlight>
              <a:latin typeface="Roboto"/>
              <a:ea typeface="Roboto"/>
              <a:cs typeface="Roboto"/>
              <a:sym typeface="Roboto"/>
            </a:endParaRPr>
          </a:p>
          <a:p>
            <a:pPr indent="-323850" lvl="0" marL="457200" rtl="0" algn="l">
              <a:spcBef>
                <a:spcPts val="0"/>
              </a:spcBef>
              <a:spcAft>
                <a:spcPts val="0"/>
              </a:spcAft>
              <a:buClr>
                <a:srgbClr val="1C1917"/>
              </a:buClr>
              <a:buSzPts val="1500"/>
              <a:buFont typeface="Roboto"/>
              <a:buChar char="●"/>
            </a:pPr>
            <a:r>
              <a:rPr b="1" lang="en-GB" sz="1500">
                <a:solidFill>
                  <a:srgbClr val="1C1917"/>
                </a:solidFill>
                <a:highlight>
                  <a:schemeClr val="lt1"/>
                </a:highlight>
                <a:latin typeface="Roboto"/>
                <a:ea typeface="Roboto"/>
                <a:cs typeface="Roboto"/>
                <a:sym typeface="Roboto"/>
              </a:rPr>
              <a:t>Output Layer:</a:t>
            </a:r>
            <a:r>
              <a:rPr lang="en-GB" sz="1500">
                <a:solidFill>
                  <a:srgbClr val="1C1917"/>
                </a:solidFill>
                <a:highlight>
                  <a:schemeClr val="lt1"/>
                </a:highlight>
                <a:latin typeface="Roboto"/>
                <a:ea typeface="Roboto"/>
                <a:cs typeface="Roboto"/>
                <a:sym typeface="Roboto"/>
              </a:rPr>
              <a:t> Final predictions categorize kidney issues based on learned features</a:t>
            </a:r>
            <a:endParaRPr sz="1500">
              <a:solidFill>
                <a:srgbClr val="1C1917"/>
              </a:solidFill>
              <a:highlight>
                <a:schemeClr val="lt1"/>
              </a:highlight>
              <a:latin typeface="Roboto"/>
              <a:ea typeface="Roboto"/>
              <a:cs typeface="Roboto"/>
              <a:sym typeface="Roboto"/>
            </a:endParaRPr>
          </a:p>
          <a:p>
            <a:pPr indent="0" lvl="0" marL="0" rtl="0" algn="l">
              <a:lnSpc>
                <a:spcPct val="95000"/>
              </a:lnSpc>
              <a:spcBef>
                <a:spcPts val="1500"/>
              </a:spcBef>
              <a:spcAft>
                <a:spcPts val="1200"/>
              </a:spcAft>
              <a:buSzPts val="275"/>
              <a:buNone/>
            </a:pPr>
            <a:r>
              <a:t/>
            </a:r>
            <a:endParaRPr b="1" sz="1500">
              <a:solidFill>
                <a:srgbClr val="1C1917"/>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3000">
                <a:highlight>
                  <a:schemeClr val="lt1"/>
                </a:highlight>
              </a:rPr>
              <a:t>Training Process</a:t>
            </a:r>
            <a:endParaRPr sz="3000">
              <a:highlight>
                <a:schemeClr val="lt1"/>
              </a:highlight>
            </a:endParaRPr>
          </a:p>
        </p:txBody>
      </p:sp>
      <p:sp>
        <p:nvSpPr>
          <p:cNvPr id="140" name="Google Shape;140;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1C1917"/>
                </a:solidFill>
                <a:highlight>
                  <a:srgbClr val="FFFFFF"/>
                </a:highlight>
                <a:latin typeface="Roboto"/>
                <a:ea typeface="Roboto"/>
                <a:cs typeface="Roboto"/>
                <a:sym typeface="Roboto"/>
              </a:rPr>
              <a:t>Training Step</a:t>
            </a:r>
            <a:endParaRPr sz="1600">
              <a:solidFill>
                <a:srgbClr val="1C1917"/>
              </a:solidFill>
              <a:highlight>
                <a:srgbClr val="FFFFFF"/>
              </a:highlight>
              <a:latin typeface="Roboto"/>
              <a:ea typeface="Roboto"/>
              <a:cs typeface="Roboto"/>
              <a:sym typeface="Roboto"/>
            </a:endParaRPr>
          </a:p>
          <a:p>
            <a:pPr indent="-330200" lvl="0" marL="457200" rtl="0" algn="l">
              <a:spcBef>
                <a:spcPts val="0"/>
              </a:spcBef>
              <a:spcAft>
                <a:spcPts val="0"/>
              </a:spcAft>
              <a:buClr>
                <a:srgbClr val="1C1917"/>
              </a:buClr>
              <a:buSzPts val="1600"/>
              <a:buFont typeface="Roboto"/>
              <a:buChar char="●"/>
            </a:pPr>
            <a:r>
              <a:rPr lang="en-GB" sz="1600">
                <a:solidFill>
                  <a:srgbClr val="1C1917"/>
                </a:solidFill>
                <a:highlight>
                  <a:srgbClr val="FFFFFF"/>
                </a:highlight>
                <a:latin typeface="Roboto"/>
                <a:ea typeface="Roboto"/>
                <a:cs typeface="Roboto"/>
                <a:sym typeface="Roboto"/>
              </a:rPr>
              <a:t>Macbook M1 and Google Colab’s free GPUs accelerated deep model optimization.</a:t>
            </a:r>
            <a:endParaRPr sz="1600">
              <a:solidFill>
                <a:srgbClr val="1C1917"/>
              </a:solidFill>
              <a:highlight>
                <a:srgbClr val="FFFFFF"/>
              </a:highlight>
              <a:latin typeface="Roboto"/>
              <a:ea typeface="Roboto"/>
              <a:cs typeface="Roboto"/>
              <a:sym typeface="Roboto"/>
            </a:endParaRPr>
          </a:p>
          <a:p>
            <a:pPr indent="-330200" lvl="0" marL="457200" rtl="0" algn="l">
              <a:spcBef>
                <a:spcPts val="0"/>
              </a:spcBef>
              <a:spcAft>
                <a:spcPts val="0"/>
              </a:spcAft>
              <a:buClr>
                <a:srgbClr val="1C1917"/>
              </a:buClr>
              <a:buSzPts val="1600"/>
              <a:buFont typeface="Roboto"/>
              <a:buChar char="●"/>
            </a:pPr>
            <a:r>
              <a:rPr lang="en-GB" sz="1600">
                <a:solidFill>
                  <a:srgbClr val="1C1917"/>
                </a:solidFill>
                <a:highlight>
                  <a:srgbClr val="FFFFFF"/>
                </a:highlight>
                <a:latin typeface="Roboto"/>
                <a:ea typeface="Roboto"/>
                <a:cs typeface="Roboto"/>
                <a:sym typeface="Roboto"/>
              </a:rPr>
              <a:t>Tuned models up to 50 epochs with 16 CT scan batch size.</a:t>
            </a:r>
            <a:endParaRPr sz="16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2800"/>
          </a:p>
        </p:txBody>
      </p:sp>
      <p:pic>
        <p:nvPicPr>
          <p:cNvPr id="141" name="Google Shape;141;p24"/>
          <p:cNvPicPr preferRelativeResize="0"/>
          <p:nvPr/>
        </p:nvPicPr>
        <p:blipFill>
          <a:blip r:embed="rId3">
            <a:alphaModFix/>
          </a:blip>
          <a:stretch>
            <a:fillRect/>
          </a:stretch>
        </p:blipFill>
        <p:spPr>
          <a:xfrm>
            <a:off x="574525" y="2444450"/>
            <a:ext cx="3479712" cy="2197474"/>
          </a:xfrm>
          <a:prstGeom prst="rect">
            <a:avLst/>
          </a:prstGeom>
          <a:noFill/>
          <a:ln>
            <a:noFill/>
          </a:ln>
        </p:spPr>
      </p:pic>
      <p:pic>
        <p:nvPicPr>
          <p:cNvPr id="142" name="Google Shape;142;p24"/>
          <p:cNvPicPr preferRelativeResize="0"/>
          <p:nvPr/>
        </p:nvPicPr>
        <p:blipFill>
          <a:blip r:embed="rId4">
            <a:alphaModFix/>
          </a:blip>
          <a:stretch>
            <a:fillRect/>
          </a:stretch>
        </p:blipFill>
        <p:spPr>
          <a:xfrm>
            <a:off x="4331875" y="2428500"/>
            <a:ext cx="4131202" cy="2229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97850" y="134950"/>
            <a:ext cx="8148300" cy="47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highlight>
                  <a:srgbClr val="FFFFFF"/>
                </a:highlight>
                <a:latin typeface="Roboto"/>
                <a:ea typeface="Roboto"/>
                <a:cs typeface="Roboto"/>
                <a:sym typeface="Roboto"/>
              </a:rPr>
              <a:t>Evaluation Metrics</a:t>
            </a:r>
            <a:endParaRPr sz="3000"/>
          </a:p>
        </p:txBody>
      </p:sp>
      <p:pic>
        <p:nvPicPr>
          <p:cNvPr id="148" name="Google Shape;148;p25"/>
          <p:cNvPicPr preferRelativeResize="0"/>
          <p:nvPr/>
        </p:nvPicPr>
        <p:blipFill>
          <a:blip r:embed="rId3">
            <a:alphaModFix/>
          </a:blip>
          <a:stretch>
            <a:fillRect/>
          </a:stretch>
        </p:blipFill>
        <p:spPr>
          <a:xfrm>
            <a:off x="4214900" y="805863"/>
            <a:ext cx="4742249" cy="1530625"/>
          </a:xfrm>
          <a:prstGeom prst="rect">
            <a:avLst/>
          </a:prstGeom>
          <a:noFill/>
          <a:ln>
            <a:noFill/>
          </a:ln>
        </p:spPr>
      </p:pic>
      <p:pic>
        <p:nvPicPr>
          <p:cNvPr id="149" name="Google Shape;149;p25"/>
          <p:cNvPicPr preferRelativeResize="0"/>
          <p:nvPr/>
        </p:nvPicPr>
        <p:blipFill rotWithShape="1">
          <a:blip r:embed="rId4">
            <a:alphaModFix/>
          </a:blip>
          <a:srcRect b="-4000" l="0" r="0" t="4000"/>
          <a:stretch/>
        </p:blipFill>
        <p:spPr>
          <a:xfrm>
            <a:off x="-12" y="2531325"/>
            <a:ext cx="6433824" cy="2279325"/>
          </a:xfrm>
          <a:prstGeom prst="rect">
            <a:avLst/>
          </a:prstGeom>
          <a:noFill/>
          <a:ln>
            <a:noFill/>
          </a:ln>
        </p:spPr>
      </p:pic>
      <p:sp>
        <p:nvSpPr>
          <p:cNvPr id="150" name="Google Shape;150;p25"/>
          <p:cNvSpPr txBox="1"/>
          <p:nvPr/>
        </p:nvSpPr>
        <p:spPr>
          <a:xfrm>
            <a:off x="419500" y="848125"/>
            <a:ext cx="36387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900">
                <a:solidFill>
                  <a:srgbClr val="1C1917"/>
                </a:solidFill>
                <a:latin typeface="Times New Roman"/>
                <a:ea typeface="Times New Roman"/>
                <a:cs typeface="Times New Roman"/>
                <a:sym typeface="Times New Roman"/>
              </a:rPr>
              <a:t>U-Net attained the best accuracy at 99.5%, significantly higher than the other CNN models. </a:t>
            </a:r>
            <a:endParaRPr i="1" sz="1900">
              <a:solidFill>
                <a:srgbClr val="1C1917"/>
              </a:solidFill>
              <a:latin typeface="Times New Roman"/>
              <a:ea typeface="Times New Roman"/>
              <a:cs typeface="Times New Roman"/>
              <a:sym typeface="Times New Roman"/>
            </a:endParaRPr>
          </a:p>
        </p:txBody>
      </p:sp>
      <p:pic>
        <p:nvPicPr>
          <p:cNvPr id="151" name="Google Shape;151;p25"/>
          <p:cNvPicPr preferRelativeResize="0"/>
          <p:nvPr/>
        </p:nvPicPr>
        <p:blipFill>
          <a:blip r:embed="rId5">
            <a:alphaModFix/>
          </a:blip>
          <a:stretch>
            <a:fillRect/>
          </a:stretch>
        </p:blipFill>
        <p:spPr>
          <a:xfrm>
            <a:off x="6433799" y="2336488"/>
            <a:ext cx="2659426" cy="242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21125" y="107625"/>
            <a:ext cx="67743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latin typeface="Times New Roman"/>
                <a:ea typeface="Times New Roman"/>
                <a:cs typeface="Times New Roman"/>
                <a:sym typeface="Times New Roman"/>
              </a:rPr>
              <a:t>Testing with Individual Images</a:t>
            </a:r>
            <a:endParaRPr sz="2240">
              <a:latin typeface="Times New Roman"/>
              <a:ea typeface="Times New Roman"/>
              <a:cs typeface="Times New Roman"/>
              <a:sym typeface="Times New Roman"/>
            </a:endParaRPr>
          </a:p>
        </p:txBody>
      </p:sp>
      <p:pic>
        <p:nvPicPr>
          <p:cNvPr id="157" name="Google Shape;157;p26"/>
          <p:cNvPicPr preferRelativeResize="0"/>
          <p:nvPr/>
        </p:nvPicPr>
        <p:blipFill>
          <a:blip r:embed="rId3">
            <a:alphaModFix/>
          </a:blip>
          <a:stretch>
            <a:fillRect/>
          </a:stretch>
        </p:blipFill>
        <p:spPr>
          <a:xfrm>
            <a:off x="4768175" y="1121725"/>
            <a:ext cx="3354424" cy="3652899"/>
          </a:xfrm>
          <a:prstGeom prst="rect">
            <a:avLst/>
          </a:prstGeom>
          <a:noFill/>
          <a:ln>
            <a:noFill/>
          </a:ln>
        </p:spPr>
      </p:pic>
      <p:pic>
        <p:nvPicPr>
          <p:cNvPr id="158" name="Google Shape;158;p26"/>
          <p:cNvPicPr preferRelativeResize="0"/>
          <p:nvPr/>
        </p:nvPicPr>
        <p:blipFill>
          <a:blip r:embed="rId4">
            <a:alphaModFix/>
          </a:blip>
          <a:stretch>
            <a:fillRect/>
          </a:stretch>
        </p:blipFill>
        <p:spPr>
          <a:xfrm>
            <a:off x="489825" y="1121725"/>
            <a:ext cx="3843625" cy="359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Contributions</a:t>
            </a:r>
            <a:endParaRPr/>
          </a:p>
        </p:txBody>
      </p:sp>
      <p:sp>
        <p:nvSpPr>
          <p:cNvPr id="164" name="Google Shape;164;p27"/>
          <p:cNvSpPr txBox="1"/>
          <p:nvPr>
            <p:ph idx="1" type="body"/>
          </p:nvPr>
        </p:nvSpPr>
        <p:spPr>
          <a:xfrm>
            <a:off x="311700" y="1531150"/>
            <a:ext cx="8520600" cy="30378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Advanced Diagnostic Precision</a:t>
            </a:r>
            <a:r>
              <a:rPr lang="en-GB" sz="1600">
                <a:solidFill>
                  <a:srgbClr val="000000"/>
                </a:solidFill>
                <a:latin typeface="Roboto"/>
                <a:ea typeface="Roboto"/>
                <a:cs typeface="Roboto"/>
                <a:sym typeface="Roboto"/>
              </a:rPr>
              <a:t>: Leveraging deep learning for accurate detection of kidney cysts, stones, and tumors in CT-Radiography.</a:t>
            </a:r>
            <a:endParaRPr sz="1600">
              <a:solidFill>
                <a:srgbClr val="000000"/>
              </a:solidFill>
              <a:latin typeface="Roboto"/>
              <a:ea typeface="Roboto"/>
              <a:cs typeface="Roboto"/>
              <a:sym typeface="Roboto"/>
            </a:endParaRPr>
          </a:p>
          <a:p>
            <a:pPr indent="0" lvl="0" marL="457200" rtl="0" algn="l">
              <a:lnSpc>
                <a:spcPct val="95000"/>
              </a:lnSpc>
              <a:spcBef>
                <a:spcPts val="1200"/>
              </a:spcBef>
              <a:spcAft>
                <a:spcPts val="0"/>
              </a:spcAft>
              <a:buNone/>
            </a:pPr>
            <a:r>
              <a:t/>
            </a:r>
            <a:endParaRPr sz="1600">
              <a:solidFill>
                <a:srgbClr val="000000"/>
              </a:solidFill>
              <a:latin typeface="Roboto"/>
              <a:ea typeface="Roboto"/>
              <a:cs typeface="Roboto"/>
              <a:sym typeface="Roboto"/>
            </a:endParaRPr>
          </a:p>
          <a:p>
            <a:pPr indent="-330200" lvl="0" marL="457200" rtl="0" algn="l">
              <a:lnSpc>
                <a:spcPct val="95000"/>
              </a:lnSpc>
              <a:spcBef>
                <a:spcPts val="120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Efficiency in Diagnosis</a:t>
            </a:r>
            <a:r>
              <a:rPr lang="en-GB" sz="1600">
                <a:solidFill>
                  <a:srgbClr val="000000"/>
                </a:solidFill>
                <a:latin typeface="Roboto"/>
                <a:ea typeface="Roboto"/>
                <a:cs typeface="Roboto"/>
                <a:sym typeface="Roboto"/>
              </a:rPr>
              <a:t>: Streamlining the process by incorporating efficient deep </a:t>
            </a:r>
            <a:r>
              <a:rPr lang="en-GB" sz="1600">
                <a:solidFill>
                  <a:srgbClr val="000000"/>
                </a:solidFill>
                <a:latin typeface="Roboto"/>
                <a:ea typeface="Roboto"/>
                <a:cs typeface="Roboto"/>
                <a:sym typeface="Roboto"/>
              </a:rPr>
              <a:t>learning</a:t>
            </a:r>
            <a:r>
              <a:rPr lang="en-GB" sz="1600">
                <a:solidFill>
                  <a:srgbClr val="000000"/>
                </a:solidFill>
                <a:latin typeface="Roboto"/>
                <a:ea typeface="Roboto"/>
                <a:cs typeface="Roboto"/>
                <a:sym typeface="Roboto"/>
              </a:rPr>
              <a:t> techniques, aiding faster identification of critical renal conditions.</a:t>
            </a:r>
            <a:endParaRPr sz="1600">
              <a:solidFill>
                <a:srgbClr val="000000"/>
              </a:solidFill>
              <a:latin typeface="Roboto"/>
              <a:ea typeface="Roboto"/>
              <a:cs typeface="Roboto"/>
              <a:sym typeface="Roboto"/>
            </a:endParaRPr>
          </a:p>
          <a:p>
            <a:pPr indent="0" lvl="0" marL="457200" rtl="0" algn="l">
              <a:lnSpc>
                <a:spcPct val="95000"/>
              </a:lnSpc>
              <a:spcBef>
                <a:spcPts val="1200"/>
              </a:spcBef>
              <a:spcAft>
                <a:spcPts val="0"/>
              </a:spcAft>
              <a:buNone/>
            </a:pPr>
            <a:r>
              <a:t/>
            </a:r>
            <a:endParaRPr sz="1600">
              <a:solidFill>
                <a:srgbClr val="000000"/>
              </a:solidFill>
              <a:latin typeface="Roboto"/>
              <a:ea typeface="Roboto"/>
              <a:cs typeface="Roboto"/>
              <a:sym typeface="Roboto"/>
            </a:endParaRPr>
          </a:p>
          <a:p>
            <a:pPr indent="-330200" lvl="0" marL="457200" rtl="0" algn="l">
              <a:lnSpc>
                <a:spcPct val="95000"/>
              </a:lnSpc>
              <a:spcBef>
                <a:spcPts val="1200"/>
              </a:spcBef>
              <a:spcAft>
                <a:spcPts val="0"/>
              </a:spcAft>
              <a:buClr>
                <a:srgbClr val="000000"/>
              </a:buClr>
              <a:buSzPts val="1600"/>
              <a:buFont typeface="Roboto"/>
              <a:buChar char="➔"/>
            </a:pPr>
            <a:r>
              <a:rPr b="1" lang="en-GB" sz="1600">
                <a:solidFill>
                  <a:srgbClr val="000000"/>
                </a:solidFill>
                <a:latin typeface="Roboto"/>
                <a:ea typeface="Roboto"/>
                <a:cs typeface="Roboto"/>
                <a:sym typeface="Roboto"/>
              </a:rPr>
              <a:t>Clinical Impact</a:t>
            </a:r>
            <a:r>
              <a:rPr lang="en-GB" sz="1600">
                <a:solidFill>
                  <a:srgbClr val="000000"/>
                </a:solidFill>
                <a:latin typeface="Roboto"/>
                <a:ea typeface="Roboto"/>
                <a:cs typeface="Roboto"/>
                <a:sym typeface="Roboto"/>
              </a:rPr>
              <a:t>: Potential for timely intervention, improved patient outcomes, and future advancements in AI-driven healthcare solutions.</a:t>
            </a:r>
            <a:endParaRPr sz="1600">
              <a:solidFill>
                <a:srgbClr val="000000"/>
              </a:solidFill>
              <a:latin typeface="Roboto"/>
              <a:ea typeface="Roboto"/>
              <a:cs typeface="Roboto"/>
              <a:sym typeface="Roboto"/>
            </a:endParaRPr>
          </a:p>
          <a:p>
            <a:pPr indent="0" lvl="0" marL="457200" rtl="0" algn="l">
              <a:lnSpc>
                <a:spcPct val="95000"/>
              </a:lnSpc>
              <a:spcBef>
                <a:spcPts val="1200"/>
              </a:spcBef>
              <a:spcAft>
                <a:spcPts val="1200"/>
              </a:spcAft>
              <a:buNone/>
            </a:pPr>
            <a:r>
              <a:t/>
            </a:r>
            <a:endParaRPr sz="1600">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8"/>
          <p:cNvPicPr preferRelativeResize="0"/>
          <p:nvPr/>
        </p:nvPicPr>
        <p:blipFill rotWithShape="1">
          <a:blip r:embed="rId3">
            <a:alphaModFix/>
          </a:blip>
          <a:srcRect b="0" l="0" r="0" t="0"/>
          <a:stretch/>
        </p:blipFill>
        <p:spPr>
          <a:xfrm>
            <a:off x="279663" y="151563"/>
            <a:ext cx="8584675" cy="484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177" name="Google Shape;177;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 Sanmarchi, F., Fanconi, C., Golinelli, D., Gori, D., Hernandez-Boussard, T., &amp; Capodici, A. (2023). Predict, diagnose, and treat chronic kidney disease with machine learning: a systematic literature review. Journal of Nephrology, 36(1), 1101-11171.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95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700">
                <a:highlight>
                  <a:srgbClr val="FFFFFF"/>
                </a:highlight>
                <a:latin typeface="Times New Roman"/>
                <a:ea typeface="Times New Roman"/>
                <a:cs typeface="Times New Roman"/>
                <a:sym typeface="Times New Roman"/>
              </a:rPr>
              <a:t>Background </a:t>
            </a:r>
            <a:endParaRPr sz="5950">
              <a:latin typeface="Times New Roman"/>
              <a:ea typeface="Times New Roman"/>
              <a:cs typeface="Times New Roman"/>
              <a:sym typeface="Times New Roman"/>
            </a:endParaRPr>
          </a:p>
        </p:txBody>
      </p:sp>
      <p:sp>
        <p:nvSpPr>
          <p:cNvPr id="73" name="Google Shape;73;p14"/>
          <p:cNvSpPr txBox="1"/>
          <p:nvPr>
            <p:ph idx="1" type="body"/>
          </p:nvPr>
        </p:nvSpPr>
        <p:spPr>
          <a:xfrm>
            <a:off x="214150" y="975800"/>
            <a:ext cx="5053800" cy="3389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349250" lvl="0" marL="457200" rtl="0" algn="l">
              <a:lnSpc>
                <a:spcPct val="105000"/>
              </a:lnSpc>
              <a:spcBef>
                <a:spcPts val="0"/>
              </a:spcBef>
              <a:spcAft>
                <a:spcPts val="0"/>
              </a:spcAft>
              <a:buClr>
                <a:srgbClr val="1C1917"/>
              </a:buClr>
              <a:buSzPts val="1900"/>
              <a:buFont typeface="Roboto"/>
              <a:buChar char="●"/>
            </a:pPr>
            <a:r>
              <a:rPr lang="en-GB" sz="1900">
                <a:solidFill>
                  <a:srgbClr val="1C1917"/>
                </a:solidFill>
                <a:highlight>
                  <a:srgbClr val="FFFFFF"/>
                </a:highlight>
                <a:latin typeface="Roboto"/>
                <a:ea typeface="Roboto"/>
                <a:cs typeface="Roboto"/>
                <a:sym typeface="Roboto"/>
              </a:rPr>
              <a:t>Kidney Disease Burden: </a:t>
            </a:r>
            <a:r>
              <a:rPr lang="en-GB">
                <a:solidFill>
                  <a:srgbClr val="1C1917"/>
                </a:solidFill>
                <a:highlight>
                  <a:srgbClr val="FFFFFF"/>
                </a:highlight>
                <a:latin typeface="Roboto"/>
                <a:ea typeface="Roboto"/>
                <a:cs typeface="Roboto"/>
                <a:sym typeface="Roboto"/>
              </a:rPr>
              <a:t>According to the National Kidney Foundation, approximately 10% of the global population is affected by chronic kidney disease (CKD) due to lifestyle disorders [1].</a:t>
            </a:r>
            <a:endParaRPr>
              <a:solidFill>
                <a:srgbClr val="1C1917"/>
              </a:solidFill>
              <a:highlight>
                <a:srgbClr val="FFFFFF"/>
              </a:highlight>
              <a:latin typeface="Roboto"/>
              <a:ea typeface="Roboto"/>
              <a:cs typeface="Roboto"/>
              <a:sym typeface="Roboto"/>
            </a:endParaRPr>
          </a:p>
          <a:p>
            <a:pPr indent="0" lvl="0" marL="457200" rtl="0" algn="l">
              <a:lnSpc>
                <a:spcPct val="105000"/>
              </a:lnSpc>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349250" lvl="0" marL="457200" rtl="0" algn="l">
              <a:lnSpc>
                <a:spcPct val="105000"/>
              </a:lnSpc>
              <a:spcBef>
                <a:spcPts val="0"/>
              </a:spcBef>
              <a:spcAft>
                <a:spcPts val="0"/>
              </a:spcAft>
              <a:buClr>
                <a:srgbClr val="1C1917"/>
              </a:buClr>
              <a:buSzPts val="1900"/>
              <a:buFont typeface="Roboto"/>
              <a:buChar char="●"/>
            </a:pPr>
            <a:r>
              <a:rPr lang="en-GB" sz="1900">
                <a:solidFill>
                  <a:srgbClr val="1C1917"/>
                </a:solidFill>
                <a:highlight>
                  <a:srgbClr val="FFFFFF"/>
                </a:highlight>
                <a:latin typeface="Roboto"/>
                <a:ea typeface="Roboto"/>
                <a:cs typeface="Roboto"/>
                <a:sym typeface="Roboto"/>
              </a:rPr>
              <a:t>Challenges: Late diagnosis due to expert scarcity.</a:t>
            </a:r>
            <a:endParaRPr sz="1900">
              <a:solidFill>
                <a:srgbClr val="1C1917"/>
              </a:solidFill>
              <a:highlight>
                <a:srgbClr val="FFFFFF"/>
              </a:highlight>
              <a:latin typeface="Roboto"/>
              <a:ea typeface="Roboto"/>
              <a:cs typeface="Roboto"/>
              <a:sym typeface="Roboto"/>
            </a:endParaRPr>
          </a:p>
          <a:p>
            <a:pPr indent="0" lvl="0" marL="457200" rtl="0" algn="l">
              <a:lnSpc>
                <a:spcPct val="105000"/>
              </a:lnSpc>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0" lvl="0" marL="0" rtl="0" algn="l">
              <a:lnSpc>
                <a:spcPct val="105000"/>
              </a:lnSpc>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0" lvl="0" marL="457200" rtl="0" algn="l">
              <a:lnSpc>
                <a:spcPct val="105000"/>
              </a:lnSpc>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0" lvl="0" marL="0" rtl="0" algn="l">
              <a:lnSpc>
                <a:spcPct val="105000"/>
              </a:lnSpc>
              <a:spcBef>
                <a:spcPts val="0"/>
              </a:spcBef>
              <a:spcAft>
                <a:spcPts val="1200"/>
              </a:spcAft>
              <a:buNone/>
            </a:pPr>
            <a:r>
              <a:t/>
            </a:r>
            <a:endParaRPr sz="1900"/>
          </a:p>
        </p:txBody>
      </p:sp>
      <p:pic>
        <p:nvPicPr>
          <p:cNvPr id="74" name="Google Shape;74;p14"/>
          <p:cNvPicPr preferRelativeResize="0"/>
          <p:nvPr/>
        </p:nvPicPr>
        <p:blipFill>
          <a:blip r:embed="rId3">
            <a:alphaModFix/>
          </a:blip>
          <a:stretch>
            <a:fillRect/>
          </a:stretch>
        </p:blipFill>
        <p:spPr>
          <a:xfrm>
            <a:off x="5364325" y="803125"/>
            <a:ext cx="3736827" cy="4034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3200">
                <a:highlight>
                  <a:srgbClr val="FFFFFF"/>
                </a:highlight>
                <a:latin typeface="Times New Roman"/>
                <a:ea typeface="Times New Roman"/>
                <a:cs typeface="Times New Roman"/>
                <a:sym typeface="Times New Roman"/>
              </a:rPr>
              <a:t>Early Screening</a:t>
            </a:r>
            <a:endParaRPr sz="3200">
              <a:latin typeface="Times New Roman"/>
              <a:ea typeface="Times New Roman"/>
              <a:cs typeface="Times New Roman"/>
              <a:sym typeface="Times New Roman"/>
            </a:endParaRPr>
          </a:p>
        </p:txBody>
      </p:sp>
      <p:sp>
        <p:nvSpPr>
          <p:cNvPr id="80" name="Google Shape;80;p15"/>
          <p:cNvSpPr txBox="1"/>
          <p:nvPr>
            <p:ph idx="4294967295" type="body"/>
          </p:nvPr>
        </p:nvSpPr>
        <p:spPr>
          <a:xfrm>
            <a:off x="373900" y="1595950"/>
            <a:ext cx="8036700" cy="2973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1C1917"/>
              </a:buClr>
              <a:buSzPts val="1900"/>
              <a:buFont typeface="Roboto"/>
              <a:buChar char="➔"/>
            </a:pPr>
            <a:r>
              <a:rPr lang="en-GB" sz="1900">
                <a:solidFill>
                  <a:srgbClr val="111111"/>
                </a:solidFill>
                <a:highlight>
                  <a:srgbClr val="F9F9F9"/>
                </a:highlight>
                <a:latin typeface="Roboto"/>
                <a:ea typeface="Roboto"/>
                <a:cs typeface="Roboto"/>
                <a:sym typeface="Roboto"/>
              </a:rPr>
              <a:t>Computed tomography (</a:t>
            </a:r>
            <a:r>
              <a:rPr lang="en-GB" sz="1900">
                <a:solidFill>
                  <a:srgbClr val="1C1917"/>
                </a:solidFill>
                <a:highlight>
                  <a:srgbClr val="FFFFFF"/>
                </a:highlight>
                <a:latin typeface="Roboto"/>
                <a:ea typeface="Roboto"/>
                <a:cs typeface="Roboto"/>
                <a:sym typeface="Roboto"/>
              </a:rPr>
              <a:t>CT) scans reliably reveal abnormalities but manual review processes are time-consuming and susceptible to interpretational errors</a:t>
            </a:r>
            <a:endParaRPr sz="1900">
              <a:solidFill>
                <a:srgbClr val="1C191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349250" lvl="0" marL="457200" rtl="0" algn="l">
              <a:spcBef>
                <a:spcPts val="0"/>
              </a:spcBef>
              <a:spcAft>
                <a:spcPts val="0"/>
              </a:spcAft>
              <a:buClr>
                <a:srgbClr val="1C1917"/>
              </a:buClr>
              <a:buSzPts val="1900"/>
              <a:buFont typeface="Roboto"/>
              <a:buChar char="➔"/>
            </a:pPr>
            <a:r>
              <a:rPr lang="en-GB" sz="1900">
                <a:solidFill>
                  <a:srgbClr val="1C1917"/>
                </a:solidFill>
                <a:highlight>
                  <a:srgbClr val="FFFFFF"/>
                </a:highlight>
                <a:latin typeface="Roboto"/>
                <a:ea typeface="Roboto"/>
                <a:cs typeface="Roboto"/>
                <a:sym typeface="Roboto"/>
              </a:rPr>
              <a:t>Opportunity for AI to widen access and more efficient analysis </a:t>
            </a:r>
            <a:endParaRPr sz="1900">
              <a:solidFill>
                <a:srgbClr val="1C191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solidFill>
                <a:srgbClr val="1C1917"/>
              </a:solidFill>
              <a:highlight>
                <a:schemeClr val="lt1"/>
              </a:highlight>
              <a:latin typeface="Roboto"/>
              <a:ea typeface="Roboto"/>
              <a:cs typeface="Roboto"/>
              <a:sym typeface="Roboto"/>
            </a:endParaRPr>
          </a:p>
          <a:p>
            <a:pPr indent="-349250" lvl="0" marL="457200" rtl="0" algn="l">
              <a:spcBef>
                <a:spcPts val="0"/>
              </a:spcBef>
              <a:spcAft>
                <a:spcPts val="0"/>
              </a:spcAft>
              <a:buClr>
                <a:srgbClr val="1C1917"/>
              </a:buClr>
              <a:buSzPts val="1900"/>
              <a:buFont typeface="Roboto"/>
              <a:buChar char="➔"/>
            </a:pPr>
            <a:r>
              <a:rPr lang="en-GB" sz="1900">
                <a:solidFill>
                  <a:srgbClr val="1C1917"/>
                </a:solidFill>
                <a:highlight>
                  <a:schemeClr val="lt1"/>
                </a:highlight>
                <a:latin typeface="Roboto"/>
                <a:ea typeface="Roboto"/>
                <a:cs typeface="Roboto"/>
                <a:sym typeface="Roboto"/>
              </a:rPr>
              <a:t>Promise of deep learning approaches </a:t>
            </a:r>
            <a:endParaRPr sz="1900">
              <a:solidFill>
                <a:srgbClr val="1C1917"/>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1C1917"/>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1C1917"/>
              </a:solidFill>
              <a:highlight>
                <a:srgbClr val="FFFFFF"/>
              </a:highlight>
              <a:latin typeface="Roboto"/>
              <a:ea typeface="Roboto"/>
              <a:cs typeface="Roboto"/>
              <a:sym typeface="Roboto"/>
            </a:endParaRPr>
          </a:p>
          <a:p>
            <a:pPr indent="0" lvl="0" marL="0" rtl="0" algn="l">
              <a:lnSpc>
                <a:spcPct val="105000"/>
              </a:lnSpc>
              <a:spcBef>
                <a:spcPts val="0"/>
              </a:spcBef>
              <a:spcAft>
                <a:spcPts val="1200"/>
              </a:spcAft>
              <a:buNone/>
            </a:pPr>
            <a:r>
              <a:t/>
            </a:r>
            <a:endParaRPr sz="1829">
              <a:solidFill>
                <a:srgbClr val="1C1917"/>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Goal</a:t>
            </a:r>
            <a:endParaRPr/>
          </a:p>
        </p:txBody>
      </p:sp>
      <p:sp>
        <p:nvSpPr>
          <p:cNvPr id="86" name="Google Shape;86;p16"/>
          <p:cNvSpPr txBox="1"/>
          <p:nvPr>
            <p:ph idx="1" type="body"/>
          </p:nvPr>
        </p:nvSpPr>
        <p:spPr>
          <a:xfrm>
            <a:off x="386650" y="1606075"/>
            <a:ext cx="8520600" cy="22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GB" sz="2200">
                <a:solidFill>
                  <a:srgbClr val="1C1917"/>
                </a:solidFill>
                <a:highlight>
                  <a:srgbClr val="FFFFFF"/>
                </a:highlight>
                <a:latin typeface="Roboto"/>
                <a:ea typeface="Roboto"/>
                <a:cs typeface="Roboto"/>
                <a:sym typeface="Roboto"/>
              </a:rPr>
              <a:t>Develop a precise model for detecting and categorizing kidney abnormalities into four distinct classes: Kidney Cysts, Stones, Tumors and Normal</a:t>
            </a:r>
            <a:endParaRPr sz="2200">
              <a:solidFill>
                <a:srgbClr val="1C1917"/>
              </a:solidFill>
              <a:highlight>
                <a:srgbClr val="FFFFFF"/>
              </a:highlight>
              <a:latin typeface="Roboto"/>
              <a:ea typeface="Roboto"/>
              <a:cs typeface="Roboto"/>
              <a:sym typeface="Roboto"/>
            </a:endParaRPr>
          </a:p>
          <a:p>
            <a:pPr indent="0" lvl="0" marL="1371600" rtl="0" algn="l">
              <a:spcBef>
                <a:spcPts val="0"/>
              </a:spcBef>
              <a:spcAft>
                <a:spcPts val="0"/>
              </a:spcAft>
              <a:buNone/>
            </a:pPr>
            <a:r>
              <a:t/>
            </a:r>
            <a:endParaRPr sz="22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solidFill>
                <a:srgbClr val="1C191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200">
              <a:solidFill>
                <a:srgbClr val="1C191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200">
              <a:solidFill>
                <a:srgbClr val="1C1917"/>
              </a:solidFill>
              <a:highlight>
                <a:srgbClr val="FFFFFF"/>
              </a:highlight>
              <a:latin typeface="Roboto"/>
              <a:ea typeface="Roboto"/>
              <a:cs typeface="Roboto"/>
              <a:sym typeface="Roboto"/>
            </a:endParaRPr>
          </a:p>
          <a:p>
            <a:pPr indent="0" lvl="0" marL="457200" rtl="0" algn="l">
              <a:spcBef>
                <a:spcPts val="0"/>
              </a:spcBef>
              <a:spcAft>
                <a:spcPts val="1200"/>
              </a:spcAft>
              <a:buNone/>
            </a:pPr>
            <a:r>
              <a:t/>
            </a:r>
            <a:endParaRPr sz="2200">
              <a:solidFill>
                <a:srgbClr val="1C1917"/>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3700">
                <a:highlight>
                  <a:schemeClr val="lt1"/>
                </a:highlight>
                <a:latin typeface="Roboto"/>
                <a:ea typeface="Roboto"/>
                <a:cs typeface="Roboto"/>
                <a:sym typeface="Roboto"/>
              </a:rPr>
              <a:t>L</a:t>
            </a:r>
            <a:r>
              <a:rPr b="0" lang="en-GB" sz="3700">
                <a:highlight>
                  <a:schemeClr val="lt1"/>
                </a:highlight>
                <a:latin typeface="Roboto"/>
                <a:ea typeface="Roboto"/>
                <a:cs typeface="Roboto"/>
                <a:sym typeface="Roboto"/>
              </a:rPr>
              <a:t>iterature</a:t>
            </a:r>
            <a:r>
              <a:rPr b="0" lang="en-GB" sz="3700">
                <a:highlight>
                  <a:schemeClr val="lt1"/>
                </a:highlight>
                <a:latin typeface="Roboto"/>
                <a:ea typeface="Roboto"/>
                <a:cs typeface="Roboto"/>
                <a:sym typeface="Roboto"/>
              </a:rPr>
              <a:t> Review</a:t>
            </a:r>
            <a:endParaRPr sz="3700">
              <a:highlight>
                <a:schemeClr val="lt1"/>
              </a:highlight>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1C1917"/>
              </a:buClr>
              <a:buSzPct val="100000"/>
              <a:buChar char="➔"/>
            </a:pPr>
            <a:r>
              <a:rPr b="1" lang="en-GB">
                <a:solidFill>
                  <a:srgbClr val="1C1917"/>
                </a:solidFill>
              </a:rPr>
              <a:t>Existing Studies</a:t>
            </a:r>
            <a:r>
              <a:rPr lang="en-GB">
                <a:solidFill>
                  <a:srgbClr val="1C1917"/>
                </a:solidFill>
              </a:rPr>
              <a:t>: Previous research efforts have employed deep learning techniques for the detection and classification of various renal pathologies from medical images.</a:t>
            </a:r>
            <a:endParaRPr>
              <a:solidFill>
                <a:srgbClr val="1C1917"/>
              </a:solidFill>
            </a:endParaRPr>
          </a:p>
          <a:p>
            <a:pPr indent="0" lvl="0" marL="457200" rtl="0" algn="l">
              <a:spcBef>
                <a:spcPts val="1200"/>
              </a:spcBef>
              <a:spcAft>
                <a:spcPts val="0"/>
              </a:spcAft>
              <a:buNone/>
            </a:pPr>
            <a:r>
              <a:t/>
            </a:r>
            <a:endParaRPr>
              <a:solidFill>
                <a:srgbClr val="1C1917"/>
              </a:solidFill>
            </a:endParaRPr>
          </a:p>
          <a:p>
            <a:pPr indent="-325755" lvl="0" marL="457200" rtl="0" algn="l">
              <a:spcBef>
                <a:spcPts val="1200"/>
              </a:spcBef>
              <a:spcAft>
                <a:spcPts val="0"/>
              </a:spcAft>
              <a:buClr>
                <a:srgbClr val="1C1917"/>
              </a:buClr>
              <a:buSzPct val="100000"/>
              <a:buChar char="➔"/>
            </a:pPr>
            <a:r>
              <a:rPr b="1" lang="en-GB">
                <a:solidFill>
                  <a:srgbClr val="1C1917"/>
                </a:solidFill>
              </a:rPr>
              <a:t>Outcomes from Studies</a:t>
            </a:r>
            <a:r>
              <a:rPr lang="en-GB">
                <a:solidFill>
                  <a:srgbClr val="1C1917"/>
                </a:solidFill>
              </a:rPr>
              <a:t>: Noteworthy outcomes include automated cyst and stone detection using different algorithms and models with varying accuracies.</a:t>
            </a:r>
            <a:endParaRPr>
              <a:solidFill>
                <a:srgbClr val="1C1917"/>
              </a:solidFill>
            </a:endParaRPr>
          </a:p>
          <a:p>
            <a:pPr indent="0" lvl="0" marL="0" rtl="0" algn="l">
              <a:spcBef>
                <a:spcPts val="1200"/>
              </a:spcBef>
              <a:spcAft>
                <a:spcPts val="0"/>
              </a:spcAft>
              <a:buNone/>
            </a:pPr>
            <a:r>
              <a:t/>
            </a:r>
            <a:endParaRPr>
              <a:solidFill>
                <a:srgbClr val="1C1917"/>
              </a:solidFill>
            </a:endParaRPr>
          </a:p>
          <a:p>
            <a:pPr indent="-325755" lvl="0" marL="457200" rtl="0" algn="l">
              <a:spcBef>
                <a:spcPts val="1200"/>
              </a:spcBef>
              <a:spcAft>
                <a:spcPts val="0"/>
              </a:spcAft>
              <a:buClr>
                <a:srgbClr val="1C1917"/>
              </a:buClr>
              <a:buSzPct val="100000"/>
              <a:buChar char="➔"/>
            </a:pPr>
            <a:r>
              <a:rPr b="1" lang="en-GB">
                <a:solidFill>
                  <a:srgbClr val="1C1917"/>
                </a:solidFill>
              </a:rPr>
              <a:t>Research Gap</a:t>
            </a:r>
            <a:r>
              <a:rPr lang="en-GB">
                <a:solidFill>
                  <a:srgbClr val="1C1917"/>
                </a:solidFill>
              </a:rPr>
              <a:t>: The scarcity of comprehensive diagnostics covering multiple kidney diseases concurrently, highlighting the need for advancements in this domain.  </a:t>
            </a:r>
            <a:endParaRPr>
              <a:solidFill>
                <a:srgbClr val="1C1917"/>
              </a:solidFill>
            </a:endParaRPr>
          </a:p>
          <a:p>
            <a:pPr indent="0" lvl="0" marL="457200" rtl="0" algn="l">
              <a:spcBef>
                <a:spcPts val="1200"/>
              </a:spcBef>
              <a:spcAft>
                <a:spcPts val="1200"/>
              </a:spcAft>
              <a:buNone/>
            </a:pPr>
            <a:r>
              <a:t/>
            </a:r>
            <a:endParaRPr>
              <a:solidFill>
                <a:srgbClr val="1C191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 - Dataset Description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1C1917"/>
              </a:solidFill>
              <a:highlight>
                <a:srgbClr val="FFFFFF"/>
              </a:highlight>
              <a:latin typeface="Roboto"/>
              <a:ea typeface="Roboto"/>
              <a:cs typeface="Roboto"/>
              <a:sym typeface="Roboto"/>
            </a:endParaRPr>
          </a:p>
          <a:p>
            <a:pPr indent="-342900" lvl="0" marL="457200" rtl="0" algn="l">
              <a:spcBef>
                <a:spcPts val="0"/>
              </a:spcBef>
              <a:spcAft>
                <a:spcPts val="0"/>
              </a:spcAft>
              <a:buClr>
                <a:srgbClr val="1C1917"/>
              </a:buClr>
              <a:buSzPts val="1800"/>
              <a:buFont typeface="Roboto"/>
              <a:buChar char="●"/>
            </a:pPr>
            <a:r>
              <a:rPr b="1" lang="en-GB">
                <a:solidFill>
                  <a:srgbClr val="1C1917"/>
                </a:solidFill>
                <a:highlight>
                  <a:srgbClr val="FFFFFF"/>
                </a:highlight>
                <a:latin typeface="Roboto"/>
                <a:ea typeface="Roboto"/>
                <a:cs typeface="Roboto"/>
                <a:sym typeface="Roboto"/>
              </a:rPr>
              <a:t>Dataset Insight:</a:t>
            </a:r>
            <a:r>
              <a:rPr lang="en-GB">
                <a:solidFill>
                  <a:srgbClr val="1C1917"/>
                </a:solidFill>
                <a:highlight>
                  <a:srgbClr val="FFFFFF"/>
                </a:highlight>
                <a:latin typeface="Roboto"/>
                <a:ea typeface="Roboto"/>
                <a:cs typeface="Roboto"/>
                <a:sym typeface="Roboto"/>
              </a:rPr>
              <a:t> The dataset, comprising 12,446 CT scans, meticulously annotated by healthcare specialists, represents a diverse range of kidney conditions: cysts, stones, tumors, and normal kidney structures.</a:t>
            </a:r>
            <a:endParaRPr>
              <a:solidFill>
                <a:srgbClr val="1C191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1C1917"/>
              </a:solidFill>
              <a:highlight>
                <a:srgbClr val="FFFFFF"/>
              </a:highlight>
              <a:latin typeface="Roboto"/>
              <a:ea typeface="Roboto"/>
              <a:cs typeface="Roboto"/>
              <a:sym typeface="Roboto"/>
            </a:endParaRPr>
          </a:p>
          <a:p>
            <a:pPr indent="-342900" lvl="0" marL="457200" rtl="0" algn="l">
              <a:spcBef>
                <a:spcPts val="0"/>
              </a:spcBef>
              <a:spcAft>
                <a:spcPts val="0"/>
              </a:spcAft>
              <a:buClr>
                <a:srgbClr val="1C1917"/>
              </a:buClr>
              <a:buSzPts val="1800"/>
              <a:buFont typeface="Roboto"/>
              <a:buChar char="●"/>
            </a:pPr>
            <a:r>
              <a:rPr b="1" lang="en-GB">
                <a:solidFill>
                  <a:srgbClr val="1C1917"/>
                </a:solidFill>
                <a:highlight>
                  <a:srgbClr val="FFFFFF"/>
                </a:highlight>
                <a:latin typeface="Roboto"/>
                <a:ea typeface="Roboto"/>
                <a:cs typeface="Roboto"/>
                <a:sym typeface="Roboto"/>
              </a:rPr>
              <a:t>Training Preparation</a:t>
            </a:r>
            <a:r>
              <a:rPr lang="en-GB">
                <a:solidFill>
                  <a:srgbClr val="1C1917"/>
                </a:solidFill>
                <a:highlight>
                  <a:srgbClr val="FFFFFF"/>
                </a:highlight>
                <a:latin typeface="Roboto"/>
                <a:ea typeface="Roboto"/>
                <a:cs typeface="Roboto"/>
                <a:sym typeface="Roboto"/>
              </a:rPr>
              <a:t>: Extensive pre-processing steps were taken, including resizing, augmenting through clockwise rotation, and balancing the dataset. These measures aimed to ensure an equal representation of different pathology classes, enhancing the effectiveness of model training.</a:t>
            </a:r>
            <a:endParaRPr>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1C1917"/>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161175" y="638475"/>
            <a:ext cx="5894900" cy="3786000"/>
          </a:xfrm>
          <a:prstGeom prst="rect">
            <a:avLst/>
          </a:prstGeom>
          <a:noFill/>
          <a:ln>
            <a:noFill/>
          </a:ln>
        </p:spPr>
      </p:pic>
      <p:sp>
        <p:nvSpPr>
          <p:cNvPr id="104" name="Google Shape;104;p19"/>
          <p:cNvSpPr txBox="1"/>
          <p:nvPr>
            <p:ph type="title"/>
          </p:nvPr>
        </p:nvSpPr>
        <p:spPr>
          <a:xfrm>
            <a:off x="1220625" y="0"/>
            <a:ext cx="7204800" cy="63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Example</a:t>
            </a:r>
            <a:endParaRPr/>
          </a:p>
        </p:txBody>
      </p:sp>
      <p:sp>
        <p:nvSpPr>
          <p:cNvPr id="105" name="Google Shape;105;p19"/>
          <p:cNvSpPr txBox="1"/>
          <p:nvPr/>
        </p:nvSpPr>
        <p:spPr>
          <a:xfrm>
            <a:off x="1220625" y="4582625"/>
            <a:ext cx="56319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Source: </a:t>
            </a:r>
            <a:r>
              <a:rPr lang="en-GB" sz="1000" u="sng">
                <a:hlinkClick r:id="rId4"/>
              </a:rPr>
              <a:t>CT KIDNEY DATASET: Normal-Cyst-Tumor and Stone (kaggle.com)</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 - Image 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t/>
            </a:r>
            <a:endParaRPr>
              <a:solidFill>
                <a:srgbClr val="1C1917"/>
              </a:solidFill>
            </a:endParaRPr>
          </a:p>
          <a:p>
            <a:pPr indent="-305435" lvl="0" marL="457200" rtl="0" algn="l">
              <a:spcBef>
                <a:spcPts val="1200"/>
              </a:spcBef>
              <a:spcAft>
                <a:spcPts val="0"/>
              </a:spcAft>
              <a:buClr>
                <a:srgbClr val="1C1917"/>
              </a:buClr>
              <a:buSzPct val="100000"/>
              <a:buChar char="➔"/>
            </a:pPr>
            <a:r>
              <a:rPr b="1" lang="en-GB" sz="2200">
                <a:solidFill>
                  <a:srgbClr val="1C1917"/>
                </a:solidFill>
              </a:rPr>
              <a:t>Image Processing Steps:</a:t>
            </a:r>
            <a:r>
              <a:rPr lang="en-GB" sz="2200">
                <a:solidFill>
                  <a:srgbClr val="1C1917"/>
                </a:solidFill>
              </a:rPr>
              <a:t> The initial phase included  resizing, and normalization, adapting images to suit different neural network architectures' requirements. </a:t>
            </a:r>
            <a:endParaRPr sz="2200">
              <a:solidFill>
                <a:srgbClr val="1C1917"/>
              </a:solidFill>
            </a:endParaRPr>
          </a:p>
          <a:p>
            <a:pPr indent="0" lvl="0" marL="457200" rtl="0" algn="l">
              <a:spcBef>
                <a:spcPts val="1200"/>
              </a:spcBef>
              <a:spcAft>
                <a:spcPts val="0"/>
              </a:spcAft>
              <a:buNone/>
            </a:pPr>
            <a:r>
              <a:t/>
            </a:r>
            <a:endParaRPr sz="2200">
              <a:solidFill>
                <a:srgbClr val="1C1917"/>
              </a:solidFill>
            </a:endParaRPr>
          </a:p>
          <a:p>
            <a:pPr indent="-305435" lvl="0" marL="457200" rtl="0" algn="l">
              <a:spcBef>
                <a:spcPts val="1200"/>
              </a:spcBef>
              <a:spcAft>
                <a:spcPts val="0"/>
              </a:spcAft>
              <a:buClr>
                <a:srgbClr val="1C1917"/>
              </a:buClr>
              <a:buSzPct val="100000"/>
              <a:buChar char="➔"/>
            </a:pPr>
            <a:r>
              <a:rPr b="1" lang="en-GB" sz="2200">
                <a:solidFill>
                  <a:srgbClr val="1C1917"/>
                </a:solidFill>
              </a:rPr>
              <a:t>Example,  </a:t>
            </a:r>
            <a:r>
              <a:rPr lang="en-GB" sz="2200">
                <a:solidFill>
                  <a:srgbClr val="1C1917"/>
                </a:solidFill>
              </a:rPr>
              <a:t>Images for ResNet50, VGG16, and VGG19 models were adjusted to dimensions of 299 by 299 pixels, while those for U-Net were resized to 128 by 128 pixels, aligning with the unique needs of each model. </a:t>
            </a:r>
            <a:endParaRPr sz="2200">
              <a:solidFill>
                <a:srgbClr val="1C1917"/>
              </a:solidFill>
            </a:endParaRPr>
          </a:p>
          <a:p>
            <a:pPr indent="0" lvl="0" marL="457200" rtl="0" algn="l">
              <a:spcBef>
                <a:spcPts val="1200"/>
              </a:spcBef>
              <a:spcAft>
                <a:spcPts val="0"/>
              </a:spcAft>
              <a:buNone/>
            </a:pPr>
            <a:r>
              <a:t/>
            </a:r>
            <a:endParaRPr sz="2200">
              <a:solidFill>
                <a:srgbClr val="1C1917"/>
              </a:solidFill>
            </a:endParaRPr>
          </a:p>
          <a:p>
            <a:pPr indent="-305435" lvl="0" marL="457200" rtl="0" algn="l">
              <a:spcBef>
                <a:spcPts val="1200"/>
              </a:spcBef>
              <a:spcAft>
                <a:spcPts val="0"/>
              </a:spcAft>
              <a:buClr>
                <a:srgbClr val="1C1917"/>
              </a:buClr>
              <a:buSzPct val="100000"/>
              <a:buChar char="➔"/>
            </a:pPr>
            <a:r>
              <a:rPr b="1" lang="en-GB" sz="2200">
                <a:solidFill>
                  <a:srgbClr val="1C1917"/>
                </a:solidFill>
              </a:rPr>
              <a:t>Balanced Representation:</a:t>
            </a:r>
            <a:r>
              <a:rPr lang="en-GB" sz="2200">
                <a:solidFill>
                  <a:srgbClr val="1C1917"/>
                </a:solidFill>
              </a:rPr>
              <a:t> A specific selection of 1,320 images per diagnosis class such as</a:t>
            </a:r>
            <a:r>
              <a:rPr lang="en-GB" sz="2200">
                <a:solidFill>
                  <a:srgbClr val="1C1917"/>
                </a:solidFill>
                <a:highlight>
                  <a:srgbClr val="FFFFFF"/>
                </a:highlight>
                <a:latin typeface="Roboto"/>
                <a:ea typeface="Roboto"/>
                <a:cs typeface="Roboto"/>
                <a:sym typeface="Roboto"/>
              </a:rPr>
              <a:t>  cyst, stone, tumor, normal </a:t>
            </a:r>
            <a:r>
              <a:rPr lang="en-GB" sz="2200">
                <a:solidFill>
                  <a:srgbClr val="1C1917"/>
                </a:solidFill>
              </a:rPr>
              <a:t>aimed to maintain equal class representation, crucial for unbiased model training </a:t>
            </a:r>
            <a:endParaRPr sz="2200">
              <a:solidFill>
                <a:srgbClr val="1C1917"/>
              </a:solidFill>
            </a:endParaRPr>
          </a:p>
          <a:p>
            <a:pPr indent="0" lvl="0" marL="0" rtl="0" algn="l">
              <a:spcBef>
                <a:spcPts val="1200"/>
              </a:spcBef>
              <a:spcAft>
                <a:spcPts val="0"/>
              </a:spcAft>
              <a:buNone/>
            </a:pPr>
            <a:r>
              <a:t/>
            </a:r>
            <a:endParaRPr>
              <a:solidFill>
                <a:srgbClr val="1C1917"/>
              </a:solidFill>
            </a:endParaRPr>
          </a:p>
          <a:p>
            <a:pPr indent="0" lvl="0" marL="0" rtl="0" algn="l">
              <a:spcBef>
                <a:spcPts val="1200"/>
              </a:spcBef>
              <a:spcAft>
                <a:spcPts val="1200"/>
              </a:spcAft>
              <a:buNone/>
            </a:pPr>
            <a:r>
              <a:t/>
            </a:r>
            <a:endParaRPr>
              <a:solidFill>
                <a:srgbClr val="1C191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3200"/>
              <a:t> Methodology - Model Customization</a:t>
            </a:r>
            <a:endParaRPr sz="3200"/>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1C1917"/>
              </a:solidFill>
              <a:latin typeface="Times New Roman"/>
              <a:ea typeface="Times New Roman"/>
              <a:cs typeface="Times New Roman"/>
              <a:sym typeface="Times New Roman"/>
            </a:endParaRPr>
          </a:p>
          <a:p>
            <a:pPr indent="-342900" lvl="0" marL="457200" rtl="0" algn="l">
              <a:spcBef>
                <a:spcPts val="1200"/>
              </a:spcBef>
              <a:spcAft>
                <a:spcPts val="0"/>
              </a:spcAft>
              <a:buClr>
                <a:srgbClr val="1C1917"/>
              </a:buClr>
              <a:buSzPts val="1800"/>
              <a:buChar char="➔"/>
            </a:pPr>
            <a:r>
              <a:rPr b="1" lang="en-GB">
                <a:solidFill>
                  <a:srgbClr val="1C1917"/>
                </a:solidFill>
                <a:latin typeface="Times New Roman"/>
                <a:ea typeface="Times New Roman"/>
                <a:cs typeface="Times New Roman"/>
                <a:sym typeface="Times New Roman"/>
              </a:rPr>
              <a:t>Model Customization Details</a:t>
            </a:r>
            <a:r>
              <a:rPr lang="en-GB">
                <a:solidFill>
                  <a:srgbClr val="1C1917"/>
                </a:solidFill>
                <a:latin typeface="Times New Roman"/>
                <a:ea typeface="Times New Roman"/>
                <a:cs typeface="Times New Roman"/>
                <a:sym typeface="Times New Roman"/>
              </a:rPr>
              <a:t>: Modifications and adaptations were made to popular deep learning architectures - VGG16, ResNet50, VGG19, and UNet - optimizing their parameters</a:t>
            </a:r>
            <a:r>
              <a:rPr lang="en-GB">
                <a:solidFill>
                  <a:srgbClr val="1C1917"/>
                </a:solidFill>
                <a:highlight>
                  <a:srgbClr val="FFFFFF"/>
                </a:highlight>
                <a:latin typeface="Times New Roman"/>
                <a:ea typeface="Times New Roman"/>
                <a:cs typeface="Times New Roman"/>
                <a:sym typeface="Times New Roman"/>
              </a:rPr>
              <a:t> differentiate the 4 kidney disease classes from image.</a:t>
            </a:r>
            <a:endParaRPr>
              <a:solidFill>
                <a:srgbClr val="1C1917"/>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1C1917"/>
              </a:solidFill>
              <a:latin typeface="Times New Roman"/>
              <a:ea typeface="Times New Roman"/>
              <a:cs typeface="Times New Roman"/>
              <a:sym typeface="Times New Roman"/>
            </a:endParaRPr>
          </a:p>
          <a:p>
            <a:pPr indent="-342900" lvl="0" marL="457200" rtl="0" algn="l">
              <a:spcBef>
                <a:spcPts val="1200"/>
              </a:spcBef>
              <a:spcAft>
                <a:spcPts val="0"/>
              </a:spcAft>
              <a:buClr>
                <a:srgbClr val="1C1917"/>
              </a:buClr>
              <a:buSzPts val="1800"/>
              <a:buChar char="➔"/>
            </a:pPr>
            <a:r>
              <a:rPr b="1" lang="en-GB">
                <a:solidFill>
                  <a:srgbClr val="1C1917"/>
                </a:solidFill>
                <a:latin typeface="Times New Roman"/>
                <a:ea typeface="Times New Roman"/>
                <a:cs typeface="Times New Roman"/>
                <a:sym typeface="Times New Roman"/>
              </a:rPr>
              <a:t>Parameter Adjustment</a:t>
            </a:r>
            <a:r>
              <a:rPr lang="en-GB">
                <a:solidFill>
                  <a:srgbClr val="1C1917"/>
                </a:solidFill>
                <a:latin typeface="Times New Roman"/>
                <a:ea typeface="Times New Roman"/>
                <a:cs typeface="Times New Roman"/>
                <a:sym typeface="Times New Roman"/>
              </a:rPr>
              <a:t>: Adjustments included fine-tuning parameters and architectural changes tailored for kidney abnormality identification.</a:t>
            </a:r>
            <a:endParaRPr>
              <a:solidFill>
                <a:srgbClr val="1C1917"/>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1C191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