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38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rian%20Berg\Documents\My%20Dropbox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Burndown Chart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val>
            <c:numRef>
              <c:f>Sheet1!$B$4:$B$32</c:f>
              <c:numCache>
                <c:formatCode>General</c:formatCode>
                <c:ptCount val="29"/>
                <c:pt idx="0">
                  <c:v>28</c:v>
                </c:pt>
                <c:pt idx="1">
                  <c:v>27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23</c:v>
                </c:pt>
                <c:pt idx="6">
                  <c:v>22</c:v>
                </c:pt>
                <c:pt idx="7">
                  <c:v>21</c:v>
                </c:pt>
                <c:pt idx="8">
                  <c:v>20</c:v>
                </c:pt>
                <c:pt idx="9">
                  <c:v>19</c:v>
                </c:pt>
                <c:pt idx="10">
                  <c:v>18</c:v>
                </c:pt>
                <c:pt idx="11">
                  <c:v>17</c:v>
                </c:pt>
                <c:pt idx="12">
                  <c:v>16</c:v>
                </c:pt>
                <c:pt idx="13">
                  <c:v>15</c:v>
                </c:pt>
                <c:pt idx="14">
                  <c:v>14</c:v>
                </c:pt>
                <c:pt idx="15">
                  <c:v>13</c:v>
                </c:pt>
                <c:pt idx="16">
                  <c:v>12</c:v>
                </c:pt>
                <c:pt idx="17">
                  <c:v>11</c:v>
                </c:pt>
                <c:pt idx="18">
                  <c:v>10</c:v>
                </c:pt>
                <c:pt idx="19">
                  <c:v>9</c:v>
                </c:pt>
                <c:pt idx="20">
                  <c:v>8</c:v>
                </c:pt>
                <c:pt idx="21">
                  <c:v>7</c:v>
                </c:pt>
                <c:pt idx="22">
                  <c:v>6</c:v>
                </c:pt>
                <c:pt idx="23">
                  <c:v>5</c:v>
                </c:pt>
                <c:pt idx="24">
                  <c:v>4</c:v>
                </c:pt>
                <c:pt idx="25">
                  <c:v>3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</c:numCache>
            </c:numRef>
          </c:val>
        </c:ser>
        <c:ser>
          <c:idx val="1"/>
          <c:order val="1"/>
          <c:val>
            <c:numRef>
              <c:f>Sheet1!$C$4:$C$32</c:f>
              <c:numCache>
                <c:formatCode>General</c:formatCode>
                <c:ptCount val="29"/>
                <c:pt idx="0">
                  <c:v>28</c:v>
                </c:pt>
                <c:pt idx="1">
                  <c:v>28</c:v>
                </c:pt>
                <c:pt idx="2">
                  <c:v>26</c:v>
                </c:pt>
                <c:pt idx="3">
                  <c:v>25</c:v>
                </c:pt>
                <c:pt idx="4">
                  <c:v>24</c:v>
                </c:pt>
                <c:pt idx="5">
                  <c:v>24</c:v>
                </c:pt>
                <c:pt idx="6">
                  <c:v>22</c:v>
                </c:pt>
                <c:pt idx="7">
                  <c:v>22</c:v>
                </c:pt>
                <c:pt idx="8">
                  <c:v>22</c:v>
                </c:pt>
                <c:pt idx="9">
                  <c:v>20</c:v>
                </c:pt>
                <c:pt idx="10">
                  <c:v>19</c:v>
                </c:pt>
                <c:pt idx="11">
                  <c:v>18</c:v>
                </c:pt>
                <c:pt idx="12">
                  <c:v>18</c:v>
                </c:pt>
                <c:pt idx="13">
                  <c:v>17</c:v>
                </c:pt>
                <c:pt idx="14">
                  <c:v>15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11</c:v>
                </c:pt>
                <c:pt idx="19">
                  <c:v>10</c:v>
                </c:pt>
                <c:pt idx="20">
                  <c:v>9</c:v>
                </c:pt>
              </c:numCache>
            </c:numRef>
          </c:val>
        </c:ser>
        <c:marker val="1"/>
        <c:axId val="33092736"/>
        <c:axId val="33094272"/>
      </c:lineChart>
      <c:catAx>
        <c:axId val="33092736"/>
        <c:scaling>
          <c:orientation val="minMax"/>
        </c:scaling>
        <c:axPos val="b"/>
        <c:majorTickMark val="none"/>
        <c:tickLblPos val="nextTo"/>
        <c:crossAx val="33094272"/>
        <c:crosses val="autoZero"/>
        <c:auto val="1"/>
        <c:lblAlgn val="ctr"/>
        <c:lblOffset val="100"/>
      </c:catAx>
      <c:valAx>
        <c:axId val="330942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Work left in</a:t>
                </a:r>
                <a:r>
                  <a:rPr lang="en-US" baseline="0"/>
                  <a:t> days</a:t>
                </a:r>
                <a:endParaRPr lang="en-US"/>
              </a:p>
            </c:rich>
          </c:tx>
          <c:layout/>
        </c:title>
        <c:numFmt formatCode="General" sourceLinked="1"/>
        <c:majorTickMark val="none"/>
        <c:tickLblPos val="nextTo"/>
        <c:crossAx val="33092736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BD80602-8D35-4EA1-BEDA-7B698B822CC6}" type="datetimeFigureOut">
              <a:rPr lang="en-US" smtClean="0"/>
              <a:pPr/>
              <a:t>3/1/2012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324222-9CE2-46C9-9C46-213F17816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Scrum Sprint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Brian Berg, Paul </a:t>
            </a:r>
            <a:r>
              <a:rPr lang="en-US" dirty="0" err="1" smtClean="0"/>
              <a:t>Jepsen</a:t>
            </a:r>
            <a:r>
              <a:rPr lang="en-US" dirty="0" smtClean="0"/>
              <a:t>, Kevin </a:t>
            </a:r>
            <a:r>
              <a:rPr lang="en-US" dirty="0" err="1" smtClean="0"/>
              <a:t>Ampuero</a:t>
            </a:r>
            <a:r>
              <a:rPr lang="en-US" dirty="0" smtClean="0"/>
              <a:t>, Jeff Frederick, </a:t>
            </a:r>
            <a:r>
              <a:rPr lang="en-US" smtClean="0"/>
              <a:t>and David 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Name: Pebbles Flintstone</a:t>
            </a:r>
          </a:p>
          <a:p>
            <a:r>
              <a:rPr lang="en-US" dirty="0" smtClean="0"/>
              <a:t>Occupation: Administrative Assistant</a:t>
            </a:r>
          </a:p>
          <a:p>
            <a:r>
              <a:rPr lang="en-US" dirty="0" smtClean="0"/>
              <a:t>Technology: Apple enthusiast. Owns an </a:t>
            </a:r>
            <a:r>
              <a:rPr lang="en-US" dirty="0" err="1" smtClean="0"/>
              <a:t>iPad</a:t>
            </a:r>
            <a:r>
              <a:rPr lang="en-US" dirty="0" smtClean="0"/>
              <a:t>, </a:t>
            </a:r>
            <a:r>
              <a:rPr lang="en-US" dirty="0" err="1" smtClean="0"/>
              <a:t>iPhone</a:t>
            </a:r>
            <a:r>
              <a:rPr lang="en-US" dirty="0" smtClean="0"/>
              <a:t>, and </a:t>
            </a:r>
            <a:r>
              <a:rPr lang="en-US" dirty="0" err="1" smtClean="0"/>
              <a:t>MacBook</a:t>
            </a:r>
            <a:r>
              <a:rPr lang="en-US" dirty="0" smtClean="0"/>
              <a:t>. Doesn’t use much more than word processing, spreadsheet, and presentation programs during work and tries to avoid these programs during her personal time. Constantly on social networking and online community websites.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Persona 2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 from Ms. Flintstone:</a:t>
            </a:r>
          </a:p>
          <a:p>
            <a:r>
              <a:rPr lang="en-US" dirty="0" smtClean="0"/>
              <a:t>1) Could I find different festivals for Oktoberfest on your website?</a:t>
            </a:r>
          </a:p>
          <a:p>
            <a:endParaRPr lang="en-US" dirty="0" smtClean="0"/>
          </a:p>
          <a:p>
            <a:r>
              <a:rPr lang="en-US" dirty="0" smtClean="0"/>
              <a:t>2) Would there be coupons for discounts on beer? Free beer?</a:t>
            </a:r>
          </a:p>
          <a:p>
            <a:endParaRPr lang="en-US" dirty="0" smtClean="0"/>
          </a:p>
          <a:p>
            <a:r>
              <a:rPr lang="en-US" dirty="0" smtClean="0"/>
              <a:t>3) Would there be a place I could go where I could actually rate beers and give reviews on</a:t>
            </a:r>
          </a:p>
          <a:p>
            <a:r>
              <a:rPr lang="en-US" dirty="0" smtClean="0"/>
              <a:t>which ones are good and which ones are bad?</a:t>
            </a:r>
          </a:p>
          <a:p>
            <a:endParaRPr lang="en-US" dirty="0" smtClean="0"/>
          </a:p>
          <a:p>
            <a:r>
              <a:rPr lang="en-US" dirty="0" smtClean="0"/>
              <a:t>4) Can I access your website from my work?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2 cont.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Steve Gates</a:t>
            </a:r>
          </a:p>
          <a:p>
            <a:r>
              <a:rPr lang="en-US" dirty="0" smtClean="0"/>
              <a:t>Occupation: Guide Dog Trainer. Blind since birth, Steve temporarily adopts prospective guide</a:t>
            </a:r>
          </a:p>
          <a:p>
            <a:r>
              <a:rPr lang="en-US" dirty="0" smtClean="0"/>
              <a:t>dogs to train and prepare them for service to others with disabilities. He ensures that the pets</a:t>
            </a:r>
          </a:p>
          <a:p>
            <a:r>
              <a:rPr lang="en-US" dirty="0" smtClean="0"/>
              <a:t>are reliable and trustworthy before they are adopted.</a:t>
            </a:r>
          </a:p>
          <a:p>
            <a:r>
              <a:rPr lang="en-US" dirty="0" smtClean="0"/>
              <a:t>Technology: Uses the internet to keep up-to-date on new training techniques for dogs and to</a:t>
            </a:r>
          </a:p>
          <a:p>
            <a:r>
              <a:rPr lang="en-US" dirty="0" smtClean="0"/>
              <a:t>do the majority of his shopping. His heightened sense of smell and taste have fueled his</a:t>
            </a:r>
          </a:p>
          <a:p>
            <a:r>
              <a:rPr lang="en-US" dirty="0" smtClean="0"/>
              <a:t>passion for attending wine and beer tasting events. Steve uses the internet to research local</a:t>
            </a:r>
          </a:p>
          <a:p>
            <a:r>
              <a:rPr lang="en-US" dirty="0" smtClean="0"/>
              <a:t>breweries that he could visit for tours and other events.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Questions from Mr. Gates:</a:t>
            </a:r>
          </a:p>
          <a:p>
            <a:r>
              <a:rPr lang="en-US" dirty="0" smtClean="0"/>
              <a:t>1) Is your website easily navigated using a screen reading program?</a:t>
            </a:r>
          </a:p>
          <a:p>
            <a:endParaRPr lang="en-US" dirty="0" smtClean="0"/>
          </a:p>
          <a:p>
            <a:r>
              <a:rPr lang="en-US" dirty="0" smtClean="0"/>
              <a:t>2) Is your website 508 compliant?</a:t>
            </a:r>
          </a:p>
          <a:p>
            <a:endParaRPr lang="en-US" dirty="0" smtClean="0"/>
          </a:p>
          <a:p>
            <a:r>
              <a:rPr lang="en-US" dirty="0" smtClean="0"/>
              <a:t>3) Would you hold beer tasting events or competitions? If so, would you be open to having</a:t>
            </a:r>
          </a:p>
          <a:p>
            <a:r>
              <a:rPr lang="en-US" dirty="0" smtClean="0"/>
              <a:t>some of the website members serve as judges?</a:t>
            </a:r>
          </a:p>
          <a:p>
            <a:endParaRPr lang="en-US" dirty="0" smtClean="0"/>
          </a:p>
          <a:p>
            <a:r>
              <a:rPr lang="en-US" dirty="0" smtClean="0"/>
              <a:t>4) Does your website offer any discounts on beer from breweries?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 3 cont.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Who:</a:t>
            </a:r>
          </a:p>
          <a:p>
            <a:pPr>
              <a:buNone/>
            </a:pPr>
            <a:r>
              <a:rPr lang="en-US" dirty="0" smtClean="0"/>
              <a:t>	• Men and Woman (21 years of age or older) who love to have a good time and talk about their favorite activities, surrounded by good friends – all while holding a nice golden amber ale beer.</a:t>
            </a:r>
          </a:p>
          <a:p>
            <a:pPr>
              <a:buNone/>
            </a:pPr>
            <a:r>
              <a:rPr lang="en-US" dirty="0" smtClean="0"/>
              <a:t>What:</a:t>
            </a:r>
          </a:p>
          <a:p>
            <a:pPr>
              <a:buNone/>
            </a:pPr>
            <a:r>
              <a:rPr lang="en-US" dirty="0" smtClean="0"/>
              <a:t>	• A website dedicated to the love and fascination of beer.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Why:</a:t>
            </a:r>
          </a:p>
          <a:p>
            <a:pPr>
              <a:buNone/>
            </a:pPr>
            <a:r>
              <a:rPr lang="en-US" dirty="0" smtClean="0"/>
              <a:t>• Because everyone loves a good beer every now and again – and knowing where the best beer in town is, having a dedicated DD, and being able to share events and brewing tips is always fun.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what, why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Website template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Home Page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Forum / Message Board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Member Pages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Includes secure user log-ins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Have to verify age  -- one time valid drivers license check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 smtClean="0"/>
              <a:t>Terms of service stating you’re liable for your mistakes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Dedicated Servers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More room for expansion and improvement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 Individuals to help maintain the website and monitor any web traffic.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Help servers deal with user traffic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Making sure no one is breaching the Terms of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Forum / Message Board  </a:t>
            </a:r>
          </a:p>
          <a:p>
            <a:pPr marL="1152144" lvl="2" indent="-514350">
              <a:buFont typeface="+mj-lt"/>
              <a:buAutoNum type="arabicPeriod"/>
            </a:pPr>
            <a:r>
              <a:rPr lang="en-US" dirty="0" smtClean="0"/>
              <a:t>Core function of website which will allow community to build while site is completed.</a:t>
            </a:r>
          </a:p>
          <a:p>
            <a:pPr marL="1152144" lvl="2" indent="-514350">
              <a:buFont typeface="+mj-lt"/>
              <a:buAutoNum type="arabicPeriod"/>
            </a:pPr>
            <a:r>
              <a:rPr lang="en-US" dirty="0" smtClean="0"/>
              <a:t>Allow for live testing on forum before actual go-live date.</a:t>
            </a:r>
          </a:p>
          <a:p>
            <a:pPr marL="1152144" lvl="2" indent="-514350">
              <a:buFont typeface="+mj-lt"/>
              <a:buAutoNum type="arabicPeriod"/>
            </a:pPr>
            <a:r>
              <a:rPr lang="en-US" dirty="0" smtClean="0"/>
              <a:t>Designate custom forum titles and ranking system.</a:t>
            </a:r>
          </a:p>
          <a:p>
            <a:pPr marL="1152144" lvl="2" indent="-514350">
              <a:buFont typeface="+mj-lt"/>
              <a:buAutoNum type="arabicPeriod"/>
            </a:pPr>
            <a:r>
              <a:rPr lang="en-US" dirty="0" smtClean="0"/>
              <a:t>Find bugs in forum page to be fixed for next sprint.</a:t>
            </a:r>
          </a:p>
          <a:p>
            <a:pPr marL="1152144" lvl="2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3 Backlog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User Log-In/Registration is not up and running</a:t>
            </a:r>
            <a:br>
              <a:rPr lang="en-US" dirty="0" smtClean="0"/>
            </a:br>
            <a:r>
              <a:rPr lang="en-US" dirty="0" smtClean="0"/>
              <a:t>- User profile page isn't working</a:t>
            </a:r>
            <a:br>
              <a:rPr lang="en-US" dirty="0" smtClean="0"/>
            </a:br>
            <a:r>
              <a:rPr lang="en-US" dirty="0" smtClean="0"/>
              <a:t>   + issue will be resolved on a later date</a:t>
            </a:r>
          </a:p>
          <a:p>
            <a:r>
              <a:rPr lang="en-US" dirty="0" smtClean="0"/>
              <a:t>      Message board still is not up yet</a:t>
            </a:r>
          </a:p>
          <a:p>
            <a:r>
              <a:rPr lang="en-US" dirty="0" smtClean="0"/>
              <a:t>-       Content is still being constantly added &amp; updated</a:t>
            </a:r>
          </a:p>
          <a:p>
            <a:r>
              <a:rPr lang="en-US" dirty="0" smtClean="0"/>
              <a:t>-       User Log In/ User Profile Page isn’t up and running</a:t>
            </a:r>
          </a:p>
          <a:p>
            <a:r>
              <a:rPr lang="en-US" dirty="0" smtClean="0"/>
              <a:t>-       Live Site has no content for Top Beer and Brewery Listing</a:t>
            </a:r>
          </a:p>
          <a:p>
            <a:r>
              <a:rPr lang="en-US" dirty="0" smtClean="0"/>
              <a:t>o   Ironically the Test Site has this information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Log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Name: John Smith</a:t>
            </a:r>
          </a:p>
          <a:p>
            <a:r>
              <a:rPr lang="en-US" dirty="0" smtClean="0"/>
              <a:t>Occupation: Restaurant Owner / Novice Home Brewer </a:t>
            </a:r>
          </a:p>
          <a:p>
            <a:r>
              <a:rPr lang="en-US" dirty="0" smtClean="0"/>
              <a:t>Technology: Extensive Microsoft Office usage. Owns an Apple </a:t>
            </a:r>
            <a:r>
              <a:rPr lang="en-US" dirty="0" err="1" smtClean="0"/>
              <a:t>iPhone</a:t>
            </a:r>
            <a:r>
              <a:rPr lang="en-US" dirty="0" smtClean="0"/>
              <a:t> and a blackberry and focuses on email and text </a:t>
            </a:r>
            <a:r>
              <a:rPr lang="en-US" dirty="0" err="1" smtClean="0"/>
              <a:t>capabilties</a:t>
            </a:r>
            <a:r>
              <a:rPr lang="en-US" dirty="0" smtClean="0"/>
              <a:t> to stay up-to-date with his business. Does a lot of “</a:t>
            </a:r>
            <a:r>
              <a:rPr lang="en-US" dirty="0" err="1" smtClean="0"/>
              <a:t>Googling</a:t>
            </a:r>
            <a:r>
              <a:rPr lang="en-US" dirty="0" smtClean="0"/>
              <a:t>” to find quick answers to questions and finds value in online communities that offer business knowledge and perspectives. Considering whether or not to add a micro-brewery component to his restaurant but has only dabbled lightly in home-brewing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Questions from Mr. Smith:</a:t>
            </a:r>
          </a:p>
          <a:p>
            <a:pPr>
              <a:buNone/>
            </a:pPr>
            <a:r>
              <a:rPr lang="en-US" dirty="0" smtClean="0"/>
              <a:t>1) Would your website just consist of a bunch of teenagers trying to find places to get alcohol or</a:t>
            </a:r>
          </a:p>
          <a:p>
            <a:pPr>
              <a:buNone/>
            </a:pPr>
            <a:r>
              <a:rPr lang="en-US" dirty="0" smtClean="0"/>
              <a:t>people to get drunk with?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Would there be more to offer than just people talking about beers they like?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3) Could you create a discussion board that specifically targets home-brewers or professional</a:t>
            </a:r>
          </a:p>
          <a:p>
            <a:pPr>
              <a:buNone/>
            </a:pPr>
            <a:r>
              <a:rPr lang="en-US" dirty="0" smtClean="0"/>
              <a:t>brewers?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4) Can I access your website from my mobile phone?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5) Can I find brewing events through your website? (i.e. Competitions, Conventions, etc.)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 cont.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668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Scrum Sprint 3</vt:lpstr>
      <vt:lpstr>Slide 2</vt:lpstr>
      <vt:lpstr>Who, what, why </vt:lpstr>
      <vt:lpstr>Product Backlog</vt:lpstr>
      <vt:lpstr>Product Backlog part 2</vt:lpstr>
      <vt:lpstr>Scrum 3 Backlog</vt:lpstr>
      <vt:lpstr>Defect Log </vt:lpstr>
      <vt:lpstr>Personas</vt:lpstr>
      <vt:lpstr>Personas cont. </vt:lpstr>
      <vt:lpstr>Persona 2 </vt:lpstr>
      <vt:lpstr>Persona 2 cont. </vt:lpstr>
      <vt:lpstr>Persona 3</vt:lpstr>
      <vt:lpstr>Persona 3 cont.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Sprint 1</dc:title>
  <dc:creator>Brian</dc:creator>
  <cp:lastModifiedBy>Brian Berg</cp:lastModifiedBy>
  <cp:revision>18</cp:revision>
  <dcterms:created xsi:type="dcterms:W3CDTF">2012-02-16T16:06:09Z</dcterms:created>
  <dcterms:modified xsi:type="dcterms:W3CDTF">2012-03-01T21:12:13Z</dcterms:modified>
</cp:coreProperties>
</file>